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75B76-9D04-1BAA-DF38-F8614AB569F6}" v="1331" dt="2024-07-14T07:06: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006.1270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40-024-00361-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9A57-856C-3FE6-15FF-C4C5DB9B5D19}"/>
              </a:ext>
            </a:extLst>
          </p:cNvPr>
          <p:cNvSpPr txBox="1"/>
          <p:nvPr/>
        </p:nvSpPr>
        <p:spPr>
          <a:xfrm>
            <a:off x="1010816" y="746449"/>
            <a:ext cx="101703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 About the Structure of the System</a:t>
            </a:r>
            <a:endParaRPr lang="de-DE" sz="2000" b="1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en-US" sz="1800" dirty="0"/>
              <a:t>A genetic algorithm with two phases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</a:t>
            </a:r>
            <a:r>
              <a:rPr lang="en-US" sz="1800" dirty="0"/>
              <a:t> genetic algorithm with a single phase</a:t>
            </a:r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genetic algorithm with grid search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 hybrid algorithm (Suggested Approach) 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AFFD2-9360-26BA-5B67-7E81D6D2DCB2}"/>
              </a:ext>
            </a:extLst>
          </p:cNvPr>
          <p:cNvSpPr txBox="1"/>
          <p:nvPr/>
        </p:nvSpPr>
        <p:spPr>
          <a:xfrm>
            <a:off x="6036322" y="5917555"/>
            <a:ext cx="615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Inspired by</a:t>
            </a:r>
            <a:r>
              <a:rPr lang="en-US" dirty="0"/>
              <a:t>:</a:t>
            </a:r>
            <a:r>
              <a:rPr lang="de-DE" dirty="0"/>
              <a:t> </a:t>
            </a:r>
            <a:r>
              <a:rPr lang="en-US" dirty="0">
                <a:hlinkClick r:id="rId2"/>
              </a:rPr>
              <a:t>https://doi.org/10.48550/arXiv.2006.12703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97990-9B54-0732-ED09-31AE0A92277E}"/>
              </a:ext>
            </a:extLst>
          </p:cNvPr>
          <p:cNvSpPr txBox="1"/>
          <p:nvPr/>
        </p:nvSpPr>
        <p:spPr>
          <a:xfrm>
            <a:off x="989045" y="1407912"/>
            <a:ext cx="60275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Pre-optimization phase:</a:t>
            </a:r>
          </a:p>
          <a:p>
            <a:endParaRPr lang="en-US" sz="1600" dirty="0"/>
          </a:p>
          <a:p>
            <a:r>
              <a:rPr lang="en-US" sz="1600" dirty="0"/>
              <a:t>  -  The genetic algorithm optimizes the system with a </a:t>
            </a:r>
            <a:r>
              <a:rPr lang="en-US" sz="1600" b="1" dirty="0"/>
              <a:t>population size of N </a:t>
            </a:r>
            <a:r>
              <a:rPr lang="en-US" sz="1600" dirty="0"/>
              <a:t>.</a:t>
            </a:r>
          </a:p>
          <a:p>
            <a:r>
              <a:rPr lang="en-US" sz="1600" dirty="0"/>
              <a:t>  -  The algorithm </a:t>
            </a:r>
            <a:r>
              <a:rPr lang="en-US" sz="1600" b="1" dirty="0"/>
              <a:t>can add or delete components </a:t>
            </a:r>
            <a:r>
              <a:rPr lang="en-US" sz="1600" dirty="0"/>
              <a:t>from chromosomes to find the best sets of components.</a:t>
            </a:r>
          </a:p>
          <a:p>
            <a:r>
              <a:rPr lang="en-US" sz="1600" dirty="0"/>
              <a:t>  -  To reduce computation, the system is </a:t>
            </a:r>
            <a:r>
              <a:rPr lang="en-US" sz="1600" b="1" dirty="0"/>
              <a:t>simulated</a:t>
            </a:r>
            <a:r>
              <a:rPr lang="en-US" sz="1600" dirty="0"/>
              <a:t> with each chromosome for </a:t>
            </a:r>
            <a:r>
              <a:rPr lang="en-US" sz="1600" b="1" dirty="0"/>
              <a:t>a</a:t>
            </a:r>
            <a:r>
              <a:rPr lang="en-US" sz="1600" dirty="0"/>
              <a:t> </a:t>
            </a:r>
            <a:r>
              <a:rPr lang="en-US" sz="1600" b="1" dirty="0"/>
              <a:t>short time.</a:t>
            </a:r>
          </a:p>
          <a:p>
            <a:endParaRPr lang="en-US" sz="1600" dirty="0"/>
          </a:p>
          <a:p>
            <a:r>
              <a:rPr lang="en-US" sz="1600" b="1" dirty="0"/>
              <a:t>Optimization phase:</a:t>
            </a:r>
          </a:p>
          <a:p>
            <a:endParaRPr lang="en-US" sz="1600" dirty="0"/>
          </a:p>
          <a:p>
            <a:r>
              <a:rPr lang="en-US" sz="1600" dirty="0"/>
              <a:t>   - The top</a:t>
            </a:r>
            <a:r>
              <a:rPr lang="en-US" sz="1600" b="1" dirty="0"/>
              <a:t> β×N </a:t>
            </a:r>
            <a:r>
              <a:rPr lang="en-US" sz="1600" dirty="0"/>
              <a:t>chromosomes (where β is a float between 0 and 1) from the pre-optimization phase are selected.</a:t>
            </a:r>
          </a:p>
          <a:p>
            <a:r>
              <a:rPr lang="en-US" sz="1600" dirty="0"/>
              <a:t>   - In this phase, the system is simulated for the </a:t>
            </a:r>
            <a:r>
              <a:rPr lang="en-US" sz="1600" b="1" dirty="0"/>
              <a:t>full simulation time </a:t>
            </a:r>
            <a:r>
              <a:rPr lang="en-US" sz="1600" dirty="0"/>
              <a:t>to evaluate each chromosome in each generation.</a:t>
            </a:r>
          </a:p>
          <a:p>
            <a:r>
              <a:rPr lang="en-US" sz="1600" dirty="0"/>
              <a:t>   -  The algorithm </a:t>
            </a:r>
            <a:r>
              <a:rPr lang="en-US" sz="1600" b="1" dirty="0"/>
              <a:t>cannot add new species</a:t>
            </a:r>
            <a:r>
              <a:rPr lang="en-US" sz="1600" dirty="0"/>
              <a:t>, so the chromosome length is fixed.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74D0-E450-45B2-15E7-A38834EBC80C}"/>
              </a:ext>
            </a:extLst>
          </p:cNvPr>
          <p:cNvSpPr txBox="1"/>
          <p:nvPr/>
        </p:nvSpPr>
        <p:spPr>
          <a:xfrm>
            <a:off x="802433" y="653143"/>
            <a:ext cx="9069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genetic algorithm with two phases: </a:t>
            </a:r>
            <a:r>
              <a:rPr lang="en-US" sz="1600" dirty="0"/>
              <a:t>a pre-optimization phase and an optimization phase.</a:t>
            </a:r>
          </a:p>
        </p:txBody>
      </p:sp>
    </p:spTree>
    <p:extLst>
      <p:ext uri="{BB962C8B-B14F-4D97-AF65-F5344CB8AC3E}">
        <p14:creationId xmlns:p14="http://schemas.microsoft.com/office/powerpoint/2010/main" val="38749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A3510-59C7-F305-6729-9B3BE0D7F41D}"/>
              </a:ext>
            </a:extLst>
          </p:cNvPr>
          <p:cNvSpPr txBox="1"/>
          <p:nvPr/>
        </p:nvSpPr>
        <p:spPr>
          <a:xfrm>
            <a:off x="699795" y="606489"/>
            <a:ext cx="6802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A</a:t>
            </a:r>
            <a:r>
              <a:rPr lang="en-US" sz="1800" b="1" dirty="0"/>
              <a:t> genetic algorithm with a single phase: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-  The population of chromosomes is initialized randomly, with each chromosome starting with the least number of components (e.g., only one component per chromosome).</a:t>
            </a:r>
          </a:p>
          <a:p>
            <a:endParaRPr lang="en-US" sz="1800" dirty="0"/>
          </a:p>
          <a:p>
            <a:r>
              <a:rPr lang="en-US" sz="1800" dirty="0"/>
              <a:t>  -  The number of components in each chromosome can change through generations using mutation, which adds or deletes components.</a:t>
            </a:r>
          </a:p>
          <a:p>
            <a:endParaRPr lang="en-US" sz="1800" dirty="0"/>
          </a:p>
          <a:p>
            <a:r>
              <a:rPr lang="en-US" sz="1800" dirty="0"/>
              <a:t>  -  The system is simulated for the full time to evaluate each chromosome in each generation.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0E0D8-2BF3-D40E-1C13-083ADFE2B29D}"/>
              </a:ext>
            </a:extLst>
          </p:cNvPr>
          <p:cNvSpPr txBox="1"/>
          <p:nvPr/>
        </p:nvSpPr>
        <p:spPr>
          <a:xfrm>
            <a:off x="5701005" y="5928345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Inspired by: </a:t>
            </a:r>
            <a:r>
              <a:rPr lang="en-US" dirty="0">
                <a:hlinkClick r:id="rId2"/>
              </a:rPr>
              <a:t>https://doi.org/10.1038/s41540-024-00361-5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46F23-963B-25A8-A9FB-233CEE0D9924}"/>
              </a:ext>
            </a:extLst>
          </p:cNvPr>
          <p:cNvSpPr txBox="1"/>
          <p:nvPr/>
        </p:nvSpPr>
        <p:spPr>
          <a:xfrm>
            <a:off x="821095" y="1110342"/>
            <a:ext cx="65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genetic algorithm with grid search:</a:t>
            </a:r>
          </a:p>
          <a:p>
            <a:endParaRPr lang="en-US" b="1" dirty="0"/>
          </a:p>
          <a:p>
            <a:r>
              <a:rPr lang="en-US" dirty="0"/>
              <a:t>  -   The population is initialized with the least number of components.</a:t>
            </a:r>
          </a:p>
          <a:p>
            <a:endParaRPr lang="en-US" dirty="0"/>
          </a:p>
          <a:p>
            <a:r>
              <a:rPr lang="en-US" dirty="0"/>
              <a:t>  -  The algorithm optimizes the system until a certain number of generations is reached (e.g., until the best fitness no longer changes) or until convergence.</a:t>
            </a:r>
          </a:p>
          <a:p>
            <a:endParaRPr lang="en-US" dirty="0"/>
          </a:p>
          <a:p>
            <a:r>
              <a:rPr lang="en-US" dirty="0"/>
              <a:t>  -  Then, a new component is added to the model.</a:t>
            </a:r>
          </a:p>
          <a:p>
            <a:endParaRPr lang="en-US" dirty="0"/>
          </a:p>
          <a:p>
            <a:r>
              <a:rPr lang="en-US" dirty="0"/>
              <a:t>  -  The algorithm again optimizes the system until the set number of generations is reached or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34878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967C2-F2E1-C036-8579-31195B8C2947}"/>
              </a:ext>
            </a:extLst>
          </p:cNvPr>
          <p:cNvSpPr/>
          <p:nvPr/>
        </p:nvSpPr>
        <p:spPr>
          <a:xfrm>
            <a:off x="7927361" y="152312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0EF77-2736-94C6-ACF2-1707238310DC}"/>
              </a:ext>
            </a:extLst>
          </p:cNvPr>
          <p:cNvSpPr/>
          <p:nvPr/>
        </p:nvSpPr>
        <p:spPr>
          <a:xfrm>
            <a:off x="7927361" y="3848711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03991-323F-0076-6A31-45700E1433AD}"/>
              </a:ext>
            </a:extLst>
          </p:cNvPr>
          <p:cNvSpPr/>
          <p:nvPr/>
        </p:nvSpPr>
        <p:spPr>
          <a:xfrm>
            <a:off x="7927360" y="5204476"/>
            <a:ext cx="1959428" cy="70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21F48-48D5-82B9-3320-4035C780FB38}"/>
              </a:ext>
            </a:extLst>
          </p:cNvPr>
          <p:cNvSpPr/>
          <p:nvPr/>
        </p:nvSpPr>
        <p:spPr>
          <a:xfrm>
            <a:off x="8134015" y="541521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D51EC-6A59-36AE-01D0-DAD73F9C8129}"/>
              </a:ext>
            </a:extLst>
          </p:cNvPr>
          <p:cNvSpPr/>
          <p:nvPr/>
        </p:nvSpPr>
        <p:spPr>
          <a:xfrm>
            <a:off x="8134014" y="2807728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4054A-1D34-BEE0-A16E-5555DC8E87DC}"/>
              </a:ext>
            </a:extLst>
          </p:cNvPr>
          <p:cNvSpPr/>
          <p:nvPr/>
        </p:nvSpPr>
        <p:spPr>
          <a:xfrm>
            <a:off x="8134014" y="6261467"/>
            <a:ext cx="1553688" cy="42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F386-B7F9-BFDC-7C6D-16184672E401}"/>
              </a:ext>
            </a:extLst>
          </p:cNvPr>
          <p:cNvSpPr txBox="1"/>
          <p:nvPr/>
        </p:nvSpPr>
        <p:spPr>
          <a:xfrm>
            <a:off x="8232685" y="616759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sz="1200" b="1" dirty="0"/>
              <a:t>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1FF20-9CDC-E69B-C4D0-269CE4588318}"/>
              </a:ext>
            </a:extLst>
          </p:cNvPr>
          <p:cNvSpPr txBox="1"/>
          <p:nvPr/>
        </p:nvSpPr>
        <p:spPr>
          <a:xfrm>
            <a:off x="8341542" y="4060603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4</a:t>
            </a:r>
            <a:r>
              <a:rPr lang="en-US" sz="1200" b="1" dirty="0"/>
              <a:t>. GABONST-II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99505-C682-1B1C-5CA4-6231D3FA6427}"/>
              </a:ext>
            </a:extLst>
          </p:cNvPr>
          <p:cNvSpPr txBox="1"/>
          <p:nvPr/>
        </p:nvSpPr>
        <p:spPr>
          <a:xfrm>
            <a:off x="8232684" y="288296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3. </a:t>
            </a:r>
            <a:r>
              <a:rPr lang="en-US" sz="1200" b="1" dirty="0" err="1"/>
              <a:t>upsampling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E5848-E193-7B73-C703-7E8F73FBB3B4}"/>
              </a:ext>
            </a:extLst>
          </p:cNvPr>
          <p:cNvSpPr txBox="1"/>
          <p:nvPr/>
        </p:nvSpPr>
        <p:spPr>
          <a:xfrm>
            <a:off x="8341541" y="1715226"/>
            <a:ext cx="1651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2. </a:t>
            </a:r>
            <a:r>
              <a:rPr lang="en-US" sz="1200" b="1" dirty="0">
                <a:ea typeface="+mn-lt"/>
                <a:cs typeface="+mn-lt"/>
              </a:rPr>
              <a:t>GABONST-I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276B9-840A-9B60-D1C7-0602C6AB592A}"/>
              </a:ext>
            </a:extLst>
          </p:cNvPr>
          <p:cNvSpPr txBox="1"/>
          <p:nvPr/>
        </p:nvSpPr>
        <p:spPr>
          <a:xfrm>
            <a:off x="7992121" y="5331526"/>
            <a:ext cx="18491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5. GD based optimization(e.g., Adam)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760A6-3AE3-A311-C19C-3B7707C32F1E}"/>
              </a:ext>
            </a:extLst>
          </p:cNvPr>
          <p:cNvSpPr txBox="1"/>
          <p:nvPr/>
        </p:nvSpPr>
        <p:spPr>
          <a:xfrm>
            <a:off x="8285367" y="6258266"/>
            <a:ext cx="15496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/>
              <a:t>6. Return the best result/s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989C22-0E96-9036-E2A1-F93F7BADEE8A}"/>
              </a:ext>
            </a:extLst>
          </p:cNvPr>
          <p:cNvCxnSpPr/>
          <p:nvPr/>
        </p:nvCxnSpPr>
        <p:spPr>
          <a:xfrm flipH="1">
            <a:off x="8911566" y="1025359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5FCB7-4718-F3DB-B448-8C98FB915678}"/>
              </a:ext>
            </a:extLst>
          </p:cNvPr>
          <p:cNvCxnSpPr>
            <a:cxnSpLocks/>
          </p:cNvCxnSpPr>
          <p:nvPr/>
        </p:nvCxnSpPr>
        <p:spPr>
          <a:xfrm flipH="1">
            <a:off x="8911565" y="231185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0EB3C-8928-9A96-1835-B41086C4C449}"/>
              </a:ext>
            </a:extLst>
          </p:cNvPr>
          <p:cNvCxnSpPr>
            <a:cxnSpLocks/>
          </p:cNvCxnSpPr>
          <p:nvPr/>
        </p:nvCxnSpPr>
        <p:spPr>
          <a:xfrm flipH="1">
            <a:off x="8911564" y="5904136"/>
            <a:ext cx="5937" cy="37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71100-7440-51F7-4612-6247315A132A}"/>
              </a:ext>
            </a:extLst>
          </p:cNvPr>
          <p:cNvCxnSpPr>
            <a:cxnSpLocks/>
          </p:cNvCxnSpPr>
          <p:nvPr/>
        </p:nvCxnSpPr>
        <p:spPr>
          <a:xfrm flipH="1">
            <a:off x="8911564" y="4706708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7ECE4-DC9E-9457-41CF-0FEEB23EC82B}"/>
              </a:ext>
            </a:extLst>
          </p:cNvPr>
          <p:cNvCxnSpPr>
            <a:cxnSpLocks/>
          </p:cNvCxnSpPr>
          <p:nvPr/>
        </p:nvCxnSpPr>
        <p:spPr>
          <a:xfrm flipH="1">
            <a:off x="8911565" y="3350942"/>
            <a:ext cx="5937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Line arrow: Rotate left with solid fill">
            <a:extLst>
              <a:ext uri="{FF2B5EF4-FFF2-40B4-BE49-F238E27FC236}">
                <a16:creationId xmlns:a16="http://schemas.microsoft.com/office/drawing/2014/main" id="{079018A3-9C94-98CE-B030-C3CC8F59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1643062"/>
            <a:ext cx="433388" cy="457200"/>
          </a:xfrm>
          <a:prstGeom prst="rect">
            <a:avLst/>
          </a:prstGeom>
        </p:spPr>
      </p:pic>
      <p:pic>
        <p:nvPicPr>
          <p:cNvPr id="29" name="Graphic 28" descr="Line arrow: Rotate left with solid fill">
            <a:extLst>
              <a:ext uri="{FF2B5EF4-FFF2-40B4-BE49-F238E27FC236}">
                <a16:creationId xmlns:a16="http://schemas.microsoft.com/office/drawing/2014/main" id="{D9B90CD1-7C5F-FC6F-436C-A61EA016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3" y="5372100"/>
            <a:ext cx="433388" cy="457200"/>
          </a:xfrm>
          <a:prstGeom prst="rect">
            <a:avLst/>
          </a:prstGeom>
        </p:spPr>
      </p:pic>
      <p:pic>
        <p:nvPicPr>
          <p:cNvPr id="30" name="Graphic 29" descr="Line arrow: Rotate left with solid fill">
            <a:extLst>
              <a:ext uri="{FF2B5EF4-FFF2-40B4-BE49-F238E27FC236}">
                <a16:creationId xmlns:a16="http://schemas.microsoft.com/office/drawing/2014/main" id="{2417D6A4-8119-3DB5-2C7B-1FF07B5B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20000">
            <a:off x="7586662" y="3986212"/>
            <a:ext cx="433388" cy="457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6D40A-C4A1-6B08-5166-F70394402A78}"/>
              </a:ext>
            </a:extLst>
          </p:cNvPr>
          <p:cNvSpPr txBox="1"/>
          <p:nvPr/>
        </p:nvSpPr>
        <p:spPr>
          <a:xfrm>
            <a:off x="656165" y="740834"/>
            <a:ext cx="7004267" cy="670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Optimizing Initial Conditions Using a Hybrid Approach</a:t>
            </a:r>
            <a:endParaRPr lang="en-US" sz="1600" b="1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1. Pooling: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Reduce compartment size to lower computational intensity (e.g., from (100 * 100) to (10 *10)).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2. GABONST-I: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Optimize initial conditions and parameters until accuracy reaches for example: 90%.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mutations (point, component deletion, component insertion).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3. </a:t>
            </a:r>
            <a:r>
              <a:rPr lang="en-US" sz="1400" b="1" dirty="0" err="1">
                <a:ea typeface="+mn-lt"/>
                <a:cs typeface="+mn-lt"/>
              </a:rPr>
              <a:t>Upsampling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Resize the compartment back to the original size.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4. GABONST-II: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Further optimize initial conditions and parameters until accuracy reaches 95%.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Reduce population size (e.g., select the top 20%).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 - Use selection, crossover, and point mutation.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5. Gradient Descent Optimization (e.g., Adam):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Fine-tune the best results from the previous step for higher accuracy.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6. Return Best Results:</a:t>
            </a:r>
            <a:endParaRPr lang="en-US" sz="1400" b="1" dirty="0"/>
          </a:p>
          <a:p>
            <a:r>
              <a:rPr lang="en-US" sz="1400" dirty="0">
                <a:ea typeface="+mn-lt"/>
                <a:cs typeface="+mn-lt"/>
              </a:rPr>
              <a:t>   - Output the best optimized initial conditions and parameters.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GABONST:  </a:t>
            </a:r>
            <a:r>
              <a:rPr lang="en-US" sz="1400" dirty="0"/>
              <a:t>https://www.mdpi.com/2073-8994/12/11/1758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578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loqman samani</cp:lastModifiedBy>
  <cp:revision>276</cp:revision>
  <dcterms:created xsi:type="dcterms:W3CDTF">2024-07-14T06:12:31Z</dcterms:created>
  <dcterms:modified xsi:type="dcterms:W3CDTF">2024-07-15T08:30:53Z</dcterms:modified>
</cp:coreProperties>
</file>