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04" r:id="rId2"/>
    <p:sldId id="305" r:id="rId3"/>
    <p:sldId id="322" r:id="rId4"/>
    <p:sldId id="323" r:id="rId5"/>
    <p:sldId id="310" r:id="rId6"/>
    <p:sldId id="306" r:id="rId7"/>
    <p:sldId id="324" r:id="rId8"/>
    <p:sldId id="325" r:id="rId9"/>
    <p:sldId id="312" r:id="rId10"/>
    <p:sldId id="321" r:id="rId11"/>
    <p:sldId id="317" r:id="rId12"/>
    <p:sldId id="319" r:id="rId13"/>
    <p:sldId id="318" r:id="rId14"/>
    <p:sldId id="316" r:id="rId15"/>
    <p:sldId id="315" r:id="rId16"/>
    <p:sldId id="314" r:id="rId17"/>
    <p:sldId id="320" r:id="rId18"/>
    <p:sldId id="307" r:id="rId19"/>
    <p:sldId id="308" r:id="rId20"/>
    <p:sldId id="309" r:id="rId21"/>
  </p:sldIdLst>
  <p:sldSz cx="7620000" cy="5715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AAE"/>
    <a:srgbClr val="039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64" autoAdjust="0"/>
  </p:normalViewPr>
  <p:slideViewPr>
    <p:cSldViewPr snapToGrid="0">
      <p:cViewPr>
        <p:scale>
          <a:sx n="90" d="100"/>
          <a:sy n="90" d="100"/>
        </p:scale>
        <p:origin x="169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49CEC57-B774-40BE-804F-FA78B817CCA7}" type="datetime1">
              <a:rPr lang="de-DE" sz="800" smtClean="0"/>
              <a:t>02.07.2024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CB6C41AA-C028-4064-AFF7-F7888A2EBCE9}" type="datetime1">
              <a:rPr lang="de-DE" smtClean="0"/>
              <a:t>02.07.2024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114800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 dirty="0" err="1"/>
              <a:t>Universität</a:t>
            </a:r>
            <a:r>
              <a:rPr lang="en-US" dirty="0"/>
              <a:t>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0" y="344528"/>
            <a:ext cx="2056867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36493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381125"/>
            <a:ext cx="7620000" cy="370840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e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084" y="178"/>
            <a:ext cx="4494916" cy="5089347"/>
          </a:xfrm>
          <a:custGeom>
            <a:avLst/>
            <a:gdLst>
              <a:gd name="connsiteX0" fmla="*/ 2919324 w 4494916"/>
              <a:gd name="connsiteY0" fmla="*/ 0 h 5089347"/>
              <a:gd name="connsiteX1" fmla="*/ 4310847 w 4494916"/>
              <a:gd name="connsiteY1" fmla="*/ 352347 h 5089347"/>
              <a:gd name="connsiteX2" fmla="*/ 4494916 w 4494916"/>
              <a:gd name="connsiteY2" fmla="*/ 464171 h 5089347"/>
              <a:gd name="connsiteX3" fmla="*/ 4494916 w 4494916"/>
              <a:gd name="connsiteY3" fmla="*/ 5089347 h 5089347"/>
              <a:gd name="connsiteX4" fmla="*/ 971404 w 4494916"/>
              <a:gd name="connsiteY4" fmla="*/ 5089347 h 5089347"/>
              <a:gd name="connsiteX5" fmla="*/ 855050 w 4494916"/>
              <a:gd name="connsiteY5" fmla="*/ 4983598 h 5089347"/>
              <a:gd name="connsiteX6" fmla="*/ 0 w 4494916"/>
              <a:gd name="connsiteY6" fmla="*/ 2919324 h 5089347"/>
              <a:gd name="connsiteX7" fmla="*/ 2919324 w 4494916"/>
              <a:gd name="connsiteY7" fmla="*/ 0 h 508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94916" h="5089347">
                <a:moveTo>
                  <a:pt x="2919324" y="0"/>
                </a:moveTo>
                <a:cubicBezTo>
                  <a:pt x="3423167" y="0"/>
                  <a:pt x="3897199" y="127639"/>
                  <a:pt x="4310847" y="352347"/>
                </a:cubicBezTo>
                <a:lnTo>
                  <a:pt x="4494916" y="464171"/>
                </a:lnTo>
                <a:lnTo>
                  <a:pt x="4494916" y="5089347"/>
                </a:lnTo>
                <a:lnTo>
                  <a:pt x="971404" y="5089347"/>
                </a:lnTo>
                <a:lnTo>
                  <a:pt x="855050" y="4983598"/>
                </a:lnTo>
                <a:cubicBezTo>
                  <a:pt x="326757" y="4455304"/>
                  <a:pt x="0" y="3725473"/>
                  <a:pt x="0" y="2919324"/>
                </a:cubicBezTo>
                <a:cubicBezTo>
                  <a:pt x="0" y="1307026"/>
                  <a:pt x="1307026" y="0"/>
                  <a:pt x="291932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ctr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797300" y="1298575"/>
            <a:ext cx="3496186" cy="2862263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tx2"/>
                </a:solidFill>
              </a:defRPr>
            </a:lvl1pPr>
            <a:lvl2pPr marL="14683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00278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44711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600556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7544" y="4190033"/>
            <a:ext cx="3495942" cy="45007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2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44409" y="5256213"/>
            <a:ext cx="1185333" cy="304800"/>
          </a:xfrm>
        </p:spPr>
        <p:txBody>
          <a:bodyPr/>
          <a:lstStyle>
            <a:lvl1pPr marL="0" indent="0">
              <a:buFontTx/>
              <a:buNone/>
              <a:defRPr sz="91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0" y="1381094"/>
            <a:ext cx="3300000" cy="37084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9740" y="1381125"/>
            <a:ext cx="3300000" cy="370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AAF63D-8BE9-4F96-9BAC-5D63DD95C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C82AA3-7823-4E6B-848A-420026D3E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8D8449-7694-406A-BA2C-445F401DE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735" y="1386962"/>
            <a:ext cx="330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285728" indent="0">
              <a:buNone/>
              <a:defRPr sz="1250" b="1"/>
            </a:lvl2pPr>
            <a:lvl3pPr marL="571454" indent="0">
              <a:buNone/>
              <a:defRPr sz="1125" b="1"/>
            </a:lvl3pPr>
            <a:lvl4pPr marL="857182" indent="0">
              <a:buNone/>
              <a:defRPr sz="1000" b="1"/>
            </a:lvl4pPr>
            <a:lvl5pPr marL="1142908" indent="0">
              <a:buNone/>
              <a:defRPr sz="1000" b="1"/>
            </a:lvl5pPr>
            <a:lvl6pPr marL="1428636" indent="0">
              <a:buNone/>
              <a:defRPr sz="1000" b="1"/>
            </a:lvl6pPr>
            <a:lvl7pPr marL="1714362" indent="0">
              <a:buNone/>
              <a:defRPr sz="1000" b="1"/>
            </a:lvl7pPr>
            <a:lvl8pPr marL="2000090" indent="0">
              <a:buNone/>
              <a:defRPr sz="1000" b="1"/>
            </a:lvl8pPr>
            <a:lvl9pPr marL="2285818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000" y="1726387"/>
            <a:ext cx="3300000" cy="3363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3929475" y="1386962"/>
            <a:ext cx="330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285728" indent="0">
              <a:buNone/>
              <a:defRPr sz="1250" b="1"/>
            </a:lvl2pPr>
            <a:lvl3pPr marL="571454" indent="0">
              <a:buNone/>
              <a:defRPr sz="1125" b="1"/>
            </a:lvl3pPr>
            <a:lvl4pPr marL="857182" indent="0">
              <a:buNone/>
              <a:defRPr sz="1000" b="1"/>
            </a:lvl4pPr>
            <a:lvl5pPr marL="1142908" indent="0">
              <a:buNone/>
              <a:defRPr sz="1000" b="1"/>
            </a:lvl5pPr>
            <a:lvl6pPr marL="1428636" indent="0">
              <a:buNone/>
              <a:defRPr sz="1000" b="1"/>
            </a:lvl6pPr>
            <a:lvl7pPr marL="1714362" indent="0">
              <a:buNone/>
              <a:defRPr sz="1000" b="1"/>
            </a:lvl7pPr>
            <a:lvl8pPr marL="2000090" indent="0">
              <a:buNone/>
              <a:defRPr sz="1000" b="1"/>
            </a:lvl8pPr>
            <a:lvl9pPr marL="2285818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3929740" y="1726387"/>
            <a:ext cx="3300000" cy="3363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7ACDAF-96C3-401F-AB98-70A67B0D6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AF2CA8-A2CC-417A-92C4-41EF416C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B1C4537-63B7-4FCA-A1AC-1A38CD962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67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0" y="1381125"/>
            <a:ext cx="3480000" cy="37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079740" y="1381124"/>
            <a:ext cx="3150000" cy="181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079740" y="3271525"/>
            <a:ext cx="3150000" cy="181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AEE4CC-555C-4B83-8081-74A5B0513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627C45-0F94-4A40-AF7F-6CFBC0774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FD0080-E47B-4511-92CD-E6288A0B8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13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2" y="1381125"/>
            <a:ext cx="3480717" cy="37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079740" y="1381125"/>
            <a:ext cx="3150000" cy="3708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D21497-46B8-4DEB-9268-0633018AA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D5E6AA-90A9-4348-8BFD-9F2BDCEF0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192297-8D40-4F2E-AE28-14AB7F52B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14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381124"/>
            <a:ext cx="2700000" cy="216425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700000" y="1381124"/>
            <a:ext cx="2700000" cy="216425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548363"/>
            <a:ext cx="2700000" cy="21666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2700000" y="3548363"/>
            <a:ext cx="2700000" cy="21666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5400000" y="1381125"/>
            <a:ext cx="2220000" cy="43338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9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01854" y="1115372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605425" y="1218275"/>
            <a:ext cx="49470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01854" y="2555685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605425" y="2658588"/>
            <a:ext cx="49470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401854" y="3995999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605425" y="4098902"/>
            <a:ext cx="49470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65EDFE-5430-4CCA-B6E3-84403121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A1A3235-BCE7-4A17-84CC-4164377DE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DC407E-0A88-4CE6-A9FD-01EB88E48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12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96875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015838" y="1245972"/>
            <a:ext cx="4446162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396875" y="2561266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015838" y="2691865"/>
            <a:ext cx="4446162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396875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015838" y="4137758"/>
            <a:ext cx="4446162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2EB723-F173-46EB-BDF5-41EBBE806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8A9B19-57C3-449D-AE45-E1125ABF9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BCA695-D6EC-4C37-9CF1-1467F987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0837" y="2315783"/>
            <a:ext cx="2345033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963353" y="1703642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88983" y="3214800"/>
            <a:ext cx="1950242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88983" y="3600000"/>
            <a:ext cx="1950242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36047" y="2315783"/>
            <a:ext cx="2345033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08562" y="1703642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434192" y="3214800"/>
            <a:ext cx="1950242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34192" y="3600000"/>
            <a:ext cx="1950242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2FC0BE-CD4C-4627-AA85-BE505B3D8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42556-4411-4403-BAF3-463CA523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DEA0CC9-0126-4D80-A084-E00E0AD29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02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0838" y="2315783"/>
            <a:ext cx="210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51855" y="1702800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00000" y="3214800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0000" y="3600000"/>
            <a:ext cx="1800000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5798" y="2315784"/>
            <a:ext cx="2100000" cy="2773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14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215798" y="1702800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963943" y="3214800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963943" y="3600000"/>
            <a:ext cx="1800000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29740" y="2315783"/>
            <a:ext cx="210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1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5579740" y="1702800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327885" y="3214800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327885" y="3600000"/>
            <a:ext cx="1800000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EAAF95-1E7C-439B-B17B-4EE7F6B76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4C19C5-0EAF-4980-9D85-20656307C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88FC159-6705-469F-BDBE-58D9127C0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938" y="2315785"/>
            <a:ext cx="1692917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855" y="1739375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00000" y="3214804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0000" y="3809772"/>
            <a:ext cx="1354162" cy="113596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121211" y="2315785"/>
            <a:ext cx="168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5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85211" y="1739375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316197" y="3214804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316197" y="3809772"/>
            <a:ext cx="1354162" cy="113596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40567" y="2315785"/>
            <a:ext cx="168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9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104567" y="1739375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037133" y="3214804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037133" y="3809772"/>
            <a:ext cx="1354162" cy="113596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59924" y="2315785"/>
            <a:ext cx="168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33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23924" y="1739375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758069" y="3214804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758069" y="3809772"/>
            <a:ext cx="1354162" cy="113596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56291B-A240-4F2F-93A1-34447A94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0FDCC4-5DBC-421B-B9BD-34F2689E2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EF8F6F0-1159-474F-AAEB-A33C1AB8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9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0" y="344528"/>
            <a:ext cx="2056867" cy="431998"/>
          </a:xfrm>
          <a:prstGeom prst="rect">
            <a:avLst/>
          </a:prstGeom>
        </p:spPr>
      </p:pic>
      <p:sp>
        <p:nvSpPr>
          <p:cNvPr id="1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36493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381125"/>
            <a:ext cx="7620000" cy="433567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el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4894" y="451026"/>
            <a:ext cx="4635106" cy="5265775"/>
          </a:xfrm>
          <a:custGeom>
            <a:avLst/>
            <a:gdLst>
              <a:gd name="connsiteX0" fmla="*/ 3097937 w 4635106"/>
              <a:gd name="connsiteY0" fmla="*/ 0 h 5265775"/>
              <a:gd name="connsiteX1" fmla="*/ 4574598 w 4635106"/>
              <a:gd name="connsiteY1" fmla="*/ 373905 h 5265775"/>
              <a:gd name="connsiteX2" fmla="*/ 4635106 w 4635106"/>
              <a:gd name="connsiteY2" fmla="*/ 410664 h 5265775"/>
              <a:gd name="connsiteX3" fmla="*/ 4635106 w 4635106"/>
              <a:gd name="connsiteY3" fmla="*/ 5265775 h 5265775"/>
              <a:gd name="connsiteX4" fmla="*/ 886703 w 4635106"/>
              <a:gd name="connsiteY4" fmla="*/ 5265775 h 5265775"/>
              <a:gd name="connsiteX5" fmla="*/ 707419 w 4635106"/>
              <a:gd name="connsiteY5" fmla="*/ 5068513 h 5265775"/>
              <a:gd name="connsiteX6" fmla="*/ 0 w 4635106"/>
              <a:gd name="connsiteY6" fmla="*/ 3097937 h 5265775"/>
              <a:gd name="connsiteX7" fmla="*/ 3097937 w 4635106"/>
              <a:gd name="connsiteY7" fmla="*/ 0 h 52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106" h="5265775">
                <a:moveTo>
                  <a:pt x="3097937" y="0"/>
                </a:moveTo>
                <a:cubicBezTo>
                  <a:pt x="3632607" y="0"/>
                  <a:pt x="4135641" y="135449"/>
                  <a:pt x="4574598" y="373905"/>
                </a:cubicBezTo>
                <a:lnTo>
                  <a:pt x="4635106" y="410664"/>
                </a:lnTo>
                <a:lnTo>
                  <a:pt x="4635106" y="5265775"/>
                </a:lnTo>
                <a:lnTo>
                  <a:pt x="886703" y="5265775"/>
                </a:lnTo>
                <a:lnTo>
                  <a:pt x="707419" y="5068513"/>
                </a:lnTo>
                <a:cubicBezTo>
                  <a:pt x="265480" y="4533007"/>
                  <a:pt x="0" y="3846475"/>
                  <a:pt x="0" y="3097937"/>
                </a:cubicBezTo>
                <a:cubicBezTo>
                  <a:pt x="0" y="1386994"/>
                  <a:pt x="1386994" y="0"/>
                  <a:pt x="3097937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ctr">
              <a:lnSpc>
                <a:spcPct val="90000"/>
              </a:lnSpc>
              <a:defRPr sz="200" b="1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705225" y="1573078"/>
            <a:ext cx="3638550" cy="3121003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14683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00278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44711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600556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Barrierefreier Titel – Text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05225" y="4748325"/>
            <a:ext cx="3638550" cy="4284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0" name="Bildplatzhalt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968124" y="2096930"/>
            <a:ext cx="1606735" cy="1557959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3E02D2-B4DD-4B18-B16D-42F50619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2D78BF-34A9-419C-904E-23266DA49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A8145C-ADB4-48AD-A481-B8B40B131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91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A337E-8A5F-4D8B-8BFC-87A97EC57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AC460F-88A1-4E6F-A1B3-69FFAA8BD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CDE781-678A-459B-8E37-8033F31C6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98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0" y="344528"/>
            <a:ext cx="2056867" cy="431998"/>
          </a:xfrm>
          <a:prstGeom prst="rect">
            <a:avLst/>
          </a:prstGeom>
        </p:spPr>
      </p:pic>
      <p:sp>
        <p:nvSpPr>
          <p:cNvPr id="13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8027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0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"/>
          <p:cNvSpPr txBox="1"/>
          <p:nvPr userDrawn="1"/>
        </p:nvSpPr>
        <p:spPr>
          <a:xfrm>
            <a:off x="396000" y="1486800"/>
            <a:ext cx="180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79" algn="l"/>
              </a:tabLst>
            </a:pPr>
            <a:r>
              <a:rPr lang="de-DE" sz="2000" b="1" dirty="0">
                <a:solidFill>
                  <a:schemeClr val="tx1"/>
                </a:solidFill>
              </a:rPr>
              <a:t>Vielen Dank!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000" y="2149167"/>
            <a:ext cx="1442516" cy="14425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2047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A43F077D-71D9-46E0-BA84-58DE1DEA47D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047400" y="2757117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27" name="Email Adresse">
            <a:extLst>
              <a:ext uri="{FF2B5EF4-FFF2-40B4-BE49-F238E27FC236}">
                <a16:creationId xmlns:a16="http://schemas.microsoft.com/office/drawing/2014/main" id="{A1322FEB-47A4-4374-AAD3-156CC34E42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90046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5" name="Telefonnummer">
            <a:extLst>
              <a:ext uri="{FF2B5EF4-FFF2-40B4-BE49-F238E27FC236}">
                <a16:creationId xmlns:a16="http://schemas.microsoft.com/office/drawing/2014/main" id="{01B42A5A-F657-48EC-BB09-3F9757C85C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047400" y="2988485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29" name="Durchwahl">
            <a:extLst>
              <a:ext uri="{FF2B5EF4-FFF2-40B4-BE49-F238E27FC236}">
                <a16:creationId xmlns:a16="http://schemas.microsoft.com/office/drawing/2014/main" id="{7726C7E1-215D-4D33-833A-AC95E22CC78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04750" y="2988485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0" name="www">
            <a:extLst>
              <a:ext uri="{FF2B5EF4-FFF2-40B4-BE49-F238E27FC236}">
                <a16:creationId xmlns:a16="http://schemas.microsoft.com/office/drawing/2014/main" id="{FBFC000E-733C-406F-B662-F39F7BC8151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47401" y="3249157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1" name="Webadresse">
            <a:extLst>
              <a:ext uri="{FF2B5EF4-FFF2-40B4-BE49-F238E27FC236}">
                <a16:creationId xmlns:a16="http://schemas.microsoft.com/office/drawing/2014/main" id="{5F5B3CDA-9DFD-4FBA-8D46-2DFE1632D4B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12208" y="3249157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2" name="Universität Stuttgart">
            <a:extLst>
              <a:ext uri="{FF2B5EF4-FFF2-40B4-BE49-F238E27FC236}">
                <a16:creationId xmlns:a16="http://schemas.microsoft.com/office/drawing/2014/main" id="{A764DEB1-79B1-4247-8081-632B01A6CDD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47400" y="3693601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3" name="Abteilung Institut">
            <a:extLst>
              <a:ext uri="{FF2B5EF4-FFF2-40B4-BE49-F238E27FC236}">
                <a16:creationId xmlns:a16="http://schemas.microsoft.com/office/drawing/2014/main" id="{BABB2DA4-9AC3-4D84-8BD1-4967FDD83F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47400" y="3932546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4" name="Adressfeld">
            <a:extLst>
              <a:ext uri="{FF2B5EF4-FFF2-40B4-BE49-F238E27FC236}">
                <a16:creationId xmlns:a16="http://schemas.microsoft.com/office/drawing/2014/main" id="{4541C919-D40F-454E-8191-1DF876837A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47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6514865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00" y="344528"/>
            <a:ext cx="2056867" cy="431998"/>
          </a:xfrm>
          <a:prstGeom prst="rect">
            <a:avLst/>
          </a:prstGeom>
        </p:spPr>
      </p:pic>
      <p:sp>
        <p:nvSpPr>
          <p:cNvPr id="14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8027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8" name="Textfeld"/>
          <p:cNvSpPr txBox="1"/>
          <p:nvPr userDrawn="1"/>
        </p:nvSpPr>
        <p:spPr>
          <a:xfrm>
            <a:off x="396000" y="1486800"/>
            <a:ext cx="180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79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17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000" y="2149167"/>
            <a:ext cx="1442516" cy="1442516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2047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2" name="E-Mail">
            <a:extLst>
              <a:ext uri="{FF2B5EF4-FFF2-40B4-BE49-F238E27FC236}">
                <a16:creationId xmlns:a16="http://schemas.microsoft.com/office/drawing/2014/main" id="{29CD7F5A-BA88-4BFD-BF2B-C79FE17BDF0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047400" y="2757117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29" name="Email Adresse">
            <a:extLst>
              <a:ext uri="{FF2B5EF4-FFF2-40B4-BE49-F238E27FC236}">
                <a16:creationId xmlns:a16="http://schemas.microsoft.com/office/drawing/2014/main" id="{BC102BA4-B53E-4603-BABE-132E88E8F7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90046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7" name="Telefonnummer">
            <a:extLst>
              <a:ext uri="{FF2B5EF4-FFF2-40B4-BE49-F238E27FC236}">
                <a16:creationId xmlns:a16="http://schemas.microsoft.com/office/drawing/2014/main" id="{5565AB52-0CE4-4A86-90F6-BB61F8D68D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047400" y="2988485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D018A7D5-AE0F-4F24-BFAC-5648647E28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04750" y="2988485"/>
            <a:ext cx="649267" cy="24578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12B35377-030E-403D-AC2E-C10985C7FF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47401" y="3249157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62BC1ECD-9324-4C19-8044-BC9AD3D0522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12208" y="3249157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950C253B-5729-4A8C-BD8F-E6BAB628C6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47400" y="3693601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7B35A610-30BC-40D5-9332-0548BFCA46D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47400" y="3932546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043B5BA8-0BD5-4265-9394-7AC7B50C4D6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47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219271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0" y="344528"/>
            <a:ext cx="2056867" cy="431998"/>
          </a:xfrm>
          <a:prstGeom prst="rect">
            <a:avLst/>
          </a:prstGeom>
        </p:spPr>
      </p:pic>
      <p:sp>
        <p:nvSpPr>
          <p:cNvPr id="1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36493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4" name="Rechteck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381125"/>
            <a:ext cx="7620000" cy="4335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90525" y="1508124"/>
            <a:ext cx="3557588" cy="3024000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46832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00278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447110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600556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Barrierefreier Titel – Text durch Klicken hinzufügen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0525" y="4629845"/>
            <a:ext cx="3558208" cy="45007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8" name="Bildplatzhalt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48733" y="1004399"/>
            <a:ext cx="3439625" cy="34386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Bildplatzhalt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942375" y="3719523"/>
            <a:ext cx="1329711" cy="13297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145490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0" y="344528"/>
            <a:ext cx="2056867" cy="431998"/>
          </a:xfrm>
          <a:prstGeom prst="rect">
            <a:avLst/>
          </a:prstGeom>
        </p:spPr>
      </p:pic>
      <p:sp>
        <p:nvSpPr>
          <p:cNvPr id="1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36493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1381125"/>
            <a:ext cx="7620000" cy="37084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90525" y="1508124"/>
            <a:ext cx="3557588" cy="2934923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46832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00278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447110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600556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Barrierefreier Titel – Text durch Klicken hinzufügen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0525" y="4463163"/>
            <a:ext cx="3558208" cy="511794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8" name="Bildplatzhalt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48733" y="1004399"/>
            <a:ext cx="3439625" cy="34386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44409" y="5256213"/>
            <a:ext cx="1185333" cy="304800"/>
          </a:xfrm>
        </p:spPr>
        <p:txBody>
          <a:bodyPr/>
          <a:lstStyle>
            <a:lvl1pPr marL="0" indent="0">
              <a:buFontTx/>
              <a:buNone/>
              <a:defRPr sz="91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12681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3599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63" y="1020763"/>
            <a:ext cx="6839479" cy="40687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Universität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0263" y="273054"/>
            <a:ext cx="6839479" cy="60676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63" y="1020763"/>
            <a:ext cx="6839479" cy="40687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Universität Stuttgart</a:t>
            </a:r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39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k object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6627" y="0"/>
            <a:ext cx="5453591" cy="3271837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9000" y="629827"/>
            <a:ext cx="3431758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285728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45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1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9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6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36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09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8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000" y="900000"/>
            <a:ext cx="3431758" cy="1360800"/>
          </a:xfrm>
        </p:spPr>
        <p:txBody>
          <a:bodyPr anchor="t" anchorCtr="0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84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9001" y="1944003"/>
            <a:ext cx="2522274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285728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45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1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9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6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36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09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8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001" y="2250000"/>
            <a:ext cx="4605484" cy="900000"/>
          </a:xfrm>
        </p:spPr>
        <p:txBody>
          <a:bodyPr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79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6771" y="-113356"/>
            <a:ext cx="6773875" cy="4513327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1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69557" y="3036753"/>
            <a:ext cx="1808551" cy="1808551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14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5026132" y="1418639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13002" y="936000"/>
            <a:ext cx="4408958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000" b="1" baseline="0">
                <a:solidFill>
                  <a:schemeClr val="bg1"/>
                </a:solidFill>
              </a:defRPr>
            </a:lvl1pPr>
            <a:lvl2pPr>
              <a:defRPr sz="2833" b="1">
                <a:solidFill>
                  <a:schemeClr val="bg1"/>
                </a:solidFill>
              </a:defRPr>
            </a:lvl2pPr>
            <a:lvl3pPr>
              <a:defRPr sz="2833" b="1">
                <a:solidFill>
                  <a:schemeClr val="bg1"/>
                </a:solidFill>
              </a:defRPr>
            </a:lvl3pPr>
            <a:lvl4pPr>
              <a:defRPr sz="2833" b="1">
                <a:solidFill>
                  <a:schemeClr val="bg1"/>
                </a:solidFill>
              </a:defRPr>
            </a:lvl4pPr>
            <a:lvl5pPr>
              <a:defRPr sz="28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3000" y="3024000"/>
            <a:ext cx="3356555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E21F5F-FD53-4EC0-BCC0-7897151BB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02D1F1-15E9-491A-9960-5A695BEEE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11E5FD-9CAF-4253-B617-CA6F0DE14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9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263" y="273055"/>
            <a:ext cx="6839479" cy="2782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3" y="1020763"/>
            <a:ext cx="6839479" cy="40687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5702" y="5418004"/>
            <a:ext cx="6002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855" y="5418004"/>
            <a:ext cx="50400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Universität</a:t>
            </a:r>
            <a:r>
              <a:rPr lang="en-US" dirty="0"/>
              <a:t>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1114" y="5418004"/>
            <a:ext cx="220886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88" r:id="rId3"/>
    <p:sldLayoutId id="2147483690" r:id="rId4"/>
    <p:sldLayoutId id="2147483662" r:id="rId5"/>
    <p:sldLayoutId id="2147483689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8" r:id="rId22"/>
    <p:sldLayoutId id="2147483709" r:id="rId23"/>
  </p:sldLayoutIdLst>
  <p:hf hdr="0"/>
  <p:txStyles>
    <p:titleStyle>
      <a:lvl1pPr algn="l" defTabSz="571454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63" indent="-142863" algn="l" defTabSz="571454" rtl="0" eaLnBrk="1" latinLnBrk="0" hangingPunct="1">
        <a:lnSpc>
          <a:spcPct val="120000"/>
        </a:lnSpc>
        <a:spcBef>
          <a:spcPts val="62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00278" indent="-153446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110" indent="-146832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00556" indent="-153446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47388" indent="-146832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499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227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2953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681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4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2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3" userDrawn="1">
          <p15:clr>
            <a:srgbClr val="F26B43"/>
          </p15:clr>
        </p15:guide>
        <p15:guide id="2" pos="246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45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1A9AF2-66DB-46A6-B6A7-D881483F59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A33407C-ADDC-4B4A-BC81-96267A5497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5F3B0450-DE25-4ECB-808D-DC8D917F5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4FACDB83-5879-49FB-8E59-14014D790A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BBC89FE-0D7A-4250-B5BB-63E0F26678B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428813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Down 15">
            <a:extLst>
              <a:ext uri="{FF2B5EF4-FFF2-40B4-BE49-F238E27FC236}">
                <a16:creationId xmlns:a16="http://schemas.microsoft.com/office/drawing/2014/main" id="{465BFB55-6AF0-2725-9A7F-D0A6E4C66C63}"/>
              </a:ext>
            </a:extLst>
          </p:cNvPr>
          <p:cNvSpPr/>
          <p:nvPr/>
        </p:nvSpPr>
        <p:spPr>
          <a:xfrm>
            <a:off x="6472257" y="940074"/>
            <a:ext cx="118533" cy="374700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F4074-7EDB-603F-52F2-5297EB0B07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3565-3CD5-7BC3-E364-55D47382F0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A202-06DB-303B-8F58-E337E87348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07F46C6-52CC-CBB3-1F99-A4AD8A1966E0}"/>
              </a:ext>
            </a:extLst>
          </p:cNvPr>
          <p:cNvSpPr/>
          <p:nvPr/>
        </p:nvSpPr>
        <p:spPr>
          <a:xfrm>
            <a:off x="5804815" y="714930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2D6D2CB-F6FA-7DAC-5416-2F38300FE560}"/>
              </a:ext>
            </a:extLst>
          </p:cNvPr>
          <p:cNvSpPr/>
          <p:nvPr/>
        </p:nvSpPr>
        <p:spPr>
          <a:xfrm>
            <a:off x="5804817" y="1474266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4F39B65-D7B4-F169-2D95-BFB26FA86DF2}"/>
              </a:ext>
            </a:extLst>
          </p:cNvPr>
          <p:cNvSpPr/>
          <p:nvPr/>
        </p:nvSpPr>
        <p:spPr>
          <a:xfrm>
            <a:off x="5804818" y="1964387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2BF9EFC-190F-42B5-8D61-242890AA3C61}"/>
              </a:ext>
            </a:extLst>
          </p:cNvPr>
          <p:cNvSpPr/>
          <p:nvPr/>
        </p:nvSpPr>
        <p:spPr>
          <a:xfrm>
            <a:off x="5804815" y="2454508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BF783C33-5E48-24FA-95D9-C49E476323BA}"/>
              </a:ext>
            </a:extLst>
          </p:cNvPr>
          <p:cNvSpPr/>
          <p:nvPr/>
        </p:nvSpPr>
        <p:spPr>
          <a:xfrm>
            <a:off x="5800004" y="2954184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A35673DA-E782-47AA-EC22-8C1036C45D9B}"/>
              </a:ext>
            </a:extLst>
          </p:cNvPr>
          <p:cNvSpPr/>
          <p:nvPr/>
        </p:nvSpPr>
        <p:spPr>
          <a:xfrm>
            <a:off x="5800004" y="344430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FE682E84-EC56-FE44-9655-345D83959484}"/>
              </a:ext>
            </a:extLst>
          </p:cNvPr>
          <p:cNvSpPr/>
          <p:nvPr/>
        </p:nvSpPr>
        <p:spPr>
          <a:xfrm>
            <a:off x="5800004" y="3943981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F05288F-A475-8A77-B4DA-E97937ABB5AD}"/>
              </a:ext>
            </a:extLst>
          </p:cNvPr>
          <p:cNvSpPr/>
          <p:nvPr/>
        </p:nvSpPr>
        <p:spPr>
          <a:xfrm>
            <a:off x="5800004" y="470155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84D2941A-AA3B-6531-22E4-2E17100C8A67}"/>
              </a:ext>
            </a:extLst>
          </p:cNvPr>
          <p:cNvSpPr/>
          <p:nvPr/>
        </p:nvSpPr>
        <p:spPr>
          <a:xfrm>
            <a:off x="5621867" y="1305833"/>
            <a:ext cx="863081" cy="3181499"/>
          </a:xfrm>
          <a:prstGeom prst="leftBracket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91440"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F479EFF-36D1-1F8B-4725-F2E7F51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3050"/>
            <a:ext cx="6838950" cy="277813"/>
          </a:xfrm>
        </p:spPr>
        <p:txBody>
          <a:bodyPr/>
          <a:lstStyle/>
          <a:p>
            <a:r>
              <a:rPr lang="de-DE" dirty="0"/>
              <a:t>Genetic </a:t>
            </a:r>
            <a:r>
              <a:rPr lang="de-DE" dirty="0" err="1"/>
              <a:t>Algorithms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0172FA9-367C-A887-8197-E2BB1730E2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000" y="716405"/>
            <a:ext cx="6840000" cy="276225"/>
          </a:xfrm>
        </p:spPr>
        <p:txBody>
          <a:bodyPr/>
          <a:lstStyle/>
          <a:p>
            <a:r>
              <a:rPr lang="de-DE" sz="1600" dirty="0"/>
              <a:t>Population </a:t>
            </a:r>
            <a:r>
              <a:rPr lang="de-DE" sz="1600" dirty="0" err="1"/>
              <a:t>Initialization</a:t>
            </a:r>
            <a:r>
              <a:rPr lang="de-D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45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Down 15">
            <a:extLst>
              <a:ext uri="{FF2B5EF4-FFF2-40B4-BE49-F238E27FC236}">
                <a16:creationId xmlns:a16="http://schemas.microsoft.com/office/drawing/2014/main" id="{465BFB55-6AF0-2725-9A7F-D0A6E4C66C63}"/>
              </a:ext>
            </a:extLst>
          </p:cNvPr>
          <p:cNvSpPr/>
          <p:nvPr/>
        </p:nvSpPr>
        <p:spPr>
          <a:xfrm>
            <a:off x="6472257" y="940074"/>
            <a:ext cx="118533" cy="374700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F4074-7EDB-603F-52F2-5297EB0B07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3565-3CD5-7BC3-E364-55D47382F0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A202-06DB-303B-8F58-E337E87348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07F46C6-52CC-CBB3-1F99-A4AD8A1966E0}"/>
              </a:ext>
            </a:extLst>
          </p:cNvPr>
          <p:cNvSpPr/>
          <p:nvPr/>
        </p:nvSpPr>
        <p:spPr>
          <a:xfrm>
            <a:off x="5804815" y="714930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2D6D2CB-F6FA-7DAC-5416-2F38300FE560}"/>
              </a:ext>
            </a:extLst>
          </p:cNvPr>
          <p:cNvSpPr/>
          <p:nvPr/>
        </p:nvSpPr>
        <p:spPr>
          <a:xfrm>
            <a:off x="5804817" y="1474266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4F39B65-D7B4-F169-2D95-BFB26FA86DF2}"/>
              </a:ext>
            </a:extLst>
          </p:cNvPr>
          <p:cNvSpPr/>
          <p:nvPr/>
        </p:nvSpPr>
        <p:spPr>
          <a:xfrm>
            <a:off x="5804818" y="1964387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2BF9EFC-190F-42B5-8D61-242890AA3C61}"/>
              </a:ext>
            </a:extLst>
          </p:cNvPr>
          <p:cNvSpPr/>
          <p:nvPr/>
        </p:nvSpPr>
        <p:spPr>
          <a:xfrm>
            <a:off x="5804815" y="2454508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BF783C33-5E48-24FA-95D9-C49E476323BA}"/>
              </a:ext>
            </a:extLst>
          </p:cNvPr>
          <p:cNvSpPr/>
          <p:nvPr/>
        </p:nvSpPr>
        <p:spPr>
          <a:xfrm>
            <a:off x="5800004" y="2954184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A35673DA-E782-47AA-EC22-8C1036C45D9B}"/>
              </a:ext>
            </a:extLst>
          </p:cNvPr>
          <p:cNvSpPr/>
          <p:nvPr/>
        </p:nvSpPr>
        <p:spPr>
          <a:xfrm>
            <a:off x="5800004" y="344430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FE682E84-EC56-FE44-9655-345D83959484}"/>
              </a:ext>
            </a:extLst>
          </p:cNvPr>
          <p:cNvSpPr/>
          <p:nvPr/>
        </p:nvSpPr>
        <p:spPr>
          <a:xfrm>
            <a:off x="5800004" y="3943981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F05288F-A475-8A77-B4DA-E97937ABB5AD}"/>
              </a:ext>
            </a:extLst>
          </p:cNvPr>
          <p:cNvSpPr/>
          <p:nvPr/>
        </p:nvSpPr>
        <p:spPr>
          <a:xfrm>
            <a:off x="5800004" y="470155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84D2941A-AA3B-6531-22E4-2E17100C8A67}"/>
              </a:ext>
            </a:extLst>
          </p:cNvPr>
          <p:cNvSpPr/>
          <p:nvPr/>
        </p:nvSpPr>
        <p:spPr>
          <a:xfrm>
            <a:off x="5621867" y="1305833"/>
            <a:ext cx="863081" cy="3181499"/>
          </a:xfrm>
          <a:prstGeom prst="leftBracket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91440"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F479EFF-36D1-1F8B-4725-F2E7F51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3050"/>
            <a:ext cx="6838950" cy="277813"/>
          </a:xfrm>
        </p:spPr>
        <p:txBody>
          <a:bodyPr/>
          <a:lstStyle/>
          <a:p>
            <a:r>
              <a:rPr lang="de-DE" dirty="0"/>
              <a:t>Genetic </a:t>
            </a:r>
            <a:r>
              <a:rPr lang="de-DE" dirty="0" err="1"/>
              <a:t>Algorithms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0172FA9-367C-A887-8197-E2BB1730E2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000" y="716405"/>
            <a:ext cx="6840000" cy="276225"/>
          </a:xfrm>
        </p:spPr>
        <p:txBody>
          <a:bodyPr/>
          <a:lstStyle/>
          <a:p>
            <a:r>
              <a:rPr lang="de-DE" sz="1600" dirty="0"/>
              <a:t>Simulation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735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Down 15">
            <a:extLst>
              <a:ext uri="{FF2B5EF4-FFF2-40B4-BE49-F238E27FC236}">
                <a16:creationId xmlns:a16="http://schemas.microsoft.com/office/drawing/2014/main" id="{465BFB55-6AF0-2725-9A7F-D0A6E4C66C63}"/>
              </a:ext>
            </a:extLst>
          </p:cNvPr>
          <p:cNvSpPr/>
          <p:nvPr/>
        </p:nvSpPr>
        <p:spPr>
          <a:xfrm>
            <a:off x="6472257" y="940074"/>
            <a:ext cx="118533" cy="374700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F4074-7EDB-603F-52F2-5297EB0B07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3565-3CD5-7BC3-E364-55D47382F0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A202-06DB-303B-8F58-E337E87348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07F46C6-52CC-CBB3-1F99-A4AD8A1966E0}"/>
              </a:ext>
            </a:extLst>
          </p:cNvPr>
          <p:cNvSpPr/>
          <p:nvPr/>
        </p:nvSpPr>
        <p:spPr>
          <a:xfrm>
            <a:off x="5804815" y="714930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2D6D2CB-F6FA-7DAC-5416-2F38300FE560}"/>
              </a:ext>
            </a:extLst>
          </p:cNvPr>
          <p:cNvSpPr/>
          <p:nvPr/>
        </p:nvSpPr>
        <p:spPr>
          <a:xfrm>
            <a:off x="5804817" y="1474266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4F39B65-D7B4-F169-2D95-BFB26FA86DF2}"/>
              </a:ext>
            </a:extLst>
          </p:cNvPr>
          <p:cNvSpPr/>
          <p:nvPr/>
        </p:nvSpPr>
        <p:spPr>
          <a:xfrm>
            <a:off x="5804818" y="1964387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2BF9EFC-190F-42B5-8D61-242890AA3C61}"/>
              </a:ext>
            </a:extLst>
          </p:cNvPr>
          <p:cNvSpPr/>
          <p:nvPr/>
        </p:nvSpPr>
        <p:spPr>
          <a:xfrm>
            <a:off x="5804815" y="2454508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BF783C33-5E48-24FA-95D9-C49E476323BA}"/>
              </a:ext>
            </a:extLst>
          </p:cNvPr>
          <p:cNvSpPr/>
          <p:nvPr/>
        </p:nvSpPr>
        <p:spPr>
          <a:xfrm>
            <a:off x="5800004" y="2954184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A35673DA-E782-47AA-EC22-8C1036C45D9B}"/>
              </a:ext>
            </a:extLst>
          </p:cNvPr>
          <p:cNvSpPr/>
          <p:nvPr/>
        </p:nvSpPr>
        <p:spPr>
          <a:xfrm>
            <a:off x="5800004" y="344430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FE682E84-EC56-FE44-9655-345D83959484}"/>
              </a:ext>
            </a:extLst>
          </p:cNvPr>
          <p:cNvSpPr/>
          <p:nvPr/>
        </p:nvSpPr>
        <p:spPr>
          <a:xfrm>
            <a:off x="5800004" y="3943981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F05288F-A475-8A77-B4DA-E97937ABB5AD}"/>
              </a:ext>
            </a:extLst>
          </p:cNvPr>
          <p:cNvSpPr/>
          <p:nvPr/>
        </p:nvSpPr>
        <p:spPr>
          <a:xfrm>
            <a:off x="5800004" y="470155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84D2941A-AA3B-6531-22E4-2E17100C8A67}"/>
              </a:ext>
            </a:extLst>
          </p:cNvPr>
          <p:cNvSpPr/>
          <p:nvPr/>
        </p:nvSpPr>
        <p:spPr>
          <a:xfrm>
            <a:off x="5621867" y="1305833"/>
            <a:ext cx="863081" cy="3181499"/>
          </a:xfrm>
          <a:prstGeom prst="leftBracket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91440"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F479EFF-36D1-1F8B-4725-F2E7F51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3050"/>
            <a:ext cx="6838950" cy="277813"/>
          </a:xfrm>
        </p:spPr>
        <p:txBody>
          <a:bodyPr/>
          <a:lstStyle/>
          <a:p>
            <a:r>
              <a:rPr lang="de-DE" dirty="0"/>
              <a:t>Genetic </a:t>
            </a:r>
            <a:r>
              <a:rPr lang="de-DE" dirty="0" err="1"/>
              <a:t>Algorithms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0172FA9-367C-A887-8197-E2BB1730E2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000" y="716405"/>
            <a:ext cx="6840000" cy="276225"/>
          </a:xfrm>
        </p:spPr>
        <p:txBody>
          <a:bodyPr/>
          <a:lstStyle/>
          <a:p>
            <a:r>
              <a:rPr lang="de-DE" sz="1600" dirty="0"/>
              <a:t>Fitness </a:t>
            </a:r>
            <a:r>
              <a:rPr lang="de-DE" sz="1600" dirty="0" err="1"/>
              <a:t>Computation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801724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Down 15">
            <a:extLst>
              <a:ext uri="{FF2B5EF4-FFF2-40B4-BE49-F238E27FC236}">
                <a16:creationId xmlns:a16="http://schemas.microsoft.com/office/drawing/2014/main" id="{465BFB55-6AF0-2725-9A7F-D0A6E4C66C63}"/>
              </a:ext>
            </a:extLst>
          </p:cNvPr>
          <p:cNvSpPr/>
          <p:nvPr/>
        </p:nvSpPr>
        <p:spPr>
          <a:xfrm>
            <a:off x="6472257" y="940074"/>
            <a:ext cx="118533" cy="374700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F4074-7EDB-603F-52F2-5297EB0B07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3565-3CD5-7BC3-E364-55D47382F0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A202-06DB-303B-8F58-E337E87348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07F46C6-52CC-CBB3-1F99-A4AD8A1966E0}"/>
              </a:ext>
            </a:extLst>
          </p:cNvPr>
          <p:cNvSpPr/>
          <p:nvPr/>
        </p:nvSpPr>
        <p:spPr>
          <a:xfrm>
            <a:off x="5804815" y="714930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2D6D2CB-F6FA-7DAC-5416-2F38300FE560}"/>
              </a:ext>
            </a:extLst>
          </p:cNvPr>
          <p:cNvSpPr/>
          <p:nvPr/>
        </p:nvSpPr>
        <p:spPr>
          <a:xfrm>
            <a:off x="5804817" y="1474266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4F39B65-D7B4-F169-2D95-BFB26FA86DF2}"/>
              </a:ext>
            </a:extLst>
          </p:cNvPr>
          <p:cNvSpPr/>
          <p:nvPr/>
        </p:nvSpPr>
        <p:spPr>
          <a:xfrm>
            <a:off x="5804818" y="1964387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2BF9EFC-190F-42B5-8D61-242890AA3C61}"/>
              </a:ext>
            </a:extLst>
          </p:cNvPr>
          <p:cNvSpPr/>
          <p:nvPr/>
        </p:nvSpPr>
        <p:spPr>
          <a:xfrm>
            <a:off x="5804815" y="2454508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BF783C33-5E48-24FA-95D9-C49E476323BA}"/>
              </a:ext>
            </a:extLst>
          </p:cNvPr>
          <p:cNvSpPr/>
          <p:nvPr/>
        </p:nvSpPr>
        <p:spPr>
          <a:xfrm>
            <a:off x="5800004" y="2954184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A35673DA-E782-47AA-EC22-8C1036C45D9B}"/>
              </a:ext>
            </a:extLst>
          </p:cNvPr>
          <p:cNvSpPr/>
          <p:nvPr/>
        </p:nvSpPr>
        <p:spPr>
          <a:xfrm>
            <a:off x="5800004" y="344430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FE682E84-EC56-FE44-9655-345D83959484}"/>
              </a:ext>
            </a:extLst>
          </p:cNvPr>
          <p:cNvSpPr/>
          <p:nvPr/>
        </p:nvSpPr>
        <p:spPr>
          <a:xfrm>
            <a:off x="5800004" y="3943981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F05288F-A475-8A77-B4DA-E97937ABB5AD}"/>
              </a:ext>
            </a:extLst>
          </p:cNvPr>
          <p:cNvSpPr/>
          <p:nvPr/>
        </p:nvSpPr>
        <p:spPr>
          <a:xfrm>
            <a:off x="5800004" y="470155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84D2941A-AA3B-6531-22E4-2E17100C8A67}"/>
              </a:ext>
            </a:extLst>
          </p:cNvPr>
          <p:cNvSpPr/>
          <p:nvPr/>
        </p:nvSpPr>
        <p:spPr>
          <a:xfrm>
            <a:off x="5621867" y="1305833"/>
            <a:ext cx="863081" cy="3181499"/>
          </a:xfrm>
          <a:prstGeom prst="leftBracket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91440"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F479EFF-36D1-1F8B-4725-F2E7F51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3050"/>
            <a:ext cx="6838950" cy="277813"/>
          </a:xfrm>
        </p:spPr>
        <p:txBody>
          <a:bodyPr/>
          <a:lstStyle/>
          <a:p>
            <a:r>
              <a:rPr lang="de-DE" dirty="0"/>
              <a:t>Genetic </a:t>
            </a:r>
            <a:r>
              <a:rPr lang="de-DE" dirty="0" err="1"/>
              <a:t>Algorithms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0172FA9-367C-A887-8197-E2BB1730E2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000" y="716405"/>
            <a:ext cx="6840000" cy="27622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Selection of Survivors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5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Down 15">
            <a:extLst>
              <a:ext uri="{FF2B5EF4-FFF2-40B4-BE49-F238E27FC236}">
                <a16:creationId xmlns:a16="http://schemas.microsoft.com/office/drawing/2014/main" id="{465BFB55-6AF0-2725-9A7F-D0A6E4C66C63}"/>
              </a:ext>
            </a:extLst>
          </p:cNvPr>
          <p:cNvSpPr/>
          <p:nvPr/>
        </p:nvSpPr>
        <p:spPr>
          <a:xfrm>
            <a:off x="6472257" y="940074"/>
            <a:ext cx="118533" cy="374700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F4074-7EDB-603F-52F2-5297EB0B07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3565-3CD5-7BC3-E364-55D47382F0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A202-06DB-303B-8F58-E337E87348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07F46C6-52CC-CBB3-1F99-A4AD8A1966E0}"/>
              </a:ext>
            </a:extLst>
          </p:cNvPr>
          <p:cNvSpPr/>
          <p:nvPr/>
        </p:nvSpPr>
        <p:spPr>
          <a:xfrm>
            <a:off x="5804815" y="714930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2D6D2CB-F6FA-7DAC-5416-2F38300FE560}"/>
              </a:ext>
            </a:extLst>
          </p:cNvPr>
          <p:cNvSpPr/>
          <p:nvPr/>
        </p:nvSpPr>
        <p:spPr>
          <a:xfrm>
            <a:off x="5804817" y="1474266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4F39B65-D7B4-F169-2D95-BFB26FA86DF2}"/>
              </a:ext>
            </a:extLst>
          </p:cNvPr>
          <p:cNvSpPr/>
          <p:nvPr/>
        </p:nvSpPr>
        <p:spPr>
          <a:xfrm>
            <a:off x="5804818" y="1964387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2BF9EFC-190F-42B5-8D61-242890AA3C61}"/>
              </a:ext>
            </a:extLst>
          </p:cNvPr>
          <p:cNvSpPr/>
          <p:nvPr/>
        </p:nvSpPr>
        <p:spPr>
          <a:xfrm>
            <a:off x="5804815" y="2454508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BF783C33-5E48-24FA-95D9-C49E476323BA}"/>
              </a:ext>
            </a:extLst>
          </p:cNvPr>
          <p:cNvSpPr/>
          <p:nvPr/>
        </p:nvSpPr>
        <p:spPr>
          <a:xfrm>
            <a:off x="5800004" y="2954184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A35673DA-E782-47AA-EC22-8C1036C45D9B}"/>
              </a:ext>
            </a:extLst>
          </p:cNvPr>
          <p:cNvSpPr/>
          <p:nvPr/>
        </p:nvSpPr>
        <p:spPr>
          <a:xfrm>
            <a:off x="5800004" y="344430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FE682E84-EC56-FE44-9655-345D83959484}"/>
              </a:ext>
            </a:extLst>
          </p:cNvPr>
          <p:cNvSpPr/>
          <p:nvPr/>
        </p:nvSpPr>
        <p:spPr>
          <a:xfrm>
            <a:off x="5800004" y="3943981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F05288F-A475-8A77-B4DA-E97937ABB5AD}"/>
              </a:ext>
            </a:extLst>
          </p:cNvPr>
          <p:cNvSpPr/>
          <p:nvPr/>
        </p:nvSpPr>
        <p:spPr>
          <a:xfrm>
            <a:off x="5800004" y="470155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84D2941A-AA3B-6531-22E4-2E17100C8A67}"/>
              </a:ext>
            </a:extLst>
          </p:cNvPr>
          <p:cNvSpPr/>
          <p:nvPr/>
        </p:nvSpPr>
        <p:spPr>
          <a:xfrm>
            <a:off x="5621867" y="1305833"/>
            <a:ext cx="863081" cy="3181499"/>
          </a:xfrm>
          <a:prstGeom prst="leftBracket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91440"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F479EFF-36D1-1F8B-4725-F2E7F51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3050"/>
            <a:ext cx="6838950" cy="277813"/>
          </a:xfrm>
        </p:spPr>
        <p:txBody>
          <a:bodyPr/>
          <a:lstStyle/>
          <a:p>
            <a:r>
              <a:rPr lang="de-DE" dirty="0"/>
              <a:t>Genetic </a:t>
            </a:r>
            <a:r>
              <a:rPr lang="de-DE" dirty="0" err="1"/>
              <a:t>Algorithms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0172FA9-367C-A887-8197-E2BB1730E2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000" y="716405"/>
            <a:ext cx="6840000" cy="27622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Recombination (Crossover)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89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Down 15">
            <a:extLst>
              <a:ext uri="{FF2B5EF4-FFF2-40B4-BE49-F238E27FC236}">
                <a16:creationId xmlns:a16="http://schemas.microsoft.com/office/drawing/2014/main" id="{465BFB55-6AF0-2725-9A7F-D0A6E4C66C63}"/>
              </a:ext>
            </a:extLst>
          </p:cNvPr>
          <p:cNvSpPr/>
          <p:nvPr/>
        </p:nvSpPr>
        <p:spPr>
          <a:xfrm>
            <a:off x="6472257" y="940074"/>
            <a:ext cx="118533" cy="374700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F4074-7EDB-603F-52F2-5297EB0B07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3565-3CD5-7BC3-E364-55D47382F0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A202-06DB-303B-8F58-E337E87348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07F46C6-52CC-CBB3-1F99-A4AD8A1966E0}"/>
              </a:ext>
            </a:extLst>
          </p:cNvPr>
          <p:cNvSpPr/>
          <p:nvPr/>
        </p:nvSpPr>
        <p:spPr>
          <a:xfrm>
            <a:off x="5804815" y="714930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2D6D2CB-F6FA-7DAC-5416-2F38300FE560}"/>
              </a:ext>
            </a:extLst>
          </p:cNvPr>
          <p:cNvSpPr/>
          <p:nvPr/>
        </p:nvSpPr>
        <p:spPr>
          <a:xfrm>
            <a:off x="5804817" y="1474266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4F39B65-D7B4-F169-2D95-BFB26FA86DF2}"/>
              </a:ext>
            </a:extLst>
          </p:cNvPr>
          <p:cNvSpPr/>
          <p:nvPr/>
        </p:nvSpPr>
        <p:spPr>
          <a:xfrm>
            <a:off x="5804818" y="1964387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2BF9EFC-190F-42B5-8D61-242890AA3C61}"/>
              </a:ext>
            </a:extLst>
          </p:cNvPr>
          <p:cNvSpPr/>
          <p:nvPr/>
        </p:nvSpPr>
        <p:spPr>
          <a:xfrm>
            <a:off x="5804815" y="2454508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BF783C33-5E48-24FA-95D9-C49E476323BA}"/>
              </a:ext>
            </a:extLst>
          </p:cNvPr>
          <p:cNvSpPr/>
          <p:nvPr/>
        </p:nvSpPr>
        <p:spPr>
          <a:xfrm>
            <a:off x="5800004" y="2954184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A35673DA-E782-47AA-EC22-8C1036C45D9B}"/>
              </a:ext>
            </a:extLst>
          </p:cNvPr>
          <p:cNvSpPr/>
          <p:nvPr/>
        </p:nvSpPr>
        <p:spPr>
          <a:xfrm>
            <a:off x="5800004" y="3444305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FE682E84-EC56-FE44-9655-345D83959484}"/>
              </a:ext>
            </a:extLst>
          </p:cNvPr>
          <p:cNvSpPr/>
          <p:nvPr/>
        </p:nvSpPr>
        <p:spPr>
          <a:xfrm>
            <a:off x="5800004" y="3943981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F05288F-A475-8A77-B4DA-E97937ABB5AD}"/>
              </a:ext>
            </a:extLst>
          </p:cNvPr>
          <p:cNvSpPr/>
          <p:nvPr/>
        </p:nvSpPr>
        <p:spPr>
          <a:xfrm>
            <a:off x="5800004" y="470155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84D2941A-AA3B-6531-22E4-2E17100C8A67}"/>
              </a:ext>
            </a:extLst>
          </p:cNvPr>
          <p:cNvSpPr/>
          <p:nvPr/>
        </p:nvSpPr>
        <p:spPr>
          <a:xfrm>
            <a:off x="5621867" y="1305833"/>
            <a:ext cx="863081" cy="3181499"/>
          </a:xfrm>
          <a:prstGeom prst="leftBracket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91440"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F479EFF-36D1-1F8B-4725-F2E7F51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3050"/>
            <a:ext cx="6838950" cy="277813"/>
          </a:xfrm>
        </p:spPr>
        <p:txBody>
          <a:bodyPr/>
          <a:lstStyle/>
          <a:p>
            <a:r>
              <a:rPr lang="de-DE" dirty="0"/>
              <a:t>Genetic </a:t>
            </a:r>
            <a:r>
              <a:rPr lang="de-DE" dirty="0" err="1"/>
              <a:t>Algorithms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0172FA9-367C-A887-8197-E2BB1730E2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000" y="716405"/>
            <a:ext cx="6840000" cy="276225"/>
          </a:xfrm>
        </p:spPr>
        <p:txBody>
          <a:bodyPr/>
          <a:lstStyle/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Mutation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39872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Down 15">
            <a:extLst>
              <a:ext uri="{FF2B5EF4-FFF2-40B4-BE49-F238E27FC236}">
                <a16:creationId xmlns:a16="http://schemas.microsoft.com/office/drawing/2014/main" id="{465BFB55-6AF0-2725-9A7F-D0A6E4C66C63}"/>
              </a:ext>
            </a:extLst>
          </p:cNvPr>
          <p:cNvSpPr/>
          <p:nvPr/>
        </p:nvSpPr>
        <p:spPr>
          <a:xfrm>
            <a:off x="6472257" y="940074"/>
            <a:ext cx="118533" cy="374700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F4074-7EDB-603F-52F2-5297EB0B07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3565-3CD5-7BC3-E364-55D47382F0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A202-06DB-303B-8F58-E337E87348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07F46C6-52CC-CBB3-1F99-A4AD8A1966E0}"/>
              </a:ext>
            </a:extLst>
          </p:cNvPr>
          <p:cNvSpPr/>
          <p:nvPr/>
        </p:nvSpPr>
        <p:spPr>
          <a:xfrm>
            <a:off x="5804815" y="714930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2D6D2CB-F6FA-7DAC-5416-2F38300FE560}"/>
              </a:ext>
            </a:extLst>
          </p:cNvPr>
          <p:cNvSpPr/>
          <p:nvPr/>
        </p:nvSpPr>
        <p:spPr>
          <a:xfrm>
            <a:off x="5804817" y="1474266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4F39B65-D7B4-F169-2D95-BFB26FA86DF2}"/>
              </a:ext>
            </a:extLst>
          </p:cNvPr>
          <p:cNvSpPr/>
          <p:nvPr/>
        </p:nvSpPr>
        <p:spPr>
          <a:xfrm>
            <a:off x="5804818" y="1964387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2BF9EFC-190F-42B5-8D61-242890AA3C61}"/>
              </a:ext>
            </a:extLst>
          </p:cNvPr>
          <p:cNvSpPr/>
          <p:nvPr/>
        </p:nvSpPr>
        <p:spPr>
          <a:xfrm>
            <a:off x="5804815" y="2454508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BF783C33-5E48-24FA-95D9-C49E476323BA}"/>
              </a:ext>
            </a:extLst>
          </p:cNvPr>
          <p:cNvSpPr/>
          <p:nvPr/>
        </p:nvSpPr>
        <p:spPr>
          <a:xfrm>
            <a:off x="5800004" y="2954184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A35673DA-E782-47AA-EC22-8C1036C45D9B}"/>
              </a:ext>
            </a:extLst>
          </p:cNvPr>
          <p:cNvSpPr/>
          <p:nvPr/>
        </p:nvSpPr>
        <p:spPr>
          <a:xfrm>
            <a:off x="5800004" y="344430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FE682E84-EC56-FE44-9655-345D83959484}"/>
              </a:ext>
            </a:extLst>
          </p:cNvPr>
          <p:cNvSpPr/>
          <p:nvPr/>
        </p:nvSpPr>
        <p:spPr>
          <a:xfrm>
            <a:off x="5800004" y="3943981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F05288F-A475-8A77-B4DA-E97937ABB5AD}"/>
              </a:ext>
            </a:extLst>
          </p:cNvPr>
          <p:cNvSpPr/>
          <p:nvPr/>
        </p:nvSpPr>
        <p:spPr>
          <a:xfrm>
            <a:off x="5800004" y="470155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84D2941A-AA3B-6531-22E4-2E17100C8A67}"/>
              </a:ext>
            </a:extLst>
          </p:cNvPr>
          <p:cNvSpPr/>
          <p:nvPr/>
        </p:nvSpPr>
        <p:spPr>
          <a:xfrm>
            <a:off x="5621867" y="1305833"/>
            <a:ext cx="863081" cy="3181499"/>
          </a:xfrm>
          <a:prstGeom prst="leftBracket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91440"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F479EFF-36D1-1F8B-4725-F2E7F51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3050"/>
            <a:ext cx="6838950" cy="277813"/>
          </a:xfrm>
        </p:spPr>
        <p:txBody>
          <a:bodyPr/>
          <a:lstStyle/>
          <a:p>
            <a:r>
              <a:rPr lang="de-DE" dirty="0"/>
              <a:t>Genetic </a:t>
            </a:r>
            <a:r>
              <a:rPr lang="de-DE" dirty="0" err="1"/>
              <a:t>Algorithms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0172FA9-367C-A887-8197-E2BB1730E2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000" y="716405"/>
            <a:ext cx="6840000" cy="276225"/>
          </a:xfrm>
        </p:spPr>
        <p:txBody>
          <a:bodyPr/>
          <a:lstStyle/>
          <a:p>
            <a:r>
              <a:rPr lang="de-DE" sz="1600" dirty="0"/>
              <a:t>Update Population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2649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Down 15">
            <a:extLst>
              <a:ext uri="{FF2B5EF4-FFF2-40B4-BE49-F238E27FC236}">
                <a16:creationId xmlns:a16="http://schemas.microsoft.com/office/drawing/2014/main" id="{465BFB55-6AF0-2725-9A7F-D0A6E4C66C63}"/>
              </a:ext>
            </a:extLst>
          </p:cNvPr>
          <p:cNvSpPr/>
          <p:nvPr/>
        </p:nvSpPr>
        <p:spPr>
          <a:xfrm>
            <a:off x="6472257" y="940074"/>
            <a:ext cx="118533" cy="374700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F4074-7EDB-603F-52F2-5297EB0B07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3565-3CD5-7BC3-E364-55D47382F0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A202-06DB-303B-8F58-E337E87348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07F46C6-52CC-CBB3-1F99-A4AD8A1966E0}"/>
              </a:ext>
            </a:extLst>
          </p:cNvPr>
          <p:cNvSpPr/>
          <p:nvPr/>
        </p:nvSpPr>
        <p:spPr>
          <a:xfrm>
            <a:off x="5804815" y="714930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2D6D2CB-F6FA-7DAC-5416-2F38300FE560}"/>
              </a:ext>
            </a:extLst>
          </p:cNvPr>
          <p:cNvSpPr/>
          <p:nvPr/>
        </p:nvSpPr>
        <p:spPr>
          <a:xfrm>
            <a:off x="5804817" y="1474266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4F39B65-D7B4-F169-2D95-BFB26FA86DF2}"/>
              </a:ext>
            </a:extLst>
          </p:cNvPr>
          <p:cNvSpPr/>
          <p:nvPr/>
        </p:nvSpPr>
        <p:spPr>
          <a:xfrm>
            <a:off x="5804818" y="1964387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2BF9EFC-190F-42B5-8D61-242890AA3C61}"/>
              </a:ext>
            </a:extLst>
          </p:cNvPr>
          <p:cNvSpPr/>
          <p:nvPr/>
        </p:nvSpPr>
        <p:spPr>
          <a:xfrm>
            <a:off x="5804815" y="2454508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BF783C33-5E48-24FA-95D9-C49E476323BA}"/>
              </a:ext>
            </a:extLst>
          </p:cNvPr>
          <p:cNvSpPr/>
          <p:nvPr/>
        </p:nvSpPr>
        <p:spPr>
          <a:xfrm>
            <a:off x="5800004" y="2954184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A35673DA-E782-47AA-EC22-8C1036C45D9B}"/>
              </a:ext>
            </a:extLst>
          </p:cNvPr>
          <p:cNvSpPr/>
          <p:nvPr/>
        </p:nvSpPr>
        <p:spPr>
          <a:xfrm>
            <a:off x="5800004" y="3444305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FE682E84-EC56-FE44-9655-345D83959484}"/>
              </a:ext>
            </a:extLst>
          </p:cNvPr>
          <p:cNvSpPr/>
          <p:nvPr/>
        </p:nvSpPr>
        <p:spPr>
          <a:xfrm>
            <a:off x="5800004" y="3943981"/>
            <a:ext cx="146304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F05288F-A475-8A77-B4DA-E97937ABB5AD}"/>
              </a:ext>
            </a:extLst>
          </p:cNvPr>
          <p:cNvSpPr/>
          <p:nvPr/>
        </p:nvSpPr>
        <p:spPr>
          <a:xfrm>
            <a:off x="5800004" y="4701555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84D2941A-AA3B-6531-22E4-2E17100C8A67}"/>
              </a:ext>
            </a:extLst>
          </p:cNvPr>
          <p:cNvSpPr/>
          <p:nvPr/>
        </p:nvSpPr>
        <p:spPr>
          <a:xfrm>
            <a:off x="5621867" y="1305833"/>
            <a:ext cx="863081" cy="3181499"/>
          </a:xfrm>
          <a:prstGeom prst="leftBracket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91440"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F479EFF-36D1-1F8B-4725-F2E7F51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3050"/>
            <a:ext cx="6838950" cy="277813"/>
          </a:xfrm>
        </p:spPr>
        <p:txBody>
          <a:bodyPr/>
          <a:lstStyle/>
          <a:p>
            <a:r>
              <a:rPr lang="de-DE" dirty="0"/>
              <a:t>Genetic </a:t>
            </a:r>
            <a:r>
              <a:rPr lang="de-DE" dirty="0" err="1"/>
              <a:t>Algorithms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0172FA9-367C-A887-8197-E2BB1730E2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000" y="716405"/>
            <a:ext cx="6840000" cy="276225"/>
          </a:xfrm>
        </p:spPr>
        <p:txBody>
          <a:bodyPr/>
          <a:lstStyle/>
          <a:p>
            <a:r>
              <a:rPr lang="de-DE" sz="1600" dirty="0"/>
              <a:t>Return </a:t>
            </a:r>
            <a:r>
              <a:rPr lang="de-DE" sz="1600" dirty="0" err="1"/>
              <a:t>the</a:t>
            </a:r>
            <a:r>
              <a:rPr lang="de-DE" sz="1600" dirty="0"/>
              <a:t> Best </a:t>
            </a:r>
            <a:r>
              <a:rPr lang="de-DE" sz="1600" dirty="0" err="1"/>
              <a:t>Results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619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C2610-BF93-44BC-9E59-0721A5CE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F7F08-A334-4FC8-95A2-8022E5DA8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59ED6B-912F-4F07-A764-F50127A2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EFC79-2A5D-43B4-9B2A-3A770722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C551EF-A2B6-4DD1-8106-545C182E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085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D5D2598C-3B14-45AB-A424-6BC3FCC7C3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0CB2049C-3B85-49D7-8FA2-B3AFAF7633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CE68BE35-4434-4A7B-A22C-3A1478BA96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4856F8-22C2-4D7A-8E83-9296A13FA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de-DE" dirty="0"/>
              <a:t>E-Mail</a:t>
            </a:r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5F7AFB6C-7A0E-4421-8E99-8B5E9A3870E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F49FE75-B924-44DC-81F9-EFFBA862F46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de-DE" dirty="0"/>
              <a:t>Telefon +49 (0) 711 685-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61D1860-D207-4585-A7C5-E8958034B3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759AFA-EAA1-43F8-87E6-34EBCC65316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de-DE" dirty="0"/>
              <a:t>www.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BFA6C451-5932-48EB-B6CE-9C7E084E52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E86C783-79D7-4FC2-B896-C155C95E9BB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de-DE" dirty="0"/>
              <a:t>Universität Stuttgart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5260A87E-90A4-4892-B0A4-8137927D3A4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3B67DA8A-6CC3-4917-8E4E-65F32F01B3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41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EB478E-2AF0-43AA-83FE-353EEF835C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AB916C9-8AB4-4945-BC70-F1C5F18DC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E3A40F04-DC28-4292-B2FD-2687A08C8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AD41DF3E-A838-4AF6-9114-74AF0B5F30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4C3EC012-9C0A-4C01-909F-C015EBAFA9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54444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7698C42B-8859-4BE0-84B2-5A28E8EAB5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63BF4850-FB84-4585-A09C-4C71A81D5F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652DD412-D2CF-4748-AC7D-470BF2CB9F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45B499-03C4-4473-80DC-A9A4CF4319C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de-DE" dirty="0"/>
              <a:t>E-Mail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42405303-B50E-4A69-8759-B287EA8A73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D69EB72-0911-4A70-A477-9257C1F61E3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de-DE" dirty="0"/>
              <a:t>Telefon +49 (0) 711 685-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5547704-4041-4985-888D-EA09608303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D3848E1-BD11-44FB-9E62-A1F895AC77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de-DE" dirty="0"/>
              <a:t>www.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611E1825-D4D1-4099-B8AB-9819A38BA41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3ECCA97-392B-46AE-9F8B-839CC2C97B9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de-DE" dirty="0"/>
              <a:t>Universität Stuttgart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F973DC4-0AD7-47D4-82C3-E6D3C1A57DB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D4C20CE3-44CC-4BC9-AF71-B43A689968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7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DF1B-E331-576A-DDD1-C7AF3517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morphogen systems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708E5-5EA7-3DAB-9DCA-A608897ACD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87682-1966-6CD6-5864-B8839C3F19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496D-DC4A-1805-F11C-689C0CCB25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1FD1F-1146-D517-4B6B-F83BD9D17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242" y="709513"/>
            <a:ext cx="2558523" cy="22340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2DC55D-92DE-CE24-8DE9-C27EA97636E8}"/>
              </a:ext>
            </a:extLst>
          </p:cNvPr>
          <p:cNvSpPr txBox="1"/>
          <p:nvPr/>
        </p:nvSpPr>
        <p:spPr>
          <a:xfrm>
            <a:off x="4324502" y="4803759"/>
            <a:ext cx="3632886" cy="1676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r>
              <a:rPr lang="en-US" sz="1000" dirty="0"/>
              <a:t>Diffusible </a:t>
            </a:r>
            <a:r>
              <a:rPr lang="en-US" sz="1000" dirty="0" err="1"/>
              <a:t>synNotch</a:t>
            </a:r>
            <a:r>
              <a:rPr lang="en-US" sz="1000" dirty="0"/>
              <a:t> system. </a:t>
            </a:r>
            <a:r>
              <a:rPr lang="es-ES" sz="1000" dirty="0"/>
              <a:t>(S. Toda et al., 2020)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D0998-0F6D-1140-E7A7-3D62EE70FC93}"/>
              </a:ext>
            </a:extLst>
          </p:cNvPr>
          <p:cNvSpPr txBox="1"/>
          <p:nvPr/>
        </p:nvSpPr>
        <p:spPr>
          <a:xfrm>
            <a:off x="401855" y="1033382"/>
            <a:ext cx="3733540" cy="33891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 err="1"/>
              <a:t>Synthetic</a:t>
            </a:r>
            <a:r>
              <a:rPr lang="de-DE" sz="1600" dirty="0"/>
              <a:t> Notch </a:t>
            </a:r>
            <a:r>
              <a:rPr lang="de-DE" sz="1600" dirty="0" err="1"/>
              <a:t>system</a:t>
            </a:r>
            <a:endParaRPr lang="de-DE" sz="1600" dirty="0"/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1600" dirty="0"/>
              <a:t>S. Toda et al., 2020</a:t>
            </a:r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r>
              <a:rPr lang="es-ES" sz="1600" dirty="0"/>
              <a:t>      </a:t>
            </a:r>
            <a:endParaRPr lang="en-US" sz="1600" dirty="0"/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Arbitrary proteins engineered into synthetic morphogens.</a:t>
            </a:r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Formation of gradients and directing cell patterning.</a:t>
            </a:r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Applications in advanced tissue engineering.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F0B52-5FA8-1EA8-08B4-1A8F518C857F}"/>
              </a:ext>
            </a:extLst>
          </p:cNvPr>
          <p:cNvSpPr txBox="1"/>
          <p:nvPr/>
        </p:nvSpPr>
        <p:spPr>
          <a:xfrm>
            <a:off x="767888" y="1802043"/>
            <a:ext cx="2952046" cy="7884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r>
              <a:rPr lang="en-US" sz="1200" dirty="0"/>
              <a:t>“</a:t>
            </a:r>
            <a:r>
              <a:rPr lang="en-US" sz="1200" i="1" dirty="0"/>
              <a:t>Engineering synthetic morphogen systems that can program multicellular patterning</a:t>
            </a:r>
            <a:r>
              <a:rPr lang="en-US" sz="1200" dirty="0"/>
              <a:t>”</a:t>
            </a:r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363BD3-E979-92A6-3B7C-A82F047B6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138" y="2727949"/>
            <a:ext cx="45724" cy="2591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C95A4F-B974-65FF-51E8-E102B8CA9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360" y="3270288"/>
            <a:ext cx="1617972" cy="1422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3E9FDC-CBD4-0CDB-8200-AA98E3766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297" y="3064099"/>
            <a:ext cx="1617972" cy="162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0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6154-79A1-CEDC-BE49-505A122E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13EF-9C1C-6B42-6B41-5ABA510F40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2EB0F-A134-97B9-1CC8-3437886BC9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C2C54-D442-A960-B2E4-676E8D4249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5E4554-417D-7B25-C3E8-4CD74FDB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88" y="2150858"/>
            <a:ext cx="5926126" cy="2118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59A5AA-D8A0-3095-5059-377505FC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139" y="4335838"/>
            <a:ext cx="2082709" cy="453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9C2214-3156-9C7E-AB5B-55E042CFDC9F}"/>
              </a:ext>
            </a:extLst>
          </p:cNvPr>
          <p:cNvSpPr txBox="1"/>
          <p:nvPr/>
        </p:nvSpPr>
        <p:spPr>
          <a:xfrm>
            <a:off x="1978623" y="4415092"/>
            <a:ext cx="2397211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r>
              <a:rPr lang="de-DE" sz="1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Diffusion: </a:t>
            </a:r>
            <a:endParaRPr lang="en-US" sz="1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CFCE68-EE67-0D14-0E8F-CB9B38882EED}"/>
              </a:ext>
            </a:extLst>
          </p:cNvPr>
          <p:cNvSpPr txBox="1"/>
          <p:nvPr/>
        </p:nvSpPr>
        <p:spPr>
          <a:xfrm>
            <a:off x="1998715" y="4876276"/>
            <a:ext cx="5231027" cy="5298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r>
              <a:rPr lang="en-US" sz="1000" dirty="0"/>
              <a:t>Mathematical Equations </a:t>
            </a:r>
            <a:r>
              <a:rPr lang="es-ES" sz="1000" dirty="0"/>
              <a:t>(S. Toda et al., 2020)</a:t>
            </a:r>
            <a:endParaRPr lang="en-US" sz="1000" dirty="0"/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B678D-D828-1A35-78DD-871517A2B1F3}"/>
              </a:ext>
            </a:extLst>
          </p:cNvPr>
          <p:cNvSpPr txBox="1"/>
          <p:nvPr/>
        </p:nvSpPr>
        <p:spPr>
          <a:xfrm>
            <a:off x="485138" y="701731"/>
            <a:ext cx="6120713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r>
              <a:rPr lang="de-DE" sz="1600" dirty="0" err="1"/>
              <a:t>Present</a:t>
            </a:r>
            <a:r>
              <a:rPr lang="de-DE" sz="1600" dirty="0"/>
              <a:t> </a:t>
            </a:r>
            <a:r>
              <a:rPr lang="de-DE" sz="1600" dirty="0" err="1"/>
              <a:t>proteins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system</a:t>
            </a:r>
            <a:endParaRPr lang="de-D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B5C52F-3F3F-3AB1-1CC3-A780FB2249D8}"/>
              </a:ext>
            </a:extLst>
          </p:cNvPr>
          <p:cNvSpPr txBox="1"/>
          <p:nvPr/>
        </p:nvSpPr>
        <p:spPr>
          <a:xfrm>
            <a:off x="627294" y="1023675"/>
            <a:ext cx="3015494" cy="1013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/>
              <a:t>Morphogen</a:t>
            </a:r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/>
              <a:t>Inhibitor</a:t>
            </a:r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/>
              <a:t>Anchor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033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989B-ED06-F8CD-A33A-46291B54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55" y="366316"/>
            <a:ext cx="6839479" cy="278290"/>
          </a:xfrm>
        </p:spPr>
        <p:txBody>
          <a:bodyPr/>
          <a:lstStyle/>
          <a:p>
            <a:r>
              <a:rPr lang="en-US" dirty="0"/>
              <a:t>Protein Secretion Patterns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EA98-9FA8-9292-E2DB-688E041755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28DA-2289-30E8-BD1A-45B7B38401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81EDD-6E6B-3FFA-8B02-1DA7E4713C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59E5B4-D01D-A181-9558-7F02DF56F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405187"/>
              </p:ext>
            </p:extLst>
          </p:nvPr>
        </p:nvGraphicFramePr>
        <p:xfrm>
          <a:off x="4928093" y="859137"/>
          <a:ext cx="1993595" cy="188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719">
                  <a:extLst>
                    <a:ext uri="{9D8B030D-6E8A-4147-A177-3AD203B41FA5}">
                      <a16:colId xmlns:a16="http://schemas.microsoft.com/office/drawing/2014/main" val="2034902815"/>
                    </a:ext>
                  </a:extLst>
                </a:gridCol>
                <a:gridCol w="398719">
                  <a:extLst>
                    <a:ext uri="{9D8B030D-6E8A-4147-A177-3AD203B41FA5}">
                      <a16:colId xmlns:a16="http://schemas.microsoft.com/office/drawing/2014/main" val="2346074147"/>
                    </a:ext>
                  </a:extLst>
                </a:gridCol>
                <a:gridCol w="398719">
                  <a:extLst>
                    <a:ext uri="{9D8B030D-6E8A-4147-A177-3AD203B41FA5}">
                      <a16:colId xmlns:a16="http://schemas.microsoft.com/office/drawing/2014/main" val="1227546879"/>
                    </a:ext>
                  </a:extLst>
                </a:gridCol>
                <a:gridCol w="398719">
                  <a:extLst>
                    <a:ext uri="{9D8B030D-6E8A-4147-A177-3AD203B41FA5}">
                      <a16:colId xmlns:a16="http://schemas.microsoft.com/office/drawing/2014/main" val="2863420701"/>
                    </a:ext>
                  </a:extLst>
                </a:gridCol>
                <a:gridCol w="398719">
                  <a:extLst>
                    <a:ext uri="{9D8B030D-6E8A-4147-A177-3AD203B41FA5}">
                      <a16:colId xmlns:a16="http://schemas.microsoft.com/office/drawing/2014/main" val="495755370"/>
                    </a:ext>
                  </a:extLst>
                </a:gridCol>
              </a:tblGrid>
              <a:tr h="3772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024798"/>
                  </a:ext>
                </a:extLst>
              </a:tr>
              <a:tr h="3772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451588"/>
                  </a:ext>
                </a:extLst>
              </a:tr>
              <a:tr h="3772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861912"/>
                  </a:ext>
                </a:extLst>
              </a:tr>
              <a:tr h="3772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481326"/>
                  </a:ext>
                </a:extLst>
              </a:tr>
              <a:tr h="3772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435026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6BBFDE-F228-2521-0B6F-D3CF46253CA7}"/>
              </a:ext>
            </a:extLst>
          </p:cNvPr>
          <p:cNvSpPr/>
          <p:nvPr/>
        </p:nvSpPr>
        <p:spPr>
          <a:xfrm>
            <a:off x="4966836" y="2030449"/>
            <a:ext cx="322384" cy="2782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FEFC0B-3477-F9D5-A49B-13BA11494C63}"/>
              </a:ext>
            </a:extLst>
          </p:cNvPr>
          <p:cNvSpPr/>
          <p:nvPr/>
        </p:nvSpPr>
        <p:spPr>
          <a:xfrm>
            <a:off x="4963653" y="1295851"/>
            <a:ext cx="322384" cy="2782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74A4A-AF55-B0E0-257F-285AC0AF8F91}"/>
              </a:ext>
            </a:extLst>
          </p:cNvPr>
          <p:cNvSpPr/>
          <p:nvPr/>
        </p:nvSpPr>
        <p:spPr>
          <a:xfrm>
            <a:off x="4963653" y="908069"/>
            <a:ext cx="322384" cy="2782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02AEA3-8C16-4D1C-9810-324738D64A3F}"/>
              </a:ext>
            </a:extLst>
          </p:cNvPr>
          <p:cNvSpPr/>
          <p:nvPr/>
        </p:nvSpPr>
        <p:spPr>
          <a:xfrm>
            <a:off x="4963653" y="1663150"/>
            <a:ext cx="322384" cy="2782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660D1B-4ECE-FA70-A12B-09DFD7DE4C4A}"/>
              </a:ext>
            </a:extLst>
          </p:cNvPr>
          <p:cNvSpPr/>
          <p:nvPr/>
        </p:nvSpPr>
        <p:spPr>
          <a:xfrm>
            <a:off x="4963653" y="2425307"/>
            <a:ext cx="322384" cy="2782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E083C0-26FE-33CA-CBF4-CB1452BDD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21466"/>
              </p:ext>
            </p:extLst>
          </p:nvPr>
        </p:nvGraphicFramePr>
        <p:xfrm>
          <a:off x="4930682" y="2994089"/>
          <a:ext cx="1993595" cy="188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719">
                  <a:extLst>
                    <a:ext uri="{9D8B030D-6E8A-4147-A177-3AD203B41FA5}">
                      <a16:colId xmlns:a16="http://schemas.microsoft.com/office/drawing/2014/main" val="2034902815"/>
                    </a:ext>
                  </a:extLst>
                </a:gridCol>
                <a:gridCol w="398719">
                  <a:extLst>
                    <a:ext uri="{9D8B030D-6E8A-4147-A177-3AD203B41FA5}">
                      <a16:colId xmlns:a16="http://schemas.microsoft.com/office/drawing/2014/main" val="2346074147"/>
                    </a:ext>
                  </a:extLst>
                </a:gridCol>
                <a:gridCol w="398719">
                  <a:extLst>
                    <a:ext uri="{9D8B030D-6E8A-4147-A177-3AD203B41FA5}">
                      <a16:colId xmlns:a16="http://schemas.microsoft.com/office/drawing/2014/main" val="1227546879"/>
                    </a:ext>
                  </a:extLst>
                </a:gridCol>
                <a:gridCol w="398719">
                  <a:extLst>
                    <a:ext uri="{9D8B030D-6E8A-4147-A177-3AD203B41FA5}">
                      <a16:colId xmlns:a16="http://schemas.microsoft.com/office/drawing/2014/main" val="2863420701"/>
                    </a:ext>
                  </a:extLst>
                </a:gridCol>
                <a:gridCol w="398719">
                  <a:extLst>
                    <a:ext uri="{9D8B030D-6E8A-4147-A177-3AD203B41FA5}">
                      <a16:colId xmlns:a16="http://schemas.microsoft.com/office/drawing/2014/main" val="495755370"/>
                    </a:ext>
                  </a:extLst>
                </a:gridCol>
              </a:tblGrid>
              <a:tr h="3772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024798"/>
                  </a:ext>
                </a:extLst>
              </a:tr>
              <a:tr h="3772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451588"/>
                  </a:ext>
                </a:extLst>
              </a:tr>
              <a:tr h="3772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861912"/>
                  </a:ext>
                </a:extLst>
              </a:tr>
              <a:tr h="3772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481326"/>
                  </a:ext>
                </a:extLst>
              </a:tr>
              <a:tr h="3772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435026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B6AAF5-B3ED-5F3F-DFE8-AA03FAA359D1}"/>
              </a:ext>
            </a:extLst>
          </p:cNvPr>
          <p:cNvSpPr/>
          <p:nvPr/>
        </p:nvSpPr>
        <p:spPr>
          <a:xfrm>
            <a:off x="6552240" y="3049951"/>
            <a:ext cx="322384" cy="27829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019214-BD68-9219-E296-9903B0445D2E}"/>
              </a:ext>
            </a:extLst>
          </p:cNvPr>
          <p:cNvSpPr/>
          <p:nvPr/>
        </p:nvSpPr>
        <p:spPr>
          <a:xfrm>
            <a:off x="6552240" y="3437733"/>
            <a:ext cx="322384" cy="27829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232AB8-0929-1AF4-D6F4-E74D7CDE622C}"/>
              </a:ext>
            </a:extLst>
          </p:cNvPr>
          <p:cNvSpPr/>
          <p:nvPr/>
        </p:nvSpPr>
        <p:spPr>
          <a:xfrm>
            <a:off x="6552240" y="4185883"/>
            <a:ext cx="322384" cy="27829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C4E6A6-2B40-D30C-F354-80DA02806558}"/>
              </a:ext>
            </a:extLst>
          </p:cNvPr>
          <p:cNvSpPr/>
          <p:nvPr/>
        </p:nvSpPr>
        <p:spPr>
          <a:xfrm>
            <a:off x="6552240" y="3798101"/>
            <a:ext cx="322384" cy="27829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0E0A8F-398B-F61E-2102-73DA5981BD4B}"/>
              </a:ext>
            </a:extLst>
          </p:cNvPr>
          <p:cNvSpPr/>
          <p:nvPr/>
        </p:nvSpPr>
        <p:spPr>
          <a:xfrm>
            <a:off x="6552240" y="4534618"/>
            <a:ext cx="322384" cy="27829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1119C3-DA2D-F826-8B4F-A4061C6C8413}"/>
              </a:ext>
            </a:extLst>
          </p:cNvPr>
          <p:cNvSpPr txBox="1"/>
          <p:nvPr/>
        </p:nvSpPr>
        <p:spPr>
          <a:xfrm>
            <a:off x="531369" y="974678"/>
            <a:ext cx="3585945" cy="2502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Morphogen Secretion</a:t>
            </a:r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Inhibitor Secretion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FD5959-0E8E-6DA4-5B04-165290804F1E}"/>
              </a:ext>
            </a:extLst>
          </p:cNvPr>
          <p:cNvSpPr txBox="1"/>
          <p:nvPr/>
        </p:nvSpPr>
        <p:spPr>
          <a:xfrm>
            <a:off x="745376" y="1426173"/>
            <a:ext cx="4067307" cy="28751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 Cells capable of producing morphogen</a:t>
            </a:r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 Indicated by green cells</a:t>
            </a:r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  Cells capable of producing inhibitor</a:t>
            </a:r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  Indicated by red cells</a:t>
            </a:r>
          </a:p>
        </p:txBody>
      </p:sp>
    </p:spTree>
    <p:extLst>
      <p:ext uri="{BB962C8B-B14F-4D97-AF65-F5344CB8AC3E}">
        <p14:creationId xmlns:p14="http://schemas.microsoft.com/office/powerpoint/2010/main" val="38265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FC4B953E-A290-F6CA-484E-C847310FF776}"/>
              </a:ext>
            </a:extLst>
          </p:cNvPr>
          <p:cNvSpPr/>
          <p:nvPr/>
        </p:nvSpPr>
        <p:spPr>
          <a:xfrm>
            <a:off x="5555803" y="2571588"/>
            <a:ext cx="404549" cy="407643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579A6C-3E66-4FD7-83F4-4A947905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Diffusion Patterns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E7271-C4BB-4984-B33A-06F0116A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9D40C1-AE25-42F6-A31E-7D076BAD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7CF416-9300-415A-9D06-6CE9A460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F296CE-4569-3944-E2E6-276F89376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566121"/>
              </p:ext>
            </p:extLst>
          </p:nvPr>
        </p:nvGraphicFramePr>
        <p:xfrm>
          <a:off x="4449347" y="1518897"/>
          <a:ext cx="2631767" cy="2506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302">
                  <a:extLst>
                    <a:ext uri="{9D8B030D-6E8A-4147-A177-3AD203B41FA5}">
                      <a16:colId xmlns:a16="http://schemas.microsoft.com/office/drawing/2014/main" val="3875153783"/>
                    </a:ext>
                  </a:extLst>
                </a:gridCol>
                <a:gridCol w="525616">
                  <a:extLst>
                    <a:ext uri="{9D8B030D-6E8A-4147-A177-3AD203B41FA5}">
                      <a16:colId xmlns:a16="http://schemas.microsoft.com/office/drawing/2014/main" val="3474706514"/>
                    </a:ext>
                  </a:extLst>
                </a:gridCol>
                <a:gridCol w="525616">
                  <a:extLst>
                    <a:ext uri="{9D8B030D-6E8A-4147-A177-3AD203B41FA5}">
                      <a16:colId xmlns:a16="http://schemas.microsoft.com/office/drawing/2014/main" val="2137900209"/>
                    </a:ext>
                  </a:extLst>
                </a:gridCol>
                <a:gridCol w="527361">
                  <a:extLst>
                    <a:ext uri="{9D8B030D-6E8A-4147-A177-3AD203B41FA5}">
                      <a16:colId xmlns:a16="http://schemas.microsoft.com/office/drawing/2014/main" val="462395256"/>
                    </a:ext>
                  </a:extLst>
                </a:gridCol>
                <a:gridCol w="523872">
                  <a:extLst>
                    <a:ext uri="{9D8B030D-6E8A-4147-A177-3AD203B41FA5}">
                      <a16:colId xmlns:a16="http://schemas.microsoft.com/office/drawing/2014/main" val="589824121"/>
                    </a:ext>
                  </a:extLst>
                </a:gridCol>
              </a:tblGrid>
              <a:tr h="50123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052740"/>
                  </a:ext>
                </a:extLst>
              </a:tr>
              <a:tr h="50123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375197"/>
                  </a:ext>
                </a:extLst>
              </a:tr>
              <a:tr h="50123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48601"/>
                  </a:ext>
                </a:extLst>
              </a:tr>
              <a:tr h="50123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95119"/>
                  </a:ext>
                </a:extLst>
              </a:tr>
              <a:tr h="50123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61476"/>
                  </a:ext>
                </a:extLst>
              </a:tr>
            </a:tbl>
          </a:graphicData>
        </a:graphic>
      </p:graphicFrame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8C2606C-7BDC-47F7-A617-93D99D5D46B4}"/>
              </a:ext>
            </a:extLst>
          </p:cNvPr>
          <p:cNvSpPr/>
          <p:nvPr/>
        </p:nvSpPr>
        <p:spPr>
          <a:xfrm>
            <a:off x="5562955" y="3575638"/>
            <a:ext cx="404549" cy="407643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DA870-E605-EDC0-E36B-2B7864437ED9}"/>
              </a:ext>
            </a:extLst>
          </p:cNvPr>
          <p:cNvSpPr txBox="1"/>
          <p:nvPr/>
        </p:nvSpPr>
        <p:spPr>
          <a:xfrm>
            <a:off x="420007" y="762945"/>
            <a:ext cx="3931437" cy="16040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Analysis of protein diffusion in a </a:t>
            </a:r>
            <a:r>
              <a:rPr lang="en-US" sz="1600" b="1" dirty="0"/>
              <a:t>2D tissue compartment.</a:t>
            </a:r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Examining </a:t>
            </a:r>
            <a:r>
              <a:rPr lang="en-US" sz="1600" b="1" dirty="0"/>
              <a:t>three distinct diffusion patterns</a:t>
            </a:r>
            <a:r>
              <a:rPr lang="en-US" sz="1600" dirty="0"/>
              <a:t> based on cell location.</a:t>
            </a:r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C68E33B-16D8-5DF1-73C7-3C9D513267F4}"/>
              </a:ext>
            </a:extLst>
          </p:cNvPr>
          <p:cNvSpPr/>
          <p:nvPr/>
        </p:nvSpPr>
        <p:spPr>
          <a:xfrm>
            <a:off x="4500445" y="3575639"/>
            <a:ext cx="404549" cy="407643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C6A6E62F-6FFE-C83B-A27D-C789C24C34C1}"/>
              </a:ext>
            </a:extLst>
          </p:cNvPr>
          <p:cNvSpPr/>
          <p:nvPr/>
        </p:nvSpPr>
        <p:spPr>
          <a:xfrm>
            <a:off x="4508949" y="2577031"/>
            <a:ext cx="404549" cy="407643"/>
          </a:xfrm>
          <a:prstGeom prst="flowChartAlternate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970A54A1-FB4D-8CD8-F96C-BC66C17C502A}"/>
              </a:ext>
            </a:extLst>
          </p:cNvPr>
          <p:cNvSpPr/>
          <p:nvPr/>
        </p:nvSpPr>
        <p:spPr>
          <a:xfrm>
            <a:off x="6605754" y="2577031"/>
            <a:ext cx="404549" cy="407643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E1564879-9E54-4F5D-BE1C-1B598439A9BF}"/>
              </a:ext>
            </a:extLst>
          </p:cNvPr>
          <p:cNvSpPr/>
          <p:nvPr/>
        </p:nvSpPr>
        <p:spPr>
          <a:xfrm>
            <a:off x="6605851" y="3576676"/>
            <a:ext cx="404549" cy="407643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4120D81F-C979-6443-E58D-E985DD12DBDF}"/>
              </a:ext>
            </a:extLst>
          </p:cNvPr>
          <p:cNvSpPr/>
          <p:nvPr/>
        </p:nvSpPr>
        <p:spPr>
          <a:xfrm>
            <a:off x="5562955" y="1566438"/>
            <a:ext cx="404549" cy="407643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D7DDB205-F611-D2B6-F406-8F6DC3351880}"/>
              </a:ext>
            </a:extLst>
          </p:cNvPr>
          <p:cNvSpPr/>
          <p:nvPr/>
        </p:nvSpPr>
        <p:spPr>
          <a:xfrm>
            <a:off x="6605851" y="1564960"/>
            <a:ext cx="404549" cy="407643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A5B9317-B06B-858F-8644-289B7A6E2C0B}"/>
              </a:ext>
            </a:extLst>
          </p:cNvPr>
          <p:cNvSpPr/>
          <p:nvPr/>
        </p:nvSpPr>
        <p:spPr>
          <a:xfrm>
            <a:off x="4500446" y="1564960"/>
            <a:ext cx="404549" cy="407643"/>
          </a:xfrm>
          <a:prstGeom prst="flowChartAlternate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6A512C2D-D79D-46FA-5F2F-75942584F18B}"/>
              </a:ext>
            </a:extLst>
          </p:cNvPr>
          <p:cNvSpPr/>
          <p:nvPr/>
        </p:nvSpPr>
        <p:spPr>
          <a:xfrm>
            <a:off x="5556783" y="2571588"/>
            <a:ext cx="404549" cy="407643"/>
          </a:xfrm>
          <a:prstGeom prst="flowChartAlternate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664CCB-4FBB-640B-17D3-A6476C20103A}"/>
              </a:ext>
            </a:extLst>
          </p:cNvPr>
          <p:cNvCxnSpPr>
            <a:cxnSpLocks/>
          </p:cNvCxnSpPr>
          <p:nvPr/>
        </p:nvCxnSpPr>
        <p:spPr>
          <a:xfrm>
            <a:off x="5398599" y="2823579"/>
            <a:ext cx="272185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D2F675-BE0E-69C4-29F4-8D684BEA791E}"/>
              </a:ext>
            </a:extLst>
          </p:cNvPr>
          <p:cNvCxnSpPr>
            <a:cxnSpLocks/>
          </p:cNvCxnSpPr>
          <p:nvPr/>
        </p:nvCxnSpPr>
        <p:spPr>
          <a:xfrm flipH="1">
            <a:off x="5383117" y="2748294"/>
            <a:ext cx="287667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9F1918-7D0B-8C1D-CE31-E24FA252B045}"/>
              </a:ext>
            </a:extLst>
          </p:cNvPr>
          <p:cNvCxnSpPr>
            <a:cxnSpLocks/>
          </p:cNvCxnSpPr>
          <p:nvPr/>
        </p:nvCxnSpPr>
        <p:spPr>
          <a:xfrm flipV="1">
            <a:off x="5715583" y="2823579"/>
            <a:ext cx="0" cy="28621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5079ED-DF8A-87E7-C3D2-310D4643D1BF}"/>
              </a:ext>
            </a:extLst>
          </p:cNvPr>
          <p:cNvCxnSpPr>
            <a:cxnSpLocks/>
          </p:cNvCxnSpPr>
          <p:nvPr/>
        </p:nvCxnSpPr>
        <p:spPr>
          <a:xfrm>
            <a:off x="5773238" y="2841647"/>
            <a:ext cx="0" cy="27516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EEE15E-D5EB-8DF2-E706-BAEC0BCB59FB}"/>
              </a:ext>
            </a:extLst>
          </p:cNvPr>
          <p:cNvCxnSpPr>
            <a:cxnSpLocks/>
          </p:cNvCxnSpPr>
          <p:nvPr/>
        </p:nvCxnSpPr>
        <p:spPr>
          <a:xfrm flipV="1">
            <a:off x="5714208" y="2416287"/>
            <a:ext cx="0" cy="24716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86BF60-58CF-43CD-1AE1-158982BCC5C9}"/>
              </a:ext>
            </a:extLst>
          </p:cNvPr>
          <p:cNvCxnSpPr>
            <a:cxnSpLocks/>
          </p:cNvCxnSpPr>
          <p:nvPr/>
        </p:nvCxnSpPr>
        <p:spPr>
          <a:xfrm>
            <a:off x="5773238" y="2430925"/>
            <a:ext cx="0" cy="245533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52B04F-9A69-D461-A799-317651928805}"/>
              </a:ext>
            </a:extLst>
          </p:cNvPr>
          <p:cNvCxnSpPr>
            <a:cxnSpLocks/>
          </p:cNvCxnSpPr>
          <p:nvPr/>
        </p:nvCxnSpPr>
        <p:spPr>
          <a:xfrm flipH="1">
            <a:off x="5844737" y="2823579"/>
            <a:ext cx="275167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335FFC-43F4-949D-EE1B-0063AE8404A2}"/>
              </a:ext>
            </a:extLst>
          </p:cNvPr>
          <p:cNvCxnSpPr/>
          <p:nvPr/>
        </p:nvCxnSpPr>
        <p:spPr>
          <a:xfrm>
            <a:off x="4806916" y="1797722"/>
            <a:ext cx="266700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87C79D-FCB7-A3FA-3EBF-3A3BA25064B6}"/>
              </a:ext>
            </a:extLst>
          </p:cNvPr>
          <p:cNvCxnSpPr/>
          <p:nvPr/>
        </p:nvCxnSpPr>
        <p:spPr>
          <a:xfrm>
            <a:off x="5853204" y="2757557"/>
            <a:ext cx="266700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592743-6C6B-E904-D4CC-1D3491C08460}"/>
              </a:ext>
            </a:extLst>
          </p:cNvPr>
          <p:cNvCxnSpPr/>
          <p:nvPr/>
        </p:nvCxnSpPr>
        <p:spPr>
          <a:xfrm>
            <a:off x="4828194" y="2823579"/>
            <a:ext cx="266700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D38BAD-1EAA-8403-3476-3EB6A8F6B113}"/>
              </a:ext>
            </a:extLst>
          </p:cNvPr>
          <p:cNvCxnSpPr>
            <a:cxnSpLocks/>
          </p:cNvCxnSpPr>
          <p:nvPr/>
        </p:nvCxnSpPr>
        <p:spPr>
          <a:xfrm flipV="1">
            <a:off x="4750888" y="2427382"/>
            <a:ext cx="0" cy="26122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DFD06C-BE61-88DF-01B1-982A9EBE3AEA}"/>
              </a:ext>
            </a:extLst>
          </p:cNvPr>
          <p:cNvCxnSpPr>
            <a:cxnSpLocks/>
          </p:cNvCxnSpPr>
          <p:nvPr/>
        </p:nvCxnSpPr>
        <p:spPr>
          <a:xfrm>
            <a:off x="4666581" y="2837989"/>
            <a:ext cx="0" cy="27882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414AED-A027-B456-E37A-7722A657D650}"/>
              </a:ext>
            </a:extLst>
          </p:cNvPr>
          <p:cNvCxnSpPr>
            <a:cxnSpLocks/>
          </p:cNvCxnSpPr>
          <p:nvPr/>
        </p:nvCxnSpPr>
        <p:spPr>
          <a:xfrm flipH="1">
            <a:off x="4798449" y="1725724"/>
            <a:ext cx="275167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1B8817-23F9-5CA1-0018-5963B20D40F0}"/>
              </a:ext>
            </a:extLst>
          </p:cNvPr>
          <p:cNvCxnSpPr>
            <a:cxnSpLocks/>
          </p:cNvCxnSpPr>
          <p:nvPr/>
        </p:nvCxnSpPr>
        <p:spPr>
          <a:xfrm>
            <a:off x="4638201" y="1854200"/>
            <a:ext cx="0" cy="25551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19DC0D-1CBD-168A-CEA3-BC7D0B384799}"/>
              </a:ext>
            </a:extLst>
          </p:cNvPr>
          <p:cNvCxnSpPr>
            <a:cxnSpLocks/>
          </p:cNvCxnSpPr>
          <p:nvPr/>
        </p:nvCxnSpPr>
        <p:spPr>
          <a:xfrm flipH="1">
            <a:off x="4828194" y="2746131"/>
            <a:ext cx="266700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359764A-95C1-034F-63D4-960171024BFF}"/>
              </a:ext>
            </a:extLst>
          </p:cNvPr>
          <p:cNvCxnSpPr>
            <a:cxnSpLocks/>
          </p:cNvCxnSpPr>
          <p:nvPr/>
        </p:nvCxnSpPr>
        <p:spPr>
          <a:xfrm flipV="1">
            <a:off x="4747022" y="2837989"/>
            <a:ext cx="0" cy="251613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1F4D7D-09E7-8E9A-BEC8-A59F220B3CD0}"/>
              </a:ext>
            </a:extLst>
          </p:cNvPr>
          <p:cNvCxnSpPr>
            <a:cxnSpLocks/>
          </p:cNvCxnSpPr>
          <p:nvPr/>
        </p:nvCxnSpPr>
        <p:spPr>
          <a:xfrm>
            <a:off x="4670447" y="2427382"/>
            <a:ext cx="0" cy="26118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F83ACB-D9B2-5DE1-A5A4-E898B91DFEC1}"/>
              </a:ext>
            </a:extLst>
          </p:cNvPr>
          <p:cNvCxnSpPr>
            <a:cxnSpLocks/>
          </p:cNvCxnSpPr>
          <p:nvPr/>
        </p:nvCxnSpPr>
        <p:spPr>
          <a:xfrm flipV="1">
            <a:off x="4716979" y="1834794"/>
            <a:ext cx="0" cy="2749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0F0BCCB-D02B-B2F4-3019-FC8DC0071667}"/>
              </a:ext>
            </a:extLst>
          </p:cNvPr>
          <p:cNvSpPr txBox="1"/>
          <p:nvPr/>
        </p:nvSpPr>
        <p:spPr>
          <a:xfrm>
            <a:off x="600030" y="1848203"/>
            <a:ext cx="3065244" cy="28751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  <a:p>
            <a:pPr marL="285750" indent="-285750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Corner Cells</a:t>
            </a:r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  <a:p>
            <a:pPr marL="285750" indent="-285750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Edge Cells</a:t>
            </a:r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  <a:p>
            <a:pPr marL="285750" indent="-285750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Central Cells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61818D-B36E-3FB1-031E-2965AA1F7F3B}"/>
              </a:ext>
            </a:extLst>
          </p:cNvPr>
          <p:cNvSpPr txBox="1"/>
          <p:nvPr/>
        </p:nvSpPr>
        <p:spPr>
          <a:xfrm>
            <a:off x="902531" y="2576940"/>
            <a:ext cx="3077197" cy="493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r>
              <a:rPr lang="en-US" sz="1400" dirty="0"/>
              <a:t>Cells located at the four corners of the compartment.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04407B-29F5-7AA3-5551-3592DB915BA7}"/>
              </a:ext>
            </a:extLst>
          </p:cNvPr>
          <p:cNvSpPr txBox="1"/>
          <p:nvPr/>
        </p:nvSpPr>
        <p:spPr>
          <a:xfrm>
            <a:off x="902531" y="3759906"/>
            <a:ext cx="3126388" cy="493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r>
              <a:rPr lang="en-US" sz="1400" dirty="0"/>
              <a:t>Cells situated along the edges of the compartment.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9C2301-7AC1-E01D-3FD3-9EA37CDD474A}"/>
              </a:ext>
            </a:extLst>
          </p:cNvPr>
          <p:cNvSpPr txBox="1"/>
          <p:nvPr/>
        </p:nvSpPr>
        <p:spPr>
          <a:xfrm>
            <a:off x="902531" y="4783828"/>
            <a:ext cx="3675169" cy="8622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r>
              <a:rPr lang="en-US" sz="1400" dirty="0"/>
              <a:t>Cells positioned in the middle, away from edges and corners.</a:t>
            </a:r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990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0D4E-C2D3-BF38-ACBF-C857B70E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1" y="413069"/>
            <a:ext cx="6839479" cy="278290"/>
          </a:xfrm>
        </p:spPr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5B3F-CA11-F3A4-66DB-BE6079DEE2F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8EBC-4CBA-CA69-AD9F-D2F0C5B22B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08C99-CE3D-E127-48EF-83219C6A5E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E21BD-BD6A-5D39-5420-12948C3C57F2}"/>
              </a:ext>
            </a:extLst>
          </p:cNvPr>
          <p:cNvSpPr txBox="1"/>
          <p:nvPr/>
        </p:nvSpPr>
        <p:spPr>
          <a:xfrm>
            <a:off x="550334" y="933694"/>
            <a:ext cx="5105399" cy="13855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Compartment Size: 100 x 100</a:t>
            </a:r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GFP Production: First 10 columns on the left</a:t>
            </a:r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GFP Inhibitor Production: First 10 columns on the right</a:t>
            </a:r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Anchor Production: None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3B7D193-773D-1F09-4EFA-EB8D9229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171255"/>
              </p:ext>
            </p:extLst>
          </p:nvPr>
        </p:nvGraphicFramePr>
        <p:xfrm>
          <a:off x="5073081" y="3080663"/>
          <a:ext cx="1926053" cy="1723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68">
                  <a:extLst>
                    <a:ext uri="{9D8B030D-6E8A-4147-A177-3AD203B41FA5}">
                      <a16:colId xmlns:a16="http://schemas.microsoft.com/office/drawing/2014/main" val="3875153783"/>
                    </a:ext>
                  </a:extLst>
                </a:gridCol>
                <a:gridCol w="384671">
                  <a:extLst>
                    <a:ext uri="{9D8B030D-6E8A-4147-A177-3AD203B41FA5}">
                      <a16:colId xmlns:a16="http://schemas.microsoft.com/office/drawing/2014/main" val="3474706514"/>
                    </a:ext>
                  </a:extLst>
                </a:gridCol>
                <a:gridCol w="384671">
                  <a:extLst>
                    <a:ext uri="{9D8B030D-6E8A-4147-A177-3AD203B41FA5}">
                      <a16:colId xmlns:a16="http://schemas.microsoft.com/office/drawing/2014/main" val="2137900209"/>
                    </a:ext>
                  </a:extLst>
                </a:gridCol>
                <a:gridCol w="385948">
                  <a:extLst>
                    <a:ext uri="{9D8B030D-6E8A-4147-A177-3AD203B41FA5}">
                      <a16:colId xmlns:a16="http://schemas.microsoft.com/office/drawing/2014/main" val="462395256"/>
                    </a:ext>
                  </a:extLst>
                </a:gridCol>
                <a:gridCol w="383395">
                  <a:extLst>
                    <a:ext uri="{9D8B030D-6E8A-4147-A177-3AD203B41FA5}">
                      <a16:colId xmlns:a16="http://schemas.microsoft.com/office/drawing/2014/main" val="589824121"/>
                    </a:ext>
                  </a:extLst>
                </a:gridCol>
              </a:tblGrid>
              <a:tr h="34476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052740"/>
                  </a:ext>
                </a:extLst>
              </a:tr>
              <a:tr h="344767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375197"/>
                  </a:ext>
                </a:extLst>
              </a:tr>
              <a:tr h="344767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48601"/>
                  </a:ext>
                </a:extLst>
              </a:tr>
              <a:tr h="344767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95119"/>
                  </a:ext>
                </a:extLst>
              </a:tr>
              <a:tr h="34476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6147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3C0C391-D86D-0CE0-6BE0-4FAB92D9D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1087"/>
              </p:ext>
            </p:extLst>
          </p:nvPr>
        </p:nvGraphicFramePr>
        <p:xfrm>
          <a:off x="2846973" y="3080664"/>
          <a:ext cx="1926053" cy="1723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68">
                  <a:extLst>
                    <a:ext uri="{9D8B030D-6E8A-4147-A177-3AD203B41FA5}">
                      <a16:colId xmlns:a16="http://schemas.microsoft.com/office/drawing/2014/main" val="3875153783"/>
                    </a:ext>
                  </a:extLst>
                </a:gridCol>
                <a:gridCol w="384671">
                  <a:extLst>
                    <a:ext uri="{9D8B030D-6E8A-4147-A177-3AD203B41FA5}">
                      <a16:colId xmlns:a16="http://schemas.microsoft.com/office/drawing/2014/main" val="3474706514"/>
                    </a:ext>
                  </a:extLst>
                </a:gridCol>
                <a:gridCol w="384671">
                  <a:extLst>
                    <a:ext uri="{9D8B030D-6E8A-4147-A177-3AD203B41FA5}">
                      <a16:colId xmlns:a16="http://schemas.microsoft.com/office/drawing/2014/main" val="2137900209"/>
                    </a:ext>
                  </a:extLst>
                </a:gridCol>
                <a:gridCol w="385948">
                  <a:extLst>
                    <a:ext uri="{9D8B030D-6E8A-4147-A177-3AD203B41FA5}">
                      <a16:colId xmlns:a16="http://schemas.microsoft.com/office/drawing/2014/main" val="462395256"/>
                    </a:ext>
                  </a:extLst>
                </a:gridCol>
                <a:gridCol w="383395">
                  <a:extLst>
                    <a:ext uri="{9D8B030D-6E8A-4147-A177-3AD203B41FA5}">
                      <a16:colId xmlns:a16="http://schemas.microsoft.com/office/drawing/2014/main" val="589824121"/>
                    </a:ext>
                  </a:extLst>
                </a:gridCol>
              </a:tblGrid>
              <a:tr h="34476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052740"/>
                  </a:ext>
                </a:extLst>
              </a:tr>
              <a:tr h="344767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375197"/>
                  </a:ext>
                </a:extLst>
              </a:tr>
              <a:tr h="344767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48601"/>
                  </a:ext>
                </a:extLst>
              </a:tr>
              <a:tr h="344767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95119"/>
                  </a:ext>
                </a:extLst>
              </a:tr>
              <a:tr h="34476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6147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7C81059-60A8-49DC-A3BB-CE22588F6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830962"/>
              </p:ext>
            </p:extLst>
          </p:nvPr>
        </p:nvGraphicFramePr>
        <p:xfrm>
          <a:off x="620866" y="3080665"/>
          <a:ext cx="1931720" cy="1723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94">
                  <a:extLst>
                    <a:ext uri="{9D8B030D-6E8A-4147-A177-3AD203B41FA5}">
                      <a16:colId xmlns:a16="http://schemas.microsoft.com/office/drawing/2014/main" val="3875153783"/>
                    </a:ext>
                  </a:extLst>
                </a:gridCol>
                <a:gridCol w="387506">
                  <a:extLst>
                    <a:ext uri="{9D8B030D-6E8A-4147-A177-3AD203B41FA5}">
                      <a16:colId xmlns:a16="http://schemas.microsoft.com/office/drawing/2014/main" val="3474706514"/>
                    </a:ext>
                  </a:extLst>
                </a:gridCol>
                <a:gridCol w="387506">
                  <a:extLst>
                    <a:ext uri="{9D8B030D-6E8A-4147-A177-3AD203B41FA5}">
                      <a16:colId xmlns:a16="http://schemas.microsoft.com/office/drawing/2014/main" val="2137900209"/>
                    </a:ext>
                  </a:extLst>
                </a:gridCol>
                <a:gridCol w="388793">
                  <a:extLst>
                    <a:ext uri="{9D8B030D-6E8A-4147-A177-3AD203B41FA5}">
                      <a16:colId xmlns:a16="http://schemas.microsoft.com/office/drawing/2014/main" val="462395256"/>
                    </a:ext>
                  </a:extLst>
                </a:gridCol>
                <a:gridCol w="386221">
                  <a:extLst>
                    <a:ext uri="{9D8B030D-6E8A-4147-A177-3AD203B41FA5}">
                      <a16:colId xmlns:a16="http://schemas.microsoft.com/office/drawing/2014/main" val="589824121"/>
                    </a:ext>
                  </a:extLst>
                </a:gridCol>
              </a:tblGrid>
              <a:tr h="34476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052740"/>
                  </a:ext>
                </a:extLst>
              </a:tr>
              <a:tr h="34476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375197"/>
                  </a:ext>
                </a:extLst>
              </a:tr>
              <a:tr h="34476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48601"/>
                  </a:ext>
                </a:extLst>
              </a:tr>
              <a:tr h="34476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95119"/>
                  </a:ext>
                </a:extLst>
              </a:tr>
              <a:tr h="34476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61476"/>
                  </a:ext>
                </a:extLst>
              </a:tr>
            </a:tbl>
          </a:graphicData>
        </a:graphic>
      </p:graphicFrame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0891F263-FDFA-2997-310E-F1401CED518B}"/>
              </a:ext>
            </a:extLst>
          </p:cNvPr>
          <p:cNvSpPr/>
          <p:nvPr/>
        </p:nvSpPr>
        <p:spPr>
          <a:xfrm>
            <a:off x="657378" y="4480283"/>
            <a:ext cx="292874" cy="297402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F1737968-3453-969F-59C7-DEA11902173D}"/>
              </a:ext>
            </a:extLst>
          </p:cNvPr>
          <p:cNvSpPr/>
          <p:nvPr/>
        </p:nvSpPr>
        <p:spPr>
          <a:xfrm>
            <a:off x="657378" y="4139518"/>
            <a:ext cx="292874" cy="297402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ADDCFEA6-1B1F-4993-7457-765F1DADF3AA}"/>
              </a:ext>
            </a:extLst>
          </p:cNvPr>
          <p:cNvSpPr/>
          <p:nvPr/>
        </p:nvSpPr>
        <p:spPr>
          <a:xfrm>
            <a:off x="658966" y="3793879"/>
            <a:ext cx="292874" cy="297402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4C633648-18F7-643D-C041-4F332CEA0953}"/>
              </a:ext>
            </a:extLst>
          </p:cNvPr>
          <p:cNvSpPr/>
          <p:nvPr/>
        </p:nvSpPr>
        <p:spPr>
          <a:xfrm>
            <a:off x="658966" y="3448240"/>
            <a:ext cx="292874" cy="297402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A8108736-AD4A-D0D7-4042-23BB82F8074D}"/>
              </a:ext>
            </a:extLst>
          </p:cNvPr>
          <p:cNvSpPr/>
          <p:nvPr/>
        </p:nvSpPr>
        <p:spPr>
          <a:xfrm>
            <a:off x="658966" y="3107475"/>
            <a:ext cx="292874" cy="297402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3AEBDE20-A703-E11C-FF6F-D86D7AA69FAE}"/>
              </a:ext>
            </a:extLst>
          </p:cNvPr>
          <p:cNvSpPr/>
          <p:nvPr/>
        </p:nvSpPr>
        <p:spPr>
          <a:xfrm>
            <a:off x="3661258" y="3107475"/>
            <a:ext cx="292874" cy="297402"/>
          </a:xfrm>
          <a:prstGeom prst="flowChartAlternateProcess">
            <a:avLst/>
          </a:prstGeom>
          <a:solidFill>
            <a:srgbClr val="0399AD"/>
          </a:solidFill>
          <a:ln>
            <a:solidFill>
              <a:srgbClr val="029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C30D925F-06AD-049B-54F5-42E6C384EDFE}"/>
              </a:ext>
            </a:extLst>
          </p:cNvPr>
          <p:cNvSpPr/>
          <p:nvPr/>
        </p:nvSpPr>
        <p:spPr>
          <a:xfrm>
            <a:off x="6668160" y="3107475"/>
            <a:ext cx="292874" cy="297402"/>
          </a:xfrm>
          <a:prstGeom prst="flowChartAlternate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0A7B0401-6B30-031C-D812-025F28873500}"/>
              </a:ext>
            </a:extLst>
          </p:cNvPr>
          <p:cNvSpPr/>
          <p:nvPr/>
        </p:nvSpPr>
        <p:spPr>
          <a:xfrm>
            <a:off x="6668160" y="4478141"/>
            <a:ext cx="292874" cy="297402"/>
          </a:xfrm>
          <a:prstGeom prst="flowChartAlternate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057B3CF2-5DA6-1AF6-6330-048716F38A64}"/>
              </a:ext>
            </a:extLst>
          </p:cNvPr>
          <p:cNvSpPr/>
          <p:nvPr/>
        </p:nvSpPr>
        <p:spPr>
          <a:xfrm>
            <a:off x="6668160" y="4140845"/>
            <a:ext cx="292874" cy="297402"/>
          </a:xfrm>
          <a:prstGeom prst="flowChartAlternate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3E0D36DE-8608-0ED9-14D2-39CCBBACA95B}"/>
              </a:ext>
            </a:extLst>
          </p:cNvPr>
          <p:cNvSpPr/>
          <p:nvPr/>
        </p:nvSpPr>
        <p:spPr>
          <a:xfrm>
            <a:off x="6668160" y="3798417"/>
            <a:ext cx="292874" cy="297402"/>
          </a:xfrm>
          <a:prstGeom prst="flowChartAlternate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048BBECA-2D38-4213-DFF5-1DC25596B471}"/>
              </a:ext>
            </a:extLst>
          </p:cNvPr>
          <p:cNvSpPr/>
          <p:nvPr/>
        </p:nvSpPr>
        <p:spPr>
          <a:xfrm>
            <a:off x="6668160" y="3445763"/>
            <a:ext cx="292874" cy="297402"/>
          </a:xfrm>
          <a:prstGeom prst="flowChartAlternate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5D47FB0C-FC0E-E52F-EF40-82D77A03AE8F}"/>
              </a:ext>
            </a:extLst>
          </p:cNvPr>
          <p:cNvSpPr/>
          <p:nvPr/>
        </p:nvSpPr>
        <p:spPr>
          <a:xfrm>
            <a:off x="3661258" y="4478141"/>
            <a:ext cx="292874" cy="297402"/>
          </a:xfrm>
          <a:prstGeom prst="flowChartAlternateProcess">
            <a:avLst/>
          </a:prstGeom>
          <a:solidFill>
            <a:srgbClr val="0399AD"/>
          </a:solidFill>
          <a:ln>
            <a:solidFill>
              <a:srgbClr val="029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1C379C52-541C-9A2A-2ABB-D9BBFEBE33E6}"/>
              </a:ext>
            </a:extLst>
          </p:cNvPr>
          <p:cNvSpPr/>
          <p:nvPr/>
        </p:nvSpPr>
        <p:spPr>
          <a:xfrm>
            <a:off x="3661258" y="4135898"/>
            <a:ext cx="292874" cy="297402"/>
          </a:xfrm>
          <a:prstGeom prst="flowChartAlternateProcess">
            <a:avLst/>
          </a:prstGeom>
          <a:solidFill>
            <a:srgbClr val="0399AD"/>
          </a:solidFill>
          <a:ln>
            <a:solidFill>
              <a:srgbClr val="029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FB70586F-14EF-F209-0ED3-A5780A1BECCA}"/>
              </a:ext>
            </a:extLst>
          </p:cNvPr>
          <p:cNvSpPr/>
          <p:nvPr/>
        </p:nvSpPr>
        <p:spPr>
          <a:xfrm>
            <a:off x="3661258" y="3793655"/>
            <a:ext cx="292874" cy="297402"/>
          </a:xfrm>
          <a:prstGeom prst="flowChartAlternateProcess">
            <a:avLst/>
          </a:prstGeom>
          <a:solidFill>
            <a:srgbClr val="0399AD"/>
          </a:solidFill>
          <a:ln>
            <a:solidFill>
              <a:srgbClr val="029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C2F8C882-0EDE-F2F5-A7CF-AE7D23F1874D}"/>
              </a:ext>
            </a:extLst>
          </p:cNvPr>
          <p:cNvSpPr/>
          <p:nvPr/>
        </p:nvSpPr>
        <p:spPr>
          <a:xfrm>
            <a:off x="3661258" y="3450565"/>
            <a:ext cx="292874" cy="297402"/>
          </a:xfrm>
          <a:prstGeom prst="flowChartAlternateProcess">
            <a:avLst/>
          </a:prstGeom>
          <a:solidFill>
            <a:srgbClr val="0399AD"/>
          </a:solidFill>
          <a:ln>
            <a:solidFill>
              <a:srgbClr val="029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DDE1CC-B2BE-C17C-CA45-16E7474427BD}"/>
              </a:ext>
            </a:extLst>
          </p:cNvPr>
          <p:cNvSpPr txBox="1"/>
          <p:nvPr/>
        </p:nvSpPr>
        <p:spPr>
          <a:xfrm>
            <a:off x="1300999" y="2839826"/>
            <a:ext cx="6378268" cy="1760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r>
              <a:rPr lang="de-DE" sz="1050" b="1" dirty="0"/>
              <a:t>Free GFP                                         Inhibitor-GFP                                    Free Inhibitor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76432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1E39-99D1-78AA-B769-4BA7AEB6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79" y="552455"/>
            <a:ext cx="6839479" cy="278290"/>
          </a:xfrm>
        </p:spPr>
        <p:txBody>
          <a:bodyPr/>
          <a:lstStyle/>
          <a:p>
            <a:r>
              <a:rPr lang="en-US" dirty="0"/>
              <a:t>Genetic Algorithms for Pattern 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3A313-0D85-DAD1-EF00-C98CDB3E130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97D4D-F839-F902-217F-728EF46D28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3081-27F5-B835-1EE5-2E9666A4E7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C4C4A-0614-1FB8-7292-F86C39827C5F}"/>
              </a:ext>
            </a:extLst>
          </p:cNvPr>
          <p:cNvSpPr txBox="1"/>
          <p:nvPr/>
        </p:nvSpPr>
        <p:spPr>
          <a:xfrm>
            <a:off x="551012" y="1447800"/>
            <a:ext cx="4978400" cy="45063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R. Mousavi and D. Lobo, 2024</a:t>
            </a:r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Using genetic algorithms to optimize initial protein concentrations for desired spatial patterns.</a:t>
            </a:r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Develop a genetic algorithm to design and optimize protein concentrations for spatial pattern formation in our system.</a:t>
            </a:r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AB96F-0700-8F72-CFA6-36E78A9B1525}"/>
              </a:ext>
            </a:extLst>
          </p:cNvPr>
          <p:cNvSpPr txBox="1"/>
          <p:nvPr/>
        </p:nvSpPr>
        <p:spPr>
          <a:xfrm>
            <a:off x="711200" y="1955800"/>
            <a:ext cx="5408235" cy="489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r>
              <a:rPr lang="en-US" sz="1200" i="1" dirty="0">
                <a:effectLst/>
              </a:rPr>
              <a:t>“Automatic design of gene regulatory mechanisms for spatial pattern formation”</a:t>
            </a:r>
            <a:r>
              <a:rPr lang="en-US" sz="1200" i="1" dirty="0"/>
              <a:t> </a:t>
            </a:r>
            <a:br>
              <a:rPr lang="en-US" sz="20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095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Down 15">
            <a:extLst>
              <a:ext uri="{FF2B5EF4-FFF2-40B4-BE49-F238E27FC236}">
                <a16:creationId xmlns:a16="http://schemas.microsoft.com/office/drawing/2014/main" id="{465BFB55-6AF0-2725-9A7F-D0A6E4C66C63}"/>
              </a:ext>
            </a:extLst>
          </p:cNvPr>
          <p:cNvSpPr/>
          <p:nvPr/>
        </p:nvSpPr>
        <p:spPr>
          <a:xfrm>
            <a:off x="6472257" y="940074"/>
            <a:ext cx="118533" cy="374700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F4074-7EDB-603F-52F2-5297EB0B07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20.08.2020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3565-3CD5-7BC3-E364-55D47382F0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A202-06DB-303B-8F58-E337E87348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07F46C6-52CC-CBB3-1F99-A4AD8A1966E0}"/>
              </a:ext>
            </a:extLst>
          </p:cNvPr>
          <p:cNvSpPr/>
          <p:nvPr/>
        </p:nvSpPr>
        <p:spPr>
          <a:xfrm>
            <a:off x="5804815" y="714930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2D6D2CB-F6FA-7DAC-5416-2F38300FE560}"/>
              </a:ext>
            </a:extLst>
          </p:cNvPr>
          <p:cNvSpPr/>
          <p:nvPr/>
        </p:nvSpPr>
        <p:spPr>
          <a:xfrm>
            <a:off x="5804817" y="1474266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4F39B65-D7B4-F169-2D95-BFB26FA86DF2}"/>
              </a:ext>
            </a:extLst>
          </p:cNvPr>
          <p:cNvSpPr/>
          <p:nvPr/>
        </p:nvSpPr>
        <p:spPr>
          <a:xfrm>
            <a:off x="5804818" y="1964387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2BF9EFC-190F-42B5-8D61-242890AA3C61}"/>
              </a:ext>
            </a:extLst>
          </p:cNvPr>
          <p:cNvSpPr/>
          <p:nvPr/>
        </p:nvSpPr>
        <p:spPr>
          <a:xfrm>
            <a:off x="5804815" y="2454508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BF783C33-5E48-24FA-95D9-C49E476323BA}"/>
              </a:ext>
            </a:extLst>
          </p:cNvPr>
          <p:cNvSpPr/>
          <p:nvPr/>
        </p:nvSpPr>
        <p:spPr>
          <a:xfrm>
            <a:off x="5800004" y="2954184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A35673DA-E782-47AA-EC22-8C1036C45D9B}"/>
              </a:ext>
            </a:extLst>
          </p:cNvPr>
          <p:cNvSpPr/>
          <p:nvPr/>
        </p:nvSpPr>
        <p:spPr>
          <a:xfrm>
            <a:off x="5800004" y="3444305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FE682E84-EC56-FE44-9655-345D83959484}"/>
              </a:ext>
            </a:extLst>
          </p:cNvPr>
          <p:cNvSpPr/>
          <p:nvPr/>
        </p:nvSpPr>
        <p:spPr>
          <a:xfrm>
            <a:off x="5800004" y="3943981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F05288F-A475-8A77-B4DA-E97937ABB5AD}"/>
              </a:ext>
            </a:extLst>
          </p:cNvPr>
          <p:cNvSpPr/>
          <p:nvPr/>
        </p:nvSpPr>
        <p:spPr>
          <a:xfrm>
            <a:off x="5800004" y="4701555"/>
            <a:ext cx="1463040" cy="365760"/>
          </a:xfrm>
          <a:prstGeom prst="flowChartAlternateProcess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84D2941A-AA3B-6531-22E4-2E17100C8A67}"/>
              </a:ext>
            </a:extLst>
          </p:cNvPr>
          <p:cNvSpPr/>
          <p:nvPr/>
        </p:nvSpPr>
        <p:spPr>
          <a:xfrm>
            <a:off x="5621867" y="1305833"/>
            <a:ext cx="863081" cy="3181499"/>
          </a:xfrm>
          <a:prstGeom prst="leftBracket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91440"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F479EFF-36D1-1F8B-4725-F2E7F51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73050"/>
            <a:ext cx="6838950" cy="277813"/>
          </a:xfrm>
        </p:spPr>
        <p:txBody>
          <a:bodyPr/>
          <a:lstStyle/>
          <a:p>
            <a:r>
              <a:rPr lang="de-DE" dirty="0"/>
              <a:t>Genetic </a:t>
            </a:r>
            <a:r>
              <a:rPr lang="de-DE" dirty="0" err="1"/>
              <a:t>Algorithms</a:t>
            </a:r>
            <a:r>
              <a:rPr lang="de-DE" dirty="0"/>
              <a:t> (GAs)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0172FA9-367C-A887-8197-E2BB1730E2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000" y="716405"/>
            <a:ext cx="6840000" cy="276225"/>
          </a:xfrm>
        </p:spPr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380855-84B3-A38A-0BB9-22CC3EB36226}"/>
              </a:ext>
            </a:extLst>
          </p:cNvPr>
          <p:cNvSpPr txBox="1"/>
          <p:nvPr/>
        </p:nvSpPr>
        <p:spPr>
          <a:xfrm>
            <a:off x="5989290" y="824892"/>
            <a:ext cx="1202267" cy="492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Population Initialization </a:t>
            </a:r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2A6D50-7712-287B-4957-9828F1466B32}"/>
              </a:ext>
            </a:extLst>
          </p:cNvPr>
          <p:cNvSpPr txBox="1"/>
          <p:nvPr/>
        </p:nvSpPr>
        <p:spPr>
          <a:xfrm>
            <a:off x="6258210" y="1583993"/>
            <a:ext cx="559319" cy="492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r>
              <a:rPr lang="de-DE" sz="800" b="1" dirty="0"/>
              <a:t>Simulation</a:t>
            </a:r>
            <a:endParaRPr lang="en-US" sz="800" b="1" dirty="0"/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A250D3-393D-E7FD-1EC9-FD287A6A4E92}"/>
              </a:ext>
            </a:extLst>
          </p:cNvPr>
          <p:cNvSpPr txBox="1"/>
          <p:nvPr/>
        </p:nvSpPr>
        <p:spPr>
          <a:xfrm>
            <a:off x="6053407" y="2062694"/>
            <a:ext cx="2294467" cy="492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Fitness Computation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F33D0F-6A74-A5F8-72E6-AA31E9AC5D37}"/>
              </a:ext>
            </a:extLst>
          </p:cNvPr>
          <p:cNvSpPr txBox="1"/>
          <p:nvPr/>
        </p:nvSpPr>
        <p:spPr>
          <a:xfrm>
            <a:off x="5989290" y="2568605"/>
            <a:ext cx="2548467" cy="492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Selection of Survivors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5FDF13-180E-88F1-955C-33008A5275AA}"/>
              </a:ext>
            </a:extLst>
          </p:cNvPr>
          <p:cNvSpPr txBox="1"/>
          <p:nvPr/>
        </p:nvSpPr>
        <p:spPr>
          <a:xfrm>
            <a:off x="5865038" y="3066969"/>
            <a:ext cx="2873923" cy="468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Recombination (Crossover)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3E5F18-AE5E-85B5-44E1-0615865F4DA8}"/>
              </a:ext>
            </a:extLst>
          </p:cNvPr>
          <p:cNvSpPr txBox="1"/>
          <p:nvPr/>
        </p:nvSpPr>
        <p:spPr>
          <a:xfrm>
            <a:off x="6340280" y="3555967"/>
            <a:ext cx="1481667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Mutation</a:t>
            </a:r>
            <a:endParaRPr lang="en-US" sz="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08BF2-3E14-8B2E-5C3C-B9E889792A20}"/>
              </a:ext>
            </a:extLst>
          </p:cNvPr>
          <p:cNvSpPr txBox="1"/>
          <p:nvPr/>
        </p:nvSpPr>
        <p:spPr>
          <a:xfrm>
            <a:off x="6115036" y="4058045"/>
            <a:ext cx="2506500" cy="492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r>
              <a:rPr lang="de-DE" sz="800" b="1" dirty="0"/>
              <a:t>Update Population</a:t>
            </a:r>
            <a:endParaRPr lang="en-US" sz="800" b="1" dirty="0"/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B92B77-5AF2-C0DE-FDB2-0E72A509E3A7}"/>
              </a:ext>
            </a:extLst>
          </p:cNvPr>
          <p:cNvSpPr txBox="1"/>
          <p:nvPr/>
        </p:nvSpPr>
        <p:spPr>
          <a:xfrm>
            <a:off x="5989290" y="4820993"/>
            <a:ext cx="3175000" cy="468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b="1" dirty="0"/>
              <a:t>Return </a:t>
            </a:r>
            <a:r>
              <a:rPr lang="de-DE" sz="800" b="1" dirty="0" err="1"/>
              <a:t>the</a:t>
            </a:r>
            <a:r>
              <a:rPr lang="de-DE" sz="800" b="1" dirty="0"/>
              <a:t> Best </a:t>
            </a:r>
            <a:r>
              <a:rPr lang="de-DE" sz="800" b="1" dirty="0" err="1"/>
              <a:t>Results</a:t>
            </a:r>
            <a:endParaRPr lang="en-US" sz="800" b="1" dirty="0"/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E65E3F-A0C4-1FDD-6782-766497373955}"/>
              </a:ext>
            </a:extLst>
          </p:cNvPr>
          <p:cNvSpPr txBox="1"/>
          <p:nvPr/>
        </p:nvSpPr>
        <p:spPr>
          <a:xfrm>
            <a:off x="4267178" y="5653963"/>
            <a:ext cx="3982063" cy="637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br>
              <a:rPr lang="en-US" sz="2000" dirty="0"/>
            </a:b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97B78B-0D31-306E-3916-2F003856E511}"/>
              </a:ext>
            </a:extLst>
          </p:cNvPr>
          <p:cNvSpPr txBox="1"/>
          <p:nvPr/>
        </p:nvSpPr>
        <p:spPr>
          <a:xfrm>
            <a:off x="419428" y="1323361"/>
            <a:ext cx="4986669" cy="40570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mimic the natural selection process to find optimal solutions</a:t>
            </a:r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  <a:p>
            <a:pPr marL="342900" indent="-342900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Pioneered by John Holland’s work(1960s)</a:t>
            </a:r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  <a:p>
            <a:pPr marL="342900" indent="-342900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represent potential solutions as chromosomes</a:t>
            </a:r>
          </a:p>
          <a:p>
            <a:pPr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</a:pPr>
            <a:endParaRPr lang="en-US" sz="1600" dirty="0"/>
          </a:p>
          <a:p>
            <a:pPr marL="342900" indent="-342900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evolve populations towards better solutions by applying genetic operators like recombination and mutation</a:t>
            </a:r>
            <a:br>
              <a:rPr lang="en-US" sz="1600" dirty="0"/>
            </a:br>
            <a:endParaRPr lang="en-US" sz="1600" dirty="0"/>
          </a:p>
          <a:p>
            <a:pPr marL="179388" indent="-179388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4482262"/>
      </p:ext>
    </p:extLst>
  </p:cSld>
  <p:clrMapOvr>
    <a:masterClrMapping/>
  </p:clrMapOvr>
</p:sld>
</file>

<file path=ppt/theme/theme1.xml><?xml version="1.0" encoding="utf-8"?>
<a:theme xmlns:a="http://schemas.openxmlformats.org/drawingml/2006/main" name="Uni-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625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4zu3 Institute.pptx" id="{6D8385CB-4C80-44F7-9EEB-B1ABB9AEE3DE}" vid="{86874F3B-89F2-413F-BFDA-73C6E586928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Master D_4zu3 Institute</Template>
  <TotalTime>495</TotalTime>
  <Words>451</Words>
  <Application>Microsoft Office PowerPoint</Application>
  <PresentationFormat>Custom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Arabic Typesetting</vt:lpstr>
      <vt:lpstr>Arial</vt:lpstr>
      <vt:lpstr>Arial Unicode MS</vt:lpstr>
      <vt:lpstr>Uni-Stuttgart</vt:lpstr>
      <vt:lpstr>PowerPoint Presentation</vt:lpstr>
      <vt:lpstr>PowerPoint Presentation</vt:lpstr>
      <vt:lpstr>Synthetic morphogen systems</vt:lpstr>
      <vt:lpstr>Computational model</vt:lpstr>
      <vt:lpstr>Protein Secretion Patterns</vt:lpstr>
      <vt:lpstr>Diffusion Patterns</vt:lpstr>
      <vt:lpstr>Simulation Results</vt:lpstr>
      <vt:lpstr>Genetic Algorithms for Pattern Formation</vt:lpstr>
      <vt:lpstr>Genetic Algorithms (GAs)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loqman samani</dc:creator>
  <cp:lastModifiedBy>loqman samani</cp:lastModifiedBy>
  <cp:revision>3</cp:revision>
  <dcterms:created xsi:type="dcterms:W3CDTF">2024-07-01T06:37:10Z</dcterms:created>
  <dcterms:modified xsi:type="dcterms:W3CDTF">2024-07-02T14:29:15Z</dcterms:modified>
</cp:coreProperties>
</file>