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C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C20EF2-82F0-2E09-F783-DBFE63E2DD70}" v="1663" dt="2024-05-10T18:26:29.707"/>
    <p1510:client id="{E30F5A76-C87B-81F6-A72F-B407E53CC7C9}" v="42" dt="2024-05-11T08:23:26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6571F7-80D5-A2ED-6AF9-A41CCC08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34469"/>
              </p:ext>
            </p:extLst>
          </p:nvPr>
        </p:nvGraphicFramePr>
        <p:xfrm>
          <a:off x="5463092" y="1517993"/>
          <a:ext cx="4280246" cy="382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25">
                  <a:extLst>
                    <a:ext uri="{9D8B030D-6E8A-4147-A177-3AD203B41FA5}">
                      <a16:colId xmlns:a16="http://schemas.microsoft.com/office/drawing/2014/main" val="18761836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61872056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3414038142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819751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773540745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6780048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83984741"/>
                    </a:ext>
                  </a:extLst>
                </a:gridCol>
                <a:gridCol w="481852">
                  <a:extLst>
                    <a:ext uri="{9D8B030D-6E8A-4147-A177-3AD203B41FA5}">
                      <a16:colId xmlns:a16="http://schemas.microsoft.com/office/drawing/2014/main" val="3917996651"/>
                    </a:ext>
                  </a:extLst>
                </a:gridCol>
                <a:gridCol w="437029">
                  <a:extLst>
                    <a:ext uri="{9D8B030D-6E8A-4147-A177-3AD203B41FA5}">
                      <a16:colId xmlns:a16="http://schemas.microsoft.com/office/drawing/2014/main" val="2006365908"/>
                    </a:ext>
                  </a:extLst>
                </a:gridCol>
                <a:gridCol w="365190">
                  <a:extLst>
                    <a:ext uri="{9D8B030D-6E8A-4147-A177-3AD203B41FA5}">
                      <a16:colId xmlns:a16="http://schemas.microsoft.com/office/drawing/2014/main" val="3833193333"/>
                    </a:ext>
                  </a:extLst>
                </a:gridCol>
              </a:tblGrid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301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3699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3550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2764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83269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93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5530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827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1407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91705"/>
                  </a:ext>
                </a:extLst>
              </a:tr>
            </a:tbl>
          </a:graphicData>
        </a:graphic>
      </p:graphicFrame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F068CE8F-0DD8-A5F6-E614-368C194BF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418" y="3106270"/>
            <a:ext cx="589430" cy="589430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3B400661-C361-5FFC-111D-B998DA170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359" y="3128682"/>
            <a:ext cx="589430" cy="600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C27AE-63BF-49A4-0BA8-4AE4C3BB6191}"/>
              </a:ext>
            </a:extLst>
          </p:cNvPr>
          <p:cNvSpPr txBox="1"/>
          <p:nvPr/>
        </p:nvSpPr>
        <p:spPr>
          <a:xfrm>
            <a:off x="5143500" y="1210235"/>
            <a:ext cx="75863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GFP(10 cells)                        </a:t>
            </a:r>
            <a:r>
              <a:rPr lang="en-US" sz="1400" dirty="0">
                <a:solidFill>
                  <a:srgbClr val="0FC9D6"/>
                </a:solidFill>
              </a:rPr>
              <a:t>GFP-Inhibitor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               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GFP_Inhibitor(10 cells)</a:t>
            </a:r>
          </a:p>
        </p:txBody>
      </p:sp>
      <p:pic>
        <p:nvPicPr>
          <p:cNvPr id="11" name="Graphic 10" descr="Chevron arrows with solid fill">
            <a:extLst>
              <a:ext uri="{FF2B5EF4-FFF2-40B4-BE49-F238E27FC236}">
                <a16:creationId xmlns:a16="http://schemas.microsoft.com/office/drawing/2014/main" id="{08AA1F4C-DA0D-B18D-DC09-DF33BFB5A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7829" y="3151094"/>
            <a:ext cx="567018" cy="544606"/>
          </a:xfrm>
          <a:prstGeom prst="rect">
            <a:avLst/>
          </a:prstGeom>
        </p:spPr>
      </p:pic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187285A9-71DD-96CE-DB01-0D8AFE5AA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12741" y="3162300"/>
            <a:ext cx="589431" cy="5670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04D546-ABB7-DF55-F9C8-F15156C63B3D}"/>
              </a:ext>
            </a:extLst>
          </p:cNvPr>
          <p:cNvSpPr txBox="1"/>
          <p:nvPr/>
        </p:nvSpPr>
        <p:spPr>
          <a:xfrm>
            <a:off x="6095999" y="5334000"/>
            <a:ext cx="2151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Anchor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6C5042-8B80-0A37-55F5-14944CC177F2}"/>
              </a:ext>
            </a:extLst>
          </p:cNvPr>
          <p:cNvSpPr txBox="1"/>
          <p:nvPr/>
        </p:nvSpPr>
        <p:spPr>
          <a:xfrm>
            <a:off x="560294" y="818029"/>
            <a:ext cx="3978087" cy="62170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Sim1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Each cell is able to trap GFP (</a:t>
            </a:r>
            <a:r>
              <a:rPr lang="en-US" dirty="0" err="1"/>
              <a:t>A_cells</a:t>
            </a:r>
            <a:r>
              <a:rPr lang="en-US" dirty="0"/>
              <a:t> 0.5)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first 10 cells from left produce GFP (</a:t>
            </a:r>
            <a:r>
              <a:rPr lang="en-US" dirty="0" err="1"/>
              <a:t>GFP_cells</a:t>
            </a:r>
            <a:r>
              <a:rPr lang="en-US" dirty="0"/>
              <a:t> 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10 cells from right produce anti GFP(</a:t>
            </a:r>
            <a:r>
              <a:rPr lang="en-US" dirty="0" err="1"/>
              <a:t>I_cells</a:t>
            </a:r>
            <a:r>
              <a:rPr lang="en-US" dirty="0"/>
              <a:t> 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duration: 1-50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6571F7-80D5-A2ED-6AF9-A41CCC08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61269"/>
              </p:ext>
            </p:extLst>
          </p:nvPr>
        </p:nvGraphicFramePr>
        <p:xfrm>
          <a:off x="5463092" y="1517993"/>
          <a:ext cx="4280246" cy="382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25">
                  <a:extLst>
                    <a:ext uri="{9D8B030D-6E8A-4147-A177-3AD203B41FA5}">
                      <a16:colId xmlns:a16="http://schemas.microsoft.com/office/drawing/2014/main" val="18761836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61872056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3414038142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819751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773540745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6780048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83984741"/>
                    </a:ext>
                  </a:extLst>
                </a:gridCol>
                <a:gridCol w="481852">
                  <a:extLst>
                    <a:ext uri="{9D8B030D-6E8A-4147-A177-3AD203B41FA5}">
                      <a16:colId xmlns:a16="http://schemas.microsoft.com/office/drawing/2014/main" val="3917996651"/>
                    </a:ext>
                  </a:extLst>
                </a:gridCol>
                <a:gridCol w="437029">
                  <a:extLst>
                    <a:ext uri="{9D8B030D-6E8A-4147-A177-3AD203B41FA5}">
                      <a16:colId xmlns:a16="http://schemas.microsoft.com/office/drawing/2014/main" val="2006365908"/>
                    </a:ext>
                  </a:extLst>
                </a:gridCol>
                <a:gridCol w="365190">
                  <a:extLst>
                    <a:ext uri="{9D8B030D-6E8A-4147-A177-3AD203B41FA5}">
                      <a16:colId xmlns:a16="http://schemas.microsoft.com/office/drawing/2014/main" val="3833193333"/>
                    </a:ext>
                  </a:extLst>
                </a:gridCol>
              </a:tblGrid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301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3699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3550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2764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83269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93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5530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827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1407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91705"/>
                  </a:ext>
                </a:extLst>
              </a:tr>
            </a:tbl>
          </a:graphicData>
        </a:graphic>
      </p:graphicFrame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F068CE8F-0DD8-A5F6-E614-368C194BF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418" y="3106270"/>
            <a:ext cx="589430" cy="589430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3B400661-C361-5FFC-111D-B998DA170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359" y="3128682"/>
            <a:ext cx="589430" cy="600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C27AE-63BF-49A4-0BA8-4AE4C3BB6191}"/>
              </a:ext>
            </a:extLst>
          </p:cNvPr>
          <p:cNvSpPr txBox="1"/>
          <p:nvPr/>
        </p:nvSpPr>
        <p:spPr>
          <a:xfrm>
            <a:off x="5143500" y="1210235"/>
            <a:ext cx="75863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GFP(10 cells)                        </a:t>
            </a:r>
            <a:r>
              <a:rPr lang="en-US" sz="1400" dirty="0">
                <a:solidFill>
                  <a:srgbClr val="0FC9D6"/>
                </a:solidFill>
              </a:rPr>
              <a:t>GFP-Inhibitor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               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GFP_Inhibitor(10 cells)</a:t>
            </a:r>
          </a:p>
        </p:txBody>
      </p:sp>
      <p:pic>
        <p:nvPicPr>
          <p:cNvPr id="11" name="Graphic 10" descr="Chevron arrows with solid fill">
            <a:extLst>
              <a:ext uri="{FF2B5EF4-FFF2-40B4-BE49-F238E27FC236}">
                <a16:creationId xmlns:a16="http://schemas.microsoft.com/office/drawing/2014/main" id="{08AA1F4C-DA0D-B18D-DC09-DF33BFB5A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7829" y="3151094"/>
            <a:ext cx="567018" cy="544606"/>
          </a:xfrm>
          <a:prstGeom prst="rect">
            <a:avLst/>
          </a:prstGeom>
        </p:spPr>
      </p:pic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187285A9-71DD-96CE-DB01-0D8AFE5AA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12741" y="3162300"/>
            <a:ext cx="589431" cy="5670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6C5042-8B80-0A37-55F5-14944CC177F2}"/>
              </a:ext>
            </a:extLst>
          </p:cNvPr>
          <p:cNvSpPr txBox="1"/>
          <p:nvPr/>
        </p:nvSpPr>
        <p:spPr>
          <a:xfrm>
            <a:off x="560294" y="818029"/>
            <a:ext cx="3978087" cy="59400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Sim2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There is no Anchor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first 10 cells from left produce GFP (</a:t>
            </a:r>
            <a:r>
              <a:rPr lang="en-US" dirty="0" err="1"/>
              <a:t>GFP_cells</a:t>
            </a:r>
            <a:r>
              <a:rPr lang="en-US" dirty="0"/>
              <a:t> 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10 cells from right produce anti GFP(</a:t>
            </a:r>
            <a:r>
              <a:rPr lang="en-US" dirty="0" err="1"/>
              <a:t>I_cells</a:t>
            </a:r>
            <a:r>
              <a:rPr lang="en-US" dirty="0"/>
              <a:t> 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duration: 1-50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7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6571F7-80D5-A2ED-6AF9-A41CCC08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4934"/>
              </p:ext>
            </p:extLst>
          </p:nvPr>
        </p:nvGraphicFramePr>
        <p:xfrm>
          <a:off x="5463092" y="1517993"/>
          <a:ext cx="4280243" cy="382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25">
                  <a:extLst>
                    <a:ext uri="{9D8B030D-6E8A-4147-A177-3AD203B41FA5}">
                      <a16:colId xmlns:a16="http://schemas.microsoft.com/office/drawing/2014/main" val="18761836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61872056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3414038142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8197517"/>
                    </a:ext>
                  </a:extLst>
                </a:gridCol>
                <a:gridCol w="425823">
                  <a:extLst>
                    <a:ext uri="{9D8B030D-6E8A-4147-A177-3AD203B41FA5}">
                      <a16:colId xmlns:a16="http://schemas.microsoft.com/office/drawing/2014/main" val="773540745"/>
                    </a:ext>
                  </a:extLst>
                </a:gridCol>
                <a:gridCol w="430225">
                  <a:extLst>
                    <a:ext uri="{9D8B030D-6E8A-4147-A177-3AD203B41FA5}">
                      <a16:colId xmlns:a16="http://schemas.microsoft.com/office/drawing/2014/main" val="956780048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83984741"/>
                    </a:ext>
                  </a:extLst>
                </a:gridCol>
                <a:gridCol w="481852">
                  <a:extLst>
                    <a:ext uri="{9D8B030D-6E8A-4147-A177-3AD203B41FA5}">
                      <a16:colId xmlns:a16="http://schemas.microsoft.com/office/drawing/2014/main" val="3917996651"/>
                    </a:ext>
                  </a:extLst>
                </a:gridCol>
                <a:gridCol w="437029">
                  <a:extLst>
                    <a:ext uri="{9D8B030D-6E8A-4147-A177-3AD203B41FA5}">
                      <a16:colId xmlns:a16="http://schemas.microsoft.com/office/drawing/2014/main" val="2006365908"/>
                    </a:ext>
                  </a:extLst>
                </a:gridCol>
                <a:gridCol w="365189">
                  <a:extLst>
                    <a:ext uri="{9D8B030D-6E8A-4147-A177-3AD203B41FA5}">
                      <a16:colId xmlns:a16="http://schemas.microsoft.com/office/drawing/2014/main" val="3833193333"/>
                    </a:ext>
                  </a:extLst>
                </a:gridCol>
              </a:tblGrid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301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3699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3550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2764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83269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93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5530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827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1407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91705"/>
                  </a:ext>
                </a:extLst>
              </a:tr>
            </a:tbl>
          </a:graphicData>
        </a:graphic>
      </p:graphicFrame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F068CE8F-0DD8-A5F6-E614-368C194BF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2771" y="3139888"/>
            <a:ext cx="589430" cy="589430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3B400661-C361-5FFC-111D-B998DA170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6241" y="3106270"/>
            <a:ext cx="589430" cy="600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C27AE-63BF-49A4-0BA8-4AE4C3BB6191}"/>
              </a:ext>
            </a:extLst>
          </p:cNvPr>
          <p:cNvSpPr txBox="1"/>
          <p:nvPr/>
        </p:nvSpPr>
        <p:spPr>
          <a:xfrm>
            <a:off x="4975412" y="1232647"/>
            <a:ext cx="758638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GFP(10 cells)           </a:t>
            </a:r>
            <a:r>
              <a:rPr lang="en-US" sz="1200" dirty="0" err="1">
                <a:solidFill>
                  <a:srgbClr val="FF0000"/>
                </a:solidFill>
              </a:rPr>
              <a:t>mCherry</a:t>
            </a:r>
            <a:r>
              <a:rPr lang="en-US" sz="1200" dirty="0">
                <a:solidFill>
                  <a:srgbClr val="FF0000"/>
                </a:solidFill>
              </a:rPr>
              <a:t> (10cells)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  </a:t>
            </a:r>
            <a:r>
              <a:rPr lang="en-US" sz="1200" dirty="0" err="1">
                <a:solidFill>
                  <a:schemeClr val="accent2"/>
                </a:solidFill>
              </a:rPr>
              <a:t>mCherry</a:t>
            </a:r>
            <a:r>
              <a:rPr lang="en-US" sz="1200" dirty="0">
                <a:solidFill>
                  <a:schemeClr val="accent2"/>
                </a:solidFill>
              </a:rPr>
              <a:t>-Inhibitor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                </a:t>
            </a:r>
            <a:r>
              <a:rPr lang="en-US" sz="1200" dirty="0">
                <a:solidFill>
                  <a:schemeClr val="accent5"/>
                </a:solidFill>
              </a:rPr>
              <a:t>inhibitor(10 cells)</a:t>
            </a:r>
          </a:p>
        </p:txBody>
      </p:sp>
      <p:pic>
        <p:nvPicPr>
          <p:cNvPr id="11" name="Graphic 10" descr="Chevron arrows with solid fill">
            <a:extLst>
              <a:ext uri="{FF2B5EF4-FFF2-40B4-BE49-F238E27FC236}">
                <a16:creationId xmlns:a16="http://schemas.microsoft.com/office/drawing/2014/main" id="{08AA1F4C-DA0D-B18D-DC09-DF33BFB5A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4424" y="3161826"/>
            <a:ext cx="567018" cy="544606"/>
          </a:xfrm>
          <a:prstGeom prst="rect">
            <a:avLst/>
          </a:prstGeom>
        </p:spPr>
      </p:pic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187285A9-71DD-96CE-DB01-0D8AFE5AA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1330" y="3162301"/>
            <a:ext cx="589431" cy="5670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6C5042-8B80-0A37-55F5-14944CC177F2}"/>
              </a:ext>
            </a:extLst>
          </p:cNvPr>
          <p:cNvSpPr txBox="1"/>
          <p:nvPr/>
        </p:nvSpPr>
        <p:spPr>
          <a:xfrm>
            <a:off x="560294" y="818029"/>
            <a:ext cx="4011704" cy="7325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Sim3</a:t>
            </a:r>
          </a:p>
          <a:p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Arial"/>
                <a:ea typeface="+mn-lt"/>
                <a:cs typeface="Arial"/>
              </a:rPr>
              <a:t>The first 10 cells from left produce GFP (</a:t>
            </a:r>
            <a:r>
              <a:rPr lang="en-US" dirty="0" err="1">
                <a:latin typeface="Arial"/>
                <a:ea typeface="+mn-lt"/>
                <a:cs typeface="Arial"/>
              </a:rPr>
              <a:t>GFP_cells</a:t>
            </a:r>
            <a:r>
              <a:rPr lang="en-US" dirty="0">
                <a:latin typeface="Arial"/>
                <a:ea typeface="+mn-lt"/>
                <a:cs typeface="Arial"/>
              </a:rPr>
              <a:t> 2)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third 10 cells from the left produce </a:t>
            </a:r>
            <a:r>
              <a:rPr lang="en-US" dirty="0" err="1">
                <a:ea typeface="+mn-lt"/>
                <a:cs typeface="+mn-lt"/>
              </a:rPr>
              <a:t>mCherry</a:t>
            </a:r>
            <a:r>
              <a:rPr lang="en-US" dirty="0">
                <a:ea typeface="+mn-lt"/>
                <a:cs typeface="+mn-lt"/>
              </a:rPr>
              <a:t> as soon as they are activated with GFP (</a:t>
            </a:r>
            <a:r>
              <a:rPr lang="en-US" dirty="0" err="1">
                <a:ea typeface="+mn-lt"/>
                <a:cs typeface="+mn-lt"/>
              </a:rPr>
              <a:t>MC_cells</a:t>
            </a:r>
            <a:r>
              <a:rPr lang="en-US" dirty="0">
                <a:ea typeface="+mn-lt"/>
                <a:cs typeface="+mn-lt"/>
              </a:rPr>
              <a:t> 0.4)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10 cells from right produce anti </a:t>
            </a:r>
            <a:r>
              <a:rPr lang="en-US" dirty="0" err="1"/>
              <a:t>mCherry</a:t>
            </a:r>
            <a:r>
              <a:rPr lang="en-US" dirty="0"/>
              <a:t>(</a:t>
            </a:r>
            <a:r>
              <a:rPr lang="en-US" dirty="0" err="1"/>
              <a:t>I_cells</a:t>
            </a:r>
            <a:r>
              <a:rPr lang="en-US" dirty="0"/>
              <a:t> 2)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duration: 1-50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Graphic 1" descr="Chevron arrows with solid fill">
            <a:extLst>
              <a:ext uri="{FF2B5EF4-FFF2-40B4-BE49-F238E27FC236}">
                <a16:creationId xmlns:a16="http://schemas.microsoft.com/office/drawing/2014/main" id="{F04901BE-7C0C-95DA-B200-191363192D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55725" y="3218804"/>
            <a:ext cx="510988" cy="443753"/>
          </a:xfrm>
          <a:prstGeom prst="rect">
            <a:avLst/>
          </a:prstGeom>
        </p:spPr>
      </p:pic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E3FD6F83-8633-3696-262B-5938303450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0828" y="3196392"/>
            <a:ext cx="589429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6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25EE81-37CB-1228-19EC-548265BBD341}"/>
              </a:ext>
            </a:extLst>
          </p:cNvPr>
          <p:cNvSpPr txBox="1"/>
          <p:nvPr/>
        </p:nvSpPr>
        <p:spPr>
          <a:xfrm>
            <a:off x="537882" y="694764"/>
            <a:ext cx="9984440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Protein cascades,  that lead to gene expression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Different initializations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Different cell production potential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Feedback loops (positive and negative)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Competitive and non-competitive inhibitor and anchor binding patterns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More than one morphogen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b="1" dirty="0"/>
              <a:t>Genetic Algorithms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45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305</cp:revision>
  <dcterms:created xsi:type="dcterms:W3CDTF">2024-05-10T17:26:15Z</dcterms:created>
  <dcterms:modified xsi:type="dcterms:W3CDTF">2024-05-11T08:24:34Z</dcterms:modified>
</cp:coreProperties>
</file>