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6"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8/10/2024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8/10/2024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each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each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EF69FD-CF89-B364-9508-0DEC621455F6}"/>
              </a:ext>
            </a:extLst>
          </p:cNvPr>
          <p:cNvGraphicFramePr>
            <a:graphicFrameLocks noGrp="1"/>
          </p:cNvGraphicFramePr>
          <p:nvPr>
            <p:extLst>
              <p:ext uri="{D42A27DB-BD31-4B8C-83A1-F6EECF244321}">
                <p14:modId xmlns:p14="http://schemas.microsoft.com/office/powerpoint/2010/main" val="4250635056"/>
              </p:ext>
            </p:extLst>
          </p:nvPr>
        </p:nvGraphicFramePr>
        <p:xfrm>
          <a:off x="2111487"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3" name="Table 2">
            <a:extLst>
              <a:ext uri="{FF2B5EF4-FFF2-40B4-BE49-F238E27FC236}">
                <a16:creationId xmlns:a16="http://schemas.microsoft.com/office/drawing/2014/main" id="{4AE83022-0428-D592-FCF4-038386E4D92D}"/>
              </a:ext>
            </a:extLst>
          </p:cNvPr>
          <p:cNvGraphicFramePr>
            <a:graphicFrameLocks noGrp="1"/>
          </p:cNvGraphicFramePr>
          <p:nvPr>
            <p:extLst>
              <p:ext uri="{D42A27DB-BD31-4B8C-83A1-F6EECF244321}">
                <p14:modId xmlns:p14="http://schemas.microsoft.com/office/powerpoint/2010/main" val="2711821424"/>
              </p:ext>
            </p:extLst>
          </p:nvPr>
        </p:nvGraphicFramePr>
        <p:xfrm>
          <a:off x="2201618"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4" name="Table 3">
            <a:extLst>
              <a:ext uri="{FF2B5EF4-FFF2-40B4-BE49-F238E27FC236}">
                <a16:creationId xmlns:a16="http://schemas.microsoft.com/office/drawing/2014/main" id="{A8CCD0EA-71AC-143A-BBCC-3B32516B270B}"/>
              </a:ext>
            </a:extLst>
          </p:cNvPr>
          <p:cNvGraphicFramePr>
            <a:graphicFrameLocks noGrp="1"/>
          </p:cNvGraphicFramePr>
          <p:nvPr>
            <p:extLst>
              <p:ext uri="{D42A27DB-BD31-4B8C-83A1-F6EECF244321}">
                <p14:modId xmlns:p14="http://schemas.microsoft.com/office/powerpoint/2010/main" val="2917563395"/>
              </p:ext>
            </p:extLst>
          </p:nvPr>
        </p:nvGraphicFramePr>
        <p:xfrm>
          <a:off x="2291749"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5">
                        <a:lumMod val="60000"/>
                        <a:lumOff val="40000"/>
                      </a:schemeClr>
                    </a:solidFill>
                  </a:tcPr>
                </a:tc>
                <a:tc>
                  <a:txBody>
                    <a:bodyPr/>
                    <a:lstStyle/>
                    <a:p>
                      <a:endParaRPr lang="en-US"/>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5" name="Table 4">
            <a:extLst>
              <a:ext uri="{FF2B5EF4-FFF2-40B4-BE49-F238E27FC236}">
                <a16:creationId xmlns:a16="http://schemas.microsoft.com/office/drawing/2014/main" id="{3C6F337D-DED4-98E4-D480-06A43FFE766C}"/>
              </a:ext>
            </a:extLst>
          </p:cNvPr>
          <p:cNvGraphicFramePr>
            <a:graphicFrameLocks noGrp="1"/>
          </p:cNvGraphicFramePr>
          <p:nvPr>
            <p:extLst>
              <p:ext uri="{D42A27DB-BD31-4B8C-83A1-F6EECF244321}">
                <p14:modId xmlns:p14="http://schemas.microsoft.com/office/powerpoint/2010/main" val="1869278500"/>
              </p:ext>
            </p:extLst>
          </p:nvPr>
        </p:nvGraphicFramePr>
        <p:xfrm>
          <a:off x="4542505"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6" name="Table 5">
            <a:extLst>
              <a:ext uri="{FF2B5EF4-FFF2-40B4-BE49-F238E27FC236}">
                <a16:creationId xmlns:a16="http://schemas.microsoft.com/office/drawing/2014/main" id="{09BD61C7-0A7F-AA0A-2A30-28A157F65B96}"/>
              </a:ext>
            </a:extLst>
          </p:cNvPr>
          <p:cNvGraphicFramePr>
            <a:graphicFrameLocks noGrp="1"/>
          </p:cNvGraphicFramePr>
          <p:nvPr>
            <p:extLst>
              <p:ext uri="{D42A27DB-BD31-4B8C-83A1-F6EECF244321}">
                <p14:modId xmlns:p14="http://schemas.microsoft.com/office/powerpoint/2010/main" val="1078861664"/>
              </p:ext>
            </p:extLst>
          </p:nvPr>
        </p:nvGraphicFramePr>
        <p:xfrm>
          <a:off x="4632636"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7" name="Table 6">
            <a:extLst>
              <a:ext uri="{FF2B5EF4-FFF2-40B4-BE49-F238E27FC236}">
                <a16:creationId xmlns:a16="http://schemas.microsoft.com/office/drawing/2014/main" id="{F4CA7D7E-0396-111F-BA85-764AB703A735}"/>
              </a:ext>
            </a:extLst>
          </p:cNvPr>
          <p:cNvGraphicFramePr>
            <a:graphicFrameLocks noGrp="1"/>
          </p:cNvGraphicFramePr>
          <p:nvPr>
            <p:extLst>
              <p:ext uri="{D42A27DB-BD31-4B8C-83A1-F6EECF244321}">
                <p14:modId xmlns:p14="http://schemas.microsoft.com/office/powerpoint/2010/main" val="1839137833"/>
              </p:ext>
            </p:extLst>
          </p:nvPr>
        </p:nvGraphicFramePr>
        <p:xfrm>
          <a:off x="4722767"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254859561"/>
                  </a:ext>
                </a:extLst>
              </a:tr>
              <a:tr h="471311">
                <a:tc>
                  <a:txBody>
                    <a:bodyPr/>
                    <a:lstStyle/>
                    <a:p>
                      <a:endParaRPr lang="en-US"/>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3696426936"/>
                  </a:ext>
                </a:extLst>
              </a:tr>
              <a:tr h="471311">
                <a:tc>
                  <a:txBody>
                    <a:bodyPr/>
                    <a:lstStyle/>
                    <a:p>
                      <a:endParaRPr lang="en-US"/>
                    </a:p>
                  </a:txBody>
                  <a:tcPr>
                    <a:solidFill>
                      <a:schemeClr val="accent2"/>
                    </a:solidFill>
                  </a:tcPr>
                </a:tc>
                <a:tc>
                  <a:txBody>
                    <a:bodyPr/>
                    <a:lstStyle/>
                    <a:p>
                      <a:endParaRPr lang="en-US"/>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545016576"/>
                  </a:ext>
                </a:extLst>
              </a:tr>
            </a:tbl>
          </a:graphicData>
        </a:graphic>
      </p:graphicFrame>
      <p:graphicFrame>
        <p:nvGraphicFramePr>
          <p:cNvPr id="8" name="Table 7">
            <a:extLst>
              <a:ext uri="{FF2B5EF4-FFF2-40B4-BE49-F238E27FC236}">
                <a16:creationId xmlns:a16="http://schemas.microsoft.com/office/drawing/2014/main" id="{C9E532B5-1699-71F7-D006-6402E89A8966}"/>
              </a:ext>
            </a:extLst>
          </p:cNvPr>
          <p:cNvGraphicFramePr>
            <a:graphicFrameLocks noGrp="1"/>
          </p:cNvGraphicFramePr>
          <p:nvPr>
            <p:extLst>
              <p:ext uri="{D42A27DB-BD31-4B8C-83A1-F6EECF244321}">
                <p14:modId xmlns:p14="http://schemas.microsoft.com/office/powerpoint/2010/main" val="1801528142"/>
              </p:ext>
            </p:extLst>
          </p:nvPr>
        </p:nvGraphicFramePr>
        <p:xfrm>
          <a:off x="8404942" y="1132620"/>
          <a:ext cx="1458780" cy="1413933"/>
        </p:xfrm>
        <a:graphic>
          <a:graphicData uri="http://schemas.openxmlformats.org/drawingml/2006/table">
            <a:tbl>
              <a:tblPr firstRow="1" bandRow="1">
                <a:tableStyleId>{5C22544A-7EE6-4342-B048-85BDC9FD1C3A}</a:tableStyleId>
              </a:tblPr>
              <a:tblGrid>
                <a:gridCol w="483204">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a:p>
                  </a:txBody>
                  <a:tcPr>
                    <a:solidFill>
                      <a:srgbClr val="00B0F0"/>
                    </a:solidFill>
                  </a:tcPr>
                </a:tc>
                <a:extLst>
                  <a:ext uri="{0D108BD9-81ED-4DB2-BD59-A6C34878D82A}">
                    <a16:rowId xmlns:a16="http://schemas.microsoft.com/office/drawing/2014/main" val="3254859561"/>
                  </a:ext>
                </a:extLst>
              </a:tr>
              <a:tr h="471311">
                <a:tc>
                  <a:txBody>
                    <a:bodyPr/>
                    <a:lstStyle/>
                    <a:p>
                      <a:endParaRPr lang="en-US"/>
                    </a:p>
                  </a:txBody>
                  <a:tcPr>
                    <a:solidFill>
                      <a:srgbClr val="00B0F0"/>
                    </a:solidFill>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3696426936"/>
                  </a:ext>
                </a:extLst>
              </a:tr>
              <a:tr h="471311">
                <a:tc>
                  <a:txBody>
                    <a:bodyPr/>
                    <a:lstStyle/>
                    <a:p>
                      <a:endParaRPr lang="en-US"/>
                    </a:p>
                  </a:txBody>
                  <a:tcPr>
                    <a:solidFill>
                      <a:srgbClr val="00B0F0"/>
                    </a:solidFill>
                  </a:tcPr>
                </a:tc>
                <a:tc>
                  <a:txBody>
                    <a:bodyPr/>
                    <a:lstStyle/>
                    <a:p>
                      <a:endParaRPr lang="en-US"/>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545016576"/>
                  </a:ext>
                </a:extLst>
              </a:tr>
            </a:tbl>
          </a:graphicData>
        </a:graphic>
      </p:graphicFrame>
      <p:graphicFrame>
        <p:nvGraphicFramePr>
          <p:cNvPr id="18" name="Table 17">
            <a:extLst>
              <a:ext uri="{FF2B5EF4-FFF2-40B4-BE49-F238E27FC236}">
                <a16:creationId xmlns:a16="http://schemas.microsoft.com/office/drawing/2014/main" id="{8505FD30-B4C5-04E8-9048-E5DB24397FF9}"/>
              </a:ext>
            </a:extLst>
          </p:cNvPr>
          <p:cNvGraphicFramePr>
            <a:graphicFrameLocks noGrp="1"/>
          </p:cNvGraphicFramePr>
          <p:nvPr>
            <p:extLst>
              <p:ext uri="{D42A27DB-BD31-4B8C-83A1-F6EECF244321}">
                <p14:modId xmlns:p14="http://schemas.microsoft.com/office/powerpoint/2010/main" val="2837736572"/>
              </p:ext>
            </p:extLst>
          </p:nvPr>
        </p:nvGraphicFramePr>
        <p:xfrm>
          <a:off x="8495073" y="1226027"/>
          <a:ext cx="1463364" cy="1413933"/>
        </p:xfrm>
        <a:graphic>
          <a:graphicData uri="http://schemas.openxmlformats.org/drawingml/2006/table">
            <a:tbl>
              <a:tblPr firstRow="1" bandRow="1">
                <a:tableStyleId>{5C22544A-7EE6-4342-B048-85BDC9FD1C3A}</a:tableStyleId>
              </a:tblPr>
              <a:tblGrid>
                <a:gridCol w="487788">
                  <a:extLst>
                    <a:ext uri="{9D8B030D-6E8A-4147-A177-3AD203B41FA5}">
                      <a16:colId xmlns:a16="http://schemas.microsoft.com/office/drawing/2014/main" val="2116463915"/>
                    </a:ext>
                  </a:extLst>
                </a:gridCol>
                <a:gridCol w="487788">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3254859561"/>
                  </a:ext>
                </a:extLst>
              </a:tr>
              <a:tr h="471311">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extLst>
                  <a:ext uri="{0D108BD9-81ED-4DB2-BD59-A6C34878D82A}">
                    <a16:rowId xmlns:a16="http://schemas.microsoft.com/office/drawing/2014/main" val="3696426936"/>
                  </a:ext>
                </a:extLst>
              </a:tr>
              <a:tr h="471311">
                <a:tc>
                  <a:txBody>
                    <a:bodyPr/>
                    <a:lstStyle/>
                    <a:p>
                      <a:endParaRPr lang="en-US"/>
                    </a:p>
                  </a:txBody>
                  <a:tcPr>
                    <a:solidFill>
                      <a:schemeClr val="accent3">
                        <a:lumMod val="60000"/>
                        <a:lumOff val="40000"/>
                      </a:schemeClr>
                    </a:solidFill>
                  </a:tcPr>
                </a:tc>
                <a:tc>
                  <a:txBody>
                    <a:bodyPr/>
                    <a:lstStyle/>
                    <a:p>
                      <a:endParaRPr lang="en-US"/>
                    </a:p>
                  </a:txBody>
                  <a:tcPr>
                    <a:solidFill>
                      <a:schemeClr val="accent3">
                        <a:lumMod val="60000"/>
                        <a:lumOff val="40000"/>
                      </a:schemeClr>
                    </a:solidFill>
                  </a:tcPr>
                </a:tc>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545016576"/>
                  </a:ext>
                </a:extLst>
              </a:tr>
            </a:tbl>
          </a:graphicData>
        </a:graphic>
      </p:graphicFrame>
      <p:graphicFrame>
        <p:nvGraphicFramePr>
          <p:cNvPr id="26" name="Table 25">
            <a:extLst>
              <a:ext uri="{FF2B5EF4-FFF2-40B4-BE49-F238E27FC236}">
                <a16:creationId xmlns:a16="http://schemas.microsoft.com/office/drawing/2014/main" id="{EC229638-D8F4-6E9D-C62B-B40ED0CEC044}"/>
              </a:ext>
            </a:extLst>
          </p:cNvPr>
          <p:cNvGraphicFramePr>
            <a:graphicFrameLocks noGrp="1"/>
          </p:cNvGraphicFramePr>
          <p:nvPr>
            <p:extLst>
              <p:ext uri="{D42A27DB-BD31-4B8C-83A1-F6EECF244321}">
                <p14:modId xmlns:p14="http://schemas.microsoft.com/office/powerpoint/2010/main" val="264682477"/>
              </p:ext>
            </p:extLst>
          </p:nvPr>
        </p:nvGraphicFramePr>
        <p:xfrm>
          <a:off x="8585204" y="1319434"/>
          <a:ext cx="1463364" cy="1413933"/>
        </p:xfrm>
        <a:graphic>
          <a:graphicData uri="http://schemas.openxmlformats.org/drawingml/2006/table">
            <a:tbl>
              <a:tblPr firstRow="1" bandRow="1">
                <a:tableStyleId>{5C22544A-7EE6-4342-B048-85BDC9FD1C3A}</a:tableStyleId>
              </a:tblPr>
              <a:tblGrid>
                <a:gridCol w="486255">
                  <a:extLst>
                    <a:ext uri="{9D8B030D-6E8A-4147-A177-3AD203B41FA5}">
                      <a16:colId xmlns:a16="http://schemas.microsoft.com/office/drawing/2014/main" val="2116463915"/>
                    </a:ext>
                  </a:extLst>
                </a:gridCol>
                <a:gridCol w="489321">
                  <a:extLst>
                    <a:ext uri="{9D8B030D-6E8A-4147-A177-3AD203B41FA5}">
                      <a16:colId xmlns:a16="http://schemas.microsoft.com/office/drawing/2014/main" val="1212306578"/>
                    </a:ext>
                  </a:extLst>
                </a:gridCol>
                <a:gridCol w="487788">
                  <a:extLst>
                    <a:ext uri="{9D8B030D-6E8A-4147-A177-3AD203B41FA5}">
                      <a16:colId xmlns:a16="http://schemas.microsoft.com/office/drawing/2014/main" val="3113074089"/>
                    </a:ext>
                  </a:extLst>
                </a:gridCol>
              </a:tblGrid>
              <a:tr h="471311">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254859561"/>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3696426936"/>
                  </a:ext>
                </a:extLst>
              </a:tr>
              <a:tr h="471311">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545016576"/>
                  </a:ext>
                </a:extLst>
              </a:tr>
            </a:tbl>
          </a:graphicData>
        </a:graphic>
      </p:graphicFrame>
      <p:sp>
        <p:nvSpPr>
          <p:cNvPr id="27" name="Double Bracket 26">
            <a:extLst>
              <a:ext uri="{FF2B5EF4-FFF2-40B4-BE49-F238E27FC236}">
                <a16:creationId xmlns:a16="http://schemas.microsoft.com/office/drawing/2014/main" id="{EDB642AC-6E3C-4DCE-3C45-C29C1D99167F}"/>
              </a:ext>
            </a:extLst>
          </p:cNvPr>
          <p:cNvSpPr/>
          <p:nvPr/>
        </p:nvSpPr>
        <p:spPr>
          <a:xfrm>
            <a:off x="1493205" y="865239"/>
            <a:ext cx="9016159" cy="2104103"/>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F99E71D-B8DD-5051-DE16-239A7BB3EA14}"/>
              </a:ext>
            </a:extLst>
          </p:cNvPr>
          <p:cNvSpPr txBox="1"/>
          <p:nvPr/>
        </p:nvSpPr>
        <p:spPr>
          <a:xfrm>
            <a:off x="-11501" y="1728039"/>
            <a:ext cx="12865504" cy="1015663"/>
          </a:xfrm>
          <a:prstGeom prst="rect">
            <a:avLst/>
          </a:prstGeom>
          <a:noFill/>
        </p:spPr>
        <p:txBody>
          <a:bodyPr wrap="square" rtlCol="0">
            <a:spAutoFit/>
          </a:bodyPr>
          <a:lstStyle/>
          <a:p>
            <a:r>
              <a:rPr lang="en-US" b="1" dirty="0"/>
              <a:t>Population </a:t>
            </a:r>
            <a:r>
              <a:rPr lang="de-DE" b="1" dirty="0"/>
              <a:t>=                                                        </a:t>
            </a:r>
          </a:p>
          <a:p>
            <a:r>
              <a:rPr lang="de-DE" b="1" dirty="0"/>
              <a:t>(m, z, y, x)</a:t>
            </a:r>
          </a:p>
          <a:p>
            <a:r>
              <a:rPr lang="de-DE" b="1" dirty="0"/>
              <a:t>                                                                                       </a:t>
            </a:r>
            <a:r>
              <a:rPr lang="de-DE" sz="2400" b="1" dirty="0"/>
              <a:t>,                                      ,          …      ,</a:t>
            </a:r>
            <a:endParaRPr lang="en-US" sz="2400" b="1" dirty="0"/>
          </a:p>
        </p:txBody>
      </p:sp>
      <p:sp>
        <p:nvSpPr>
          <p:cNvPr id="29" name="TextBox 28">
            <a:extLst>
              <a:ext uri="{FF2B5EF4-FFF2-40B4-BE49-F238E27FC236}">
                <a16:creationId xmlns:a16="http://schemas.microsoft.com/office/drawing/2014/main" id="{286E66C0-3533-3984-D850-3B9766B26058}"/>
              </a:ext>
            </a:extLst>
          </p:cNvPr>
          <p:cNvSpPr txBox="1"/>
          <p:nvPr/>
        </p:nvSpPr>
        <p:spPr>
          <a:xfrm>
            <a:off x="2503948" y="783729"/>
            <a:ext cx="8623698" cy="369332"/>
          </a:xfrm>
          <a:prstGeom prst="rect">
            <a:avLst/>
          </a:prstGeom>
          <a:noFill/>
        </p:spPr>
        <p:txBody>
          <a:bodyPr wrap="square" rtlCol="0">
            <a:spAutoFit/>
          </a:bodyPr>
          <a:lstStyle/>
          <a:p>
            <a:r>
              <a:rPr lang="de-DE" dirty="0"/>
              <a:t>ind 1                                           ind 2                                                                         ind m</a:t>
            </a:r>
            <a:endParaRPr lang="en-US" dirty="0"/>
          </a:p>
        </p:txBody>
      </p:sp>
      <p:sp>
        <p:nvSpPr>
          <p:cNvPr id="35" name="TextBox 34">
            <a:extLst>
              <a:ext uri="{FF2B5EF4-FFF2-40B4-BE49-F238E27FC236}">
                <a16:creationId xmlns:a16="http://schemas.microsoft.com/office/drawing/2014/main" id="{F4C643C0-38B5-564A-1A9B-A26C9296239D}"/>
              </a:ext>
            </a:extLst>
          </p:cNvPr>
          <p:cNvSpPr txBox="1"/>
          <p:nvPr/>
        </p:nvSpPr>
        <p:spPr>
          <a:xfrm>
            <a:off x="2833265" y="5156409"/>
            <a:ext cx="821813" cy="369332"/>
          </a:xfrm>
          <a:prstGeom prst="rect">
            <a:avLst/>
          </a:prstGeom>
          <a:noFill/>
        </p:spPr>
        <p:txBody>
          <a:bodyPr wrap="square" rtlCol="0">
            <a:spAutoFit/>
          </a:bodyPr>
          <a:lstStyle/>
          <a:p>
            <a:r>
              <a:rPr lang="de-DE" dirty="0"/>
              <a:t>…</a:t>
            </a:r>
            <a:endParaRPr lang="en-US" dirty="0"/>
          </a:p>
        </p:txBody>
      </p:sp>
      <p:sp>
        <p:nvSpPr>
          <p:cNvPr id="38" name="TextBox 37">
            <a:extLst>
              <a:ext uri="{FF2B5EF4-FFF2-40B4-BE49-F238E27FC236}">
                <a16:creationId xmlns:a16="http://schemas.microsoft.com/office/drawing/2014/main" id="{C1A9DF06-3A4D-CEDD-25A0-EEBD844E46F2}"/>
              </a:ext>
            </a:extLst>
          </p:cNvPr>
          <p:cNvSpPr txBox="1"/>
          <p:nvPr/>
        </p:nvSpPr>
        <p:spPr>
          <a:xfrm>
            <a:off x="8513107" y="5979908"/>
            <a:ext cx="1293431" cy="369332"/>
          </a:xfrm>
          <a:prstGeom prst="rect">
            <a:avLst/>
          </a:prstGeom>
          <a:noFill/>
        </p:spPr>
        <p:txBody>
          <a:bodyPr wrap="square" rtlCol="0">
            <a:spAutoFit/>
          </a:bodyPr>
          <a:lstStyle/>
          <a:p>
            <a:r>
              <a:rPr lang="de-DE" dirty="0"/>
              <a:t>(m, 3)</a:t>
            </a:r>
            <a:endParaRPr lang="en-US" dirty="0"/>
          </a:p>
        </p:txBody>
      </p:sp>
      <p:sp>
        <p:nvSpPr>
          <p:cNvPr id="39" name="TextBox 38">
            <a:extLst>
              <a:ext uri="{FF2B5EF4-FFF2-40B4-BE49-F238E27FC236}">
                <a16:creationId xmlns:a16="http://schemas.microsoft.com/office/drawing/2014/main" id="{8CFF8A52-E7CD-395E-8057-55707DCD983F}"/>
              </a:ext>
            </a:extLst>
          </p:cNvPr>
          <p:cNvSpPr txBox="1"/>
          <p:nvPr/>
        </p:nvSpPr>
        <p:spPr>
          <a:xfrm>
            <a:off x="3916716" y="3976957"/>
            <a:ext cx="1661652" cy="461665"/>
          </a:xfrm>
          <a:prstGeom prst="rect">
            <a:avLst/>
          </a:prstGeom>
          <a:noFill/>
        </p:spPr>
        <p:txBody>
          <a:bodyPr wrap="square" rtlCol="0">
            <a:spAutoFit/>
          </a:bodyPr>
          <a:lstStyle/>
          <a:p>
            <a:r>
              <a:rPr lang="de-DE" sz="2400" b="1" dirty="0"/>
              <a:t>.T</a:t>
            </a:r>
            <a:endParaRPr lang="en-US" sz="2400" b="1" dirty="0"/>
          </a:p>
        </p:txBody>
      </p:sp>
      <p:sp>
        <p:nvSpPr>
          <p:cNvPr id="40" name="Flowchart: Summing Junction 39">
            <a:extLst>
              <a:ext uri="{FF2B5EF4-FFF2-40B4-BE49-F238E27FC236}">
                <a16:creationId xmlns:a16="http://schemas.microsoft.com/office/drawing/2014/main" id="{B8307531-AD37-8487-224B-B02E256D1167}"/>
              </a:ext>
            </a:extLst>
          </p:cNvPr>
          <p:cNvSpPr/>
          <p:nvPr/>
        </p:nvSpPr>
        <p:spPr>
          <a:xfrm>
            <a:off x="4491585" y="4974496"/>
            <a:ext cx="216309" cy="184666"/>
          </a:xfrm>
          <a:prstGeom prst="flowChartSummingJunct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A8B9C92-5319-284D-FDDC-9BD65ACAE568}"/>
              </a:ext>
            </a:extLst>
          </p:cNvPr>
          <p:cNvSpPr/>
          <p:nvPr/>
        </p:nvSpPr>
        <p:spPr>
          <a:xfrm>
            <a:off x="5339535" y="4268453"/>
            <a:ext cx="477665" cy="461665"/>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DF39D-1773-20E7-8E0F-5AE90329ABC7}"/>
              </a:ext>
            </a:extLst>
          </p:cNvPr>
          <p:cNvSpPr/>
          <p:nvPr/>
        </p:nvSpPr>
        <p:spPr>
          <a:xfrm>
            <a:off x="5339535" y="4775262"/>
            <a:ext cx="477665" cy="454167"/>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849C314-8F02-66D9-1C8C-15D9FD3B537A}"/>
              </a:ext>
            </a:extLst>
          </p:cNvPr>
          <p:cNvSpPr/>
          <p:nvPr/>
        </p:nvSpPr>
        <p:spPr>
          <a:xfrm>
            <a:off x="5339535" y="5525741"/>
            <a:ext cx="477665" cy="454167"/>
          </a:xfrm>
          <a:prstGeom prst="rect">
            <a:avLst/>
          </a:prstGeom>
          <a:solidFill>
            <a:srgbClr val="FFC000"/>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04250B9-9791-AC78-60C1-4B89D4E9963C}"/>
              </a:ext>
            </a:extLst>
          </p:cNvPr>
          <p:cNvSpPr txBox="1"/>
          <p:nvPr/>
        </p:nvSpPr>
        <p:spPr>
          <a:xfrm>
            <a:off x="5262778" y="6034592"/>
            <a:ext cx="1159804" cy="369332"/>
          </a:xfrm>
          <a:prstGeom prst="rect">
            <a:avLst/>
          </a:prstGeom>
          <a:noFill/>
        </p:spPr>
        <p:txBody>
          <a:bodyPr wrap="square" rtlCol="0">
            <a:spAutoFit/>
          </a:bodyPr>
          <a:lstStyle/>
          <a:p>
            <a:r>
              <a:rPr lang="de-DE" dirty="0"/>
              <a:t>(m, )</a:t>
            </a:r>
            <a:endParaRPr lang="en-US" dirty="0"/>
          </a:p>
        </p:txBody>
      </p:sp>
      <p:sp>
        <p:nvSpPr>
          <p:cNvPr id="46" name="TextBox 45">
            <a:extLst>
              <a:ext uri="{FF2B5EF4-FFF2-40B4-BE49-F238E27FC236}">
                <a16:creationId xmlns:a16="http://schemas.microsoft.com/office/drawing/2014/main" id="{D732784E-1E9F-DE3B-5704-8A6F9F13C2E3}"/>
              </a:ext>
            </a:extLst>
          </p:cNvPr>
          <p:cNvSpPr txBox="1"/>
          <p:nvPr/>
        </p:nvSpPr>
        <p:spPr>
          <a:xfrm>
            <a:off x="1324840" y="3593967"/>
            <a:ext cx="4879816" cy="646331"/>
          </a:xfrm>
          <a:prstGeom prst="rect">
            <a:avLst/>
          </a:prstGeom>
          <a:noFill/>
        </p:spPr>
        <p:txBody>
          <a:bodyPr wrap="square" rtlCol="0">
            <a:spAutoFit/>
          </a:bodyPr>
          <a:lstStyle/>
          <a:p>
            <a:r>
              <a:rPr lang="de-DE" b="1" dirty="0"/>
              <a:t>In every iteration of each epoch:</a:t>
            </a:r>
          </a:p>
          <a:p>
            <a:endParaRPr lang="en-US" dirty="0"/>
          </a:p>
        </p:txBody>
      </p:sp>
      <p:sp>
        <p:nvSpPr>
          <p:cNvPr id="47" name="Rectangle 46">
            <a:extLst>
              <a:ext uri="{FF2B5EF4-FFF2-40B4-BE49-F238E27FC236}">
                <a16:creationId xmlns:a16="http://schemas.microsoft.com/office/drawing/2014/main" id="{EB1104A5-1977-95F1-7A50-593809D4991E}"/>
              </a:ext>
            </a:extLst>
          </p:cNvPr>
          <p:cNvSpPr/>
          <p:nvPr/>
        </p:nvSpPr>
        <p:spPr>
          <a:xfrm>
            <a:off x="2220721" y="123099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4881CCC-B259-C6E8-ACDE-5D480A4A332C}"/>
              </a:ext>
            </a:extLst>
          </p:cNvPr>
          <p:cNvSpPr/>
          <p:nvPr/>
        </p:nvSpPr>
        <p:spPr>
          <a:xfrm>
            <a:off x="4659848" y="122263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28A127F-2031-BB14-3DC4-23F206F7ECE7}"/>
              </a:ext>
            </a:extLst>
          </p:cNvPr>
          <p:cNvSpPr/>
          <p:nvPr/>
        </p:nvSpPr>
        <p:spPr>
          <a:xfrm>
            <a:off x="8522937" y="1261006"/>
            <a:ext cx="612544" cy="1552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5732FEF-0463-071A-9E5D-4DF3FD1DD325}"/>
              </a:ext>
            </a:extLst>
          </p:cNvPr>
          <p:cNvSpPr txBox="1"/>
          <p:nvPr/>
        </p:nvSpPr>
        <p:spPr>
          <a:xfrm>
            <a:off x="5285537" y="3963299"/>
            <a:ext cx="982133" cy="276999"/>
          </a:xfrm>
          <a:prstGeom prst="rect">
            <a:avLst/>
          </a:prstGeom>
          <a:noFill/>
        </p:spPr>
        <p:txBody>
          <a:bodyPr wrap="square" rtlCol="0">
            <a:spAutoFit/>
          </a:bodyPr>
          <a:lstStyle/>
          <a:p>
            <a:r>
              <a:rPr lang="de-DE" sz="1200" b="1" dirty="0"/>
              <a:t>rates</a:t>
            </a:r>
            <a:endParaRPr lang="en-US" sz="1200" b="1" dirty="0"/>
          </a:p>
        </p:txBody>
      </p:sp>
      <p:graphicFrame>
        <p:nvGraphicFramePr>
          <p:cNvPr id="10" name="Table 9">
            <a:extLst>
              <a:ext uri="{FF2B5EF4-FFF2-40B4-BE49-F238E27FC236}">
                <a16:creationId xmlns:a16="http://schemas.microsoft.com/office/drawing/2014/main" id="{50B797A9-6223-2629-9B47-7B68D30D9513}"/>
              </a:ext>
            </a:extLst>
          </p:cNvPr>
          <p:cNvGraphicFramePr>
            <a:graphicFrameLocks noGrp="1"/>
          </p:cNvGraphicFramePr>
          <p:nvPr>
            <p:extLst>
              <p:ext uri="{D42A27DB-BD31-4B8C-83A1-F6EECF244321}">
                <p14:modId xmlns:p14="http://schemas.microsoft.com/office/powerpoint/2010/main" val="3465155578"/>
              </p:ext>
            </p:extLst>
          </p:nvPr>
        </p:nvGraphicFramePr>
        <p:xfrm>
          <a:off x="2220721" y="426962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11" name="Table 10">
            <a:extLst>
              <a:ext uri="{FF2B5EF4-FFF2-40B4-BE49-F238E27FC236}">
                <a16:creationId xmlns:a16="http://schemas.microsoft.com/office/drawing/2014/main" id="{7A09D125-EB63-8F0F-6C5B-2E4F46A71C12}"/>
              </a:ext>
            </a:extLst>
          </p:cNvPr>
          <p:cNvGraphicFramePr>
            <a:graphicFrameLocks noGrp="1"/>
          </p:cNvGraphicFramePr>
          <p:nvPr>
            <p:extLst>
              <p:ext uri="{D42A27DB-BD31-4B8C-83A1-F6EECF244321}">
                <p14:modId xmlns:p14="http://schemas.microsoft.com/office/powerpoint/2010/main" val="1356789184"/>
              </p:ext>
            </p:extLst>
          </p:nvPr>
        </p:nvGraphicFramePr>
        <p:xfrm>
          <a:off x="2220720" y="4765652"/>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12" name="Table 11">
            <a:extLst>
              <a:ext uri="{FF2B5EF4-FFF2-40B4-BE49-F238E27FC236}">
                <a16:creationId xmlns:a16="http://schemas.microsoft.com/office/drawing/2014/main" id="{E644FED9-22EB-1002-27B8-8AB627C8EC3A}"/>
              </a:ext>
            </a:extLst>
          </p:cNvPr>
          <p:cNvGraphicFramePr>
            <a:graphicFrameLocks noGrp="1"/>
          </p:cNvGraphicFramePr>
          <p:nvPr>
            <p:extLst>
              <p:ext uri="{D42A27DB-BD31-4B8C-83A1-F6EECF244321}">
                <p14:modId xmlns:p14="http://schemas.microsoft.com/office/powerpoint/2010/main" val="365460176"/>
              </p:ext>
            </p:extLst>
          </p:nvPr>
        </p:nvGraphicFramePr>
        <p:xfrm>
          <a:off x="2220720" y="5538566"/>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13" name="TextBox 12">
            <a:extLst>
              <a:ext uri="{FF2B5EF4-FFF2-40B4-BE49-F238E27FC236}">
                <a16:creationId xmlns:a16="http://schemas.microsoft.com/office/drawing/2014/main" id="{0C470E2C-7646-5ACF-4E69-1604C819B3D5}"/>
              </a:ext>
            </a:extLst>
          </p:cNvPr>
          <p:cNvSpPr txBox="1"/>
          <p:nvPr/>
        </p:nvSpPr>
        <p:spPr>
          <a:xfrm>
            <a:off x="5370842" y="5156409"/>
            <a:ext cx="1050409" cy="369332"/>
          </a:xfrm>
          <a:prstGeom prst="rect">
            <a:avLst/>
          </a:prstGeom>
          <a:noFill/>
        </p:spPr>
        <p:txBody>
          <a:bodyPr wrap="square" rtlCol="0">
            <a:spAutoFit/>
          </a:bodyPr>
          <a:lstStyle/>
          <a:p>
            <a:r>
              <a:rPr lang="de-DE" dirty="0"/>
              <a:t>…</a:t>
            </a:r>
            <a:endParaRPr lang="en-US" dirty="0"/>
          </a:p>
        </p:txBody>
      </p:sp>
      <p:sp>
        <p:nvSpPr>
          <p:cNvPr id="14" name="Arc 13">
            <a:extLst>
              <a:ext uri="{FF2B5EF4-FFF2-40B4-BE49-F238E27FC236}">
                <a16:creationId xmlns:a16="http://schemas.microsoft.com/office/drawing/2014/main" id="{A7F297ED-27D1-01E9-0B8C-52AA4F3CF388}"/>
              </a:ext>
            </a:extLst>
          </p:cNvPr>
          <p:cNvSpPr/>
          <p:nvPr/>
        </p:nvSpPr>
        <p:spPr>
          <a:xfrm rot="13372512">
            <a:off x="1782954" y="3572030"/>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5D4863EB-911A-FDC8-7936-E176E46DA231}"/>
              </a:ext>
            </a:extLst>
          </p:cNvPr>
          <p:cNvSpPr/>
          <p:nvPr/>
        </p:nvSpPr>
        <p:spPr>
          <a:xfrm rot="2367396">
            <a:off x="3526277" y="3706089"/>
            <a:ext cx="2810269" cy="297657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1190AEF-AFC1-93C6-C197-EE47A47D585B}"/>
              </a:ext>
            </a:extLst>
          </p:cNvPr>
          <p:cNvSpPr txBox="1"/>
          <p:nvPr/>
        </p:nvSpPr>
        <p:spPr>
          <a:xfrm>
            <a:off x="6186131" y="3923526"/>
            <a:ext cx="1661652" cy="461665"/>
          </a:xfrm>
          <a:prstGeom prst="rect">
            <a:avLst/>
          </a:prstGeom>
          <a:noFill/>
        </p:spPr>
        <p:txBody>
          <a:bodyPr wrap="square" rtlCol="0">
            <a:spAutoFit/>
          </a:bodyPr>
          <a:lstStyle/>
          <a:p>
            <a:r>
              <a:rPr lang="de-DE" sz="2400" b="1" dirty="0"/>
              <a:t>.T</a:t>
            </a:r>
            <a:endParaRPr lang="en-US" sz="2400" b="1" dirty="0"/>
          </a:p>
        </p:txBody>
      </p:sp>
      <p:sp>
        <p:nvSpPr>
          <p:cNvPr id="17" name="TextBox 16">
            <a:extLst>
              <a:ext uri="{FF2B5EF4-FFF2-40B4-BE49-F238E27FC236}">
                <a16:creationId xmlns:a16="http://schemas.microsoft.com/office/drawing/2014/main" id="{10F054C4-E260-86AF-B527-4BBA569C3502}"/>
              </a:ext>
            </a:extLst>
          </p:cNvPr>
          <p:cNvSpPr txBox="1"/>
          <p:nvPr/>
        </p:nvSpPr>
        <p:spPr>
          <a:xfrm>
            <a:off x="6620743" y="4874495"/>
            <a:ext cx="784210" cy="461665"/>
          </a:xfrm>
          <a:prstGeom prst="rect">
            <a:avLst/>
          </a:prstGeom>
          <a:noFill/>
        </p:spPr>
        <p:txBody>
          <a:bodyPr wrap="square" rtlCol="0">
            <a:spAutoFit/>
          </a:bodyPr>
          <a:lstStyle/>
          <a:p>
            <a:r>
              <a:rPr lang="de-DE" sz="2400" b="1" dirty="0"/>
              <a:t>=</a:t>
            </a:r>
            <a:endParaRPr lang="en-US" sz="2400" b="1" dirty="0"/>
          </a:p>
        </p:txBody>
      </p:sp>
      <p:sp>
        <p:nvSpPr>
          <p:cNvPr id="19" name="TextBox 18">
            <a:extLst>
              <a:ext uri="{FF2B5EF4-FFF2-40B4-BE49-F238E27FC236}">
                <a16:creationId xmlns:a16="http://schemas.microsoft.com/office/drawing/2014/main" id="{A81539B3-28EA-5FF9-520B-A8E936092C24}"/>
              </a:ext>
            </a:extLst>
          </p:cNvPr>
          <p:cNvSpPr txBox="1"/>
          <p:nvPr/>
        </p:nvSpPr>
        <p:spPr>
          <a:xfrm>
            <a:off x="7755694" y="5105507"/>
            <a:ext cx="821813" cy="369332"/>
          </a:xfrm>
          <a:prstGeom prst="rect">
            <a:avLst/>
          </a:prstGeom>
          <a:noFill/>
        </p:spPr>
        <p:txBody>
          <a:bodyPr wrap="square" rtlCol="0">
            <a:spAutoFit/>
          </a:bodyPr>
          <a:lstStyle/>
          <a:p>
            <a:r>
              <a:rPr lang="de-DE" dirty="0"/>
              <a:t>…</a:t>
            </a:r>
            <a:endParaRPr lang="en-US" dirty="0"/>
          </a:p>
        </p:txBody>
      </p:sp>
      <p:graphicFrame>
        <p:nvGraphicFramePr>
          <p:cNvPr id="20" name="Table 19">
            <a:extLst>
              <a:ext uri="{FF2B5EF4-FFF2-40B4-BE49-F238E27FC236}">
                <a16:creationId xmlns:a16="http://schemas.microsoft.com/office/drawing/2014/main" id="{8C10C999-6AAF-3045-B57F-6AF950FE1CB7}"/>
              </a:ext>
            </a:extLst>
          </p:cNvPr>
          <p:cNvGraphicFramePr>
            <a:graphicFrameLocks noGrp="1"/>
          </p:cNvGraphicFramePr>
          <p:nvPr>
            <p:extLst>
              <p:ext uri="{D42A27DB-BD31-4B8C-83A1-F6EECF244321}">
                <p14:modId xmlns:p14="http://schemas.microsoft.com/office/powerpoint/2010/main" val="2796092467"/>
              </p:ext>
            </p:extLst>
          </p:nvPr>
        </p:nvGraphicFramePr>
        <p:xfrm>
          <a:off x="7143150" y="421872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9872177"/>
                  </a:ext>
                </a:extLst>
              </a:tr>
            </a:tbl>
          </a:graphicData>
        </a:graphic>
      </p:graphicFrame>
      <p:graphicFrame>
        <p:nvGraphicFramePr>
          <p:cNvPr id="21" name="Table 20">
            <a:extLst>
              <a:ext uri="{FF2B5EF4-FFF2-40B4-BE49-F238E27FC236}">
                <a16:creationId xmlns:a16="http://schemas.microsoft.com/office/drawing/2014/main" id="{CA003B41-2844-89CD-07D4-F52846ACED29}"/>
              </a:ext>
            </a:extLst>
          </p:cNvPr>
          <p:cNvGraphicFramePr>
            <a:graphicFrameLocks noGrp="1"/>
          </p:cNvGraphicFramePr>
          <p:nvPr>
            <p:extLst>
              <p:ext uri="{D42A27DB-BD31-4B8C-83A1-F6EECF244321}">
                <p14:modId xmlns:p14="http://schemas.microsoft.com/office/powerpoint/2010/main" val="3967913707"/>
              </p:ext>
            </p:extLst>
          </p:nvPr>
        </p:nvGraphicFramePr>
        <p:xfrm>
          <a:off x="7143149" y="4714750"/>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chemeClr val="accent2"/>
                    </a:solidFill>
                  </a:tcPr>
                </a:tc>
                <a:tc>
                  <a:txBody>
                    <a:bodyPr/>
                    <a:lstStyle/>
                    <a:p>
                      <a:endParaRPr lang="en-US" dirty="0"/>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val="9872177"/>
                  </a:ext>
                </a:extLst>
              </a:tr>
            </a:tbl>
          </a:graphicData>
        </a:graphic>
      </p:graphicFrame>
      <p:graphicFrame>
        <p:nvGraphicFramePr>
          <p:cNvPr id="22" name="Table 21">
            <a:extLst>
              <a:ext uri="{FF2B5EF4-FFF2-40B4-BE49-F238E27FC236}">
                <a16:creationId xmlns:a16="http://schemas.microsoft.com/office/drawing/2014/main" id="{5634451A-4652-35B9-24EA-3F7E6D128773}"/>
              </a:ext>
            </a:extLst>
          </p:cNvPr>
          <p:cNvGraphicFramePr>
            <a:graphicFrameLocks noGrp="1"/>
          </p:cNvGraphicFramePr>
          <p:nvPr>
            <p:extLst>
              <p:ext uri="{D42A27DB-BD31-4B8C-83A1-F6EECF244321}">
                <p14:modId xmlns:p14="http://schemas.microsoft.com/office/powerpoint/2010/main" val="2761040967"/>
              </p:ext>
            </p:extLst>
          </p:nvPr>
        </p:nvGraphicFramePr>
        <p:xfrm>
          <a:off x="7143149" y="5487664"/>
          <a:ext cx="1632981" cy="496026"/>
        </p:xfrm>
        <a:graphic>
          <a:graphicData uri="http://schemas.openxmlformats.org/drawingml/2006/table">
            <a:tbl>
              <a:tblPr firstRow="1" bandRow="1">
                <a:tableStyleId>{5C22544A-7EE6-4342-B048-85BDC9FD1C3A}</a:tableStyleId>
              </a:tblPr>
              <a:tblGrid>
                <a:gridCol w="544327">
                  <a:extLst>
                    <a:ext uri="{9D8B030D-6E8A-4147-A177-3AD203B41FA5}">
                      <a16:colId xmlns:a16="http://schemas.microsoft.com/office/drawing/2014/main" val="91150501"/>
                    </a:ext>
                  </a:extLst>
                </a:gridCol>
                <a:gridCol w="544327">
                  <a:extLst>
                    <a:ext uri="{9D8B030D-6E8A-4147-A177-3AD203B41FA5}">
                      <a16:colId xmlns:a16="http://schemas.microsoft.com/office/drawing/2014/main" val="1441853240"/>
                    </a:ext>
                  </a:extLst>
                </a:gridCol>
                <a:gridCol w="544327">
                  <a:extLst>
                    <a:ext uri="{9D8B030D-6E8A-4147-A177-3AD203B41FA5}">
                      <a16:colId xmlns:a16="http://schemas.microsoft.com/office/drawing/2014/main" val="1367102916"/>
                    </a:ext>
                  </a:extLst>
                </a:gridCol>
              </a:tblGrid>
              <a:tr h="496026">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9872177"/>
                  </a:ext>
                </a:extLst>
              </a:tr>
            </a:tbl>
          </a:graphicData>
        </a:graphic>
      </p:graphicFrame>
      <p:sp>
        <p:nvSpPr>
          <p:cNvPr id="23" name="TextBox 22">
            <a:extLst>
              <a:ext uri="{FF2B5EF4-FFF2-40B4-BE49-F238E27FC236}">
                <a16:creationId xmlns:a16="http://schemas.microsoft.com/office/drawing/2014/main" id="{C58620F4-B069-0250-ABEF-EE2A52545F7D}"/>
              </a:ext>
            </a:extLst>
          </p:cNvPr>
          <p:cNvSpPr txBox="1"/>
          <p:nvPr/>
        </p:nvSpPr>
        <p:spPr>
          <a:xfrm>
            <a:off x="8756889" y="3962402"/>
            <a:ext cx="1708343" cy="276999"/>
          </a:xfrm>
          <a:prstGeom prst="rect">
            <a:avLst/>
          </a:prstGeom>
          <a:noFill/>
        </p:spPr>
        <p:txBody>
          <a:bodyPr wrap="square" rtlCol="0">
            <a:spAutoFit/>
          </a:bodyPr>
          <a:lstStyle/>
          <a:p>
            <a:r>
              <a:rPr lang="de-DE" sz="1200" b="1" dirty="0"/>
              <a:t>updated</a:t>
            </a:r>
            <a:endParaRPr lang="en-US" sz="1200" b="1" dirty="0"/>
          </a:p>
        </p:txBody>
      </p:sp>
      <p:pic>
        <p:nvPicPr>
          <p:cNvPr id="24" name="Picture 23">
            <a:extLst>
              <a:ext uri="{FF2B5EF4-FFF2-40B4-BE49-F238E27FC236}">
                <a16:creationId xmlns:a16="http://schemas.microsoft.com/office/drawing/2014/main" id="{BCF1F951-43D4-277E-3CA2-91905FB81B7C}"/>
              </a:ext>
            </a:extLst>
          </p:cNvPr>
          <p:cNvPicPr>
            <a:picLocks noChangeAspect="1"/>
          </p:cNvPicPr>
          <p:nvPr/>
        </p:nvPicPr>
        <p:blipFill>
          <a:blip r:embed="rId2"/>
          <a:stretch>
            <a:fillRect/>
          </a:stretch>
        </p:blipFill>
        <p:spPr>
          <a:xfrm>
            <a:off x="9686638" y="5833407"/>
            <a:ext cx="231668" cy="201185"/>
          </a:xfrm>
          <a:prstGeom prst="rect">
            <a:avLst/>
          </a:prstGeom>
        </p:spPr>
      </p:pic>
      <p:sp>
        <p:nvSpPr>
          <p:cNvPr id="25" name="TextBox 24">
            <a:extLst>
              <a:ext uri="{FF2B5EF4-FFF2-40B4-BE49-F238E27FC236}">
                <a16:creationId xmlns:a16="http://schemas.microsoft.com/office/drawing/2014/main" id="{5E647A9C-C779-B8A6-EB92-107DCD54F601}"/>
              </a:ext>
            </a:extLst>
          </p:cNvPr>
          <p:cNvSpPr txBox="1"/>
          <p:nvPr/>
        </p:nvSpPr>
        <p:spPr>
          <a:xfrm>
            <a:off x="9863722" y="5803194"/>
            <a:ext cx="2674374" cy="261610"/>
          </a:xfrm>
          <a:prstGeom prst="rect">
            <a:avLst/>
          </a:prstGeom>
          <a:noFill/>
        </p:spPr>
        <p:txBody>
          <a:bodyPr wrap="square" rtlCol="0">
            <a:spAutoFit/>
          </a:bodyPr>
          <a:lstStyle/>
          <a:p>
            <a:r>
              <a:rPr lang="de-DE" sz="1100" dirty="0"/>
              <a:t>: Elementwise multiplication</a:t>
            </a:r>
            <a:endParaRPr lang="en-US" sz="1100" dirty="0"/>
          </a:p>
        </p:txBody>
      </p:sp>
      <p:sp>
        <p:nvSpPr>
          <p:cNvPr id="9" name="TextBox 8">
            <a:extLst>
              <a:ext uri="{FF2B5EF4-FFF2-40B4-BE49-F238E27FC236}">
                <a16:creationId xmlns:a16="http://schemas.microsoft.com/office/drawing/2014/main" id="{1784125A-E091-73D1-B202-1D3825536C77}"/>
              </a:ext>
            </a:extLst>
          </p:cNvPr>
          <p:cNvSpPr txBox="1"/>
          <p:nvPr/>
        </p:nvSpPr>
        <p:spPr>
          <a:xfrm>
            <a:off x="3560086" y="6016824"/>
            <a:ext cx="1293431" cy="369332"/>
          </a:xfrm>
          <a:prstGeom prst="rect">
            <a:avLst/>
          </a:prstGeom>
          <a:noFill/>
        </p:spPr>
        <p:txBody>
          <a:bodyPr wrap="square" rtlCol="0">
            <a:spAutoFit/>
          </a:bodyPr>
          <a:lstStyle/>
          <a:p>
            <a:r>
              <a:rPr lang="de-DE" dirty="0"/>
              <a:t>(m, 3)</a:t>
            </a:r>
            <a:endParaRPr lang="en-US" dirty="0"/>
          </a:p>
        </p:txBody>
      </p:sp>
    </p:spTree>
    <p:extLst>
      <p:ext uri="{BB962C8B-B14F-4D97-AF65-F5344CB8AC3E}">
        <p14:creationId xmlns:p14="http://schemas.microsoft.com/office/powerpoint/2010/main" val="333106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802</TotalTime>
  <Words>2403</Words>
  <Application>Microsoft Office PowerPoint</Application>
  <PresentationFormat>Widescreen</PresentationFormat>
  <Paragraphs>542</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77</cp:revision>
  <dcterms:created xsi:type="dcterms:W3CDTF">2024-04-22T16:29:36Z</dcterms:created>
  <dcterms:modified xsi:type="dcterms:W3CDTF">2024-08-10T08:16:40Z</dcterms:modified>
</cp:coreProperties>
</file>