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60" r:id="rId4"/>
    <p:sldId id="268" r:id="rId5"/>
    <p:sldId id="270" r:id="rId6"/>
    <p:sldId id="272" r:id="rId7"/>
    <p:sldId id="263" r:id="rId8"/>
    <p:sldId id="274" r:id="rId9"/>
    <p:sldId id="264" r:id="rId10"/>
    <p:sldId id="265" r:id="rId11"/>
    <p:sldId id="259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0" clrIdx="0"/>
  <p:cmAuthor id="2" name="loqman samani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E747-EB80-1368-F445-9982BBEE5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FB459-59F4-31BA-E0B6-788EB39F0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654D-CA79-F0B2-AF57-B95A4236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C445-7DF4-DC73-49A0-D2DFC79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B8B63-06C2-EE96-DC2D-F7A74481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2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C910-19F9-6A00-B86A-749D7688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9E1F3-1DDA-BF28-807A-DFDDDD0B6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ED86C-B6D0-9C01-2E9B-D2716DE8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AF22D-2BBE-FBCF-47A3-5CCBAFDE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C0E19-B5EA-EDE9-8434-29079506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0E49A-6DAE-5A6F-6081-9BA1BFD47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A5960-1145-B3B4-12A0-A21FC028F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02ED8-3A93-67EB-1A6D-2096F0FA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0F2E9-CC1D-D622-D50F-AA458C48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345A2-CFB6-D56C-8371-3584ED19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9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01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22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68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23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3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4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2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F126-10AF-CB42-6CAD-D2057188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C0E1-7489-D5C3-F339-3FC9223D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B668F-E682-E56A-CB5C-6E6F80F9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61E1-3E50-0A15-FA78-DB9C70FD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AB2E3-5E12-46E3-B503-DF6BC557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6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4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15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5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3993-0D76-4784-50D7-9A78A63F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A6678-E823-1F52-B420-D68A966F0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ECD1-7F06-9E51-6CF3-D7CDFA43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09E1-31C0-C59C-3F18-F9211D57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A3D94-78A9-144D-8855-A9A7B773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8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D89D-3F83-5458-9E57-0DF6A65B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90F1-B55F-02F7-EF93-874B2B778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CEDB0-52C4-346E-2A0F-E6A42DECA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C8C74-0F92-EAEB-8F7B-134E6BCA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2179C-95DB-AA87-5EAB-249ACEF9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D0231-FFB9-1CB8-DC9C-ACC7A2B7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8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146D-2289-C8AF-CB1E-CD58546A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31758-8C49-F1D4-D640-12732EB7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2DB7B-33AA-232F-D6A0-75C7C6D36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FDD29-9DA9-5893-0B27-7E4E2D15A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99282-DE25-0F0E-F4AC-67A733115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D9136-518D-A5A1-BB82-87F42673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3435F-0F01-0709-BA1F-08848505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F16CA-E6C5-DE22-E7F6-3E7F7CE2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9F40-601C-2F93-99C6-DDF5701A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2DA7B-4044-4DBE-7272-3EE7C1E3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5D6E3-8F79-7AFA-8C83-1BEF21AC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7DDB0-1D5B-66D4-3221-CAA8205C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7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7B1EC-A3B4-7D72-08C4-83FC22AA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38F79-0920-8536-FA57-F3F30620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EAA58-1BE3-DCB3-E235-4F3B1AEF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7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15DB-C34A-A31A-959D-E7959E7C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F33F-D116-3902-E876-CECA4AFF9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779EF-45CC-700F-6C1C-96AB0A8F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AB9D-45AD-04E1-BDF9-C9FB07E3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68DEB-E028-68EF-8806-65C69E19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C5028-A64B-ECC0-3ECB-63776FE4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E0DC-897B-C7B1-9906-F0B0EC94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46BC8-A328-CA59-6E82-BA15C0758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CF157-6AAC-5366-89A3-F67130280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A4CF-ABDE-676A-9E68-A83093C8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37FBA-5AC1-BFB8-CB7E-FDD1B31B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AC93F-C5CF-78C4-47F1-00868FA6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9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05540-07BC-AB11-2732-AEF531A9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C3D01-FBA6-4F3F-B8E9-0535DC9B2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BBE8-1DC8-F978-3EEB-E293399D4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77F1B-567A-495B-BCED-32BA57B01AB8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4FCED-EFD4-8202-D2CF-AAAB08D40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CEA8B-0E0C-051C-F0D5-829588AC2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7" Type="http://schemas.openxmlformats.org/officeDocument/2006/relationships/image" Target="../media/image26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tmp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3EA5E3-BAEB-736C-A7C6-60C1FD351CB5}"/>
              </a:ext>
            </a:extLst>
          </p:cNvPr>
          <p:cNvSpPr txBox="1"/>
          <p:nvPr/>
        </p:nvSpPr>
        <p:spPr>
          <a:xfrm>
            <a:off x="668594" y="452284"/>
            <a:ext cx="301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</a:t>
            </a:r>
            <a:r>
              <a:rPr lang="en-US" b="1" dirty="0" err="1"/>
              <a:t>imulation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02B87-F585-6CC5-DF0E-9BA7D23A9CFE}"/>
              </a:ext>
            </a:extLst>
          </p:cNvPr>
          <p:cNvSpPr txBox="1"/>
          <p:nvPr/>
        </p:nvSpPr>
        <p:spPr>
          <a:xfrm>
            <a:off x="3333135" y="636950"/>
            <a:ext cx="651878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i = 1, …, </a:t>
            </a:r>
            <a:r>
              <a:rPr lang="de-DE" dirty="0" err="1"/>
              <a:t>tmax</a:t>
            </a:r>
            <a:r>
              <a:rPr lang="de-DE" dirty="0"/>
              <a:t>/</a:t>
            </a:r>
            <a:r>
              <a:rPr lang="de-DE" dirty="0" err="1"/>
              <a:t>dt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      </a:t>
            </a:r>
            <a:r>
              <a:rPr lang="de-DE" dirty="0" err="1"/>
              <a:t>for</a:t>
            </a:r>
            <a:r>
              <a:rPr lang="de-DE" dirty="0"/>
              <a:t> l in </a:t>
            </a:r>
            <a:r>
              <a:rPr lang="de-DE" dirty="0" err="1"/>
              <a:t>range</a:t>
            </a:r>
            <a:r>
              <a:rPr lang="de-DE" dirty="0"/>
              <a:t>(</a:t>
            </a:r>
            <a:r>
              <a:rPr lang="de-DE" dirty="0" err="1"/>
              <a:t>compartment_length</a:t>
            </a:r>
            <a:r>
              <a:rPr lang="de-DE" dirty="0"/>
              <a:t>):</a:t>
            </a:r>
          </a:p>
          <a:p>
            <a:r>
              <a:rPr lang="de-DE" dirty="0"/>
              <a:t>             </a:t>
            </a:r>
            <a:r>
              <a:rPr lang="de-DE" dirty="0" err="1"/>
              <a:t>for</a:t>
            </a:r>
            <a:r>
              <a:rPr lang="de-DE" dirty="0"/>
              <a:t> d in </a:t>
            </a:r>
            <a:r>
              <a:rPr lang="de-DE" dirty="0" err="1"/>
              <a:t>tange</a:t>
            </a:r>
            <a:r>
              <a:rPr lang="de-DE" dirty="0"/>
              <a:t>(</a:t>
            </a:r>
            <a:r>
              <a:rPr lang="de-DE" dirty="0" err="1"/>
              <a:t>compartment_depth</a:t>
            </a:r>
            <a:r>
              <a:rPr lang="de-DE" dirty="0"/>
              <a:t>):</a:t>
            </a:r>
          </a:p>
          <a:p>
            <a:r>
              <a:rPr lang="de-DE" dirty="0"/>
              <a:t>                       update:</a:t>
            </a:r>
          </a:p>
          <a:p>
            <a:r>
              <a:rPr lang="de-DE" dirty="0"/>
              <a:t>                           </a:t>
            </a:r>
            <a:r>
              <a:rPr lang="de-DE" dirty="0" err="1"/>
              <a:t>free_morphogen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 err="1"/>
              <a:t>inhibitor_morphogen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 err="1"/>
              <a:t>bound_morphogen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 err="1"/>
              <a:t>inhibitor_bound_morphogen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growth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Verhulst</a:t>
            </a:r>
            <a:r>
              <a:rPr lang="de-DE" dirty="0">
                <a:solidFill>
                  <a:srgbClr val="FF0000"/>
                </a:solidFill>
              </a:rPr>
              <a:t> ?</a:t>
            </a:r>
          </a:p>
          <a:p>
            <a:r>
              <a:rPr lang="de-DE" dirty="0">
                <a:solidFill>
                  <a:srgbClr val="FF0000"/>
                </a:solidFill>
              </a:rPr>
              <a:t>                           </a:t>
            </a:r>
            <a:r>
              <a:rPr lang="de-DE" dirty="0"/>
              <a:t># </a:t>
            </a:r>
            <a:r>
              <a:rPr lang="de-DE" dirty="0" err="1"/>
              <a:t>diffusion</a:t>
            </a:r>
            <a:r>
              <a:rPr lang="de-DE" dirty="0"/>
              <a:t>:</a:t>
            </a:r>
          </a:p>
          <a:p>
            <a:r>
              <a:rPr lang="de-DE" dirty="0"/>
              <a:t>                            </a:t>
            </a:r>
            <a:r>
              <a:rPr lang="de-DE" dirty="0" err="1"/>
              <a:t>free_morphogen</a:t>
            </a:r>
            <a:endParaRPr lang="de-DE" dirty="0"/>
          </a:p>
          <a:p>
            <a:r>
              <a:rPr lang="de-DE" dirty="0"/>
              <a:t>                            </a:t>
            </a:r>
            <a:r>
              <a:rPr lang="de-DE" dirty="0" err="1"/>
              <a:t>inhibitor_morphogen</a:t>
            </a:r>
            <a:endParaRPr lang="de-DE" dirty="0"/>
          </a:p>
          <a:p>
            <a:r>
              <a:rPr lang="de-DE" dirty="0"/>
              <a:t>                            </a:t>
            </a:r>
            <a:r>
              <a:rPr lang="de-DE" dirty="0" err="1"/>
              <a:t>inhibitor_bound_morphogen</a:t>
            </a:r>
            <a:endParaRPr lang="de-DE" dirty="0"/>
          </a:p>
          <a:p>
            <a:r>
              <a:rPr lang="de-DE" dirty="0"/>
              <a:t>         </a:t>
            </a:r>
          </a:p>
          <a:p>
            <a:r>
              <a:rPr lang="de-DE" dirty="0"/>
              <a:t>       intermediate save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saveStepInterval</a:t>
            </a:r>
            <a:endParaRPr lang="de-DE" dirty="0"/>
          </a:p>
          <a:p>
            <a:endParaRPr lang="de-DE" dirty="0"/>
          </a:p>
          <a:p>
            <a:r>
              <a:rPr lang="de-DE" dirty="0"/>
              <a:t>Output:</a:t>
            </a:r>
          </a:p>
          <a:p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dimensonal</a:t>
            </a:r>
            <a:r>
              <a:rPr lang="de-DE" dirty="0"/>
              <a:t> </a:t>
            </a:r>
            <a:r>
              <a:rPr lang="de-DE" dirty="0" err="1"/>
              <a:t>matrices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intermediate-</a:t>
            </a:r>
            <a:r>
              <a:rPr lang="de-DE" dirty="0" err="1"/>
              <a:t>saves</a:t>
            </a:r>
            <a:endParaRPr lang="de-DE" dirty="0"/>
          </a:p>
          <a:p>
            <a:r>
              <a:rPr lang="de-DE" dirty="0" err="1"/>
              <a:t>Exp</a:t>
            </a:r>
            <a:r>
              <a:rPr lang="de-DE" dirty="0"/>
              <a:t>:</a:t>
            </a:r>
          </a:p>
          <a:p>
            <a:r>
              <a:rPr lang="de-DE" dirty="0" err="1"/>
              <a:t>Free_morpgogen_all.shape</a:t>
            </a:r>
            <a:r>
              <a:rPr lang="de-DE" dirty="0"/>
              <a:t> = (l, d, (</a:t>
            </a:r>
            <a:r>
              <a:rPr lang="de-DE" dirty="0" err="1"/>
              <a:t>tmax</a:t>
            </a:r>
            <a:r>
              <a:rPr lang="de-DE" dirty="0"/>
              <a:t>/</a:t>
            </a:r>
            <a:r>
              <a:rPr lang="de-DE" dirty="0" err="1"/>
              <a:t>dt</a:t>
            </a:r>
            <a:r>
              <a:rPr lang="de-DE" dirty="0"/>
              <a:t>) / </a:t>
            </a:r>
            <a:r>
              <a:rPr lang="de-DE" dirty="0" err="1"/>
              <a:t>saveStepInterval</a:t>
            </a:r>
            <a:r>
              <a:rPr lang="de-DE" dirty="0"/>
              <a:t>)  </a:t>
            </a:r>
          </a:p>
          <a:p>
            <a:endParaRPr lang="de-DE" dirty="0"/>
          </a:p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A9ABF-9878-A5EC-493E-85BF3BB27C70}"/>
              </a:ext>
            </a:extLst>
          </p:cNvPr>
          <p:cNvSpPr txBox="1"/>
          <p:nvPr/>
        </p:nvSpPr>
        <p:spPr>
          <a:xfrm>
            <a:off x="8976852" y="1524000"/>
            <a:ext cx="2694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cells_GFP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cells_mCherry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cells_iM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8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453061-E99F-0101-288D-32955553E371}"/>
              </a:ext>
            </a:extLst>
          </p:cNvPr>
          <p:cNvSpPr/>
          <p:nvPr/>
        </p:nvSpPr>
        <p:spPr>
          <a:xfrm>
            <a:off x="5200481" y="186641"/>
            <a:ext cx="1757774" cy="5325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54ED8A-FF18-2DC2-7C2A-B0FF129ACF4A}"/>
              </a:ext>
            </a:extLst>
          </p:cNvPr>
          <p:cNvSpPr/>
          <p:nvPr/>
        </p:nvSpPr>
        <p:spPr>
          <a:xfrm>
            <a:off x="5262559" y="1045589"/>
            <a:ext cx="1652772" cy="456494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2F6D9B6-7FDB-BC74-037C-EAA19D21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4" y="292524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Population Initialization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8A1FD1A-3F31-5C9F-D962-FE2C36A80746}"/>
              </a:ext>
            </a:extLst>
          </p:cNvPr>
          <p:cNvSpPr/>
          <p:nvPr/>
        </p:nvSpPr>
        <p:spPr>
          <a:xfrm>
            <a:off x="5261938" y="1697644"/>
            <a:ext cx="1665224" cy="456494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9C8DD99-B071-3D0C-2F2C-1EFCF6219FA0}"/>
              </a:ext>
            </a:extLst>
          </p:cNvPr>
          <p:cNvSpPr/>
          <p:nvPr/>
        </p:nvSpPr>
        <p:spPr>
          <a:xfrm>
            <a:off x="5186854" y="3649832"/>
            <a:ext cx="1820994" cy="400582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1D8BE-7A6C-7343-79A7-0F41188F842F}"/>
              </a:ext>
            </a:extLst>
          </p:cNvPr>
          <p:cNvSpPr/>
          <p:nvPr/>
        </p:nvSpPr>
        <p:spPr>
          <a:xfrm>
            <a:off x="5197321" y="2971351"/>
            <a:ext cx="1820994" cy="445990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533291-A3F7-25E2-A817-63B813D8D717}"/>
              </a:ext>
            </a:extLst>
          </p:cNvPr>
          <p:cNvSpPr/>
          <p:nvPr/>
        </p:nvSpPr>
        <p:spPr>
          <a:xfrm>
            <a:off x="5266285" y="2298098"/>
            <a:ext cx="1648850" cy="445094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21EBCF-9C7C-24B3-F46D-C71D5C5921CE}"/>
              </a:ext>
            </a:extLst>
          </p:cNvPr>
          <p:cNvSpPr/>
          <p:nvPr/>
        </p:nvSpPr>
        <p:spPr>
          <a:xfrm>
            <a:off x="5162731" y="4278657"/>
            <a:ext cx="1908614" cy="766508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382BE50-DED8-2CB5-D0EF-EBB1FC22B8D7}"/>
              </a:ext>
            </a:extLst>
          </p:cNvPr>
          <p:cNvSpPr/>
          <p:nvPr/>
        </p:nvSpPr>
        <p:spPr>
          <a:xfrm>
            <a:off x="5145815" y="5497399"/>
            <a:ext cx="1951808" cy="6074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0E33635-287B-C156-C59C-4BBDFD068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633" y="1786948"/>
            <a:ext cx="2169558" cy="54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Fitness Computation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AC30412-A660-BDE2-743D-402115A87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893" y="2390249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Selection of Survivors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F6D7122-E4CA-8C4C-0FF8-5ECC1355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099" y="2959842"/>
            <a:ext cx="2752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Recombination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(Crossover)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9C01EEB0-D6E4-0CED-B24E-9DEB64B7B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391" y="3723113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3A94354-144A-F9AE-4F1C-3A7A4F6A6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605" y="4429535"/>
            <a:ext cx="2570404" cy="51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/>
              </a:rPr>
              <a:t>  </a:t>
            </a:r>
            <a:r>
              <a:rPr lang="en-US" altLang="en-US" sz="1200" dirty="0">
                <a:latin typeface="Arial Unicode MS"/>
              </a:rPr>
              <a:t>Population Updated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Arial Unicode MS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 Generation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17A1DF-72AD-540C-8F38-EEFDE24C426E}"/>
              </a:ext>
            </a:extLst>
          </p:cNvPr>
          <p:cNvSpPr txBox="1"/>
          <p:nvPr/>
        </p:nvSpPr>
        <p:spPr>
          <a:xfrm>
            <a:off x="5086348" y="5577418"/>
            <a:ext cx="3114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Return the Best Results</a:t>
            </a:r>
            <a:endParaRPr lang="en-US" sz="1400" dirty="0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49C6ED6-0CD2-F53A-4FBA-64332A505849}"/>
              </a:ext>
            </a:extLst>
          </p:cNvPr>
          <p:cNvSpPr/>
          <p:nvPr/>
        </p:nvSpPr>
        <p:spPr>
          <a:xfrm>
            <a:off x="4771154" y="988714"/>
            <a:ext cx="422638" cy="4031762"/>
          </a:xfrm>
          <a:prstGeom prst="leftBracket">
            <a:avLst/>
          </a:prstGeom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BDA00-6D87-D248-FCAF-FC87B9EDD4C8}"/>
              </a:ext>
            </a:extLst>
          </p:cNvPr>
          <p:cNvSpPr txBox="1"/>
          <p:nvPr/>
        </p:nvSpPr>
        <p:spPr>
          <a:xfrm rot="16200000">
            <a:off x="2089054" y="3524271"/>
            <a:ext cx="482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b="1" dirty="0"/>
              <a:t>Loop until the termination criteria are met</a:t>
            </a:r>
          </a:p>
        </p:txBody>
      </p:sp>
      <p:sp>
        <p:nvSpPr>
          <p:cNvPr id="37" name="Arrow: Notched Right 36">
            <a:extLst>
              <a:ext uri="{FF2B5EF4-FFF2-40B4-BE49-F238E27FC236}">
                <a16:creationId xmlns:a16="http://schemas.microsoft.com/office/drawing/2014/main" id="{CF5E9474-9412-87F9-4DDD-3BBC12924E7E}"/>
              </a:ext>
            </a:extLst>
          </p:cNvPr>
          <p:cNvSpPr/>
          <p:nvPr/>
        </p:nvSpPr>
        <p:spPr>
          <a:xfrm rot="5400000">
            <a:off x="5799108" y="5129937"/>
            <a:ext cx="528568" cy="224730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Notched Right 37">
            <a:extLst>
              <a:ext uri="{FF2B5EF4-FFF2-40B4-BE49-F238E27FC236}">
                <a16:creationId xmlns:a16="http://schemas.microsoft.com/office/drawing/2014/main" id="{AECDEF10-4A76-6BDB-C5AD-4B0AE57DE2F6}"/>
              </a:ext>
            </a:extLst>
          </p:cNvPr>
          <p:cNvSpPr/>
          <p:nvPr/>
        </p:nvSpPr>
        <p:spPr>
          <a:xfrm rot="5400000">
            <a:off x="5859333" y="785381"/>
            <a:ext cx="369372" cy="172348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1815ECD-9DC2-7F08-326E-2C2D07D6B1F2}"/>
              </a:ext>
            </a:extLst>
          </p:cNvPr>
          <p:cNvSpPr/>
          <p:nvPr/>
        </p:nvSpPr>
        <p:spPr>
          <a:xfrm rot="5400000">
            <a:off x="5935063" y="1480349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4E1A7E02-7460-901D-119C-FD292FAF3593}"/>
              </a:ext>
            </a:extLst>
          </p:cNvPr>
          <p:cNvSpPr/>
          <p:nvPr/>
        </p:nvSpPr>
        <p:spPr>
          <a:xfrm rot="5400000">
            <a:off x="5925231" y="2732700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D44181E0-BC79-1DF9-B4F8-1A922727CBBE}"/>
              </a:ext>
            </a:extLst>
          </p:cNvPr>
          <p:cNvSpPr/>
          <p:nvPr/>
        </p:nvSpPr>
        <p:spPr>
          <a:xfrm rot="5400000">
            <a:off x="5935063" y="3403484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1BCE0005-385C-9371-35BA-B7B6EB0A3E37}"/>
              </a:ext>
            </a:extLst>
          </p:cNvPr>
          <p:cNvSpPr/>
          <p:nvPr/>
        </p:nvSpPr>
        <p:spPr>
          <a:xfrm rot="5400000">
            <a:off x="5892118" y="4063672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AA5A3-ABE7-5FDA-6410-ADEB72410CCD}"/>
              </a:ext>
            </a:extLst>
          </p:cNvPr>
          <p:cNvSpPr txBox="1"/>
          <p:nvPr/>
        </p:nvSpPr>
        <p:spPr>
          <a:xfrm>
            <a:off x="481781" y="580103"/>
            <a:ext cx="271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Genetic </a:t>
            </a:r>
            <a:r>
              <a:rPr lang="de-DE" sz="2000" b="1" dirty="0" err="1"/>
              <a:t>Algorithm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B98C0-9951-5D5A-DE6C-8C22E44932B9}"/>
              </a:ext>
            </a:extLst>
          </p:cNvPr>
          <p:cNvSpPr txBox="1"/>
          <p:nvPr/>
        </p:nvSpPr>
        <p:spPr>
          <a:xfrm>
            <a:off x="5607367" y="1136836"/>
            <a:ext cx="2260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Simulation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991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453061-E99F-0101-288D-32955553E371}"/>
              </a:ext>
            </a:extLst>
          </p:cNvPr>
          <p:cNvSpPr/>
          <p:nvPr/>
        </p:nvSpPr>
        <p:spPr>
          <a:xfrm>
            <a:off x="9359526" y="73566"/>
            <a:ext cx="1691932" cy="5065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49C6ED6-0CD2-F53A-4FBA-64332A505849}"/>
              </a:ext>
            </a:extLst>
          </p:cNvPr>
          <p:cNvSpPr/>
          <p:nvPr/>
        </p:nvSpPr>
        <p:spPr>
          <a:xfrm>
            <a:off x="8870995" y="1397690"/>
            <a:ext cx="422638" cy="4031762"/>
          </a:xfrm>
          <a:prstGeom prst="leftBracket">
            <a:avLst/>
          </a:prstGeom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BDA00-6D87-D248-FCAF-FC87B9EDD4C8}"/>
              </a:ext>
            </a:extLst>
          </p:cNvPr>
          <p:cNvSpPr txBox="1"/>
          <p:nvPr/>
        </p:nvSpPr>
        <p:spPr>
          <a:xfrm rot="16200000">
            <a:off x="6326852" y="3975650"/>
            <a:ext cx="482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b="1" dirty="0"/>
              <a:t>Loop until the termination criteria are met</a:t>
            </a:r>
          </a:p>
        </p:txBody>
      </p:sp>
      <p:sp>
        <p:nvSpPr>
          <p:cNvPr id="37" name="Arrow: Notched Right 36">
            <a:extLst>
              <a:ext uri="{FF2B5EF4-FFF2-40B4-BE49-F238E27FC236}">
                <a16:creationId xmlns:a16="http://schemas.microsoft.com/office/drawing/2014/main" id="{CF5E9474-9412-87F9-4DDD-3BBC12924E7E}"/>
              </a:ext>
            </a:extLst>
          </p:cNvPr>
          <p:cNvSpPr/>
          <p:nvPr/>
        </p:nvSpPr>
        <p:spPr>
          <a:xfrm rot="5400000">
            <a:off x="9941208" y="5853910"/>
            <a:ext cx="528568" cy="224730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Notched Right 37">
            <a:extLst>
              <a:ext uri="{FF2B5EF4-FFF2-40B4-BE49-F238E27FC236}">
                <a16:creationId xmlns:a16="http://schemas.microsoft.com/office/drawing/2014/main" id="{AECDEF10-4A76-6BDB-C5AD-4B0AE57DE2F6}"/>
              </a:ext>
            </a:extLst>
          </p:cNvPr>
          <p:cNvSpPr/>
          <p:nvPr/>
        </p:nvSpPr>
        <p:spPr>
          <a:xfrm rot="5400000">
            <a:off x="9939407" y="756000"/>
            <a:ext cx="369372" cy="172348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1815ECD-9DC2-7F08-326E-2C2D07D6B1F2}"/>
              </a:ext>
            </a:extLst>
          </p:cNvPr>
          <p:cNvSpPr/>
          <p:nvPr/>
        </p:nvSpPr>
        <p:spPr>
          <a:xfrm rot="5400000">
            <a:off x="10007542" y="1628438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4E1A7E02-7460-901D-119C-FD292FAF3593}"/>
              </a:ext>
            </a:extLst>
          </p:cNvPr>
          <p:cNvSpPr/>
          <p:nvPr/>
        </p:nvSpPr>
        <p:spPr>
          <a:xfrm rot="5400000">
            <a:off x="10007542" y="2436550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D44181E0-BC79-1DF9-B4F8-1A922727CBBE}"/>
              </a:ext>
            </a:extLst>
          </p:cNvPr>
          <p:cNvSpPr/>
          <p:nvPr/>
        </p:nvSpPr>
        <p:spPr>
          <a:xfrm rot="5400000">
            <a:off x="10004431" y="3247876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1BCE0005-385C-9371-35BA-B7B6EB0A3E37}"/>
              </a:ext>
            </a:extLst>
          </p:cNvPr>
          <p:cNvSpPr/>
          <p:nvPr/>
        </p:nvSpPr>
        <p:spPr>
          <a:xfrm rot="5400000">
            <a:off x="10013871" y="4051522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AA5A3-ABE7-5FDA-6410-ADEB72410CCD}"/>
              </a:ext>
            </a:extLst>
          </p:cNvPr>
          <p:cNvSpPr txBox="1"/>
          <p:nvPr/>
        </p:nvSpPr>
        <p:spPr>
          <a:xfrm>
            <a:off x="363794" y="312586"/>
            <a:ext cx="388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Population </a:t>
            </a:r>
            <a:r>
              <a:rPr lang="de-DE" sz="2000" b="1" dirty="0" err="1"/>
              <a:t>Initialization</a:t>
            </a:r>
            <a:endParaRPr lang="en-US" sz="20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F95607-6581-D690-F501-F499899B4424}"/>
              </a:ext>
            </a:extLst>
          </p:cNvPr>
          <p:cNvSpPr/>
          <p:nvPr/>
        </p:nvSpPr>
        <p:spPr>
          <a:xfrm>
            <a:off x="9359526" y="1900869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CD76C9-DEE2-AA0A-F729-69112E2C78AD}"/>
              </a:ext>
            </a:extLst>
          </p:cNvPr>
          <p:cNvSpPr/>
          <p:nvPr/>
        </p:nvSpPr>
        <p:spPr>
          <a:xfrm>
            <a:off x="9359526" y="2709082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333B9E-5907-2549-48ED-96E578411D36}"/>
              </a:ext>
            </a:extLst>
          </p:cNvPr>
          <p:cNvSpPr/>
          <p:nvPr/>
        </p:nvSpPr>
        <p:spPr>
          <a:xfrm>
            <a:off x="9359526" y="3517295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BE936-89E6-0901-AF15-FB73D209E128}"/>
              </a:ext>
            </a:extLst>
          </p:cNvPr>
          <p:cNvSpPr/>
          <p:nvPr/>
        </p:nvSpPr>
        <p:spPr>
          <a:xfrm>
            <a:off x="9359526" y="4329536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39D8CB-E19B-ED02-372C-F04B46523F25}"/>
              </a:ext>
            </a:extLst>
          </p:cNvPr>
          <p:cNvSpPr/>
          <p:nvPr/>
        </p:nvSpPr>
        <p:spPr>
          <a:xfrm>
            <a:off x="9359526" y="5141777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716FDB-7C93-174A-80F5-309CB5260AE0}"/>
              </a:ext>
            </a:extLst>
          </p:cNvPr>
          <p:cNvSpPr/>
          <p:nvPr/>
        </p:nvSpPr>
        <p:spPr>
          <a:xfrm>
            <a:off x="9359526" y="6288477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D88BDA-A893-FB67-360D-AEA709797AA6}"/>
              </a:ext>
            </a:extLst>
          </p:cNvPr>
          <p:cNvSpPr/>
          <p:nvPr/>
        </p:nvSpPr>
        <p:spPr>
          <a:xfrm>
            <a:off x="9359526" y="1091249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2F6D9B6-7FDB-BC74-037C-EAA19D21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526" y="174087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Population Initialization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B98C0-9951-5D5A-DE6C-8C22E44932B9}"/>
              </a:ext>
            </a:extLst>
          </p:cNvPr>
          <p:cNvSpPr txBox="1"/>
          <p:nvPr/>
        </p:nvSpPr>
        <p:spPr>
          <a:xfrm>
            <a:off x="9721767" y="1206017"/>
            <a:ext cx="2260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Simulation</a:t>
            </a:r>
            <a:endParaRPr lang="en-US" sz="12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0E33635-287B-C156-C59C-4BBDFD068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0230" y="2007159"/>
            <a:ext cx="2169558" cy="54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Fitness Computation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AC30412-A660-BDE2-743D-402115A87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525" y="2820184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Selection of Survivors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F6D7122-E4CA-8C4C-0FF8-5ECC1355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979" y="3529985"/>
            <a:ext cx="2752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Recombination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(Crossover)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9C01EEB0-D6E4-0CED-B24E-9DEB64B7B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767" y="4444304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3A94354-144A-F9AE-4F1C-3A7A4F6A6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807" y="5137947"/>
            <a:ext cx="2570404" cy="51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/>
              </a:rPr>
              <a:t>  </a:t>
            </a:r>
            <a:r>
              <a:rPr lang="en-US" altLang="en-US" sz="1200" dirty="0">
                <a:latin typeface="Arial Unicode MS"/>
              </a:rPr>
              <a:t>Population Updated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Arial Unicode MS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 Generation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17A1DF-72AD-540C-8F38-EEFDE24C426E}"/>
              </a:ext>
            </a:extLst>
          </p:cNvPr>
          <p:cNvSpPr txBox="1"/>
          <p:nvPr/>
        </p:nvSpPr>
        <p:spPr>
          <a:xfrm>
            <a:off x="9540791" y="6292611"/>
            <a:ext cx="31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Return </a:t>
            </a:r>
            <a:r>
              <a:rPr lang="de-DE" sz="1400" dirty="0" err="1"/>
              <a:t>the</a:t>
            </a:r>
            <a:r>
              <a:rPr lang="de-DE" sz="1400" dirty="0"/>
              <a:t> Best</a:t>
            </a:r>
          </a:p>
          <a:p>
            <a:r>
              <a:rPr lang="de-DE" sz="1400" dirty="0"/>
              <a:t>      Results</a:t>
            </a:r>
            <a:endParaRPr lang="en-US" sz="1400" dirty="0"/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54E00100-AAD0-62E9-3706-0B213171F0C7}"/>
              </a:ext>
            </a:extLst>
          </p:cNvPr>
          <p:cNvSpPr/>
          <p:nvPr/>
        </p:nvSpPr>
        <p:spPr>
          <a:xfrm rot="5400000">
            <a:off x="10046819" y="4883479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FA7529-7B00-9D68-47E4-AF37C7A6AACB}"/>
              </a:ext>
            </a:extLst>
          </p:cNvPr>
          <p:cNvSpPr txBox="1"/>
          <p:nvPr/>
        </p:nvSpPr>
        <p:spPr>
          <a:xfrm>
            <a:off x="273221" y="906582"/>
            <a:ext cx="295721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Species</a:t>
            </a:r>
            <a:r>
              <a:rPr lang="de-DE" b="1" dirty="0"/>
              <a:t>:</a:t>
            </a:r>
          </a:p>
          <a:p>
            <a:endParaRPr lang="de-DE" b="1" dirty="0"/>
          </a:p>
          <a:p>
            <a:r>
              <a:rPr lang="de-DE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sp1 (</a:t>
            </a:r>
            <a:r>
              <a:rPr lang="de-DE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matrix</a:t>
            </a:r>
            <a:r>
              <a:rPr lang="de-DE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(10, 10))</a:t>
            </a:r>
          </a:p>
          <a:p>
            <a:r>
              <a:rPr lang="de-DE" sz="1600" dirty="0">
                <a:solidFill>
                  <a:srgbClr val="FFC000"/>
                </a:solidFill>
              </a:rPr>
              <a:t>Sp2 (</a:t>
            </a:r>
            <a:r>
              <a:rPr lang="de-DE" sz="1600" dirty="0" err="1">
                <a:solidFill>
                  <a:srgbClr val="FFC000"/>
                </a:solidFill>
              </a:rPr>
              <a:t>matrix</a:t>
            </a:r>
            <a:r>
              <a:rPr lang="de-DE" sz="1600" dirty="0">
                <a:solidFill>
                  <a:srgbClr val="FFC000"/>
                </a:solidFill>
              </a:rPr>
              <a:t>(10, 10))</a:t>
            </a:r>
          </a:p>
          <a:p>
            <a:r>
              <a:rPr lang="de-DE" sz="1600" dirty="0">
                <a:solidFill>
                  <a:srgbClr val="92D050"/>
                </a:solidFill>
              </a:rPr>
              <a:t>sp1_cells (</a:t>
            </a:r>
            <a:r>
              <a:rPr lang="de-DE" sz="1600" dirty="0" err="1">
                <a:solidFill>
                  <a:srgbClr val="92D050"/>
                </a:solidFill>
              </a:rPr>
              <a:t>matrix</a:t>
            </a:r>
            <a:r>
              <a:rPr lang="de-DE" sz="1600" dirty="0">
                <a:solidFill>
                  <a:srgbClr val="92D050"/>
                </a:solidFill>
              </a:rPr>
              <a:t>(10, 10))</a:t>
            </a:r>
          </a:p>
          <a:p>
            <a:r>
              <a:rPr lang="de-DE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sp2_cells (</a:t>
            </a:r>
            <a:r>
              <a:rPr lang="de-DE" sz="1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matrix</a:t>
            </a:r>
            <a:r>
              <a:rPr lang="de-DE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(10, 10))</a:t>
            </a:r>
          </a:p>
          <a:p>
            <a:r>
              <a:rPr lang="de-DE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Params</a:t>
            </a:r>
            <a:r>
              <a:rPr lang="de-DE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de-DE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matrix</a:t>
            </a:r>
            <a:r>
              <a:rPr lang="de-DE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(1, 6))</a:t>
            </a:r>
          </a:p>
          <a:p>
            <a:r>
              <a:rPr lang="de-DE" dirty="0"/>
              <a:t>    </a:t>
            </a:r>
            <a:r>
              <a:rPr lang="de-DE" sz="1200" dirty="0"/>
              <a:t>(sp1_sec, sp2_sec, sp1_diff,  </a:t>
            </a:r>
          </a:p>
          <a:p>
            <a:r>
              <a:rPr lang="de-DE" sz="1200" dirty="0"/>
              <a:t>       sp2_diff, sp1_deg, sp2_deg)</a:t>
            </a:r>
          </a:p>
          <a:p>
            <a:endParaRPr lang="de-DE" sz="1600" b="1" dirty="0"/>
          </a:p>
          <a:p>
            <a:r>
              <a:rPr lang="de-DE" sz="1600" b="1" dirty="0"/>
              <a:t>Simulation </a:t>
            </a:r>
            <a:r>
              <a:rPr lang="de-DE" sz="1600" b="1" dirty="0" err="1"/>
              <a:t>output</a:t>
            </a:r>
            <a:r>
              <a:rPr lang="de-DE" sz="1600" b="1" dirty="0"/>
              <a:t> (Y^):</a:t>
            </a:r>
          </a:p>
          <a:p>
            <a:endParaRPr lang="de-DE" sz="1600" b="1" dirty="0"/>
          </a:p>
          <a:p>
            <a:r>
              <a:rPr lang="de-DE" sz="1600" dirty="0"/>
              <a:t> sp2_predicted (10, 10)</a:t>
            </a:r>
          </a:p>
          <a:p>
            <a:endParaRPr lang="de-DE" dirty="0"/>
          </a:p>
          <a:p>
            <a:r>
              <a:rPr lang="de-DE" b="1" dirty="0"/>
              <a:t>Target (Y):</a:t>
            </a:r>
          </a:p>
          <a:p>
            <a:endParaRPr lang="de-DE" b="1" dirty="0"/>
          </a:p>
          <a:p>
            <a:r>
              <a:rPr lang="de-DE" sz="1600" dirty="0"/>
              <a:t>sp2 (</a:t>
            </a:r>
            <a:r>
              <a:rPr lang="de-DE" sz="1600" dirty="0" err="1"/>
              <a:t>matrix</a:t>
            </a:r>
            <a:r>
              <a:rPr lang="de-DE" sz="1600" dirty="0"/>
              <a:t>(10, 10))</a:t>
            </a:r>
          </a:p>
          <a:p>
            <a:endParaRPr lang="de-DE" dirty="0"/>
          </a:p>
          <a:p>
            <a:r>
              <a:rPr lang="de-DE" sz="1400" dirty="0"/>
              <a:t>[„</a:t>
            </a:r>
            <a:r>
              <a:rPr lang="de-DE" sz="1400" dirty="0">
                <a:solidFill>
                  <a:srgbClr val="FFC000"/>
                </a:solidFill>
              </a:rPr>
              <a:t>1011101010110111 …10101110</a:t>
            </a:r>
            <a:r>
              <a:rPr lang="de-DE" sz="1400" dirty="0"/>
              <a:t>“]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9C1871-8838-087D-1AC6-146DD42FE98D}"/>
              </a:ext>
            </a:extLst>
          </p:cNvPr>
          <p:cNvSpPr txBox="1"/>
          <p:nvPr/>
        </p:nvSpPr>
        <p:spPr>
          <a:xfrm>
            <a:off x="3289886" y="1021333"/>
            <a:ext cx="9659198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Euch </a:t>
            </a:r>
            <a:r>
              <a:rPr lang="de-DE" b="1" dirty="0" err="1"/>
              <a:t>chromosome</a:t>
            </a:r>
            <a:r>
              <a:rPr lang="de-DE" b="1" dirty="0"/>
              <a:t> (individuale) </a:t>
            </a:r>
          </a:p>
          <a:p>
            <a:r>
              <a:rPr lang="de-DE" dirty="0" err="1"/>
              <a:t>precision_bits</a:t>
            </a:r>
            <a:r>
              <a:rPr lang="de-DE" dirty="0"/>
              <a:t> (</a:t>
            </a:r>
            <a:r>
              <a:rPr lang="de-DE" dirty="0" err="1"/>
              <a:t>min_val</a:t>
            </a:r>
            <a:r>
              <a:rPr lang="de-DE" dirty="0"/>
              <a:t>, </a:t>
            </a:r>
            <a:r>
              <a:rPr lang="de-DE" dirty="0" err="1"/>
              <a:t>max_val</a:t>
            </a:r>
            <a:r>
              <a:rPr lang="de-DE" dirty="0"/>
              <a:t>, </a:t>
            </a:r>
            <a:r>
              <a:rPr lang="de-DE" dirty="0" err="1"/>
              <a:t>bits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sz="1600" dirty="0"/>
              <a:t>[„</a:t>
            </a:r>
            <a:r>
              <a:rPr lang="de-DE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1011101010110111 … 10101110</a:t>
            </a:r>
            <a:r>
              <a:rPr lang="de-DE" sz="1600" dirty="0"/>
              <a:t>“,</a:t>
            </a:r>
          </a:p>
          <a:p>
            <a:r>
              <a:rPr lang="de-DE" sz="1600" dirty="0"/>
              <a:t> „</a:t>
            </a:r>
            <a:r>
              <a:rPr lang="de-DE" sz="1600" dirty="0">
                <a:solidFill>
                  <a:srgbClr val="FFC000"/>
                </a:solidFill>
              </a:rPr>
              <a:t>1011101010110111 … 10101110</a:t>
            </a:r>
            <a:r>
              <a:rPr lang="de-DE" sz="1600" dirty="0"/>
              <a:t>“,</a:t>
            </a:r>
          </a:p>
          <a:p>
            <a:r>
              <a:rPr lang="de-DE" sz="1600" dirty="0"/>
              <a:t> „</a:t>
            </a:r>
            <a:r>
              <a:rPr lang="de-DE" sz="1600" dirty="0">
                <a:solidFill>
                  <a:srgbClr val="92D050"/>
                </a:solidFill>
              </a:rPr>
              <a:t>1011101010110111 … 10101110</a:t>
            </a:r>
            <a:r>
              <a:rPr lang="de-DE" sz="1600" dirty="0"/>
              <a:t>“,</a:t>
            </a:r>
          </a:p>
          <a:p>
            <a:r>
              <a:rPr lang="de-DE" sz="1600" dirty="0"/>
              <a:t> „</a:t>
            </a:r>
            <a:r>
              <a:rPr lang="de-DE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1011101010110111 … 10101110</a:t>
            </a:r>
            <a:r>
              <a:rPr lang="de-DE" sz="1600" dirty="0"/>
              <a:t>“,</a:t>
            </a:r>
          </a:p>
          <a:p>
            <a:r>
              <a:rPr lang="de-DE" sz="1600" dirty="0"/>
              <a:t> „</a:t>
            </a:r>
            <a:r>
              <a:rPr lang="de-DE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1011101010110111 … 10101110</a:t>
            </a:r>
            <a:r>
              <a:rPr lang="de-DE" sz="1600" dirty="0"/>
              <a:t>“ ]</a:t>
            </a:r>
          </a:p>
          <a:p>
            <a:endParaRPr lang="de-DE" sz="1600" dirty="0"/>
          </a:p>
          <a:p>
            <a:r>
              <a:rPr lang="de-DE" sz="1600" b="1" dirty="0"/>
              <a:t>Population</a:t>
            </a:r>
          </a:p>
          <a:p>
            <a:r>
              <a:rPr lang="de-DE" sz="1600" dirty="0"/>
              <a:t>[[„</a:t>
            </a:r>
            <a:r>
              <a:rPr lang="de-DE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1011101010110111 … 10101110</a:t>
            </a:r>
            <a:r>
              <a:rPr lang="de-DE" sz="1600" dirty="0"/>
              <a:t>“,</a:t>
            </a:r>
          </a:p>
          <a:p>
            <a:r>
              <a:rPr lang="de-DE" sz="1600" dirty="0"/>
              <a:t>   „</a:t>
            </a:r>
            <a:r>
              <a:rPr lang="de-DE" sz="1600" dirty="0">
                <a:solidFill>
                  <a:srgbClr val="FFC000"/>
                </a:solidFill>
              </a:rPr>
              <a:t>1011101010110111 … 10101110</a:t>
            </a:r>
            <a:r>
              <a:rPr lang="de-DE" sz="1600" dirty="0"/>
              <a:t>“,</a:t>
            </a:r>
          </a:p>
          <a:p>
            <a:r>
              <a:rPr lang="de-DE" sz="1600" dirty="0"/>
              <a:t>   „</a:t>
            </a:r>
            <a:r>
              <a:rPr lang="de-DE" sz="1600" dirty="0">
                <a:solidFill>
                  <a:srgbClr val="92D050"/>
                </a:solidFill>
              </a:rPr>
              <a:t>1011101010110111 … 10101110</a:t>
            </a:r>
            <a:r>
              <a:rPr lang="de-DE" sz="1600" dirty="0"/>
              <a:t>“, </a:t>
            </a:r>
          </a:p>
          <a:p>
            <a:r>
              <a:rPr lang="de-DE" sz="1600" dirty="0"/>
              <a:t>   „</a:t>
            </a:r>
            <a:r>
              <a:rPr lang="de-DE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1011101010110111 … 10101110</a:t>
            </a:r>
            <a:r>
              <a:rPr lang="de-DE" sz="1600" dirty="0"/>
              <a:t>“,</a:t>
            </a:r>
          </a:p>
          <a:p>
            <a:r>
              <a:rPr lang="de-DE" sz="1600" dirty="0"/>
              <a:t>   „</a:t>
            </a:r>
            <a:r>
              <a:rPr lang="de-DE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1011101010110111 … 10101110</a:t>
            </a:r>
            <a:r>
              <a:rPr lang="de-DE" sz="1600" dirty="0"/>
              <a:t>“ ],</a:t>
            </a:r>
          </a:p>
          <a:p>
            <a:r>
              <a:rPr lang="de-DE" sz="1600" dirty="0"/>
              <a:t>   …</a:t>
            </a:r>
          </a:p>
          <a:p>
            <a:r>
              <a:rPr lang="de-DE" sz="1600" dirty="0"/>
              <a:t>   …</a:t>
            </a:r>
          </a:p>
          <a:p>
            <a:r>
              <a:rPr lang="de-DE" sz="1600" dirty="0"/>
              <a:t>[„</a:t>
            </a:r>
            <a:r>
              <a:rPr lang="de-DE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1011101010110111 … 10101110</a:t>
            </a:r>
            <a:r>
              <a:rPr lang="de-DE" sz="1600" dirty="0"/>
              <a:t>“,</a:t>
            </a:r>
          </a:p>
          <a:p>
            <a:r>
              <a:rPr lang="de-DE" sz="1600" dirty="0"/>
              <a:t> „</a:t>
            </a:r>
            <a:r>
              <a:rPr lang="de-DE" sz="1600" dirty="0">
                <a:solidFill>
                  <a:srgbClr val="FFC000"/>
                </a:solidFill>
              </a:rPr>
              <a:t>1011101010110111 … 10101110</a:t>
            </a:r>
            <a:r>
              <a:rPr lang="de-DE" sz="1600" dirty="0"/>
              <a:t>“,</a:t>
            </a:r>
          </a:p>
          <a:p>
            <a:r>
              <a:rPr lang="de-DE" sz="1600" dirty="0"/>
              <a:t> „</a:t>
            </a:r>
            <a:r>
              <a:rPr lang="de-DE" sz="1600" dirty="0">
                <a:solidFill>
                  <a:srgbClr val="92D050"/>
                </a:solidFill>
              </a:rPr>
              <a:t>1011101010110111 … 10101110</a:t>
            </a:r>
            <a:r>
              <a:rPr lang="de-DE" sz="1600" dirty="0"/>
              <a:t>“,</a:t>
            </a:r>
          </a:p>
          <a:p>
            <a:r>
              <a:rPr lang="de-DE" sz="1600" dirty="0"/>
              <a:t> „</a:t>
            </a:r>
            <a:r>
              <a:rPr lang="de-DE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1011101010110111 … 10101110“</a:t>
            </a:r>
            <a:r>
              <a:rPr lang="de-DE" sz="1600" dirty="0"/>
              <a:t>,</a:t>
            </a:r>
          </a:p>
          <a:p>
            <a:r>
              <a:rPr lang="de-DE" sz="1600" dirty="0"/>
              <a:t> „</a:t>
            </a:r>
            <a:r>
              <a:rPr lang="de-DE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1011101010110111 … 10101110</a:t>
            </a:r>
            <a:r>
              <a:rPr lang="de-DE" sz="1600" dirty="0"/>
              <a:t>“ ]]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654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453061-E99F-0101-288D-32955553E371}"/>
              </a:ext>
            </a:extLst>
          </p:cNvPr>
          <p:cNvSpPr/>
          <p:nvPr/>
        </p:nvSpPr>
        <p:spPr>
          <a:xfrm>
            <a:off x="9359526" y="73566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49C6ED6-0CD2-F53A-4FBA-64332A505849}"/>
              </a:ext>
            </a:extLst>
          </p:cNvPr>
          <p:cNvSpPr/>
          <p:nvPr/>
        </p:nvSpPr>
        <p:spPr>
          <a:xfrm>
            <a:off x="8870995" y="1397690"/>
            <a:ext cx="422638" cy="4031762"/>
          </a:xfrm>
          <a:prstGeom prst="leftBracket">
            <a:avLst/>
          </a:prstGeom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BDA00-6D87-D248-FCAF-FC87B9EDD4C8}"/>
              </a:ext>
            </a:extLst>
          </p:cNvPr>
          <p:cNvSpPr txBox="1"/>
          <p:nvPr/>
        </p:nvSpPr>
        <p:spPr>
          <a:xfrm rot="16200000">
            <a:off x="6326852" y="3975650"/>
            <a:ext cx="482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b="1" dirty="0"/>
              <a:t>Loop until the termination criteria are met</a:t>
            </a:r>
          </a:p>
        </p:txBody>
      </p:sp>
      <p:sp>
        <p:nvSpPr>
          <p:cNvPr id="37" name="Arrow: Notched Right 36">
            <a:extLst>
              <a:ext uri="{FF2B5EF4-FFF2-40B4-BE49-F238E27FC236}">
                <a16:creationId xmlns:a16="http://schemas.microsoft.com/office/drawing/2014/main" id="{CF5E9474-9412-87F9-4DDD-3BBC12924E7E}"/>
              </a:ext>
            </a:extLst>
          </p:cNvPr>
          <p:cNvSpPr/>
          <p:nvPr/>
        </p:nvSpPr>
        <p:spPr>
          <a:xfrm rot="5400000">
            <a:off x="9941208" y="5853910"/>
            <a:ext cx="528568" cy="224730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Notched Right 37">
            <a:extLst>
              <a:ext uri="{FF2B5EF4-FFF2-40B4-BE49-F238E27FC236}">
                <a16:creationId xmlns:a16="http://schemas.microsoft.com/office/drawing/2014/main" id="{AECDEF10-4A76-6BDB-C5AD-4B0AE57DE2F6}"/>
              </a:ext>
            </a:extLst>
          </p:cNvPr>
          <p:cNvSpPr/>
          <p:nvPr/>
        </p:nvSpPr>
        <p:spPr>
          <a:xfrm rot="5400000">
            <a:off x="9939407" y="756000"/>
            <a:ext cx="369372" cy="172348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1815ECD-9DC2-7F08-326E-2C2D07D6B1F2}"/>
              </a:ext>
            </a:extLst>
          </p:cNvPr>
          <p:cNvSpPr/>
          <p:nvPr/>
        </p:nvSpPr>
        <p:spPr>
          <a:xfrm rot="5400000">
            <a:off x="10007542" y="1628438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4E1A7E02-7460-901D-119C-FD292FAF3593}"/>
              </a:ext>
            </a:extLst>
          </p:cNvPr>
          <p:cNvSpPr/>
          <p:nvPr/>
        </p:nvSpPr>
        <p:spPr>
          <a:xfrm rot="5400000">
            <a:off x="10007542" y="2436550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D44181E0-BC79-1DF9-B4F8-1A922727CBBE}"/>
              </a:ext>
            </a:extLst>
          </p:cNvPr>
          <p:cNvSpPr/>
          <p:nvPr/>
        </p:nvSpPr>
        <p:spPr>
          <a:xfrm rot="5400000">
            <a:off x="10004431" y="3247876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1BCE0005-385C-9371-35BA-B7B6EB0A3E37}"/>
              </a:ext>
            </a:extLst>
          </p:cNvPr>
          <p:cNvSpPr/>
          <p:nvPr/>
        </p:nvSpPr>
        <p:spPr>
          <a:xfrm rot="5400000">
            <a:off x="10013871" y="4051522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AA5A3-ABE7-5FDA-6410-ADEB72410CCD}"/>
              </a:ext>
            </a:extLst>
          </p:cNvPr>
          <p:cNvSpPr txBox="1"/>
          <p:nvPr/>
        </p:nvSpPr>
        <p:spPr>
          <a:xfrm>
            <a:off x="363794" y="312586"/>
            <a:ext cx="5653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Simulate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system</a:t>
            </a:r>
            <a:r>
              <a:rPr lang="de-DE" sz="2000" b="1" dirty="0"/>
              <a:t> </a:t>
            </a:r>
            <a:r>
              <a:rPr lang="de-DE" sz="2000" b="1" dirty="0" err="1"/>
              <a:t>with</a:t>
            </a:r>
            <a:r>
              <a:rPr lang="de-DE" sz="2000" b="1" dirty="0"/>
              <a:t> </a:t>
            </a:r>
            <a:r>
              <a:rPr lang="de-DE" sz="2000" b="1" dirty="0" err="1"/>
              <a:t>each</a:t>
            </a:r>
            <a:r>
              <a:rPr lang="de-DE" sz="2000" b="1" dirty="0"/>
              <a:t> </a:t>
            </a:r>
            <a:r>
              <a:rPr lang="de-DE" sz="2000" b="1" dirty="0" err="1"/>
              <a:t>chromosome</a:t>
            </a:r>
            <a:endParaRPr lang="en-US" sz="20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F95607-6581-D690-F501-F499899B4424}"/>
              </a:ext>
            </a:extLst>
          </p:cNvPr>
          <p:cNvSpPr/>
          <p:nvPr/>
        </p:nvSpPr>
        <p:spPr>
          <a:xfrm>
            <a:off x="9359526" y="1900869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CD76C9-DEE2-AA0A-F729-69112E2C78AD}"/>
              </a:ext>
            </a:extLst>
          </p:cNvPr>
          <p:cNvSpPr/>
          <p:nvPr/>
        </p:nvSpPr>
        <p:spPr>
          <a:xfrm>
            <a:off x="9359526" y="2709082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333B9E-5907-2549-48ED-96E578411D36}"/>
              </a:ext>
            </a:extLst>
          </p:cNvPr>
          <p:cNvSpPr/>
          <p:nvPr/>
        </p:nvSpPr>
        <p:spPr>
          <a:xfrm>
            <a:off x="9359526" y="3517295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BE936-89E6-0901-AF15-FB73D209E128}"/>
              </a:ext>
            </a:extLst>
          </p:cNvPr>
          <p:cNvSpPr/>
          <p:nvPr/>
        </p:nvSpPr>
        <p:spPr>
          <a:xfrm>
            <a:off x="9359526" y="4329536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39D8CB-E19B-ED02-372C-F04B46523F25}"/>
              </a:ext>
            </a:extLst>
          </p:cNvPr>
          <p:cNvSpPr/>
          <p:nvPr/>
        </p:nvSpPr>
        <p:spPr>
          <a:xfrm>
            <a:off x="9359526" y="5141777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716FDB-7C93-174A-80F5-309CB5260AE0}"/>
              </a:ext>
            </a:extLst>
          </p:cNvPr>
          <p:cNvSpPr/>
          <p:nvPr/>
        </p:nvSpPr>
        <p:spPr>
          <a:xfrm>
            <a:off x="9359526" y="6288477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D88BDA-A893-FB67-360D-AEA709797AA6}"/>
              </a:ext>
            </a:extLst>
          </p:cNvPr>
          <p:cNvSpPr/>
          <p:nvPr/>
        </p:nvSpPr>
        <p:spPr>
          <a:xfrm>
            <a:off x="9359526" y="1091249"/>
            <a:ext cx="1691932" cy="5065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2F6D9B6-7FDB-BC74-037C-EAA19D21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526" y="174087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Population Initialization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B98C0-9951-5D5A-DE6C-8C22E44932B9}"/>
              </a:ext>
            </a:extLst>
          </p:cNvPr>
          <p:cNvSpPr txBox="1"/>
          <p:nvPr/>
        </p:nvSpPr>
        <p:spPr>
          <a:xfrm>
            <a:off x="9721767" y="1206017"/>
            <a:ext cx="2260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Simulation</a:t>
            </a:r>
            <a:endParaRPr lang="en-US" sz="12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0E33635-287B-C156-C59C-4BBDFD068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0230" y="2007159"/>
            <a:ext cx="2169558" cy="54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Fitness Computation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AC30412-A660-BDE2-743D-402115A87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525" y="2820184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Selection of Survivors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F6D7122-E4CA-8C4C-0FF8-5ECC1355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979" y="3529985"/>
            <a:ext cx="2752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Recombination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(Crossover)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9C01EEB0-D6E4-0CED-B24E-9DEB64B7B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767" y="4444304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3A94354-144A-F9AE-4F1C-3A7A4F6A6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807" y="5137947"/>
            <a:ext cx="2570404" cy="51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/>
              </a:rPr>
              <a:t>  </a:t>
            </a:r>
            <a:r>
              <a:rPr lang="en-US" altLang="en-US" sz="1200" dirty="0">
                <a:latin typeface="Arial Unicode MS"/>
              </a:rPr>
              <a:t>Population Updated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Arial Unicode MS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 Generation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17A1DF-72AD-540C-8F38-EEFDE24C426E}"/>
              </a:ext>
            </a:extLst>
          </p:cNvPr>
          <p:cNvSpPr txBox="1"/>
          <p:nvPr/>
        </p:nvSpPr>
        <p:spPr>
          <a:xfrm>
            <a:off x="9540791" y="6292611"/>
            <a:ext cx="31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Return </a:t>
            </a:r>
            <a:r>
              <a:rPr lang="de-DE" sz="1400" dirty="0" err="1"/>
              <a:t>the</a:t>
            </a:r>
            <a:r>
              <a:rPr lang="de-DE" sz="1400" dirty="0"/>
              <a:t> Best</a:t>
            </a:r>
          </a:p>
          <a:p>
            <a:r>
              <a:rPr lang="de-DE" sz="1400" dirty="0"/>
              <a:t>      Results</a:t>
            </a:r>
            <a:endParaRPr lang="en-US" sz="1400" dirty="0"/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54E00100-AAD0-62E9-3706-0B213171F0C7}"/>
              </a:ext>
            </a:extLst>
          </p:cNvPr>
          <p:cNvSpPr/>
          <p:nvPr/>
        </p:nvSpPr>
        <p:spPr>
          <a:xfrm rot="5400000">
            <a:off x="10046819" y="4883479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593E5-695E-6F26-C9CF-9A11FEAB02D5}"/>
              </a:ext>
            </a:extLst>
          </p:cNvPr>
          <p:cNvSpPr txBox="1"/>
          <p:nvPr/>
        </p:nvSpPr>
        <p:spPr>
          <a:xfrm>
            <a:off x="385110" y="995339"/>
            <a:ext cx="65679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</a:t>
            </a:r>
            <a:r>
              <a:rPr lang="en-US" dirty="0" err="1"/>
              <a:t>binar</a:t>
            </a:r>
            <a:r>
              <a:rPr lang="de-DE" dirty="0"/>
              <a:t>y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 </a:t>
            </a:r>
            <a:r>
              <a:rPr lang="de-DE" dirty="0" err="1"/>
              <a:t>decimal</a:t>
            </a:r>
            <a:r>
              <a:rPr lang="de-DE" dirty="0"/>
              <a:t> </a:t>
            </a:r>
            <a:r>
              <a:rPr lang="de-DE" dirty="0" err="1"/>
              <a:t>population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 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[„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50000"/>
                    <a:lumOff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1011101010110111 … 10101110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„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1011101010110111 … 10101110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„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1011101010110111 … 10101110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“,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„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A02B93">
                    <a:lumMod val="60000"/>
                    <a:lumOff val="4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1011101010110111 … 10101110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„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1011101010110111 … 10101110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 ]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DAB7A7-8E41-6DF3-6CE7-7854C82063B8}"/>
              </a:ext>
            </a:extLst>
          </p:cNvPr>
          <p:cNvSpPr txBox="1"/>
          <p:nvPr/>
        </p:nvSpPr>
        <p:spPr>
          <a:xfrm>
            <a:off x="4201940" y="2056447"/>
            <a:ext cx="3788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sp1</a:t>
            </a:r>
            <a:r>
              <a:rPr lang="de-DE" sz="1200" dirty="0"/>
              <a:t> (</a:t>
            </a:r>
            <a:r>
              <a:rPr lang="de-DE" sz="1200" dirty="0" err="1"/>
              <a:t>ndarray</a:t>
            </a:r>
            <a:r>
              <a:rPr lang="de-DE" sz="1200" dirty="0"/>
              <a:t>)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shape</a:t>
            </a:r>
            <a:r>
              <a:rPr lang="de-DE" sz="1200" dirty="0"/>
              <a:t> (10, 10)</a:t>
            </a:r>
          </a:p>
          <a:p>
            <a:r>
              <a:rPr lang="de-DE" sz="1200" b="1" dirty="0"/>
              <a:t>sp2</a:t>
            </a:r>
            <a:r>
              <a:rPr lang="de-DE" sz="1200" dirty="0"/>
              <a:t> (</a:t>
            </a:r>
            <a:r>
              <a:rPr lang="de-DE" sz="1200" dirty="0" err="1"/>
              <a:t>ndarray</a:t>
            </a:r>
            <a:r>
              <a:rPr lang="de-DE" sz="1200" dirty="0"/>
              <a:t>)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shape</a:t>
            </a:r>
            <a:r>
              <a:rPr lang="de-DE" sz="1200" dirty="0"/>
              <a:t> (10, 10)</a:t>
            </a:r>
          </a:p>
          <a:p>
            <a:r>
              <a:rPr lang="de-DE" sz="1200" b="1" dirty="0"/>
              <a:t>sp1_cells </a:t>
            </a:r>
            <a:r>
              <a:rPr lang="de-DE" sz="1200" dirty="0"/>
              <a:t>(</a:t>
            </a:r>
            <a:r>
              <a:rPr lang="de-DE" sz="1200" dirty="0" err="1"/>
              <a:t>ndarray</a:t>
            </a:r>
            <a:r>
              <a:rPr lang="de-DE" sz="1200" dirty="0"/>
              <a:t>)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shape</a:t>
            </a:r>
            <a:r>
              <a:rPr lang="de-DE" sz="1200" dirty="0"/>
              <a:t> (10, 10)</a:t>
            </a:r>
          </a:p>
          <a:p>
            <a:r>
              <a:rPr lang="de-DE" sz="1200" b="1" dirty="0"/>
              <a:t>sp2_cells </a:t>
            </a:r>
            <a:r>
              <a:rPr lang="de-DE" sz="1200" dirty="0"/>
              <a:t>(</a:t>
            </a:r>
            <a:r>
              <a:rPr lang="de-DE" sz="1200" dirty="0" err="1"/>
              <a:t>ndarray</a:t>
            </a:r>
            <a:r>
              <a:rPr lang="de-DE" sz="1200" dirty="0"/>
              <a:t>)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shape</a:t>
            </a:r>
            <a:r>
              <a:rPr lang="de-DE" sz="1200" dirty="0"/>
              <a:t> (10, 10)</a:t>
            </a:r>
            <a:endParaRPr lang="en-US" sz="1200" dirty="0"/>
          </a:p>
          <a:p>
            <a:r>
              <a:rPr lang="de-DE" sz="1200" b="1" dirty="0" err="1"/>
              <a:t>params</a:t>
            </a:r>
            <a:r>
              <a:rPr lang="de-DE" sz="1200" dirty="0"/>
              <a:t> (</a:t>
            </a:r>
            <a:r>
              <a:rPr lang="de-DE" sz="1200" dirty="0" err="1"/>
              <a:t>ndarray</a:t>
            </a:r>
            <a:r>
              <a:rPr lang="de-DE" sz="1200" dirty="0"/>
              <a:t>)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shape</a:t>
            </a:r>
            <a:r>
              <a:rPr lang="de-DE" sz="1200" dirty="0"/>
              <a:t> (1, 6)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54BD200-B508-E4B8-1505-8DE095492C76}"/>
              </a:ext>
            </a:extLst>
          </p:cNvPr>
          <p:cNvSpPr/>
          <p:nvPr/>
        </p:nvSpPr>
        <p:spPr>
          <a:xfrm>
            <a:off x="3238120" y="2563784"/>
            <a:ext cx="737420" cy="1147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150A37-8263-76B0-B90D-04436704E0B8}"/>
              </a:ext>
            </a:extLst>
          </p:cNvPr>
          <p:cNvSpPr txBox="1"/>
          <p:nvPr/>
        </p:nvSpPr>
        <p:spPr>
          <a:xfrm>
            <a:off x="602905" y="1699382"/>
            <a:ext cx="6741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binary_chromosome</a:t>
            </a:r>
            <a:r>
              <a:rPr lang="de-DE" sz="1400" b="1" dirty="0"/>
              <a:t>                                                          </a:t>
            </a:r>
            <a:r>
              <a:rPr lang="de-DE" sz="1400" b="1" dirty="0" err="1"/>
              <a:t>decimal_chromosome</a:t>
            </a:r>
            <a:endParaRPr lang="en-US" sz="1400" b="1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4715F8F-F3C9-AD24-A901-B6DFA3E68221}"/>
              </a:ext>
            </a:extLst>
          </p:cNvPr>
          <p:cNvSpPr/>
          <p:nvPr/>
        </p:nvSpPr>
        <p:spPr>
          <a:xfrm rot="5400000">
            <a:off x="4894855" y="3713179"/>
            <a:ext cx="737420" cy="1147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36C5D-7CEC-4C33-DC79-CFC4D469AAF2}"/>
              </a:ext>
            </a:extLst>
          </p:cNvPr>
          <p:cNvSpPr txBox="1"/>
          <p:nvPr/>
        </p:nvSpPr>
        <p:spPr>
          <a:xfrm>
            <a:off x="695136" y="4517078"/>
            <a:ext cx="3430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A </a:t>
            </a:r>
            <a:r>
              <a:rPr lang="de-DE" sz="1400" b="1" dirty="0" err="1"/>
              <a:t>list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decimal_predictied</a:t>
            </a:r>
            <a:r>
              <a:rPr lang="de-DE" sz="1400" b="1" dirty="0"/>
              <a:t> (y^)</a:t>
            </a:r>
          </a:p>
          <a:p>
            <a:r>
              <a:rPr lang="de-DE" sz="1400" b="1" dirty="0"/>
              <a:t>sp2</a:t>
            </a:r>
            <a:r>
              <a:rPr lang="de-DE" sz="1400" dirty="0"/>
              <a:t>(</a:t>
            </a:r>
            <a:r>
              <a:rPr lang="de-DE" sz="1400" dirty="0" err="1"/>
              <a:t>ndarray</a:t>
            </a:r>
            <a:r>
              <a:rPr lang="de-DE" sz="1400" dirty="0"/>
              <a:t>)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shape</a:t>
            </a:r>
            <a:r>
              <a:rPr lang="de-DE" sz="1400" dirty="0"/>
              <a:t>(10, 10)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66AD2B-5A3E-7614-4CCA-66F076E7B809}"/>
              </a:ext>
            </a:extLst>
          </p:cNvPr>
          <p:cNvSpPr txBox="1"/>
          <p:nvPr/>
        </p:nvSpPr>
        <p:spPr>
          <a:xfrm>
            <a:off x="4606212" y="4494539"/>
            <a:ext cx="178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Simulations</a:t>
            </a:r>
            <a:endParaRPr lang="en-US" b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091A57E-3A3E-2D18-921A-3CA9FB78FB03}"/>
              </a:ext>
            </a:extLst>
          </p:cNvPr>
          <p:cNvSpPr/>
          <p:nvPr/>
        </p:nvSpPr>
        <p:spPr>
          <a:xfrm rot="10800000">
            <a:off x="3493216" y="4675571"/>
            <a:ext cx="737420" cy="1147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453061-E99F-0101-288D-32955553E371}"/>
              </a:ext>
            </a:extLst>
          </p:cNvPr>
          <p:cNvSpPr/>
          <p:nvPr/>
        </p:nvSpPr>
        <p:spPr>
          <a:xfrm>
            <a:off x="9359526" y="73566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49C6ED6-0CD2-F53A-4FBA-64332A505849}"/>
              </a:ext>
            </a:extLst>
          </p:cNvPr>
          <p:cNvSpPr/>
          <p:nvPr/>
        </p:nvSpPr>
        <p:spPr>
          <a:xfrm>
            <a:off x="8870995" y="1397690"/>
            <a:ext cx="422638" cy="4031762"/>
          </a:xfrm>
          <a:prstGeom prst="leftBracket">
            <a:avLst/>
          </a:prstGeom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BDA00-6D87-D248-FCAF-FC87B9EDD4C8}"/>
              </a:ext>
            </a:extLst>
          </p:cNvPr>
          <p:cNvSpPr txBox="1"/>
          <p:nvPr/>
        </p:nvSpPr>
        <p:spPr>
          <a:xfrm rot="16200000">
            <a:off x="6326852" y="3975650"/>
            <a:ext cx="482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b="1" dirty="0"/>
              <a:t>Loop until the termination criteria are met</a:t>
            </a:r>
          </a:p>
        </p:txBody>
      </p:sp>
      <p:sp>
        <p:nvSpPr>
          <p:cNvPr id="37" name="Arrow: Notched Right 36">
            <a:extLst>
              <a:ext uri="{FF2B5EF4-FFF2-40B4-BE49-F238E27FC236}">
                <a16:creationId xmlns:a16="http://schemas.microsoft.com/office/drawing/2014/main" id="{CF5E9474-9412-87F9-4DDD-3BBC12924E7E}"/>
              </a:ext>
            </a:extLst>
          </p:cNvPr>
          <p:cNvSpPr/>
          <p:nvPr/>
        </p:nvSpPr>
        <p:spPr>
          <a:xfrm rot="5400000">
            <a:off x="9941208" y="5853910"/>
            <a:ext cx="528568" cy="224730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Notched Right 37">
            <a:extLst>
              <a:ext uri="{FF2B5EF4-FFF2-40B4-BE49-F238E27FC236}">
                <a16:creationId xmlns:a16="http://schemas.microsoft.com/office/drawing/2014/main" id="{AECDEF10-4A76-6BDB-C5AD-4B0AE57DE2F6}"/>
              </a:ext>
            </a:extLst>
          </p:cNvPr>
          <p:cNvSpPr/>
          <p:nvPr/>
        </p:nvSpPr>
        <p:spPr>
          <a:xfrm rot="5400000">
            <a:off x="9939407" y="756000"/>
            <a:ext cx="369372" cy="172348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1815ECD-9DC2-7F08-326E-2C2D07D6B1F2}"/>
              </a:ext>
            </a:extLst>
          </p:cNvPr>
          <p:cNvSpPr/>
          <p:nvPr/>
        </p:nvSpPr>
        <p:spPr>
          <a:xfrm rot="5400000">
            <a:off x="10007542" y="1628438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4E1A7E02-7460-901D-119C-FD292FAF3593}"/>
              </a:ext>
            </a:extLst>
          </p:cNvPr>
          <p:cNvSpPr/>
          <p:nvPr/>
        </p:nvSpPr>
        <p:spPr>
          <a:xfrm rot="5400000">
            <a:off x="10007542" y="2436550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D44181E0-BC79-1DF9-B4F8-1A922727CBBE}"/>
              </a:ext>
            </a:extLst>
          </p:cNvPr>
          <p:cNvSpPr/>
          <p:nvPr/>
        </p:nvSpPr>
        <p:spPr>
          <a:xfrm rot="5400000">
            <a:off x="10004431" y="3247876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1BCE0005-385C-9371-35BA-B7B6EB0A3E37}"/>
              </a:ext>
            </a:extLst>
          </p:cNvPr>
          <p:cNvSpPr/>
          <p:nvPr/>
        </p:nvSpPr>
        <p:spPr>
          <a:xfrm rot="5400000">
            <a:off x="10013871" y="4051522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AA5A3-ABE7-5FDA-6410-ADEB72410CCD}"/>
              </a:ext>
            </a:extLst>
          </p:cNvPr>
          <p:cNvSpPr txBox="1"/>
          <p:nvPr/>
        </p:nvSpPr>
        <p:spPr>
          <a:xfrm>
            <a:off x="363793" y="312586"/>
            <a:ext cx="644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Compute</a:t>
            </a:r>
            <a:r>
              <a:rPr lang="de-DE" sz="2000" b="1" dirty="0"/>
              <a:t> </a:t>
            </a:r>
            <a:r>
              <a:rPr lang="de-DE" sz="2000" b="1" dirty="0" err="1"/>
              <a:t>fitness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each</a:t>
            </a:r>
            <a:r>
              <a:rPr lang="de-DE" sz="2000" b="1" dirty="0"/>
              <a:t> </a:t>
            </a:r>
            <a:r>
              <a:rPr lang="de-DE" sz="2000" b="1" dirty="0" err="1"/>
              <a:t>simulation</a:t>
            </a:r>
            <a:r>
              <a:rPr lang="de-DE" sz="2000" b="1" dirty="0"/>
              <a:t> </a:t>
            </a:r>
            <a:r>
              <a:rPr lang="de-DE" sz="2000" b="1" dirty="0" err="1"/>
              <a:t>result</a:t>
            </a:r>
            <a:r>
              <a:rPr lang="de-DE" sz="2000" b="1" dirty="0"/>
              <a:t> (y^)</a:t>
            </a:r>
            <a:endParaRPr lang="en-US" sz="20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F95607-6581-D690-F501-F499899B4424}"/>
              </a:ext>
            </a:extLst>
          </p:cNvPr>
          <p:cNvSpPr/>
          <p:nvPr/>
        </p:nvSpPr>
        <p:spPr>
          <a:xfrm>
            <a:off x="9359526" y="1900869"/>
            <a:ext cx="1691932" cy="5065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CD76C9-DEE2-AA0A-F729-69112E2C78AD}"/>
              </a:ext>
            </a:extLst>
          </p:cNvPr>
          <p:cNvSpPr/>
          <p:nvPr/>
        </p:nvSpPr>
        <p:spPr>
          <a:xfrm>
            <a:off x="9359526" y="2709082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333B9E-5907-2549-48ED-96E578411D36}"/>
              </a:ext>
            </a:extLst>
          </p:cNvPr>
          <p:cNvSpPr/>
          <p:nvPr/>
        </p:nvSpPr>
        <p:spPr>
          <a:xfrm>
            <a:off x="9359526" y="3517295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BE936-89E6-0901-AF15-FB73D209E128}"/>
              </a:ext>
            </a:extLst>
          </p:cNvPr>
          <p:cNvSpPr/>
          <p:nvPr/>
        </p:nvSpPr>
        <p:spPr>
          <a:xfrm>
            <a:off x="9359526" y="4329536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39D8CB-E19B-ED02-372C-F04B46523F25}"/>
              </a:ext>
            </a:extLst>
          </p:cNvPr>
          <p:cNvSpPr/>
          <p:nvPr/>
        </p:nvSpPr>
        <p:spPr>
          <a:xfrm>
            <a:off x="9359526" y="5141777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716FDB-7C93-174A-80F5-309CB5260AE0}"/>
              </a:ext>
            </a:extLst>
          </p:cNvPr>
          <p:cNvSpPr/>
          <p:nvPr/>
        </p:nvSpPr>
        <p:spPr>
          <a:xfrm>
            <a:off x="9359526" y="6288477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D88BDA-A893-FB67-360D-AEA709797AA6}"/>
              </a:ext>
            </a:extLst>
          </p:cNvPr>
          <p:cNvSpPr/>
          <p:nvPr/>
        </p:nvSpPr>
        <p:spPr>
          <a:xfrm>
            <a:off x="9359526" y="1091249"/>
            <a:ext cx="1691932" cy="5065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2F6D9B6-7FDB-BC74-037C-EAA19D21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526" y="174087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Population Initialization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B98C0-9951-5D5A-DE6C-8C22E44932B9}"/>
              </a:ext>
            </a:extLst>
          </p:cNvPr>
          <p:cNvSpPr txBox="1"/>
          <p:nvPr/>
        </p:nvSpPr>
        <p:spPr>
          <a:xfrm>
            <a:off x="9721767" y="1206017"/>
            <a:ext cx="2260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Simulation</a:t>
            </a:r>
            <a:endParaRPr lang="en-US" sz="12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0E33635-287B-C156-C59C-4BBDFD068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0230" y="2007159"/>
            <a:ext cx="2169558" cy="54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Fitness Computation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AC30412-A660-BDE2-743D-402115A87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525" y="2820184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Selection of Survivors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F6D7122-E4CA-8C4C-0FF8-5ECC1355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979" y="3529985"/>
            <a:ext cx="2752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Recombination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(Crossover)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9C01EEB0-D6E4-0CED-B24E-9DEB64B7B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767" y="4444304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3A94354-144A-F9AE-4F1C-3A7A4F6A6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807" y="5137947"/>
            <a:ext cx="2570404" cy="51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/>
              </a:rPr>
              <a:t>  </a:t>
            </a:r>
            <a:r>
              <a:rPr lang="en-US" altLang="en-US" sz="1200" dirty="0">
                <a:latin typeface="Arial Unicode MS"/>
              </a:rPr>
              <a:t>Population Updated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Arial Unicode MS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 Generation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17A1DF-72AD-540C-8F38-EEFDE24C426E}"/>
              </a:ext>
            </a:extLst>
          </p:cNvPr>
          <p:cNvSpPr txBox="1"/>
          <p:nvPr/>
        </p:nvSpPr>
        <p:spPr>
          <a:xfrm>
            <a:off x="9540791" y="6292611"/>
            <a:ext cx="31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Return </a:t>
            </a:r>
            <a:r>
              <a:rPr lang="de-DE" sz="1400" dirty="0" err="1"/>
              <a:t>the</a:t>
            </a:r>
            <a:r>
              <a:rPr lang="de-DE" sz="1400" dirty="0"/>
              <a:t> Best</a:t>
            </a:r>
          </a:p>
          <a:p>
            <a:r>
              <a:rPr lang="de-DE" sz="1400" dirty="0"/>
              <a:t>      Results</a:t>
            </a:r>
            <a:endParaRPr lang="en-US" sz="1400" dirty="0"/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54E00100-AAD0-62E9-3706-0B213171F0C7}"/>
              </a:ext>
            </a:extLst>
          </p:cNvPr>
          <p:cNvSpPr/>
          <p:nvPr/>
        </p:nvSpPr>
        <p:spPr>
          <a:xfrm rot="5400000">
            <a:off x="10046819" y="4883479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C8BB47-A829-B4C9-C449-0FB9EF2CF57A}"/>
              </a:ext>
            </a:extLst>
          </p:cNvPr>
          <p:cNvSpPr txBox="1"/>
          <p:nvPr/>
        </p:nvSpPr>
        <p:spPr>
          <a:xfrm>
            <a:off x="363794" y="1455721"/>
            <a:ext cx="3430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a </a:t>
            </a:r>
            <a:r>
              <a:rPr lang="de-DE" sz="1400" b="1" dirty="0" err="1"/>
              <a:t>list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decimal_predicted</a:t>
            </a:r>
            <a:r>
              <a:rPr lang="de-DE" sz="1400" b="1" dirty="0"/>
              <a:t> (Y^)</a:t>
            </a:r>
          </a:p>
          <a:p>
            <a:r>
              <a:rPr lang="de-DE" sz="1400" b="1" dirty="0"/>
              <a:t>sp2</a:t>
            </a:r>
            <a:r>
              <a:rPr lang="de-DE" sz="1400" dirty="0"/>
              <a:t>(</a:t>
            </a:r>
            <a:r>
              <a:rPr lang="de-DE" sz="1400" dirty="0" err="1"/>
              <a:t>ndarray</a:t>
            </a:r>
            <a:r>
              <a:rPr lang="de-DE" sz="1400" dirty="0"/>
              <a:t>)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shape</a:t>
            </a:r>
            <a:r>
              <a:rPr lang="de-DE" sz="1400" dirty="0"/>
              <a:t>(10, 10)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2E330-D4B4-6046-BB41-6DCC4F0CC381}"/>
              </a:ext>
            </a:extLst>
          </p:cNvPr>
          <p:cNvSpPr txBox="1"/>
          <p:nvPr/>
        </p:nvSpPr>
        <p:spPr>
          <a:xfrm>
            <a:off x="363794" y="3014923"/>
            <a:ext cx="3791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a </a:t>
            </a:r>
            <a:r>
              <a:rPr lang="de-DE" sz="1400" b="1" dirty="0" err="1"/>
              <a:t>list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binary</a:t>
            </a:r>
            <a:r>
              <a:rPr lang="de-DE" sz="1400" b="1" dirty="0"/>
              <a:t>  </a:t>
            </a:r>
            <a:r>
              <a:rPr lang="de-DE" sz="1400" b="1" dirty="0" err="1"/>
              <a:t>predicted</a:t>
            </a:r>
            <a:r>
              <a:rPr lang="de-DE" sz="1400" b="1" dirty="0"/>
              <a:t> (Y^)</a:t>
            </a:r>
          </a:p>
          <a:p>
            <a:r>
              <a:rPr lang="de-DE" sz="1400" b="1" dirty="0"/>
              <a:t>sp2</a:t>
            </a:r>
            <a:r>
              <a:rPr lang="de-DE" sz="1400" dirty="0"/>
              <a:t>(</a:t>
            </a:r>
            <a:r>
              <a:rPr lang="de-DE" sz="1400" dirty="0" err="1"/>
              <a:t>binary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6F519A3-77E0-C1EA-8423-2D93D5DA959F}"/>
              </a:ext>
            </a:extLst>
          </p:cNvPr>
          <p:cNvSpPr/>
          <p:nvPr/>
        </p:nvSpPr>
        <p:spPr>
          <a:xfrm rot="5400000">
            <a:off x="1050442" y="2465463"/>
            <a:ext cx="737420" cy="1147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460825-BEB4-A532-F22C-927AF968CC89}"/>
              </a:ext>
            </a:extLst>
          </p:cNvPr>
          <p:cNvSpPr txBox="1"/>
          <p:nvPr/>
        </p:nvSpPr>
        <p:spPr>
          <a:xfrm>
            <a:off x="5359413" y="2966658"/>
            <a:ext cx="3368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binary</a:t>
            </a:r>
            <a:r>
              <a:rPr lang="de-DE" sz="1400" b="1" dirty="0"/>
              <a:t> </a:t>
            </a:r>
            <a:r>
              <a:rPr lang="de-DE" sz="1400" b="1" dirty="0" err="1"/>
              <a:t>target</a:t>
            </a:r>
            <a:r>
              <a:rPr lang="de-DE" sz="1400" b="1" dirty="0"/>
              <a:t> (y)</a:t>
            </a:r>
          </a:p>
          <a:p>
            <a:r>
              <a:rPr lang="de-DE" sz="1400" b="1" dirty="0"/>
              <a:t>sp2</a:t>
            </a:r>
            <a:r>
              <a:rPr lang="de-DE" sz="1400" dirty="0"/>
              <a:t> (</a:t>
            </a:r>
            <a:r>
              <a:rPr lang="de-DE" sz="1400" dirty="0" err="1"/>
              <a:t>binary</a:t>
            </a:r>
            <a:r>
              <a:rPr lang="de-DE" sz="1400" dirty="0"/>
              <a:t>)</a:t>
            </a:r>
            <a:endParaRPr lang="en-US" sz="140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C24F99C-79D4-F12F-2022-C3DFFBA93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4" y="4184955"/>
            <a:ext cx="3482642" cy="64013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A4E9918-845C-CC25-D5BE-2E4BB9B1A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11" y="4894201"/>
            <a:ext cx="2263336" cy="80779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1CA0EF-554A-D4E4-3857-B8A3C6729CA1}"/>
              </a:ext>
            </a:extLst>
          </p:cNvPr>
          <p:cNvCxnSpPr>
            <a:cxnSpLocks/>
          </p:cNvCxnSpPr>
          <p:nvPr/>
        </p:nvCxnSpPr>
        <p:spPr>
          <a:xfrm>
            <a:off x="3119774" y="3198886"/>
            <a:ext cx="201266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DFFE7B2-24E4-82BC-3F1D-1FA29B3E4A81}"/>
              </a:ext>
            </a:extLst>
          </p:cNvPr>
          <p:cNvSpPr txBox="1"/>
          <p:nvPr/>
        </p:nvSpPr>
        <p:spPr>
          <a:xfrm>
            <a:off x="3385751" y="2808795"/>
            <a:ext cx="255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Compare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DF109E-EE60-598C-343C-049F4435A86A}"/>
              </a:ext>
            </a:extLst>
          </p:cNvPr>
          <p:cNvSpPr txBox="1"/>
          <p:nvPr/>
        </p:nvSpPr>
        <p:spPr>
          <a:xfrm>
            <a:off x="543754" y="5895414"/>
            <a:ext cx="4120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Minimum </a:t>
            </a:r>
            <a:r>
              <a:rPr lang="de-DE" sz="1600" dirty="0" err="1"/>
              <a:t>fitness</a:t>
            </a:r>
            <a:r>
              <a:rPr lang="de-DE" sz="1600" dirty="0"/>
              <a:t> = 0</a:t>
            </a:r>
          </a:p>
          <a:p>
            <a:r>
              <a:rPr lang="de-DE" sz="1600" dirty="0"/>
              <a:t>Maximum </a:t>
            </a:r>
            <a:r>
              <a:rPr lang="de-DE" sz="1600" dirty="0" err="1"/>
              <a:t>fitness</a:t>
            </a:r>
            <a:r>
              <a:rPr lang="de-DE" sz="1600" dirty="0"/>
              <a:t> = </a:t>
            </a:r>
            <a:r>
              <a:rPr lang="de-DE" sz="1600" dirty="0" err="1"/>
              <a:t>len</a:t>
            </a:r>
            <a:r>
              <a:rPr lang="de-DE" sz="1600" dirty="0"/>
              <a:t>(</a:t>
            </a:r>
            <a:r>
              <a:rPr lang="de-DE" sz="1600" dirty="0" err="1"/>
              <a:t>binary</a:t>
            </a:r>
            <a:r>
              <a:rPr lang="de-DE" sz="1600" dirty="0"/>
              <a:t> </a:t>
            </a:r>
            <a:r>
              <a:rPr lang="de-DE" sz="1600" dirty="0" err="1"/>
              <a:t>target</a:t>
            </a:r>
            <a:r>
              <a:rPr lang="de-DE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083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453061-E99F-0101-288D-32955553E371}"/>
              </a:ext>
            </a:extLst>
          </p:cNvPr>
          <p:cNvSpPr/>
          <p:nvPr/>
        </p:nvSpPr>
        <p:spPr>
          <a:xfrm>
            <a:off x="9359526" y="73566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49C6ED6-0CD2-F53A-4FBA-64332A505849}"/>
              </a:ext>
            </a:extLst>
          </p:cNvPr>
          <p:cNvSpPr/>
          <p:nvPr/>
        </p:nvSpPr>
        <p:spPr>
          <a:xfrm>
            <a:off x="8870995" y="1397690"/>
            <a:ext cx="422638" cy="4031762"/>
          </a:xfrm>
          <a:prstGeom prst="leftBracket">
            <a:avLst/>
          </a:prstGeom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BDA00-6D87-D248-FCAF-FC87B9EDD4C8}"/>
              </a:ext>
            </a:extLst>
          </p:cNvPr>
          <p:cNvSpPr txBox="1"/>
          <p:nvPr/>
        </p:nvSpPr>
        <p:spPr>
          <a:xfrm rot="16200000">
            <a:off x="6326852" y="3975650"/>
            <a:ext cx="482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b="1" dirty="0"/>
              <a:t>Loop until the termination criteria are met</a:t>
            </a:r>
          </a:p>
        </p:txBody>
      </p:sp>
      <p:sp>
        <p:nvSpPr>
          <p:cNvPr id="37" name="Arrow: Notched Right 36">
            <a:extLst>
              <a:ext uri="{FF2B5EF4-FFF2-40B4-BE49-F238E27FC236}">
                <a16:creationId xmlns:a16="http://schemas.microsoft.com/office/drawing/2014/main" id="{CF5E9474-9412-87F9-4DDD-3BBC12924E7E}"/>
              </a:ext>
            </a:extLst>
          </p:cNvPr>
          <p:cNvSpPr/>
          <p:nvPr/>
        </p:nvSpPr>
        <p:spPr>
          <a:xfrm rot="5400000">
            <a:off x="9941208" y="5853910"/>
            <a:ext cx="528568" cy="224730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Notched Right 37">
            <a:extLst>
              <a:ext uri="{FF2B5EF4-FFF2-40B4-BE49-F238E27FC236}">
                <a16:creationId xmlns:a16="http://schemas.microsoft.com/office/drawing/2014/main" id="{AECDEF10-4A76-6BDB-C5AD-4B0AE57DE2F6}"/>
              </a:ext>
            </a:extLst>
          </p:cNvPr>
          <p:cNvSpPr/>
          <p:nvPr/>
        </p:nvSpPr>
        <p:spPr>
          <a:xfrm rot="5400000">
            <a:off x="9939407" y="756000"/>
            <a:ext cx="369372" cy="172348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1815ECD-9DC2-7F08-326E-2C2D07D6B1F2}"/>
              </a:ext>
            </a:extLst>
          </p:cNvPr>
          <p:cNvSpPr/>
          <p:nvPr/>
        </p:nvSpPr>
        <p:spPr>
          <a:xfrm rot="5400000">
            <a:off x="10007542" y="1628438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4E1A7E02-7460-901D-119C-FD292FAF3593}"/>
              </a:ext>
            </a:extLst>
          </p:cNvPr>
          <p:cNvSpPr/>
          <p:nvPr/>
        </p:nvSpPr>
        <p:spPr>
          <a:xfrm rot="5400000">
            <a:off x="10007542" y="2436550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D44181E0-BC79-1DF9-B4F8-1A922727CBBE}"/>
              </a:ext>
            </a:extLst>
          </p:cNvPr>
          <p:cNvSpPr/>
          <p:nvPr/>
        </p:nvSpPr>
        <p:spPr>
          <a:xfrm rot="5400000">
            <a:off x="10004431" y="3247876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1BCE0005-385C-9371-35BA-B7B6EB0A3E37}"/>
              </a:ext>
            </a:extLst>
          </p:cNvPr>
          <p:cNvSpPr/>
          <p:nvPr/>
        </p:nvSpPr>
        <p:spPr>
          <a:xfrm rot="5400000">
            <a:off x="10013871" y="4051522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F95607-6581-D690-F501-F499899B4424}"/>
              </a:ext>
            </a:extLst>
          </p:cNvPr>
          <p:cNvSpPr/>
          <p:nvPr/>
        </p:nvSpPr>
        <p:spPr>
          <a:xfrm>
            <a:off x="9359526" y="1900869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CD76C9-DEE2-AA0A-F729-69112E2C78AD}"/>
              </a:ext>
            </a:extLst>
          </p:cNvPr>
          <p:cNvSpPr/>
          <p:nvPr/>
        </p:nvSpPr>
        <p:spPr>
          <a:xfrm>
            <a:off x="9359526" y="2709082"/>
            <a:ext cx="1691932" cy="5065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333B9E-5907-2549-48ED-96E578411D36}"/>
              </a:ext>
            </a:extLst>
          </p:cNvPr>
          <p:cNvSpPr/>
          <p:nvPr/>
        </p:nvSpPr>
        <p:spPr>
          <a:xfrm>
            <a:off x="9359526" y="3517295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BE936-89E6-0901-AF15-FB73D209E128}"/>
              </a:ext>
            </a:extLst>
          </p:cNvPr>
          <p:cNvSpPr/>
          <p:nvPr/>
        </p:nvSpPr>
        <p:spPr>
          <a:xfrm>
            <a:off x="9359526" y="4329536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39D8CB-E19B-ED02-372C-F04B46523F25}"/>
              </a:ext>
            </a:extLst>
          </p:cNvPr>
          <p:cNvSpPr/>
          <p:nvPr/>
        </p:nvSpPr>
        <p:spPr>
          <a:xfrm>
            <a:off x="9359526" y="5141777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716FDB-7C93-174A-80F5-309CB5260AE0}"/>
              </a:ext>
            </a:extLst>
          </p:cNvPr>
          <p:cNvSpPr/>
          <p:nvPr/>
        </p:nvSpPr>
        <p:spPr>
          <a:xfrm>
            <a:off x="9359526" y="6288477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D88BDA-A893-FB67-360D-AEA709797AA6}"/>
              </a:ext>
            </a:extLst>
          </p:cNvPr>
          <p:cNvSpPr/>
          <p:nvPr/>
        </p:nvSpPr>
        <p:spPr>
          <a:xfrm>
            <a:off x="9359526" y="1091249"/>
            <a:ext cx="1691932" cy="5065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2F6D9B6-7FDB-BC74-037C-EAA19D21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526" y="174087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Population Initialization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B98C0-9951-5D5A-DE6C-8C22E44932B9}"/>
              </a:ext>
            </a:extLst>
          </p:cNvPr>
          <p:cNvSpPr txBox="1"/>
          <p:nvPr/>
        </p:nvSpPr>
        <p:spPr>
          <a:xfrm>
            <a:off x="9721767" y="1206017"/>
            <a:ext cx="2260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Simulation</a:t>
            </a:r>
            <a:endParaRPr lang="en-US" sz="12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0E33635-287B-C156-C59C-4BBDFD068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0230" y="2007159"/>
            <a:ext cx="2169558" cy="54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Fitness Computation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AC30412-A660-BDE2-743D-402115A87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525" y="2820184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Selection of Survivors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F6D7122-E4CA-8C4C-0FF8-5ECC1355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979" y="3529985"/>
            <a:ext cx="2752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Recombination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(Crossover)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9C01EEB0-D6E4-0CED-B24E-9DEB64B7B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767" y="4444304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3A94354-144A-F9AE-4F1C-3A7A4F6A6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807" y="5137947"/>
            <a:ext cx="2570404" cy="51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/>
              </a:rPr>
              <a:t>  </a:t>
            </a:r>
            <a:r>
              <a:rPr lang="en-US" altLang="en-US" sz="1200" dirty="0">
                <a:latin typeface="Arial Unicode MS"/>
              </a:rPr>
              <a:t>Population Updated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Arial Unicode MS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 Generation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17A1DF-72AD-540C-8F38-EEFDE24C426E}"/>
              </a:ext>
            </a:extLst>
          </p:cNvPr>
          <p:cNvSpPr txBox="1"/>
          <p:nvPr/>
        </p:nvSpPr>
        <p:spPr>
          <a:xfrm>
            <a:off x="9540791" y="6292611"/>
            <a:ext cx="31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Return </a:t>
            </a:r>
            <a:r>
              <a:rPr lang="de-DE" sz="1400" dirty="0" err="1"/>
              <a:t>the</a:t>
            </a:r>
            <a:r>
              <a:rPr lang="de-DE" sz="1400" dirty="0"/>
              <a:t> Best</a:t>
            </a:r>
          </a:p>
          <a:p>
            <a:r>
              <a:rPr lang="de-DE" sz="1400" dirty="0"/>
              <a:t>      Results</a:t>
            </a:r>
            <a:endParaRPr lang="en-US" sz="1400" dirty="0"/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54E00100-AAD0-62E9-3706-0B213171F0C7}"/>
              </a:ext>
            </a:extLst>
          </p:cNvPr>
          <p:cNvSpPr/>
          <p:nvPr/>
        </p:nvSpPr>
        <p:spPr>
          <a:xfrm rot="5400000">
            <a:off x="10046819" y="4883479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372A5-E7D7-080D-C595-4BE34750D26F}"/>
              </a:ext>
            </a:extLst>
          </p:cNvPr>
          <p:cNvSpPr txBox="1"/>
          <p:nvPr/>
        </p:nvSpPr>
        <p:spPr>
          <a:xfrm>
            <a:off x="658761" y="560438"/>
            <a:ext cx="6198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Selection</a:t>
            </a:r>
            <a:r>
              <a:rPr lang="de-DE" sz="2000" b="1" dirty="0"/>
              <a:t> </a:t>
            </a:r>
            <a:r>
              <a:rPr lang="de-DE" sz="2000" b="1" dirty="0" err="1"/>
              <a:t>based</a:t>
            </a:r>
            <a:r>
              <a:rPr lang="de-DE" sz="2000" b="1" dirty="0"/>
              <a:t> on </a:t>
            </a:r>
            <a:r>
              <a:rPr lang="de-DE" sz="2000" b="1" dirty="0" err="1"/>
              <a:t>fitness</a:t>
            </a:r>
            <a:endParaRPr 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44A4B-FB1D-07BE-E13E-13519D6A50D4}"/>
              </a:ext>
            </a:extLst>
          </p:cNvPr>
          <p:cNvSpPr txBox="1"/>
          <p:nvPr/>
        </p:nvSpPr>
        <p:spPr>
          <a:xfrm>
            <a:off x="704636" y="2154137"/>
            <a:ext cx="625071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Fitness Proportionate Selection (</a:t>
            </a:r>
            <a:r>
              <a:rPr lang="en-US" sz="1600" b="1" dirty="0"/>
              <a:t>Roulette Wheel Selection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Tournament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317469-9717-DCCC-7AEF-83C5EB2C499A}"/>
              </a:ext>
            </a:extLst>
          </p:cNvPr>
          <p:cNvSpPr txBox="1"/>
          <p:nvPr/>
        </p:nvSpPr>
        <p:spPr>
          <a:xfrm>
            <a:off x="658761" y="1044457"/>
            <a:ext cx="31712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Population = [chr_1, chr_2, …, </a:t>
            </a:r>
            <a:r>
              <a:rPr lang="en-US" sz="1400" b="1" dirty="0" err="1"/>
              <a:t>chr_n</a:t>
            </a:r>
            <a:r>
              <a:rPr lang="en-US" sz="1400" b="1" dirty="0"/>
              <a:t>]</a:t>
            </a:r>
          </a:p>
          <a:p>
            <a:r>
              <a:rPr lang="en-US" sz="1400" b="1" dirty="0" err="1"/>
              <a:t>Fitness_scores</a:t>
            </a:r>
            <a:r>
              <a:rPr lang="en-US" sz="1400" b="1" dirty="0"/>
              <a:t> = [f_1,f_2,…,</a:t>
            </a:r>
            <a:r>
              <a:rPr lang="en-US" sz="1400" b="1" dirty="0" err="1"/>
              <a:t>f_n</a:t>
            </a:r>
            <a:r>
              <a:rPr lang="en-US" sz="1400" b="1" dirty="0"/>
              <a:t>]</a:t>
            </a:r>
          </a:p>
          <a:p>
            <a:r>
              <a:rPr lang="en-US" sz="1400" b="1" dirty="0"/>
              <a:t>Population Size =  n</a:t>
            </a:r>
          </a:p>
          <a:p>
            <a:r>
              <a:rPr lang="en-US" sz="1400" b="1" dirty="0"/>
              <a:t>Tournament Size: k</a:t>
            </a:r>
          </a:p>
          <a:p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2FD84DF-F60A-C0EE-70A9-5306E8648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13" y="2761102"/>
            <a:ext cx="5281118" cy="5334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D2B417-DD00-7FDB-D2DE-CBF58E7D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72" y="3401883"/>
            <a:ext cx="5433531" cy="3962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B494821-23F9-DA95-3DF6-67B92BE70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8" y="3886181"/>
            <a:ext cx="4107536" cy="42675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246D1BD-6EDB-4B57-AB40-527A936C5C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8" y="5040349"/>
            <a:ext cx="5730737" cy="43437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220FB23-F892-71D3-7319-A5EA52E91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72" y="5531170"/>
            <a:ext cx="4404742" cy="29720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47D353A-E7ED-FB3F-9C93-0A3ABC000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58" y="5933806"/>
            <a:ext cx="5380186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453061-E99F-0101-288D-32955553E371}"/>
              </a:ext>
            </a:extLst>
          </p:cNvPr>
          <p:cNvSpPr/>
          <p:nvPr/>
        </p:nvSpPr>
        <p:spPr>
          <a:xfrm>
            <a:off x="9359526" y="73566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49C6ED6-0CD2-F53A-4FBA-64332A505849}"/>
              </a:ext>
            </a:extLst>
          </p:cNvPr>
          <p:cNvSpPr/>
          <p:nvPr/>
        </p:nvSpPr>
        <p:spPr>
          <a:xfrm>
            <a:off x="8870995" y="1397690"/>
            <a:ext cx="422638" cy="4031762"/>
          </a:xfrm>
          <a:prstGeom prst="leftBracket">
            <a:avLst/>
          </a:prstGeom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BDA00-6D87-D248-FCAF-FC87B9EDD4C8}"/>
              </a:ext>
            </a:extLst>
          </p:cNvPr>
          <p:cNvSpPr txBox="1"/>
          <p:nvPr/>
        </p:nvSpPr>
        <p:spPr>
          <a:xfrm rot="16200000">
            <a:off x="6326852" y="3975650"/>
            <a:ext cx="482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b="1" dirty="0"/>
              <a:t>Loop until the termination criteria are met</a:t>
            </a:r>
          </a:p>
        </p:txBody>
      </p:sp>
      <p:sp>
        <p:nvSpPr>
          <p:cNvPr id="37" name="Arrow: Notched Right 36">
            <a:extLst>
              <a:ext uri="{FF2B5EF4-FFF2-40B4-BE49-F238E27FC236}">
                <a16:creationId xmlns:a16="http://schemas.microsoft.com/office/drawing/2014/main" id="{CF5E9474-9412-87F9-4DDD-3BBC12924E7E}"/>
              </a:ext>
            </a:extLst>
          </p:cNvPr>
          <p:cNvSpPr/>
          <p:nvPr/>
        </p:nvSpPr>
        <p:spPr>
          <a:xfrm rot="5400000">
            <a:off x="9941208" y="5853910"/>
            <a:ext cx="528568" cy="224730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Notched Right 37">
            <a:extLst>
              <a:ext uri="{FF2B5EF4-FFF2-40B4-BE49-F238E27FC236}">
                <a16:creationId xmlns:a16="http://schemas.microsoft.com/office/drawing/2014/main" id="{AECDEF10-4A76-6BDB-C5AD-4B0AE57DE2F6}"/>
              </a:ext>
            </a:extLst>
          </p:cNvPr>
          <p:cNvSpPr/>
          <p:nvPr/>
        </p:nvSpPr>
        <p:spPr>
          <a:xfrm rot="5400000">
            <a:off x="9939407" y="756000"/>
            <a:ext cx="369372" cy="172348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1815ECD-9DC2-7F08-326E-2C2D07D6B1F2}"/>
              </a:ext>
            </a:extLst>
          </p:cNvPr>
          <p:cNvSpPr/>
          <p:nvPr/>
        </p:nvSpPr>
        <p:spPr>
          <a:xfrm rot="5400000">
            <a:off x="10007542" y="1628438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4E1A7E02-7460-901D-119C-FD292FAF3593}"/>
              </a:ext>
            </a:extLst>
          </p:cNvPr>
          <p:cNvSpPr/>
          <p:nvPr/>
        </p:nvSpPr>
        <p:spPr>
          <a:xfrm rot="5400000">
            <a:off x="10007542" y="2436550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D44181E0-BC79-1DF9-B4F8-1A922727CBBE}"/>
              </a:ext>
            </a:extLst>
          </p:cNvPr>
          <p:cNvSpPr/>
          <p:nvPr/>
        </p:nvSpPr>
        <p:spPr>
          <a:xfrm rot="5400000">
            <a:off x="10004431" y="3247876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1BCE0005-385C-9371-35BA-B7B6EB0A3E37}"/>
              </a:ext>
            </a:extLst>
          </p:cNvPr>
          <p:cNvSpPr/>
          <p:nvPr/>
        </p:nvSpPr>
        <p:spPr>
          <a:xfrm rot="5400000">
            <a:off x="10013871" y="4051522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F95607-6581-D690-F501-F499899B4424}"/>
              </a:ext>
            </a:extLst>
          </p:cNvPr>
          <p:cNvSpPr/>
          <p:nvPr/>
        </p:nvSpPr>
        <p:spPr>
          <a:xfrm>
            <a:off x="9359526" y="1900869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CD76C9-DEE2-AA0A-F729-69112E2C78AD}"/>
              </a:ext>
            </a:extLst>
          </p:cNvPr>
          <p:cNvSpPr/>
          <p:nvPr/>
        </p:nvSpPr>
        <p:spPr>
          <a:xfrm>
            <a:off x="9359526" y="2709082"/>
            <a:ext cx="1691932" cy="5065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333B9E-5907-2549-48ED-96E578411D36}"/>
              </a:ext>
            </a:extLst>
          </p:cNvPr>
          <p:cNvSpPr/>
          <p:nvPr/>
        </p:nvSpPr>
        <p:spPr>
          <a:xfrm>
            <a:off x="9359526" y="3517295"/>
            <a:ext cx="1691932" cy="5065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BE936-89E6-0901-AF15-FB73D209E128}"/>
              </a:ext>
            </a:extLst>
          </p:cNvPr>
          <p:cNvSpPr/>
          <p:nvPr/>
        </p:nvSpPr>
        <p:spPr>
          <a:xfrm>
            <a:off x="9359526" y="4329536"/>
            <a:ext cx="1691932" cy="5065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39D8CB-E19B-ED02-372C-F04B46523F25}"/>
              </a:ext>
            </a:extLst>
          </p:cNvPr>
          <p:cNvSpPr/>
          <p:nvPr/>
        </p:nvSpPr>
        <p:spPr>
          <a:xfrm>
            <a:off x="9359526" y="5141777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716FDB-7C93-174A-80F5-309CB5260AE0}"/>
              </a:ext>
            </a:extLst>
          </p:cNvPr>
          <p:cNvSpPr/>
          <p:nvPr/>
        </p:nvSpPr>
        <p:spPr>
          <a:xfrm>
            <a:off x="9359526" y="6288477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D88BDA-A893-FB67-360D-AEA709797AA6}"/>
              </a:ext>
            </a:extLst>
          </p:cNvPr>
          <p:cNvSpPr/>
          <p:nvPr/>
        </p:nvSpPr>
        <p:spPr>
          <a:xfrm>
            <a:off x="9359526" y="1091249"/>
            <a:ext cx="1691932" cy="5065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2F6D9B6-7FDB-BC74-037C-EAA19D21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526" y="174087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Population Initialization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B98C0-9951-5D5A-DE6C-8C22E44932B9}"/>
              </a:ext>
            </a:extLst>
          </p:cNvPr>
          <p:cNvSpPr txBox="1"/>
          <p:nvPr/>
        </p:nvSpPr>
        <p:spPr>
          <a:xfrm>
            <a:off x="9721767" y="1206017"/>
            <a:ext cx="2260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Simulation</a:t>
            </a:r>
            <a:endParaRPr lang="en-US" sz="12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0E33635-287B-C156-C59C-4BBDFD068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0230" y="2007159"/>
            <a:ext cx="2169558" cy="54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Fitness Computation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AC30412-A660-BDE2-743D-402115A87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525" y="2820184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Selection of Survivors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F6D7122-E4CA-8C4C-0FF8-5ECC1355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979" y="3529985"/>
            <a:ext cx="2752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Recombination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(Crossover)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9C01EEB0-D6E4-0CED-B24E-9DEB64B7B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767" y="4444304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3A94354-144A-F9AE-4F1C-3A7A4F6A6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807" y="5137947"/>
            <a:ext cx="2570404" cy="51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/>
              </a:rPr>
              <a:t>  </a:t>
            </a:r>
            <a:r>
              <a:rPr lang="en-US" altLang="en-US" sz="1200" dirty="0">
                <a:latin typeface="Arial Unicode MS"/>
              </a:rPr>
              <a:t>Population Updated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Arial Unicode MS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 Generation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17A1DF-72AD-540C-8F38-EEFDE24C426E}"/>
              </a:ext>
            </a:extLst>
          </p:cNvPr>
          <p:cNvSpPr txBox="1"/>
          <p:nvPr/>
        </p:nvSpPr>
        <p:spPr>
          <a:xfrm>
            <a:off x="9540791" y="6292611"/>
            <a:ext cx="31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Return </a:t>
            </a:r>
            <a:r>
              <a:rPr lang="de-DE" sz="1400" dirty="0" err="1"/>
              <a:t>the</a:t>
            </a:r>
            <a:r>
              <a:rPr lang="de-DE" sz="1400" dirty="0"/>
              <a:t> Best</a:t>
            </a:r>
          </a:p>
          <a:p>
            <a:r>
              <a:rPr lang="de-DE" sz="1400" dirty="0"/>
              <a:t>      Results</a:t>
            </a:r>
            <a:endParaRPr lang="en-US" sz="1400" dirty="0"/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54E00100-AAD0-62E9-3706-0B213171F0C7}"/>
              </a:ext>
            </a:extLst>
          </p:cNvPr>
          <p:cNvSpPr/>
          <p:nvPr/>
        </p:nvSpPr>
        <p:spPr>
          <a:xfrm rot="5400000">
            <a:off x="10046819" y="4883479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372A5-E7D7-080D-C595-4BE34750D26F}"/>
              </a:ext>
            </a:extLst>
          </p:cNvPr>
          <p:cNvSpPr txBox="1"/>
          <p:nvPr/>
        </p:nvSpPr>
        <p:spPr>
          <a:xfrm>
            <a:off x="180707" y="367242"/>
            <a:ext cx="6198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Recombination</a:t>
            </a:r>
            <a:r>
              <a:rPr lang="de-DE" sz="2000" b="1" dirty="0"/>
              <a:t> (Crossover) and Mutation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DE837-2B09-E2C6-365F-EBFACA36116A}"/>
              </a:ext>
            </a:extLst>
          </p:cNvPr>
          <p:cNvSpPr txBox="1"/>
          <p:nvPr/>
        </p:nvSpPr>
        <p:spPr>
          <a:xfrm>
            <a:off x="116439" y="1821650"/>
            <a:ext cx="112087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Parent1: [„</a:t>
            </a:r>
            <a:r>
              <a:rPr lang="de-DE" sz="1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10110111 … 10101110</a:t>
            </a:r>
            <a:r>
              <a:rPr lang="de-DE" sz="1000" b="1" dirty="0"/>
              <a:t>“, „</a:t>
            </a:r>
            <a:r>
              <a:rPr lang="de-DE" sz="1000" b="1" dirty="0">
                <a:solidFill>
                  <a:srgbClr val="FFC000"/>
                </a:solidFill>
              </a:rPr>
              <a:t>0110111 … 10101110</a:t>
            </a:r>
            <a:r>
              <a:rPr lang="de-DE" sz="1000" b="1" dirty="0"/>
              <a:t>“,  „</a:t>
            </a:r>
            <a:r>
              <a:rPr lang="de-DE" sz="1000" b="1" dirty="0">
                <a:solidFill>
                  <a:srgbClr val="92D050"/>
                </a:solidFill>
              </a:rPr>
              <a:t>10110111 … 10101110</a:t>
            </a:r>
            <a:r>
              <a:rPr lang="de-DE" sz="1000" b="1" dirty="0"/>
              <a:t>“, „</a:t>
            </a:r>
            <a:r>
              <a:rPr lang="de-DE" sz="1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010110111 … 10101110</a:t>
            </a:r>
            <a:r>
              <a:rPr lang="de-DE" sz="1000" b="1" dirty="0"/>
              <a:t>“,  „</a:t>
            </a:r>
            <a:r>
              <a:rPr lang="de-DE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010110111 … 10101110</a:t>
            </a:r>
            <a:r>
              <a:rPr lang="de-DE" sz="1000" b="1" dirty="0"/>
              <a:t>“ ]</a:t>
            </a:r>
          </a:p>
          <a:p>
            <a:endParaRPr lang="de-DE" sz="1000" b="1" dirty="0"/>
          </a:p>
          <a:p>
            <a:r>
              <a:rPr lang="de-DE" sz="1000" b="1" dirty="0"/>
              <a:t>Parent2: [„</a:t>
            </a:r>
            <a:r>
              <a:rPr lang="de-DE" sz="1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10110111 … 10101110</a:t>
            </a:r>
            <a:r>
              <a:rPr lang="de-DE" sz="1000" b="1" dirty="0"/>
              <a:t>“, „</a:t>
            </a:r>
            <a:r>
              <a:rPr lang="de-DE" sz="1000" b="1" dirty="0">
                <a:solidFill>
                  <a:srgbClr val="FFC000"/>
                </a:solidFill>
              </a:rPr>
              <a:t>0110111 … 10101110</a:t>
            </a:r>
            <a:r>
              <a:rPr lang="de-DE" sz="1000" b="1" dirty="0"/>
              <a:t>“,  „</a:t>
            </a:r>
            <a:r>
              <a:rPr lang="de-DE" sz="1000" b="1" dirty="0">
                <a:solidFill>
                  <a:srgbClr val="92D050"/>
                </a:solidFill>
              </a:rPr>
              <a:t>10110111 … 10101110</a:t>
            </a:r>
            <a:r>
              <a:rPr lang="de-DE" sz="1000" b="1" dirty="0"/>
              <a:t>“, „</a:t>
            </a:r>
            <a:r>
              <a:rPr lang="de-DE" sz="1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010110111 … 10101110</a:t>
            </a:r>
            <a:r>
              <a:rPr lang="de-DE" sz="1000" b="1" dirty="0"/>
              <a:t>“,  „</a:t>
            </a:r>
            <a:r>
              <a:rPr lang="de-DE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010110111 … 10101110</a:t>
            </a:r>
            <a:r>
              <a:rPr lang="de-DE" sz="1000" b="1" dirty="0"/>
              <a:t>“ ]</a:t>
            </a:r>
          </a:p>
          <a:p>
            <a:endParaRPr lang="de-DE" sz="1000" b="1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18A3B1-F3DF-F405-33EC-907878E1BEFD}"/>
              </a:ext>
            </a:extLst>
          </p:cNvPr>
          <p:cNvSpPr txBox="1"/>
          <p:nvPr/>
        </p:nvSpPr>
        <p:spPr>
          <a:xfrm>
            <a:off x="329293" y="3373327"/>
            <a:ext cx="53329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Each sub-chromosome: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Crossover rate (0.8)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crossover points (2)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B13FD5-3C71-5421-E813-96494963AA62}"/>
              </a:ext>
            </a:extLst>
          </p:cNvPr>
          <p:cNvSpPr txBox="1"/>
          <p:nvPr/>
        </p:nvSpPr>
        <p:spPr>
          <a:xfrm>
            <a:off x="154090" y="922495"/>
            <a:ext cx="8078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parent1 = </a:t>
            </a:r>
            <a:r>
              <a:rPr lang="fr-FR" sz="1200" dirty="0" err="1"/>
              <a:t>random.choice</a:t>
            </a:r>
            <a:r>
              <a:rPr lang="fr-FR" sz="1200" dirty="0"/>
              <a:t>(parents)</a:t>
            </a:r>
          </a:p>
          <a:p>
            <a:r>
              <a:rPr lang="fr-FR" sz="1200" dirty="0"/>
              <a:t>parent2 = </a:t>
            </a:r>
            <a:r>
              <a:rPr lang="fr-FR" sz="1200" dirty="0" err="1"/>
              <a:t>random.choice</a:t>
            </a:r>
            <a:r>
              <a:rPr lang="fr-FR" sz="1200" dirty="0"/>
              <a:t>(parents)</a:t>
            </a:r>
          </a:p>
          <a:p>
            <a:r>
              <a:rPr lang="fr-FR" sz="1200" dirty="0" err="1"/>
              <a:t>parents.remove</a:t>
            </a:r>
            <a:r>
              <a:rPr lang="fr-FR" sz="1200" dirty="0"/>
              <a:t>(parent1)</a:t>
            </a:r>
          </a:p>
          <a:p>
            <a:r>
              <a:rPr lang="fr-FR" sz="1200" dirty="0" err="1"/>
              <a:t>parents.remove</a:t>
            </a:r>
            <a:r>
              <a:rPr lang="fr-FR" sz="1200" dirty="0"/>
              <a:t>(parent2)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153F7-3316-1402-8431-2FD7AA71A3E1}"/>
              </a:ext>
            </a:extLst>
          </p:cNvPr>
          <p:cNvSpPr txBox="1"/>
          <p:nvPr/>
        </p:nvSpPr>
        <p:spPr>
          <a:xfrm>
            <a:off x="180707" y="4261316"/>
            <a:ext cx="877581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prstClr val="black"/>
                </a:solidFill>
                <a:latin typeface="Aptos" panose="02110004020202020204"/>
              </a:rPr>
              <a:t>      s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p1(paren1): „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50000"/>
                    <a:lumOff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1011101010110000001110111 000000000000111111110101010000111111111111111110101110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</a:t>
            </a:r>
            <a:endParaRPr lang="de-DE" sz="1200" b="1" dirty="0">
              <a:solidFill>
                <a:prstClr val="black"/>
              </a:solidFill>
              <a:latin typeface="Aptos" panose="021100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prstClr val="black"/>
                </a:solidFill>
                <a:latin typeface="Aptos" panose="02110004020202020204"/>
              </a:rPr>
              <a:t>      s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p1(parent2)„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1011101010110000001110111 000000000000000011110000000000000011111111111110101110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1" dirty="0">
              <a:solidFill>
                <a:prstClr val="black"/>
              </a:solidFill>
              <a:latin typeface="Aptos" panose="02110004020202020204"/>
            </a:endParaRPr>
          </a:p>
          <a:p>
            <a:pPr>
              <a:defRPr/>
            </a:pPr>
            <a:r>
              <a:rPr lang="de-DE" sz="1200" b="1" dirty="0">
                <a:solidFill>
                  <a:prstClr val="black"/>
                </a:solidFill>
                <a:latin typeface="Aptos" panose="02110004020202020204"/>
              </a:rPr>
              <a:t>s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</a:t>
            </a:r>
            <a:r>
              <a:rPr lang="de-DE" sz="1200" b="1" dirty="0">
                <a:solidFill>
                  <a:prstClr val="black"/>
                </a:solidFill>
                <a:latin typeface="Aptos" panose="02110004020202020204"/>
              </a:rPr>
              <a:t>b-</a:t>
            </a:r>
            <a:r>
              <a:rPr lang="de-DE" sz="1200" b="1" dirty="0" err="1">
                <a:solidFill>
                  <a:prstClr val="black"/>
                </a:solidFill>
                <a:latin typeface="Aptos" panose="02110004020202020204"/>
              </a:rPr>
              <a:t>offspring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1: „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50000"/>
                    <a:lumOff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10111010101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10000001110111 00000000000011111111010101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50000"/>
                    <a:lumOff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0000111111111111111110101110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</a:t>
            </a:r>
          </a:p>
          <a:p>
            <a:pPr>
              <a:defRPr/>
            </a:pPr>
            <a:r>
              <a:rPr lang="de-DE" sz="1200" b="1" dirty="0">
                <a:solidFill>
                  <a:prstClr val="black"/>
                </a:solidFill>
                <a:latin typeface="Aptos" panose="02110004020202020204"/>
              </a:rPr>
              <a:t>sub-offspring2: 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„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10111010101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10000001110111 00000000000011111111010101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0000111111111111111110101110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</a:t>
            </a:r>
          </a:p>
          <a:p>
            <a:pPr>
              <a:defRPr/>
            </a:pPr>
            <a:endParaRPr lang="de-DE" sz="1200" b="1" dirty="0">
              <a:solidFill>
                <a:prstClr val="black"/>
              </a:solidFill>
              <a:latin typeface="Aptos" panose="02110004020202020204"/>
            </a:endParaRPr>
          </a:p>
          <a:p>
            <a:pPr>
              <a:defRPr/>
            </a:pPr>
            <a:r>
              <a:rPr lang="de-DE" sz="1400" b="1" dirty="0" err="1">
                <a:solidFill>
                  <a:prstClr val="black"/>
                </a:solidFill>
                <a:latin typeface="Aptos" panose="02110004020202020204"/>
              </a:rPr>
              <a:t>mutation</a:t>
            </a:r>
            <a:r>
              <a:rPr lang="de-DE" sz="1400" b="1" dirty="0">
                <a:solidFill>
                  <a:prstClr val="black"/>
                </a:solidFill>
                <a:latin typeface="Aptos" panose="02110004020202020204"/>
              </a:rPr>
              <a:t> rate: </a:t>
            </a:r>
            <a:r>
              <a:rPr lang="de-DE" sz="1400" b="1" dirty="0">
                <a:solidFill>
                  <a:srgbClr val="FF0000"/>
                </a:solidFill>
                <a:latin typeface="Aptos" panose="02110004020202020204"/>
              </a:rPr>
              <a:t>0.01</a:t>
            </a:r>
          </a:p>
          <a:p>
            <a:pPr>
              <a:defRPr/>
            </a:pPr>
            <a:endParaRPr lang="de-DE" sz="1200" b="1" dirty="0">
              <a:solidFill>
                <a:prstClr val="black"/>
              </a:solidFill>
              <a:latin typeface="Aptos" panose="02110004020202020204"/>
            </a:endParaRPr>
          </a:p>
          <a:p>
            <a:pPr>
              <a:defRPr/>
            </a:pPr>
            <a:r>
              <a:rPr lang="de-DE" sz="1200" b="1" dirty="0">
                <a:solidFill>
                  <a:prstClr val="black"/>
                </a:solidFill>
                <a:latin typeface="Aptos" panose="02110004020202020204"/>
              </a:rPr>
              <a:t>s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</a:t>
            </a:r>
            <a:r>
              <a:rPr lang="de-DE" sz="1200" b="1" dirty="0">
                <a:solidFill>
                  <a:prstClr val="black"/>
                </a:solidFill>
                <a:latin typeface="Aptos" panose="02110004020202020204"/>
              </a:rPr>
              <a:t>b-</a:t>
            </a:r>
            <a:r>
              <a:rPr lang="de-DE" sz="1200" b="1" dirty="0" err="1">
                <a:solidFill>
                  <a:prstClr val="black"/>
                </a:solidFill>
                <a:latin typeface="Aptos" panose="02110004020202020204"/>
              </a:rPr>
              <a:t>offspring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1: „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50000"/>
                    <a:lumOff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10111010101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10000001110111 00000000000011111111010101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50000"/>
                    <a:lumOff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0000111111111111111110101110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</a:t>
            </a:r>
          </a:p>
          <a:p>
            <a:pPr>
              <a:defRPr/>
            </a:pPr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>
              <a:defRPr/>
            </a:pPr>
            <a:r>
              <a:rPr lang="de-DE" sz="1200" b="1" dirty="0">
                <a:solidFill>
                  <a:prstClr val="black"/>
                </a:solidFill>
                <a:latin typeface="Aptos" panose="02110004020202020204"/>
              </a:rPr>
              <a:t>s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</a:t>
            </a:r>
            <a:r>
              <a:rPr lang="de-DE" sz="1200" b="1" dirty="0">
                <a:solidFill>
                  <a:prstClr val="black"/>
                </a:solidFill>
                <a:latin typeface="Aptos" panose="02110004020202020204"/>
              </a:rPr>
              <a:t>b-</a:t>
            </a:r>
            <a:r>
              <a:rPr lang="de-DE" sz="1200" b="1" dirty="0" err="1">
                <a:solidFill>
                  <a:prstClr val="black"/>
                </a:solidFill>
                <a:latin typeface="Aptos" panose="02110004020202020204"/>
              </a:rPr>
              <a:t>offspring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1: „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50000"/>
                    <a:lumOff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10111010101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1000000111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111 00000000000011111111010101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50000"/>
                    <a:lumOff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000011</a:t>
            </a:r>
            <a:r>
              <a:rPr lang="de-DE" sz="1200" b="1" dirty="0">
                <a:solidFill>
                  <a:srgbClr val="FF0000"/>
                </a:solidFill>
                <a:latin typeface="Aptos" panose="02110004020202020204"/>
              </a:rPr>
              <a:t>0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50000"/>
                    <a:lumOff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111111111111110101110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A99BBC-9546-5BA7-C50B-4D4D1D96C8A4}"/>
              </a:ext>
            </a:extLst>
          </p:cNvPr>
          <p:cNvSpPr txBox="1"/>
          <p:nvPr/>
        </p:nvSpPr>
        <p:spPr>
          <a:xfrm>
            <a:off x="101009" y="2808614"/>
            <a:ext cx="93470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If  </a:t>
            </a:r>
            <a:r>
              <a:rPr lang="en-US" sz="1400" b="1" dirty="0"/>
              <a:t> </a:t>
            </a:r>
            <a:r>
              <a:rPr lang="en-US" sz="1400" b="1" dirty="0" err="1"/>
              <a:t>random.random</a:t>
            </a:r>
            <a:r>
              <a:rPr lang="en-US" sz="1400" b="1" dirty="0"/>
              <a:t>()  </a:t>
            </a:r>
            <a:r>
              <a:rPr lang="en-US" sz="1400" b="1" dirty="0">
                <a:solidFill>
                  <a:srgbClr val="FF0000"/>
                </a:solidFill>
              </a:rPr>
              <a:t> &lt;    </a:t>
            </a:r>
            <a:r>
              <a:rPr lang="en-US" sz="1400" b="1" dirty="0" err="1"/>
              <a:t>crossover_rate</a:t>
            </a:r>
            <a:r>
              <a:rPr lang="en-US" sz="1400" b="1" dirty="0"/>
              <a:t>: </a:t>
            </a:r>
          </a:p>
          <a:p>
            <a:r>
              <a:rPr lang="en-US" sz="1400" b="1" dirty="0"/>
              <a:t>      </a:t>
            </a:r>
            <a:r>
              <a:rPr lang="en-US" sz="1400" b="1" dirty="0" err="1"/>
              <a:t>crossover_points</a:t>
            </a:r>
            <a:r>
              <a:rPr lang="en-US" sz="1400" b="1" dirty="0"/>
              <a:t> = sorted(</a:t>
            </a:r>
            <a:r>
              <a:rPr lang="en-US" sz="1400" b="1" dirty="0" err="1"/>
              <a:t>random.sample</a:t>
            </a:r>
            <a:r>
              <a:rPr lang="en-US" sz="1400" b="1" dirty="0"/>
              <a:t>(range(1, n)), 2))  </a:t>
            </a:r>
            <a:r>
              <a:rPr lang="en-US" sz="1400" b="1" dirty="0">
                <a:solidFill>
                  <a:srgbClr val="FF0000"/>
                </a:solidFill>
              </a:rPr>
              <a:t>#  [10, 40]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 </a:t>
            </a:r>
          </a:p>
          <a:p>
            <a:endParaRPr lang="en-US" sz="1400" b="1" dirty="0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E4252328-3A66-BDDF-18DD-CE63B14D07F2}"/>
              </a:ext>
            </a:extLst>
          </p:cNvPr>
          <p:cNvSpPr/>
          <p:nvPr/>
        </p:nvSpPr>
        <p:spPr>
          <a:xfrm>
            <a:off x="2304481" y="4501440"/>
            <a:ext cx="157316" cy="15256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B114557C-0A11-8EA5-991D-E0A2B399CD28}"/>
              </a:ext>
            </a:extLst>
          </p:cNvPr>
          <p:cNvSpPr/>
          <p:nvPr/>
        </p:nvSpPr>
        <p:spPr>
          <a:xfrm>
            <a:off x="2308906" y="4307108"/>
            <a:ext cx="157316" cy="15256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1853F92B-4634-D0D0-04C1-C7D4B4FE1F22}"/>
              </a:ext>
            </a:extLst>
          </p:cNvPr>
          <p:cNvSpPr/>
          <p:nvPr/>
        </p:nvSpPr>
        <p:spPr>
          <a:xfrm>
            <a:off x="5521271" y="4506521"/>
            <a:ext cx="157316" cy="15256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E723BCDC-E389-900D-08A5-76F2F61065CB}"/>
              </a:ext>
            </a:extLst>
          </p:cNvPr>
          <p:cNvSpPr/>
          <p:nvPr/>
        </p:nvSpPr>
        <p:spPr>
          <a:xfrm>
            <a:off x="5521271" y="4292435"/>
            <a:ext cx="157316" cy="15256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4FD9E729-4C54-2128-F7ED-D1E87D5A0043}"/>
              </a:ext>
            </a:extLst>
          </p:cNvPr>
          <p:cNvSpPr/>
          <p:nvPr/>
        </p:nvSpPr>
        <p:spPr>
          <a:xfrm rot="5400000">
            <a:off x="4463093" y="4736348"/>
            <a:ext cx="211037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B2D81EA-79F9-6A28-7BFE-CFC3FCD418F2}"/>
              </a:ext>
            </a:extLst>
          </p:cNvPr>
          <p:cNvSpPr/>
          <p:nvPr/>
        </p:nvSpPr>
        <p:spPr>
          <a:xfrm rot="5400000">
            <a:off x="4463093" y="6054338"/>
            <a:ext cx="211037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5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846A2D3-6CD6-D75B-1FA6-CAE0964110D0}"/>
              </a:ext>
            </a:extLst>
          </p:cNvPr>
          <p:cNvSpPr/>
          <p:nvPr/>
        </p:nvSpPr>
        <p:spPr>
          <a:xfrm>
            <a:off x="3538018" y="152535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66ABE9D3-19F6-27A1-C2DD-500730D5936D}"/>
              </a:ext>
            </a:extLst>
          </p:cNvPr>
          <p:cNvSpPr/>
          <p:nvPr/>
        </p:nvSpPr>
        <p:spPr>
          <a:xfrm>
            <a:off x="6515681" y="3328218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D4B3BC6-4FCE-15CA-5344-D8EB007FC673}"/>
              </a:ext>
            </a:extLst>
          </p:cNvPr>
          <p:cNvSpPr/>
          <p:nvPr/>
        </p:nvSpPr>
        <p:spPr>
          <a:xfrm>
            <a:off x="3544044" y="897684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D352B73-B122-6DF2-BC9B-8416A21ACBE7}"/>
              </a:ext>
            </a:extLst>
          </p:cNvPr>
          <p:cNvSpPr/>
          <p:nvPr/>
        </p:nvSpPr>
        <p:spPr>
          <a:xfrm>
            <a:off x="6515682" y="5760723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0899486-0241-0B4F-DC2C-D6322A7EF119}"/>
              </a:ext>
            </a:extLst>
          </p:cNvPr>
          <p:cNvSpPr/>
          <p:nvPr/>
        </p:nvSpPr>
        <p:spPr>
          <a:xfrm>
            <a:off x="3544044" y="5760723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0138256-B862-2CF7-1DD7-F3D0E9F2F3B7}"/>
              </a:ext>
            </a:extLst>
          </p:cNvPr>
          <p:cNvSpPr/>
          <p:nvPr/>
        </p:nvSpPr>
        <p:spPr>
          <a:xfrm>
            <a:off x="3522419" y="3309729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A6A72FF5-7CA0-86EC-76C4-148AE8419B4C}"/>
              </a:ext>
            </a:extLst>
          </p:cNvPr>
          <p:cNvSpPr/>
          <p:nvPr/>
        </p:nvSpPr>
        <p:spPr>
          <a:xfrm>
            <a:off x="10119526" y="3329202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631E92A-4859-1302-339F-D50CD4C27E2C}"/>
              </a:ext>
            </a:extLst>
          </p:cNvPr>
          <p:cNvSpPr/>
          <p:nvPr/>
        </p:nvSpPr>
        <p:spPr>
          <a:xfrm>
            <a:off x="6515844" y="897685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16FF04BD-4574-44C4-7B6E-E731A17719CD}"/>
              </a:ext>
            </a:extLst>
          </p:cNvPr>
          <p:cNvSpPr/>
          <p:nvPr/>
        </p:nvSpPr>
        <p:spPr>
          <a:xfrm>
            <a:off x="10210477" y="5760723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9571B70-5C83-5CE7-E695-4B1B952D8FAC}"/>
              </a:ext>
            </a:extLst>
          </p:cNvPr>
          <p:cNvSpPr/>
          <p:nvPr/>
        </p:nvSpPr>
        <p:spPr>
          <a:xfrm>
            <a:off x="10073631" y="897682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D38BCBE0-3EFE-EE90-1B55-29B1F8C66130}"/>
              </a:ext>
            </a:extLst>
          </p:cNvPr>
          <p:cNvSpPr/>
          <p:nvPr/>
        </p:nvSpPr>
        <p:spPr>
          <a:xfrm>
            <a:off x="3522417" y="3937519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D81BD5B-9A14-0CA6-0C1F-B894CAC92DA7}"/>
              </a:ext>
            </a:extLst>
          </p:cNvPr>
          <p:cNvSpPr/>
          <p:nvPr/>
        </p:nvSpPr>
        <p:spPr>
          <a:xfrm>
            <a:off x="3522418" y="2694967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B69AF030-C48D-B473-1B83-9CFD7CD92FDB}"/>
              </a:ext>
            </a:extLst>
          </p:cNvPr>
          <p:cNvSpPr/>
          <p:nvPr/>
        </p:nvSpPr>
        <p:spPr>
          <a:xfrm>
            <a:off x="4203128" y="576072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1C0F0E6-FE9C-099A-4D12-D7A7B1287606}"/>
              </a:ext>
            </a:extLst>
          </p:cNvPr>
          <p:cNvSpPr/>
          <p:nvPr/>
        </p:nvSpPr>
        <p:spPr>
          <a:xfrm>
            <a:off x="3534695" y="5132933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891BA43A-EB86-DCAE-E7D5-35D1DA648D07}"/>
              </a:ext>
            </a:extLst>
          </p:cNvPr>
          <p:cNvSpPr/>
          <p:nvPr/>
        </p:nvSpPr>
        <p:spPr>
          <a:xfrm>
            <a:off x="6513383" y="395896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5C4D92C7-58D6-7364-CEB9-2B58C889F1A6}"/>
              </a:ext>
            </a:extLst>
          </p:cNvPr>
          <p:cNvSpPr/>
          <p:nvPr/>
        </p:nvSpPr>
        <p:spPr>
          <a:xfrm>
            <a:off x="6526661" y="271248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5E9DE2B1-242C-4602-D789-9B8166E7B037}"/>
              </a:ext>
            </a:extLst>
          </p:cNvPr>
          <p:cNvSpPr/>
          <p:nvPr/>
        </p:nvSpPr>
        <p:spPr>
          <a:xfrm>
            <a:off x="7167228" y="3328218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2B7406DA-E972-94F2-45B3-2DA59B022A98}"/>
              </a:ext>
            </a:extLst>
          </p:cNvPr>
          <p:cNvSpPr/>
          <p:nvPr/>
        </p:nvSpPr>
        <p:spPr>
          <a:xfrm>
            <a:off x="5883796" y="3328218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CAEF3BA5-4D90-8C89-A553-90F565293051}"/>
              </a:ext>
            </a:extLst>
          </p:cNvPr>
          <p:cNvSpPr/>
          <p:nvPr/>
        </p:nvSpPr>
        <p:spPr>
          <a:xfrm>
            <a:off x="7167227" y="5742036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CB0C3D8D-48D5-7B9D-3910-1026497AF486}"/>
              </a:ext>
            </a:extLst>
          </p:cNvPr>
          <p:cNvSpPr/>
          <p:nvPr/>
        </p:nvSpPr>
        <p:spPr>
          <a:xfrm>
            <a:off x="5876261" y="576072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BD4D56EF-7D36-C154-75AE-A55B8A87398A}"/>
              </a:ext>
            </a:extLst>
          </p:cNvPr>
          <p:cNvSpPr/>
          <p:nvPr/>
        </p:nvSpPr>
        <p:spPr>
          <a:xfrm>
            <a:off x="6515681" y="5134404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9619B967-6FAA-2B04-B64D-2BB544839639}"/>
              </a:ext>
            </a:extLst>
          </p:cNvPr>
          <p:cNvSpPr/>
          <p:nvPr/>
        </p:nvSpPr>
        <p:spPr>
          <a:xfrm>
            <a:off x="9580890" y="576072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8699D4E4-0803-03E1-5BF3-09103B93BAA6}"/>
              </a:ext>
            </a:extLst>
          </p:cNvPr>
          <p:cNvSpPr/>
          <p:nvPr/>
        </p:nvSpPr>
        <p:spPr>
          <a:xfrm>
            <a:off x="10210477" y="5134405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B2A790CB-E451-6A7E-9BBB-0E80CBA43667}"/>
              </a:ext>
            </a:extLst>
          </p:cNvPr>
          <p:cNvSpPr/>
          <p:nvPr/>
        </p:nvSpPr>
        <p:spPr>
          <a:xfrm>
            <a:off x="10120311" y="395552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FDF1E0D2-1970-DD9E-5F21-7E5C55DCC57D}"/>
              </a:ext>
            </a:extLst>
          </p:cNvPr>
          <p:cNvSpPr/>
          <p:nvPr/>
        </p:nvSpPr>
        <p:spPr>
          <a:xfrm>
            <a:off x="9490724" y="3329203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9FC7A2B6-5A0A-9C26-2923-B5160E76AD01}"/>
              </a:ext>
            </a:extLst>
          </p:cNvPr>
          <p:cNvSpPr/>
          <p:nvPr/>
        </p:nvSpPr>
        <p:spPr>
          <a:xfrm>
            <a:off x="10121824" y="2727470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DF902E46-9A57-4BB8-5227-C48A6A615D78}"/>
              </a:ext>
            </a:extLst>
          </p:cNvPr>
          <p:cNvSpPr/>
          <p:nvPr/>
        </p:nvSpPr>
        <p:spPr>
          <a:xfrm>
            <a:off x="10073632" y="151171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2DAF14F4-F2A8-F5A5-8317-330CC19BF9EC}"/>
              </a:ext>
            </a:extLst>
          </p:cNvPr>
          <p:cNvSpPr/>
          <p:nvPr/>
        </p:nvSpPr>
        <p:spPr>
          <a:xfrm>
            <a:off x="9422020" y="89768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E5CBF3F2-0534-913F-E495-6B3788235394}"/>
              </a:ext>
            </a:extLst>
          </p:cNvPr>
          <p:cNvSpPr/>
          <p:nvPr/>
        </p:nvSpPr>
        <p:spPr>
          <a:xfrm>
            <a:off x="7179844" y="89768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B1F17FA-BBC0-F075-845F-F88C459E27DD}"/>
              </a:ext>
            </a:extLst>
          </p:cNvPr>
          <p:cNvSpPr/>
          <p:nvPr/>
        </p:nvSpPr>
        <p:spPr>
          <a:xfrm>
            <a:off x="5876262" y="897683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95CA10CD-CC31-19E2-5AF3-C451F22F6FDB}"/>
              </a:ext>
            </a:extLst>
          </p:cNvPr>
          <p:cNvSpPr/>
          <p:nvPr/>
        </p:nvSpPr>
        <p:spPr>
          <a:xfrm>
            <a:off x="4183625" y="897684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FB3E50A3-EE8C-0D1C-28CC-BB7484920844}"/>
              </a:ext>
            </a:extLst>
          </p:cNvPr>
          <p:cNvSpPr/>
          <p:nvPr/>
        </p:nvSpPr>
        <p:spPr>
          <a:xfrm>
            <a:off x="4164282" y="3309728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BA9EF6-0E3F-0D1D-D014-40AB10BEF93E}"/>
              </a:ext>
            </a:extLst>
          </p:cNvPr>
          <p:cNvCxnSpPr>
            <a:cxnSpLocks/>
          </p:cNvCxnSpPr>
          <p:nvPr/>
        </p:nvCxnSpPr>
        <p:spPr>
          <a:xfrm>
            <a:off x="6953702" y="5973088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C029D5-C499-5AC0-A64D-6F59D7F84A92}"/>
              </a:ext>
            </a:extLst>
          </p:cNvPr>
          <p:cNvCxnSpPr>
            <a:cxnSpLocks/>
          </p:cNvCxnSpPr>
          <p:nvPr/>
        </p:nvCxnSpPr>
        <p:spPr>
          <a:xfrm>
            <a:off x="3938140" y="5958344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D84AF8-425F-CAA3-07F9-FA4B5B4699E8}"/>
              </a:ext>
            </a:extLst>
          </p:cNvPr>
          <p:cNvCxnSpPr>
            <a:cxnSpLocks/>
          </p:cNvCxnSpPr>
          <p:nvPr/>
        </p:nvCxnSpPr>
        <p:spPr>
          <a:xfrm>
            <a:off x="3938140" y="3505187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A22A95-BFA3-3339-C553-77F33DA17EA5}"/>
              </a:ext>
            </a:extLst>
          </p:cNvPr>
          <p:cNvCxnSpPr>
            <a:cxnSpLocks/>
          </p:cNvCxnSpPr>
          <p:nvPr/>
        </p:nvCxnSpPr>
        <p:spPr>
          <a:xfrm flipH="1">
            <a:off x="9780070" y="1042215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03FCBC-A6BA-C34A-F39F-AA582A82DF09}"/>
              </a:ext>
            </a:extLst>
          </p:cNvPr>
          <p:cNvCxnSpPr>
            <a:cxnSpLocks/>
          </p:cNvCxnSpPr>
          <p:nvPr/>
        </p:nvCxnSpPr>
        <p:spPr>
          <a:xfrm>
            <a:off x="6857689" y="3793286"/>
            <a:ext cx="0" cy="427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560B5A-4B48-EB85-BEC8-4BC7261938CE}"/>
              </a:ext>
            </a:extLst>
          </p:cNvPr>
          <p:cNvCxnSpPr>
            <a:cxnSpLocks/>
          </p:cNvCxnSpPr>
          <p:nvPr/>
        </p:nvCxnSpPr>
        <p:spPr>
          <a:xfrm>
            <a:off x="6968288" y="3500275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B34269-0FC2-E5A9-2384-89716BF7EF7A}"/>
              </a:ext>
            </a:extLst>
          </p:cNvPr>
          <p:cNvCxnSpPr>
            <a:cxnSpLocks/>
          </p:cNvCxnSpPr>
          <p:nvPr/>
        </p:nvCxnSpPr>
        <p:spPr>
          <a:xfrm>
            <a:off x="6968288" y="1086456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0A1AA99-E824-9409-CDD7-6A93721854C1}"/>
              </a:ext>
            </a:extLst>
          </p:cNvPr>
          <p:cNvCxnSpPr>
            <a:cxnSpLocks/>
          </p:cNvCxnSpPr>
          <p:nvPr/>
        </p:nvCxnSpPr>
        <p:spPr>
          <a:xfrm>
            <a:off x="3927988" y="1042215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916564-105A-A23E-FB7F-EB1CD0D711D8}"/>
              </a:ext>
            </a:extLst>
          </p:cNvPr>
          <p:cNvCxnSpPr>
            <a:cxnSpLocks/>
          </p:cNvCxnSpPr>
          <p:nvPr/>
        </p:nvCxnSpPr>
        <p:spPr>
          <a:xfrm flipH="1">
            <a:off x="9805517" y="3524847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5C4FF1-9B77-4A83-5476-50710811630E}"/>
              </a:ext>
            </a:extLst>
          </p:cNvPr>
          <p:cNvCxnSpPr>
            <a:cxnSpLocks/>
          </p:cNvCxnSpPr>
          <p:nvPr/>
        </p:nvCxnSpPr>
        <p:spPr>
          <a:xfrm flipH="1">
            <a:off x="9891246" y="5958336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6158DF-6702-971D-0C5A-57872E3CB0D5}"/>
              </a:ext>
            </a:extLst>
          </p:cNvPr>
          <p:cNvCxnSpPr>
            <a:cxnSpLocks/>
          </p:cNvCxnSpPr>
          <p:nvPr/>
        </p:nvCxnSpPr>
        <p:spPr>
          <a:xfrm flipH="1">
            <a:off x="6191054" y="3500275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2FA6BEE-8471-7317-BA06-21BA105D1310}"/>
              </a:ext>
            </a:extLst>
          </p:cNvPr>
          <p:cNvCxnSpPr>
            <a:cxnSpLocks/>
          </p:cNvCxnSpPr>
          <p:nvPr/>
        </p:nvCxnSpPr>
        <p:spPr>
          <a:xfrm flipH="1">
            <a:off x="6198589" y="5977992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7D44ABB-881B-B30B-7DEE-7E0C28328CFA}"/>
              </a:ext>
            </a:extLst>
          </p:cNvPr>
          <p:cNvCxnSpPr>
            <a:cxnSpLocks/>
          </p:cNvCxnSpPr>
          <p:nvPr/>
        </p:nvCxnSpPr>
        <p:spPr>
          <a:xfrm flipH="1">
            <a:off x="6177774" y="1086456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0088B-9E8F-0422-D82D-F58844C0019C}"/>
              </a:ext>
            </a:extLst>
          </p:cNvPr>
          <p:cNvCxnSpPr>
            <a:cxnSpLocks/>
          </p:cNvCxnSpPr>
          <p:nvPr/>
        </p:nvCxnSpPr>
        <p:spPr>
          <a:xfrm>
            <a:off x="3837210" y="3018762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12B2D3F-24DE-6211-C943-62E2015A8BA2}"/>
              </a:ext>
            </a:extLst>
          </p:cNvPr>
          <p:cNvCxnSpPr>
            <a:cxnSpLocks/>
          </p:cNvCxnSpPr>
          <p:nvPr/>
        </p:nvCxnSpPr>
        <p:spPr>
          <a:xfrm>
            <a:off x="10525270" y="1277583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34E157-4E2F-7615-C46B-C02AF8C0D352}"/>
              </a:ext>
            </a:extLst>
          </p:cNvPr>
          <p:cNvCxnSpPr>
            <a:cxnSpLocks/>
          </p:cNvCxnSpPr>
          <p:nvPr/>
        </p:nvCxnSpPr>
        <p:spPr>
          <a:xfrm flipV="1">
            <a:off x="6953702" y="3013348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6071438-F1D6-3EEA-3565-AE226C1E277A}"/>
              </a:ext>
            </a:extLst>
          </p:cNvPr>
          <p:cNvCxnSpPr>
            <a:cxnSpLocks/>
          </p:cNvCxnSpPr>
          <p:nvPr/>
        </p:nvCxnSpPr>
        <p:spPr>
          <a:xfrm>
            <a:off x="10540019" y="3760851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7A1137-90BD-E231-5DD6-F015274FB11C}"/>
              </a:ext>
            </a:extLst>
          </p:cNvPr>
          <p:cNvCxnSpPr>
            <a:cxnSpLocks/>
          </p:cNvCxnSpPr>
          <p:nvPr/>
        </p:nvCxnSpPr>
        <p:spPr>
          <a:xfrm>
            <a:off x="3721510" y="3690051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6234D16-B3C8-1D2F-59DA-68D7223C1C79}"/>
              </a:ext>
            </a:extLst>
          </p:cNvPr>
          <p:cNvCxnSpPr>
            <a:cxnSpLocks/>
          </p:cNvCxnSpPr>
          <p:nvPr/>
        </p:nvCxnSpPr>
        <p:spPr>
          <a:xfrm>
            <a:off x="3721510" y="1337187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7C2929-7AAC-EE9D-B991-F9135249A881}"/>
              </a:ext>
            </a:extLst>
          </p:cNvPr>
          <p:cNvCxnSpPr>
            <a:cxnSpLocks/>
          </p:cNvCxnSpPr>
          <p:nvPr/>
        </p:nvCxnSpPr>
        <p:spPr>
          <a:xfrm flipV="1">
            <a:off x="3721510" y="3013348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6349221-2979-51CD-D40E-0A89F7B88896}"/>
              </a:ext>
            </a:extLst>
          </p:cNvPr>
          <p:cNvCxnSpPr>
            <a:cxnSpLocks/>
          </p:cNvCxnSpPr>
          <p:nvPr/>
        </p:nvCxnSpPr>
        <p:spPr>
          <a:xfrm flipV="1">
            <a:off x="6943871" y="5424929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A673952-0A57-C0F5-25F7-42E917A61527}"/>
              </a:ext>
            </a:extLst>
          </p:cNvPr>
          <p:cNvCxnSpPr>
            <a:cxnSpLocks/>
          </p:cNvCxnSpPr>
          <p:nvPr/>
        </p:nvCxnSpPr>
        <p:spPr>
          <a:xfrm flipV="1">
            <a:off x="3721511" y="5451970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F345D0-2C2C-9D2D-61F3-3C30CFEDA54E}"/>
              </a:ext>
            </a:extLst>
          </p:cNvPr>
          <p:cNvCxnSpPr>
            <a:cxnSpLocks/>
          </p:cNvCxnSpPr>
          <p:nvPr/>
        </p:nvCxnSpPr>
        <p:spPr>
          <a:xfrm flipV="1">
            <a:off x="10703218" y="5464275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B862DD-0831-BEF4-301F-9407669F5695}"/>
              </a:ext>
            </a:extLst>
          </p:cNvPr>
          <p:cNvCxnSpPr>
            <a:cxnSpLocks/>
          </p:cNvCxnSpPr>
          <p:nvPr/>
        </p:nvCxnSpPr>
        <p:spPr>
          <a:xfrm flipV="1">
            <a:off x="10540019" y="3075035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E265DB4-C58F-EFC0-D593-3C248BB996EE}"/>
              </a:ext>
            </a:extLst>
          </p:cNvPr>
          <p:cNvCxnSpPr>
            <a:cxnSpLocks/>
          </p:cNvCxnSpPr>
          <p:nvPr/>
        </p:nvCxnSpPr>
        <p:spPr>
          <a:xfrm>
            <a:off x="3837210" y="5470669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4A9CB8-B971-64A5-F39A-175BA6E5F7E8}"/>
              </a:ext>
            </a:extLst>
          </p:cNvPr>
          <p:cNvCxnSpPr>
            <a:cxnSpLocks/>
          </p:cNvCxnSpPr>
          <p:nvPr/>
        </p:nvCxnSpPr>
        <p:spPr>
          <a:xfrm>
            <a:off x="10463816" y="3115057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4131AC-22AA-F64A-8173-5A5E51EDAA8B}"/>
              </a:ext>
            </a:extLst>
          </p:cNvPr>
          <p:cNvCxnSpPr>
            <a:cxnSpLocks/>
          </p:cNvCxnSpPr>
          <p:nvPr/>
        </p:nvCxnSpPr>
        <p:spPr>
          <a:xfrm>
            <a:off x="6828176" y="5462799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8729F-30C8-8CDA-1A3D-2E8F2BF8EF4A}"/>
              </a:ext>
            </a:extLst>
          </p:cNvPr>
          <p:cNvCxnSpPr>
            <a:cxnSpLocks/>
          </p:cNvCxnSpPr>
          <p:nvPr/>
        </p:nvCxnSpPr>
        <p:spPr>
          <a:xfrm>
            <a:off x="6857689" y="3028336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10F202D-40DB-5A18-56BF-EA07A91B0794}"/>
              </a:ext>
            </a:extLst>
          </p:cNvPr>
          <p:cNvCxnSpPr>
            <a:cxnSpLocks/>
          </p:cNvCxnSpPr>
          <p:nvPr/>
        </p:nvCxnSpPr>
        <p:spPr>
          <a:xfrm flipH="1">
            <a:off x="3923392" y="1180351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6E9BAD3-ACB5-D918-8A1C-50FF16377E01}"/>
              </a:ext>
            </a:extLst>
          </p:cNvPr>
          <p:cNvCxnSpPr>
            <a:cxnSpLocks/>
          </p:cNvCxnSpPr>
          <p:nvPr/>
        </p:nvCxnSpPr>
        <p:spPr>
          <a:xfrm>
            <a:off x="10614727" y="5486897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20149A6-8F19-748C-B5A8-383FA85C5459}"/>
              </a:ext>
            </a:extLst>
          </p:cNvPr>
          <p:cNvCxnSpPr>
            <a:cxnSpLocks/>
          </p:cNvCxnSpPr>
          <p:nvPr/>
        </p:nvCxnSpPr>
        <p:spPr>
          <a:xfrm flipH="1">
            <a:off x="6926337" y="1204932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E67AB5E-F5B4-414C-80DD-747A7C16E04B}"/>
              </a:ext>
            </a:extLst>
          </p:cNvPr>
          <p:cNvCxnSpPr>
            <a:cxnSpLocks/>
          </p:cNvCxnSpPr>
          <p:nvPr/>
        </p:nvCxnSpPr>
        <p:spPr>
          <a:xfrm flipH="1">
            <a:off x="6930107" y="6072887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097F218-B03F-95DB-35F2-B17DEC12A302}"/>
              </a:ext>
            </a:extLst>
          </p:cNvPr>
          <p:cNvCxnSpPr>
            <a:cxnSpLocks/>
          </p:cNvCxnSpPr>
          <p:nvPr/>
        </p:nvCxnSpPr>
        <p:spPr>
          <a:xfrm flipH="1">
            <a:off x="3908645" y="3597313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6577CF4-C885-83D4-D232-F212D870EB77}"/>
              </a:ext>
            </a:extLst>
          </p:cNvPr>
          <p:cNvCxnSpPr>
            <a:cxnSpLocks/>
          </p:cNvCxnSpPr>
          <p:nvPr/>
        </p:nvCxnSpPr>
        <p:spPr>
          <a:xfrm flipH="1">
            <a:off x="3923391" y="6074355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40C8661-DEE5-8182-9AA2-208DA9C6B75C}"/>
              </a:ext>
            </a:extLst>
          </p:cNvPr>
          <p:cNvCxnSpPr>
            <a:cxnSpLocks/>
          </p:cNvCxnSpPr>
          <p:nvPr/>
        </p:nvCxnSpPr>
        <p:spPr>
          <a:xfrm flipV="1">
            <a:off x="6968288" y="3751279"/>
            <a:ext cx="0" cy="511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60ECECB-38C0-4671-B9CD-A1D751CD7594}"/>
              </a:ext>
            </a:extLst>
          </p:cNvPr>
          <p:cNvCxnSpPr>
            <a:cxnSpLocks/>
          </p:cNvCxnSpPr>
          <p:nvPr/>
        </p:nvCxnSpPr>
        <p:spPr>
          <a:xfrm flipV="1">
            <a:off x="3849488" y="1343760"/>
            <a:ext cx="0" cy="488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229CC60-3D54-6CE7-AA6C-DC7F306998BE}"/>
              </a:ext>
            </a:extLst>
          </p:cNvPr>
          <p:cNvCxnSpPr>
            <a:cxnSpLocks/>
          </p:cNvCxnSpPr>
          <p:nvPr/>
        </p:nvCxnSpPr>
        <p:spPr>
          <a:xfrm>
            <a:off x="6243822" y="1192392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124C990-DC30-0229-3B45-4C19DB2079D2}"/>
              </a:ext>
            </a:extLst>
          </p:cNvPr>
          <p:cNvCxnSpPr>
            <a:cxnSpLocks/>
          </p:cNvCxnSpPr>
          <p:nvPr/>
        </p:nvCxnSpPr>
        <p:spPr>
          <a:xfrm>
            <a:off x="9847328" y="1107352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4C56F5-B32B-64A1-85A2-1ABD1B989259}"/>
              </a:ext>
            </a:extLst>
          </p:cNvPr>
          <p:cNvCxnSpPr>
            <a:cxnSpLocks/>
          </p:cNvCxnSpPr>
          <p:nvPr/>
        </p:nvCxnSpPr>
        <p:spPr>
          <a:xfrm>
            <a:off x="9870538" y="3602723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DEBF7A7-7EF9-1827-47D6-3A905AE0363F}"/>
              </a:ext>
            </a:extLst>
          </p:cNvPr>
          <p:cNvCxnSpPr>
            <a:cxnSpLocks/>
          </p:cNvCxnSpPr>
          <p:nvPr/>
        </p:nvCxnSpPr>
        <p:spPr>
          <a:xfrm>
            <a:off x="9921080" y="6072887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C52237E-39A2-CD0E-4FC1-150CAE9B716E}"/>
              </a:ext>
            </a:extLst>
          </p:cNvPr>
          <p:cNvCxnSpPr>
            <a:cxnSpLocks/>
          </p:cNvCxnSpPr>
          <p:nvPr/>
        </p:nvCxnSpPr>
        <p:spPr>
          <a:xfrm>
            <a:off x="6273493" y="6075841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7131DD7-ED8C-E9B0-9607-F2D0E63A7BAE}"/>
              </a:ext>
            </a:extLst>
          </p:cNvPr>
          <p:cNvCxnSpPr>
            <a:cxnSpLocks/>
          </p:cNvCxnSpPr>
          <p:nvPr/>
        </p:nvCxnSpPr>
        <p:spPr>
          <a:xfrm>
            <a:off x="6268242" y="3597313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8DDC1B-01B8-5670-0E02-4A15A4EB67D1}"/>
              </a:ext>
            </a:extLst>
          </p:cNvPr>
          <p:cNvCxnSpPr>
            <a:cxnSpLocks/>
          </p:cNvCxnSpPr>
          <p:nvPr/>
        </p:nvCxnSpPr>
        <p:spPr>
          <a:xfrm flipV="1">
            <a:off x="3837210" y="3695740"/>
            <a:ext cx="0" cy="48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B14E33D-0D04-7E1C-B073-0C466A9B1D3B}"/>
              </a:ext>
            </a:extLst>
          </p:cNvPr>
          <p:cNvCxnSpPr>
            <a:cxnSpLocks/>
          </p:cNvCxnSpPr>
          <p:nvPr/>
        </p:nvCxnSpPr>
        <p:spPr>
          <a:xfrm flipV="1">
            <a:off x="10434319" y="3772830"/>
            <a:ext cx="0" cy="48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758E78C-9CA1-160A-EDC7-157126792C4E}"/>
              </a:ext>
            </a:extLst>
          </p:cNvPr>
          <p:cNvCxnSpPr>
            <a:cxnSpLocks/>
          </p:cNvCxnSpPr>
          <p:nvPr/>
        </p:nvCxnSpPr>
        <p:spPr>
          <a:xfrm flipV="1">
            <a:off x="10434319" y="1257636"/>
            <a:ext cx="0" cy="48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A766DE0-30B7-558B-82D1-4539D9DA0588}"/>
              </a:ext>
            </a:extLst>
          </p:cNvPr>
          <p:cNvSpPr txBox="1"/>
          <p:nvPr/>
        </p:nvSpPr>
        <p:spPr>
          <a:xfrm>
            <a:off x="460726" y="1376711"/>
            <a:ext cx="26538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Diffusion Pattern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sz="1400" dirty="0" err="1"/>
              <a:t>upper_left_corner_diff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upper_side_diff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upper_right_corner_diff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left_side_diff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/>
              <a:t>diffusion2d()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right_side_diff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lower_left_corner_diff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lower_side_diff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lower_right_corner_diff</a:t>
            </a:r>
            <a:r>
              <a:rPr lang="en-US" sz="1400" dirty="0"/>
              <a:t>() </a:t>
            </a:r>
          </a:p>
          <a:p>
            <a:endParaRPr lang="de-DE" sz="1400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91B6F99E-0C33-C5F3-07A7-47AE1E922234}"/>
              </a:ext>
            </a:extLst>
          </p:cNvPr>
          <p:cNvSpPr/>
          <p:nvPr/>
        </p:nvSpPr>
        <p:spPr>
          <a:xfrm>
            <a:off x="6515639" y="1511695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CF2ADFD-E842-A75F-8BDC-EFEE83468FB0}"/>
              </a:ext>
            </a:extLst>
          </p:cNvPr>
          <p:cNvCxnSpPr>
            <a:cxnSpLocks/>
          </p:cNvCxnSpPr>
          <p:nvPr/>
        </p:nvCxnSpPr>
        <p:spPr>
          <a:xfrm>
            <a:off x="6753481" y="1219196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EE6EE69-6A9E-D835-6A66-2910FB5C5F0E}"/>
              </a:ext>
            </a:extLst>
          </p:cNvPr>
          <p:cNvCxnSpPr>
            <a:cxnSpLocks/>
          </p:cNvCxnSpPr>
          <p:nvPr/>
        </p:nvCxnSpPr>
        <p:spPr>
          <a:xfrm flipV="1">
            <a:off x="6857689" y="1234828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07FA61B-4B7E-8230-C60D-87A08DABC64F}"/>
              </a:ext>
            </a:extLst>
          </p:cNvPr>
          <p:cNvSpPr txBox="1"/>
          <p:nvPr/>
        </p:nvSpPr>
        <p:spPr>
          <a:xfrm>
            <a:off x="3676372" y="460818"/>
            <a:ext cx="698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1)                                                            2)                                                                        3)</a:t>
            </a:r>
            <a:endParaRPr lang="en-US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D42910F-A4C7-0E9B-562C-DE054B3A225A}"/>
              </a:ext>
            </a:extLst>
          </p:cNvPr>
          <p:cNvSpPr txBox="1"/>
          <p:nvPr/>
        </p:nvSpPr>
        <p:spPr>
          <a:xfrm>
            <a:off x="3076062" y="3429000"/>
            <a:ext cx="540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4)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7)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842A211-C7B0-FEB4-5853-4D837E7B3E5F}"/>
              </a:ext>
            </a:extLst>
          </p:cNvPr>
          <p:cNvSpPr txBox="1"/>
          <p:nvPr/>
        </p:nvSpPr>
        <p:spPr>
          <a:xfrm>
            <a:off x="6280859" y="6409634"/>
            <a:ext cx="152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  </a:t>
            </a:r>
            <a:r>
              <a:rPr lang="de-DE" b="1" dirty="0"/>
              <a:t>8)</a:t>
            </a:r>
            <a:endParaRPr lang="en-US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887490C-A49B-3D37-9CAF-00EBAF6C313F}"/>
              </a:ext>
            </a:extLst>
          </p:cNvPr>
          <p:cNvSpPr txBox="1"/>
          <p:nvPr/>
        </p:nvSpPr>
        <p:spPr>
          <a:xfrm>
            <a:off x="10901691" y="3429000"/>
            <a:ext cx="455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6)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9)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1566D3D-4F54-5C4F-CE88-0EBF160DF632}"/>
              </a:ext>
            </a:extLst>
          </p:cNvPr>
          <p:cNvSpPr txBox="1"/>
          <p:nvPr/>
        </p:nvSpPr>
        <p:spPr>
          <a:xfrm>
            <a:off x="7188718" y="2900205"/>
            <a:ext cx="79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5)</a:t>
            </a:r>
            <a:endParaRPr lang="en-US" b="1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ACB13F4-D693-265B-8E2A-0A997F0DFB15}"/>
              </a:ext>
            </a:extLst>
          </p:cNvPr>
          <p:cNvCxnSpPr>
            <a:cxnSpLocks/>
          </p:cNvCxnSpPr>
          <p:nvPr/>
        </p:nvCxnSpPr>
        <p:spPr>
          <a:xfrm flipH="1" flipV="1">
            <a:off x="6901287" y="3619512"/>
            <a:ext cx="496531" cy="3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62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34469"/>
              </p:ext>
            </p:extLst>
          </p:nvPr>
        </p:nvGraphicFramePr>
        <p:xfrm>
          <a:off x="5463092" y="1517993"/>
          <a:ext cx="4280246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90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418" y="3106270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359" y="3128682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5143500" y="1210235"/>
            <a:ext cx="75863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GFP(10 cells)                        </a:t>
            </a:r>
            <a:r>
              <a:rPr lang="en-US" sz="1400" dirty="0">
                <a:solidFill>
                  <a:srgbClr val="0FC9D6"/>
                </a:solidFill>
              </a:rPr>
              <a:t>GFP-Inhibitor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               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GFP_Inhibitor(10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7829" y="3151094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2741" y="3162300"/>
            <a:ext cx="589431" cy="567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04D546-ABB7-DF55-F9C8-F15156C63B3D}"/>
              </a:ext>
            </a:extLst>
          </p:cNvPr>
          <p:cNvSpPr txBox="1"/>
          <p:nvPr/>
        </p:nvSpPr>
        <p:spPr>
          <a:xfrm>
            <a:off x="6095999" y="5334000"/>
            <a:ext cx="2151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Anchor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3978087" cy="62170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Sim_python4</a:t>
            </a:r>
            <a:r>
              <a:rPr lang="de-DE" sz="2000" b="1" dirty="0"/>
              <a:t>-</a:t>
            </a:r>
            <a:r>
              <a:rPr lang="en-US" sz="2000" b="1" dirty="0"/>
              <a:t>Sim1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Each cell is able to trap GFP (</a:t>
            </a:r>
            <a:r>
              <a:rPr lang="en-US" dirty="0" err="1"/>
              <a:t>A_cells</a:t>
            </a:r>
            <a:r>
              <a:rPr lang="en-US" dirty="0"/>
              <a:t> 0.5)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first 10 cells from left produce GFP (</a:t>
            </a:r>
            <a:r>
              <a:rPr lang="en-US" dirty="0" err="1"/>
              <a:t>GFP_cells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GFP(</a:t>
            </a:r>
            <a:r>
              <a:rPr lang="en-US" dirty="0" err="1"/>
              <a:t>I_cells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61269"/>
              </p:ext>
            </p:extLst>
          </p:nvPr>
        </p:nvGraphicFramePr>
        <p:xfrm>
          <a:off x="5463092" y="1517993"/>
          <a:ext cx="4280246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90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418" y="3106270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359" y="3128682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5143500" y="1210235"/>
            <a:ext cx="75863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GFP(10 cells)                        </a:t>
            </a:r>
            <a:r>
              <a:rPr lang="en-US" sz="1400" dirty="0">
                <a:solidFill>
                  <a:srgbClr val="0FC9D6"/>
                </a:solidFill>
              </a:rPr>
              <a:t>GFP-Inhibitor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               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GFP_Inhibitor(10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7829" y="3151094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2741" y="3162300"/>
            <a:ext cx="589431" cy="567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3978087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Sim_python4</a:t>
            </a:r>
            <a:r>
              <a:rPr lang="de-DE" sz="2000" b="1" dirty="0"/>
              <a:t>-</a:t>
            </a:r>
            <a:r>
              <a:rPr lang="en-US" sz="2000" b="1" dirty="0"/>
              <a:t>Sim2</a:t>
            </a:r>
          </a:p>
          <a:p>
            <a:endParaRPr lang="en-US" sz="2000" b="1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There is no Anchor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first 10 cells from left produce GFP (</a:t>
            </a:r>
            <a:r>
              <a:rPr lang="en-US" dirty="0" err="1"/>
              <a:t>GFP_cells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GFP(</a:t>
            </a:r>
            <a:r>
              <a:rPr lang="en-US" dirty="0" err="1"/>
              <a:t>I_cells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7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4934"/>
              </p:ext>
            </p:extLst>
          </p:nvPr>
        </p:nvGraphicFramePr>
        <p:xfrm>
          <a:off x="5463092" y="1517993"/>
          <a:ext cx="4280243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302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89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771" y="3139888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6241" y="3106270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4975412" y="1232647"/>
            <a:ext cx="758638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GFP(10 cells)           </a:t>
            </a:r>
            <a:r>
              <a:rPr lang="en-US" sz="1200" dirty="0" err="1">
                <a:solidFill>
                  <a:srgbClr val="FF0000"/>
                </a:solidFill>
              </a:rPr>
              <a:t>mCherry</a:t>
            </a:r>
            <a:r>
              <a:rPr lang="en-US" sz="1200" dirty="0">
                <a:solidFill>
                  <a:srgbClr val="FF0000"/>
                </a:solidFill>
              </a:rPr>
              <a:t> (10cells)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</a:t>
            </a:r>
            <a:r>
              <a:rPr lang="en-US" sz="1200" dirty="0" err="1">
                <a:solidFill>
                  <a:schemeClr val="accent2"/>
                </a:solidFill>
              </a:rPr>
              <a:t>mCherry</a:t>
            </a:r>
            <a:r>
              <a:rPr lang="en-US" sz="1200" dirty="0">
                <a:solidFill>
                  <a:schemeClr val="accent2"/>
                </a:solidFill>
              </a:rPr>
              <a:t>-Inhibitor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              </a:t>
            </a:r>
            <a:r>
              <a:rPr lang="en-US" sz="1200" dirty="0">
                <a:solidFill>
                  <a:schemeClr val="accent5"/>
                </a:solidFill>
              </a:rPr>
              <a:t>inhibitor(anti-</a:t>
            </a:r>
            <a:r>
              <a:rPr lang="en-US" sz="1200" dirty="0" err="1">
                <a:solidFill>
                  <a:schemeClr val="accent5"/>
                </a:solidFill>
              </a:rPr>
              <a:t>mCherry</a:t>
            </a:r>
            <a:r>
              <a:rPr lang="en-US" sz="1200" dirty="0">
                <a:solidFill>
                  <a:schemeClr val="accent5"/>
                </a:solidFill>
              </a:rPr>
              <a:t>)(10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4424" y="3161826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1330" y="3162301"/>
            <a:ext cx="589431" cy="567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4011704" cy="7325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Sim_pythpn5-sim1</a:t>
            </a:r>
          </a:p>
          <a:p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Arial"/>
                <a:ea typeface="+mn-lt"/>
                <a:cs typeface="Arial"/>
              </a:rPr>
              <a:t>The first 10 cells from left produce GFP (</a:t>
            </a:r>
            <a:r>
              <a:rPr lang="en-US" dirty="0" err="1">
                <a:latin typeface="Arial"/>
                <a:ea typeface="+mn-lt"/>
                <a:cs typeface="Arial"/>
              </a:rPr>
              <a:t>GFP_cells</a:t>
            </a:r>
            <a:r>
              <a:rPr lang="en-US" dirty="0">
                <a:latin typeface="Arial"/>
                <a:ea typeface="+mn-lt"/>
                <a:cs typeface="Arial"/>
              </a:rPr>
              <a:t> 2)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third 10 cells from the left produce </a:t>
            </a:r>
            <a:r>
              <a:rPr lang="en-US" dirty="0" err="1">
                <a:ea typeface="+mn-lt"/>
                <a:cs typeface="+mn-lt"/>
              </a:rPr>
              <a:t>mCherry</a:t>
            </a:r>
            <a:r>
              <a:rPr lang="en-US" dirty="0">
                <a:ea typeface="+mn-lt"/>
                <a:cs typeface="+mn-lt"/>
              </a:rPr>
              <a:t> as soon as they are activated with GFP (</a:t>
            </a:r>
            <a:r>
              <a:rPr lang="en-US" dirty="0" err="1">
                <a:ea typeface="+mn-lt"/>
                <a:cs typeface="+mn-lt"/>
              </a:rPr>
              <a:t>MC_cells</a:t>
            </a:r>
            <a:r>
              <a:rPr lang="en-US" dirty="0">
                <a:ea typeface="+mn-lt"/>
                <a:cs typeface="+mn-lt"/>
              </a:rPr>
              <a:t> 0.4)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</a:t>
            </a:r>
            <a:r>
              <a:rPr lang="en-US" dirty="0" err="1"/>
              <a:t>mCherry</a:t>
            </a:r>
            <a:r>
              <a:rPr lang="en-US" dirty="0"/>
              <a:t>(</a:t>
            </a:r>
            <a:r>
              <a:rPr lang="en-US" dirty="0" err="1"/>
              <a:t>I_cells</a:t>
            </a:r>
            <a:r>
              <a:rPr lang="en-US" dirty="0"/>
              <a:t> 2)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F04901BE-7C0C-95DA-B200-191363192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5725" y="3218804"/>
            <a:ext cx="510988" cy="443753"/>
          </a:xfrm>
          <a:prstGeom prst="rect">
            <a:avLst/>
          </a:prstGeom>
        </p:spPr>
      </p:pic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E3FD6F83-8633-3696-262B-5938303450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0828" y="3196392"/>
            <a:ext cx="589429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6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101780"/>
              </p:ext>
            </p:extLst>
          </p:nvPr>
        </p:nvGraphicFramePr>
        <p:xfrm>
          <a:off x="5463092" y="1517993"/>
          <a:ext cx="4280243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302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89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771" y="3139888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6241" y="3106270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4975412" y="1232647"/>
            <a:ext cx="758638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GFP(10 cells)           </a:t>
            </a:r>
            <a:r>
              <a:rPr lang="en-US" sz="1200" dirty="0" err="1">
                <a:solidFill>
                  <a:srgbClr val="FF0000"/>
                </a:solidFill>
              </a:rPr>
              <a:t>mCherry</a:t>
            </a:r>
            <a:r>
              <a:rPr lang="en-US" sz="1200" dirty="0">
                <a:solidFill>
                  <a:srgbClr val="FF0000"/>
                </a:solidFill>
              </a:rPr>
              <a:t> (10cells)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</a:t>
            </a:r>
            <a:r>
              <a:rPr lang="en-US" sz="1200" dirty="0" err="1">
                <a:solidFill>
                  <a:schemeClr val="accent2"/>
                </a:solidFill>
              </a:rPr>
              <a:t>mCherry</a:t>
            </a:r>
            <a:r>
              <a:rPr lang="en-US" sz="1200" dirty="0">
                <a:solidFill>
                  <a:schemeClr val="accent2"/>
                </a:solidFill>
              </a:rPr>
              <a:t>-Inhibitor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              </a:t>
            </a:r>
            <a:r>
              <a:rPr lang="en-US" sz="1200" dirty="0">
                <a:solidFill>
                  <a:schemeClr val="accent5"/>
                </a:solidFill>
              </a:rPr>
              <a:t>inhibitor(anti-</a:t>
            </a:r>
            <a:r>
              <a:rPr lang="en-US" sz="1200" dirty="0" err="1">
                <a:solidFill>
                  <a:schemeClr val="accent5"/>
                </a:solidFill>
              </a:rPr>
              <a:t>mCherry</a:t>
            </a:r>
            <a:r>
              <a:rPr lang="en-US" sz="1200" dirty="0">
                <a:solidFill>
                  <a:schemeClr val="accent5"/>
                </a:solidFill>
              </a:rPr>
              <a:t>)(10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4424" y="3161826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1330" y="3162301"/>
            <a:ext cx="589431" cy="567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4011704" cy="78790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Sim_pythpn5-sim2</a:t>
            </a:r>
          </a:p>
          <a:p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Arial"/>
                <a:ea typeface="+mn-lt"/>
                <a:cs typeface="Arial"/>
              </a:rPr>
              <a:t>The first 10 cells from left produce GFP (</a:t>
            </a:r>
            <a:r>
              <a:rPr lang="en-US" dirty="0" err="1">
                <a:latin typeface="Arial"/>
                <a:ea typeface="+mn-lt"/>
                <a:cs typeface="Arial"/>
              </a:rPr>
              <a:t>GFP_cells</a:t>
            </a:r>
            <a:r>
              <a:rPr lang="en-US" dirty="0">
                <a:latin typeface="Arial"/>
                <a:ea typeface="+mn-lt"/>
                <a:cs typeface="Arial"/>
              </a:rPr>
              <a:t> 2)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third 10 cells from the left produce </a:t>
            </a:r>
            <a:r>
              <a:rPr lang="en-US" dirty="0" err="1">
                <a:ea typeface="+mn-lt"/>
                <a:cs typeface="+mn-lt"/>
              </a:rPr>
              <a:t>mCherry</a:t>
            </a:r>
            <a:r>
              <a:rPr lang="en-US" dirty="0">
                <a:ea typeface="+mn-lt"/>
                <a:cs typeface="+mn-lt"/>
              </a:rPr>
              <a:t> as soon as they are activated with GFP (</a:t>
            </a:r>
            <a:r>
              <a:rPr lang="en-US" dirty="0" err="1">
                <a:ea typeface="+mn-lt"/>
                <a:cs typeface="+mn-lt"/>
              </a:rPr>
              <a:t>MC_cells</a:t>
            </a:r>
            <a:r>
              <a:rPr lang="en-US" dirty="0">
                <a:ea typeface="+mn-lt"/>
                <a:cs typeface="+mn-lt"/>
              </a:rPr>
              <a:t> 0.4)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Each cell is able to trap </a:t>
            </a:r>
            <a:r>
              <a:rPr lang="en-US" dirty="0" err="1"/>
              <a:t>mCherry</a:t>
            </a:r>
            <a:r>
              <a:rPr lang="en-US" dirty="0"/>
              <a:t> (</a:t>
            </a:r>
            <a:r>
              <a:rPr lang="en-US" dirty="0" err="1"/>
              <a:t>A_cells</a:t>
            </a:r>
            <a:r>
              <a:rPr lang="en-US" dirty="0"/>
              <a:t> 0.5)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</a:t>
            </a:r>
            <a:r>
              <a:rPr lang="en-US" dirty="0" err="1"/>
              <a:t>mCherry</a:t>
            </a:r>
            <a:r>
              <a:rPr lang="en-US" dirty="0"/>
              <a:t>(</a:t>
            </a:r>
            <a:r>
              <a:rPr lang="en-US" dirty="0" err="1"/>
              <a:t>I_cells</a:t>
            </a:r>
            <a:r>
              <a:rPr lang="en-US" dirty="0"/>
              <a:t> 2)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F04901BE-7C0C-95DA-B200-191363192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5725" y="3218804"/>
            <a:ext cx="510988" cy="443753"/>
          </a:xfrm>
          <a:prstGeom prst="rect">
            <a:avLst/>
          </a:prstGeom>
        </p:spPr>
      </p:pic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E3FD6F83-8633-3696-262B-5938303450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0828" y="3196392"/>
            <a:ext cx="589429" cy="477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32D9F1-1F1C-2CEF-2637-F7318FCFDA08}"/>
              </a:ext>
            </a:extLst>
          </p:cNvPr>
          <p:cNvSpPr txBox="1"/>
          <p:nvPr/>
        </p:nvSpPr>
        <p:spPr>
          <a:xfrm>
            <a:off x="5847993" y="5373151"/>
            <a:ext cx="421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Anchor (traps 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mCherry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7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5EE81-37CB-1228-19EC-548265BBD341}"/>
              </a:ext>
            </a:extLst>
          </p:cNvPr>
          <p:cNvSpPr txBox="1"/>
          <p:nvPr/>
        </p:nvSpPr>
        <p:spPr>
          <a:xfrm>
            <a:off x="537882" y="694764"/>
            <a:ext cx="9984440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Protein cascades,  that lead to gene expression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Different initializations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Different cell production potential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Feedback loops (positive and negative)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Competitive and non-competitive inhibitor and anchor binding patterns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More than one morphogen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Genetic Algorithms</a:t>
            </a:r>
          </a:p>
          <a:p>
            <a:r>
              <a:rPr lang="en-US" sz="2400" b="1" dirty="0"/>
              <a:t>     </a:t>
            </a:r>
            <a:r>
              <a:rPr lang="en-US" b="1" dirty="0"/>
              <a:t>- </a:t>
            </a:r>
            <a:r>
              <a:rPr lang="en-US" b="0" i="0" dirty="0">
                <a:solidFill>
                  <a:srgbClr val="000000"/>
                </a:solidFill>
                <a:effectLst/>
                <a:latin typeface="AdvOTf0129623"/>
              </a:rPr>
              <a:t>Gene regulatory mechanisms (GRMs</a:t>
            </a:r>
            <a:r>
              <a:rPr lang="en-US" dirty="0"/>
              <a:t> )</a:t>
            </a:r>
          </a:p>
          <a:p>
            <a:r>
              <a:rPr lang="en-US" dirty="0"/>
              <a:t>     - reverse engineering </a:t>
            </a:r>
            <a:r>
              <a:rPr lang="en-US" b="0" i="0" dirty="0">
                <a:solidFill>
                  <a:srgbClr val="000000"/>
                </a:solidFill>
                <a:effectLst/>
                <a:latin typeface="AdvOTf0129623"/>
              </a:rPr>
              <a:t>Gene regulatory mechanisms (GRMs</a:t>
            </a:r>
            <a:r>
              <a:rPr lang="en-US" dirty="0"/>
              <a:t> )</a:t>
            </a:r>
          </a:p>
          <a:p>
            <a:r>
              <a:rPr lang="en-US" dirty="0"/>
              <a:t>     - </a:t>
            </a:r>
            <a:r>
              <a:rPr lang="en-US" b="0" i="0" dirty="0">
                <a:solidFill>
                  <a:srgbClr val="000000"/>
                </a:solidFill>
                <a:effectLst/>
                <a:latin typeface="AdvOT34fe1490.B"/>
              </a:rPr>
              <a:t>Reza Mousavi1 &amp; Daniel Lobo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45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6CC2C9-28DA-0BFD-4FE3-C3063995E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3274"/>
              </p:ext>
            </p:extLst>
          </p:nvPr>
        </p:nvGraphicFramePr>
        <p:xfrm>
          <a:off x="7400413" y="1919748"/>
          <a:ext cx="3208592" cy="301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74">
                  <a:extLst>
                    <a:ext uri="{9D8B030D-6E8A-4147-A177-3AD203B41FA5}">
                      <a16:colId xmlns:a16="http://schemas.microsoft.com/office/drawing/2014/main" val="831897911"/>
                    </a:ext>
                  </a:extLst>
                </a:gridCol>
                <a:gridCol w="401074">
                  <a:extLst>
                    <a:ext uri="{9D8B030D-6E8A-4147-A177-3AD203B41FA5}">
                      <a16:colId xmlns:a16="http://schemas.microsoft.com/office/drawing/2014/main" val="421315075"/>
                    </a:ext>
                  </a:extLst>
                </a:gridCol>
                <a:gridCol w="401074">
                  <a:extLst>
                    <a:ext uri="{9D8B030D-6E8A-4147-A177-3AD203B41FA5}">
                      <a16:colId xmlns:a16="http://schemas.microsoft.com/office/drawing/2014/main" val="2534862650"/>
                    </a:ext>
                  </a:extLst>
                </a:gridCol>
                <a:gridCol w="401074">
                  <a:extLst>
                    <a:ext uri="{9D8B030D-6E8A-4147-A177-3AD203B41FA5}">
                      <a16:colId xmlns:a16="http://schemas.microsoft.com/office/drawing/2014/main" val="2926759716"/>
                    </a:ext>
                  </a:extLst>
                </a:gridCol>
                <a:gridCol w="401074">
                  <a:extLst>
                    <a:ext uri="{9D8B030D-6E8A-4147-A177-3AD203B41FA5}">
                      <a16:colId xmlns:a16="http://schemas.microsoft.com/office/drawing/2014/main" val="437557869"/>
                    </a:ext>
                  </a:extLst>
                </a:gridCol>
                <a:gridCol w="401074">
                  <a:extLst>
                    <a:ext uri="{9D8B030D-6E8A-4147-A177-3AD203B41FA5}">
                      <a16:colId xmlns:a16="http://schemas.microsoft.com/office/drawing/2014/main" val="3432398608"/>
                    </a:ext>
                  </a:extLst>
                </a:gridCol>
                <a:gridCol w="401074">
                  <a:extLst>
                    <a:ext uri="{9D8B030D-6E8A-4147-A177-3AD203B41FA5}">
                      <a16:colId xmlns:a16="http://schemas.microsoft.com/office/drawing/2014/main" val="1673149494"/>
                    </a:ext>
                  </a:extLst>
                </a:gridCol>
                <a:gridCol w="401074">
                  <a:extLst>
                    <a:ext uri="{9D8B030D-6E8A-4147-A177-3AD203B41FA5}">
                      <a16:colId xmlns:a16="http://schemas.microsoft.com/office/drawing/2014/main" val="1542289206"/>
                    </a:ext>
                  </a:extLst>
                </a:gridCol>
              </a:tblGrid>
              <a:tr h="3773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727271"/>
                  </a:ext>
                </a:extLst>
              </a:tr>
              <a:tr h="37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582151"/>
                  </a:ext>
                </a:extLst>
              </a:tr>
              <a:tr h="37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233883"/>
                  </a:ext>
                </a:extLst>
              </a:tr>
              <a:tr h="37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730825"/>
                  </a:ext>
                </a:extLst>
              </a:tr>
              <a:tr h="37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147600"/>
                  </a:ext>
                </a:extLst>
              </a:tr>
              <a:tr h="37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82470"/>
                  </a:ext>
                </a:extLst>
              </a:tr>
              <a:tr h="37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388436"/>
                  </a:ext>
                </a:extLst>
              </a:tr>
              <a:tr h="37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94156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26E26E-1C27-4FB9-B797-6B81F14B630F}"/>
              </a:ext>
            </a:extLst>
          </p:cNvPr>
          <p:cNvCxnSpPr>
            <a:cxnSpLocks/>
          </p:cNvCxnSpPr>
          <p:nvPr/>
        </p:nvCxnSpPr>
        <p:spPr>
          <a:xfrm>
            <a:off x="7161163" y="4751439"/>
            <a:ext cx="130441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EE1994-8C74-AEC0-AFD5-F5303AEE8BCC}"/>
              </a:ext>
            </a:extLst>
          </p:cNvPr>
          <p:cNvCxnSpPr>
            <a:cxnSpLocks/>
          </p:cNvCxnSpPr>
          <p:nvPr/>
        </p:nvCxnSpPr>
        <p:spPr>
          <a:xfrm>
            <a:off x="7161163" y="3625645"/>
            <a:ext cx="130441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FC47AB-B01D-ECD8-0CC5-D1DCFCF2CCE1}"/>
              </a:ext>
            </a:extLst>
          </p:cNvPr>
          <p:cNvCxnSpPr>
            <a:cxnSpLocks/>
          </p:cNvCxnSpPr>
          <p:nvPr/>
        </p:nvCxnSpPr>
        <p:spPr>
          <a:xfrm>
            <a:off x="7161163" y="4004188"/>
            <a:ext cx="130441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CC236D-70AA-E978-FA0D-A7B6CA019EB0}"/>
              </a:ext>
            </a:extLst>
          </p:cNvPr>
          <p:cNvCxnSpPr>
            <a:cxnSpLocks/>
          </p:cNvCxnSpPr>
          <p:nvPr/>
        </p:nvCxnSpPr>
        <p:spPr>
          <a:xfrm>
            <a:off x="7161163" y="4372897"/>
            <a:ext cx="130441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7E39DD-D453-B44A-10C7-2356B0EB0A96}"/>
              </a:ext>
            </a:extLst>
          </p:cNvPr>
          <p:cNvCxnSpPr>
            <a:cxnSpLocks/>
          </p:cNvCxnSpPr>
          <p:nvPr/>
        </p:nvCxnSpPr>
        <p:spPr>
          <a:xfrm flipV="1">
            <a:off x="8824452" y="3994356"/>
            <a:ext cx="0" cy="112579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34D622-7C0F-B2BF-B61C-82BB459FA7A8}"/>
              </a:ext>
            </a:extLst>
          </p:cNvPr>
          <p:cNvCxnSpPr>
            <a:cxnSpLocks/>
          </p:cNvCxnSpPr>
          <p:nvPr/>
        </p:nvCxnSpPr>
        <p:spPr>
          <a:xfrm flipV="1">
            <a:off x="8396749" y="4014019"/>
            <a:ext cx="0" cy="112579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B6227F-053E-A705-AD42-E6B384CC47BF}"/>
              </a:ext>
            </a:extLst>
          </p:cNvPr>
          <p:cNvCxnSpPr>
            <a:cxnSpLocks/>
          </p:cNvCxnSpPr>
          <p:nvPr/>
        </p:nvCxnSpPr>
        <p:spPr>
          <a:xfrm flipV="1">
            <a:off x="7988710" y="4004188"/>
            <a:ext cx="0" cy="112579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6A0791-D2F6-B759-EAC5-2609B3F3AA1E}"/>
              </a:ext>
            </a:extLst>
          </p:cNvPr>
          <p:cNvCxnSpPr>
            <a:cxnSpLocks/>
          </p:cNvCxnSpPr>
          <p:nvPr/>
        </p:nvCxnSpPr>
        <p:spPr>
          <a:xfrm flipV="1">
            <a:off x="7610168" y="4004188"/>
            <a:ext cx="0" cy="112579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CCE7A4-7018-BB0A-48AE-579133A355C1}"/>
              </a:ext>
            </a:extLst>
          </p:cNvPr>
          <p:cNvSpPr txBox="1"/>
          <p:nvPr/>
        </p:nvSpPr>
        <p:spPr>
          <a:xfrm>
            <a:off x="667780" y="1787320"/>
            <a:ext cx="5781363" cy="399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fm</a:t>
            </a:r>
            <a:r>
              <a:rPr lang="en-US" sz="1200" dirty="0"/>
              <a:t> = </a:t>
            </a:r>
            <a:r>
              <a:rPr lang="en-US" sz="1200" dirty="0" err="1"/>
              <a:t>np.array</a:t>
            </a:r>
            <a:r>
              <a:rPr lang="en-US" sz="1200" dirty="0"/>
              <a:t>(data["</a:t>
            </a:r>
            <a:r>
              <a:rPr lang="en-US" sz="1200" dirty="0" err="1"/>
              <a:t>fM</a:t>
            </a:r>
            <a:r>
              <a:rPr lang="en-US" sz="1200" dirty="0"/>
              <a:t>"])</a:t>
            </a:r>
          </a:p>
          <a:p>
            <a:endParaRPr lang="en-US" sz="1200" dirty="0"/>
          </a:p>
          <a:p>
            <a:r>
              <a:rPr lang="en-US" sz="1200" dirty="0" err="1"/>
              <a:t>fm_last</a:t>
            </a:r>
            <a:r>
              <a:rPr lang="en-US" sz="1200" dirty="0"/>
              <a:t> = </a:t>
            </a:r>
            <a:r>
              <a:rPr lang="en-US" sz="1200" dirty="0" err="1"/>
              <a:t>fm</a:t>
            </a:r>
            <a:r>
              <a:rPr lang="en-US" sz="1200" dirty="0"/>
              <a:t>[:, :, -1]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fm_last</a:t>
            </a:r>
            <a:r>
              <a:rPr lang="en-US" sz="1200" dirty="0"/>
              <a:t>[:, 10])</a:t>
            </a:r>
          </a:p>
          <a:p>
            <a:r>
              <a:rPr lang="en-US" sz="1200" dirty="0"/>
              <a:t>"""</a:t>
            </a:r>
          </a:p>
          <a:p>
            <a:r>
              <a:rPr lang="en-US" sz="1200" dirty="0"/>
              <a:t>[28.45005  28.45173  28.44928  28.445587 28.441536 28.437447 28.433462</a:t>
            </a:r>
          </a:p>
          <a:p>
            <a:r>
              <a:rPr lang="en-US" sz="1200" dirty="0"/>
              <a:t> 28.42965  28.426043 28.422657 28.419497 28.416565 28.413849 28.411348</a:t>
            </a:r>
          </a:p>
          <a:p>
            <a:r>
              <a:rPr lang="en-US" sz="1200" dirty="0"/>
              <a:t> 28.409046 28.406933 28.404999 28.40323  28.401615 28.400143 28.398806</a:t>
            </a:r>
          </a:p>
          <a:p>
            <a:r>
              <a:rPr lang="en-US" sz="1200" dirty="0"/>
              <a:t> 28.39759  28.396488 28.395489 28.394585 28.39377  28.393034 28.392372</a:t>
            </a:r>
          </a:p>
          <a:p>
            <a:r>
              <a:rPr lang="en-US" sz="1200" dirty="0"/>
              <a:t> 28.391775 28.39124  28.39076  28.390335 28.389954 28.389614 28.389317</a:t>
            </a:r>
          </a:p>
          <a:p>
            <a:r>
              <a:rPr lang="en-US" sz="1200" dirty="0"/>
              <a:t> 28.389053 28.388823 28.388624 28.388456 28.388317 28.3882   28.388107</a:t>
            </a:r>
          </a:p>
          <a:p>
            <a:r>
              <a:rPr lang="en-US" sz="1200" dirty="0"/>
              <a:t> 28.388039 28.387995 28.38797  28.387968 28.387989 28.388035 28.388103</a:t>
            </a:r>
          </a:p>
          <a:p>
            <a:r>
              <a:rPr lang="en-US" sz="1200" dirty="0"/>
              <a:t> 28.388199 28.388317 28.388466 28.388641 28.388851 28.389095 28.389378</a:t>
            </a:r>
          </a:p>
          <a:p>
            <a:r>
              <a:rPr lang="en-US" sz="1200" dirty="0"/>
              <a:t> 28.389698 28.390064 28.390476 28.390942 28.391466 28.39205  28.392702</a:t>
            </a:r>
          </a:p>
          <a:p>
            <a:r>
              <a:rPr lang="en-US" sz="1200" dirty="0"/>
              <a:t> 28.39343  28.394238 28.39513  28.396116 28.397205 28.398405 28.399725</a:t>
            </a:r>
          </a:p>
          <a:p>
            <a:r>
              <a:rPr lang="en-US" sz="1200" dirty="0"/>
              <a:t> 28.401173 28.402763 28.404503 28.406403 28.408476 28.410732 28.413189</a:t>
            </a:r>
          </a:p>
          <a:p>
            <a:r>
              <a:rPr lang="en-US" sz="1200" dirty="0"/>
              <a:t> 28.415857 28.418755 28.421894 28.42529  28.428959 28.432919 28.437183</a:t>
            </a:r>
          </a:p>
          <a:p>
            <a:r>
              <a:rPr lang="en-US" sz="1200" dirty="0"/>
              <a:t> 28.441776 28.446705 28.451992 28.457653 28.4637   28.47015  28.47701</a:t>
            </a:r>
          </a:p>
          <a:p>
            <a:r>
              <a:rPr lang="en-US" sz="1200" dirty="0"/>
              <a:t> 28.48429  28.49198  28.500076 28.508545 28.517317 28.526255 28.535038</a:t>
            </a:r>
          </a:p>
          <a:p>
            <a:r>
              <a:rPr lang="en-US" sz="1200" dirty="0"/>
              <a:t> 28.542791 28.546618]</a:t>
            </a:r>
          </a:p>
          <a:p>
            <a:r>
              <a:rPr lang="en-US" sz="1200" dirty="0"/>
              <a:t>"""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EA1C97-D3F2-A78E-F96E-F3080C6AE8DC}"/>
              </a:ext>
            </a:extLst>
          </p:cNvPr>
          <p:cNvSpPr txBox="1"/>
          <p:nvPr/>
        </p:nvSpPr>
        <p:spPr>
          <a:xfrm>
            <a:off x="688261" y="673519"/>
            <a:ext cx="4857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Diffusion pattern</a:t>
            </a:r>
          </a:p>
        </p:txBody>
      </p:sp>
    </p:spTree>
    <p:extLst>
      <p:ext uri="{BB962C8B-B14F-4D97-AF65-F5344CB8AC3E}">
        <p14:creationId xmlns:p14="http://schemas.microsoft.com/office/powerpoint/2010/main" val="248035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40AEAF-7F72-E52F-FBB6-85E22C5DD33F}"/>
              </a:ext>
            </a:extLst>
          </p:cNvPr>
          <p:cNvSpPr txBox="1"/>
          <p:nvPr/>
        </p:nvSpPr>
        <p:spPr>
          <a:xfrm>
            <a:off x="835743" y="593345"/>
            <a:ext cx="2753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heatmap_plots.py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AB501-6DBD-FCFD-A033-086D8A981738}"/>
              </a:ext>
            </a:extLst>
          </p:cNvPr>
          <p:cNvSpPr txBox="1"/>
          <p:nvPr/>
        </p:nvSpPr>
        <p:spPr>
          <a:xfrm>
            <a:off x="560438" y="1494502"/>
            <a:ext cx="21630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def __</a:t>
            </a:r>
            <a:r>
              <a:rPr lang="en-US" sz="1600" dirty="0" err="1"/>
              <a:t>init</a:t>
            </a:r>
            <a:r>
              <a:rPr lang="en-US" sz="1600" dirty="0"/>
              <a:t>__(self,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data_path</a:t>
            </a:r>
            <a:r>
              <a:rPr lang="en-US" sz="1600" dirty="0"/>
              <a:t>,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video_directory</a:t>
            </a:r>
            <a:r>
              <a:rPr lang="en-US" sz="1600" dirty="0"/>
              <a:t>,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video_name</a:t>
            </a:r>
            <a:r>
              <a:rPr lang="en-US" sz="1600" dirty="0"/>
              <a:t>,</a:t>
            </a:r>
          </a:p>
          <a:p>
            <a:r>
              <a:rPr lang="en-US" sz="1600" dirty="0"/>
              <a:t> title, </a:t>
            </a:r>
            <a:r>
              <a:rPr lang="en-US" sz="1600" dirty="0">
                <a:solidFill>
                  <a:srgbClr val="FF0000"/>
                </a:solidFill>
              </a:rPr>
              <a:t># redundant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x_label</a:t>
            </a:r>
            <a:r>
              <a:rPr lang="en-US" sz="1600" dirty="0"/>
              <a:t>,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y_label</a:t>
            </a:r>
            <a:r>
              <a:rPr lang="en-US" sz="1600" dirty="0"/>
              <a:t>,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z_labels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# title</a:t>
            </a:r>
          </a:p>
          <a:p>
            <a:r>
              <a:rPr lang="en-US" sz="1600" dirty="0"/>
              <a:t>subplots, </a:t>
            </a:r>
            <a:r>
              <a:rPr lang="en-US" sz="1600" dirty="0">
                <a:solidFill>
                  <a:srgbClr val="FF0000"/>
                </a:solidFill>
              </a:rPr>
              <a:t># (3, 3)</a:t>
            </a:r>
          </a:p>
          <a:p>
            <a:r>
              <a:rPr lang="en-US" sz="1600" dirty="0"/>
              <a:t> </a:t>
            </a:r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cmaps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title_size</a:t>
            </a:r>
            <a:r>
              <a:rPr lang="en-US" sz="1600" dirty="0"/>
              <a:t>=14,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label_size</a:t>
            </a:r>
            <a:r>
              <a:rPr lang="en-US" sz="1600" dirty="0"/>
              <a:t>=12,</a:t>
            </a:r>
          </a:p>
          <a:p>
            <a:r>
              <a:rPr lang="en-US" sz="1600" dirty="0"/>
              <a:t> 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fps=20,</a:t>
            </a:r>
          </a:p>
          <a:p>
            <a:r>
              <a:rPr lang="en-US" sz="1600" dirty="0"/>
              <a:t> interval=50, </a:t>
            </a:r>
          </a:p>
          <a:p>
            <a:r>
              <a:rPr lang="en-US" sz="1600" dirty="0"/>
              <a:t>writer='</a:t>
            </a:r>
            <a:r>
              <a:rPr lang="en-US" sz="1600" dirty="0" err="1"/>
              <a:t>ffmpeg</a:t>
            </a:r>
            <a:r>
              <a:rPr lang="en-US" sz="1600" dirty="0"/>
              <a:t>’,</a:t>
            </a:r>
          </a:p>
          <a:p>
            <a:r>
              <a:rPr lang="en-US" sz="1600" dirty="0"/>
              <a:t> </a:t>
            </a:r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fig_size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=(28, 16),</a:t>
            </a:r>
          </a:p>
          <a:p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colorbar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=True,</a:t>
            </a:r>
          </a:p>
          <a:p>
            <a:r>
              <a:rPr lang="en-US" sz="1600" dirty="0"/>
              <a:t> pad=0.1,</a:t>
            </a:r>
          </a:p>
          <a:p>
            <a:r>
              <a:rPr lang="en-US" sz="1600" dirty="0"/>
              <a:t> grid=None,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A0729-EE19-1A13-A116-C4A21126518A}"/>
              </a:ext>
            </a:extLst>
          </p:cNvPr>
          <p:cNvSpPr txBox="1"/>
          <p:nvPr/>
        </p:nvSpPr>
        <p:spPr>
          <a:xfrm>
            <a:off x="3588775" y="2725608"/>
            <a:ext cx="31758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err="1"/>
              <a:t>subplot_size</a:t>
            </a:r>
            <a:r>
              <a:rPr lang="en-US" sz="1600" dirty="0"/>
              <a:t>=None, </a:t>
            </a:r>
            <a:r>
              <a:rPr lang="en-US" sz="1600" dirty="0" err="1"/>
              <a:t>plot_margins</a:t>
            </a:r>
            <a:r>
              <a:rPr lang="en-US" sz="1600" dirty="0"/>
              <a:t>=None, </a:t>
            </a:r>
            <a:r>
              <a:rPr lang="en-US" sz="1600" dirty="0" err="1">
                <a:highlight>
                  <a:srgbClr val="FFFF00"/>
                </a:highlight>
              </a:rPr>
              <a:t>hide_axis</a:t>
            </a:r>
            <a:r>
              <a:rPr lang="en-US" sz="1600" dirty="0">
                <a:highlight>
                  <a:srgbClr val="FFFF00"/>
                </a:highlight>
              </a:rPr>
              <a:t>=False, </a:t>
            </a:r>
            <a:r>
              <a:rPr lang="en-US" sz="1600" dirty="0" err="1">
                <a:highlight>
                  <a:srgbClr val="FFFF00"/>
                </a:highlight>
              </a:rPr>
              <a:t>background_color</a:t>
            </a:r>
            <a:r>
              <a:rPr lang="en-US" sz="1600" dirty="0">
                <a:highlight>
                  <a:srgbClr val="FFFF00"/>
                </a:highlight>
              </a:rPr>
              <a:t>='white</a:t>
            </a:r>
            <a:r>
              <a:rPr lang="en-US" sz="1600" dirty="0"/>
              <a:t>',</a:t>
            </a:r>
          </a:p>
          <a:p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title_color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='black', </a:t>
            </a:r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xlabel_color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='black', </a:t>
            </a:r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ylabel_color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='black', </a:t>
            </a:r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colorbar_axis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=True</a:t>
            </a:r>
          </a:p>
          <a:p>
            <a:r>
              <a:rPr lang="en-US" sz="1600" dirty="0"/>
              <a:t>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3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1727</Words>
  <Application>Microsoft Office PowerPoint</Application>
  <PresentationFormat>Widescreen</PresentationFormat>
  <Paragraphs>408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AdvOT34fe1490.B</vt:lpstr>
      <vt:lpstr>AdvOTf0129623</vt:lpstr>
      <vt:lpstr>Aptos</vt:lpstr>
      <vt:lpstr>Aptos Display</vt:lpstr>
      <vt:lpstr>Arial</vt:lpstr>
      <vt:lpstr>Arial Unicode MS</vt:lpstr>
      <vt:lpstr>Arial,Sans-Serif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loqman samani</dc:creator>
  <cp:lastModifiedBy>loqman samani</cp:lastModifiedBy>
  <cp:revision>6</cp:revision>
  <dcterms:created xsi:type="dcterms:W3CDTF">2024-04-22T16:29:36Z</dcterms:created>
  <dcterms:modified xsi:type="dcterms:W3CDTF">2024-05-25T15:35:17Z</dcterms:modified>
</cp:coreProperties>
</file>