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5" r:id="rId2"/>
    <p:sldId id="287" r:id="rId3"/>
    <p:sldId id="284" r:id="rId4"/>
    <p:sldId id="288" r:id="rId5"/>
    <p:sldId id="286" r:id="rId6"/>
    <p:sldId id="256" r:id="rId7"/>
    <p:sldId id="270" r:id="rId8"/>
    <p:sldId id="263" r:id="rId9"/>
    <p:sldId id="274" r:id="rId10"/>
    <p:sldId id="257" r:id="rId11"/>
    <p:sldId id="261" r:id="rId12"/>
    <p:sldId id="262" r:id="rId13"/>
    <p:sldId id="272" r:id="rId14"/>
    <p:sldId id="290" r:id="rId15"/>
    <p:sldId id="291" r:id="rId16"/>
    <p:sldId id="275" r:id="rId17"/>
    <p:sldId id="292" r:id="rId18"/>
    <p:sldId id="276" r:id="rId19"/>
    <p:sldId id="266" r:id="rId20"/>
    <p:sldId id="277" r:id="rId21"/>
    <p:sldId id="278" r:id="rId22"/>
    <p:sldId id="289" r:id="rId23"/>
    <p:sldId id="293" r:id="rId24"/>
    <p:sldId id="280" r:id="rId25"/>
    <p:sldId id="281" r:id="rId26"/>
    <p:sldId id="294" r:id="rId27"/>
    <p:sldId id="282" r:id="rId28"/>
    <p:sldId id="283" r:id="rId29"/>
    <p:sldId id="267" r:id="rId30"/>
    <p:sldId id="25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D2B98-17A5-4C1A-9AC4-D91DCCD15D96}" v="1653" dt="2024-02-29T14:16:03.665"/>
    <p1510:client id="{0F0BF34A-90C1-4701-84A3-96056138EC93}" v="1105" dt="2024-02-29T11:27:00.549"/>
    <p1510:client id="{10D118A0-CF3D-45BC-81B9-AA06ECD91432}" v="45" dt="2024-03-02T09:35:50.640"/>
    <p1510:client id="{40AFB0CD-7E91-4514-A445-08256A41244A}" v="404" dt="2024-03-01T18:16:48.373"/>
    <p1510:client id="{A94B568A-3C3E-4492-9FAB-7D9FAEF71F0E}" v="1080" dt="2024-02-29T15:51:35.947"/>
    <p1510:client id="{DA82DF72-39D4-437C-A009-2FD53A4DBDAC}" v="119" dt="2024-03-01T12:54:49.972"/>
    <p1510:client id="{E442D61A-B85B-4223-8951-366FF65DF8AF}" v="638" dt="2024-02-29T12:08:23.304"/>
    <p1510:client id="{E7770C63-1293-480A-B430-24175F5E4CC8}" v="20" dt="2024-02-29T11:30:04.3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9A06B6-A58F-6804-5323-6C8DA8480DBE}"/>
              </a:ext>
            </a:extLst>
          </p:cNvPr>
          <p:cNvSpPr txBox="1"/>
          <p:nvPr/>
        </p:nvSpPr>
        <p:spPr>
          <a:xfrm>
            <a:off x="1038923" y="2598234"/>
            <a:ext cx="1076835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ea typeface="+mn-lt"/>
                <a:cs typeface="+mn-lt"/>
              </a:rPr>
              <a:t>Highly accurate protein structure prediction with AlphaFold2</a:t>
            </a:r>
            <a:endParaRPr lang="en-US" sz="28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178920-20F0-FFD9-A699-224B7EBA4DA6}"/>
              </a:ext>
            </a:extLst>
          </p:cNvPr>
          <p:cNvSpPr txBox="1"/>
          <p:nvPr/>
        </p:nvSpPr>
        <p:spPr>
          <a:xfrm>
            <a:off x="1581614" y="5322849"/>
            <a:ext cx="602165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err="1"/>
              <a:t>Loghman</a:t>
            </a:r>
            <a:r>
              <a:rPr lang="en-US" sz="1400"/>
              <a:t> Samani</a:t>
            </a:r>
          </a:p>
          <a:p>
            <a:r>
              <a:rPr lang="en" sz="1400">
                <a:ea typeface="+mn-lt"/>
                <a:cs typeface="+mn-lt"/>
              </a:rPr>
              <a:t>March</a:t>
            </a:r>
            <a:r>
              <a:rPr lang="en-US" sz="1400"/>
              <a:t> 2024</a:t>
            </a:r>
          </a:p>
        </p:txBody>
      </p:sp>
    </p:spTree>
    <p:extLst>
      <p:ext uri="{BB962C8B-B14F-4D97-AF65-F5344CB8AC3E}">
        <p14:creationId xmlns:p14="http://schemas.microsoft.com/office/powerpoint/2010/main" val="4107237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CBEEE7C1-1FE9-F34F-D0EB-ADE88FEF095C}"/>
              </a:ext>
            </a:extLst>
          </p:cNvPr>
          <p:cNvSpPr/>
          <p:nvPr/>
        </p:nvSpPr>
        <p:spPr>
          <a:xfrm>
            <a:off x="436088" y="1829445"/>
            <a:ext cx="214923" cy="15630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22E97D-FEDB-A0FB-660C-0AEC8C5C5D03}"/>
              </a:ext>
            </a:extLst>
          </p:cNvPr>
          <p:cNvSpPr txBox="1"/>
          <p:nvPr/>
        </p:nvSpPr>
        <p:spPr>
          <a:xfrm>
            <a:off x="644217" y="664578"/>
            <a:ext cx="6599480" cy="63709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ea typeface="+mn-lt"/>
                <a:cs typeface="+mn-lt"/>
              </a:rPr>
              <a:t>Evoformer</a:t>
            </a:r>
            <a:r>
              <a:rPr lang="en-US" sz="2400" dirty="0">
                <a:ea typeface="+mn-lt"/>
                <a:cs typeface="+mn-lt"/>
              </a:rPr>
              <a:t> (Evolutionary Transformer ?)</a:t>
            </a:r>
            <a:endParaRPr lang="en-US" dirty="0"/>
          </a:p>
          <a:p>
            <a:endParaRPr lang="en-US" sz="240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000" b="1" dirty="0">
                <a:ea typeface="+mn-lt"/>
                <a:cs typeface="+mn-lt"/>
              </a:rPr>
              <a:t>Introduction to Transformers</a:t>
            </a:r>
            <a:endParaRPr lang="en-US" sz="2000" b="1" dirty="0"/>
          </a:p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    Attention is all you need, Google Brain (2017)</a:t>
            </a:r>
            <a:endParaRPr lang="en-US" dirty="0"/>
          </a:p>
          <a:p>
            <a:endParaRPr lang="en-US"/>
          </a:p>
          <a:p>
            <a:r>
              <a:rPr lang="en-US" sz="2000" b="1" dirty="0">
                <a:ea typeface="+mn-lt"/>
                <a:cs typeface="+mn-lt"/>
              </a:rPr>
              <a:t>Application Area</a:t>
            </a:r>
            <a:endParaRPr lang="en-US" sz="2000" b="1" dirty="0"/>
          </a:p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    Natural Language Processing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Notable Models</a:t>
            </a:r>
            <a:endParaRPr lang="en-US" sz="2000" b="1" dirty="0"/>
          </a:p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    GPT-2, GPT-3, Gemini, Google BERT, AlphaFold2</a:t>
            </a:r>
            <a:endParaRPr lang="en-US" dirty="0"/>
          </a:p>
          <a:p>
            <a:endParaRPr lang="en-US"/>
          </a:p>
          <a:p>
            <a:r>
              <a:rPr lang="en-US" sz="2000" b="1" dirty="0">
                <a:ea typeface="+mn-lt"/>
                <a:cs typeface="+mn-lt"/>
              </a:rPr>
              <a:t>Transformer Components</a:t>
            </a:r>
            <a:endParaRPr lang="en-US" sz="2000" b="1" dirty="0"/>
          </a:p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    Embedding Input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Multi-Head Attention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Feed Forward Neural Network</a:t>
            </a:r>
            <a:endParaRPr lang="en-US" dirty="0"/>
          </a:p>
          <a:p>
            <a:endParaRPr lang="en-US"/>
          </a:p>
          <a:p>
            <a:endParaRPr lang="en-US" sz="2400"/>
          </a:p>
        </p:txBody>
      </p:sp>
      <p:pic>
        <p:nvPicPr>
          <p:cNvPr id="4" name="Picture 3" descr="A diagram of a process&#10;&#10;Description automatically generated">
            <a:extLst>
              <a:ext uri="{FF2B5EF4-FFF2-40B4-BE49-F238E27FC236}">
                <a16:creationId xmlns:a16="http://schemas.microsoft.com/office/drawing/2014/main" id="{7715A7FD-39A6-42DA-6744-A43B612E7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1572" y="901383"/>
            <a:ext cx="3700902" cy="52532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7CC238-129C-6E19-FCCB-CB04E44C5671}"/>
              </a:ext>
            </a:extLst>
          </p:cNvPr>
          <p:cNvSpPr txBox="1"/>
          <p:nvPr/>
        </p:nvSpPr>
        <p:spPr>
          <a:xfrm>
            <a:off x="7283808" y="6219782"/>
            <a:ext cx="714179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i="1">
                <a:ea typeface="+mn-lt"/>
                <a:cs typeface="+mn-lt"/>
              </a:rPr>
              <a:t>Ashish Vaswani et al. 12 Jun 2017. https://arxiv.org/abs/1706.03762</a:t>
            </a:r>
            <a:endParaRPr lang="en-US" sz="1200" i="1"/>
          </a:p>
        </p:txBody>
      </p:sp>
    </p:spTree>
    <p:extLst>
      <p:ext uri="{BB962C8B-B14F-4D97-AF65-F5344CB8AC3E}">
        <p14:creationId xmlns:p14="http://schemas.microsoft.com/office/powerpoint/2010/main" val="1947741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22E97D-FEDB-A0FB-660C-0AEC8C5C5D03}"/>
              </a:ext>
            </a:extLst>
          </p:cNvPr>
          <p:cNvSpPr txBox="1"/>
          <p:nvPr/>
        </p:nvSpPr>
        <p:spPr>
          <a:xfrm>
            <a:off x="-1561795" y="761039"/>
            <a:ext cx="9444037" cy="95419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 err="1">
                <a:latin typeface="+mj-lt"/>
                <a:ea typeface="+mj-ea"/>
                <a:cs typeface="+mj-cs"/>
              </a:rPr>
              <a:t>Evoformer</a:t>
            </a:r>
            <a:r>
              <a:rPr lang="en-US" sz="2400" kern="1200">
                <a:latin typeface="+mj-lt"/>
                <a:ea typeface="+mj-ea"/>
                <a:cs typeface="+mj-cs"/>
              </a:rPr>
              <a:t> (Evolutionary Transformer ?)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BEEE7C1-1FE9-F34F-D0EB-ADE88FEF095C}"/>
              </a:ext>
            </a:extLst>
          </p:cNvPr>
          <p:cNvSpPr/>
          <p:nvPr/>
        </p:nvSpPr>
        <p:spPr>
          <a:xfrm>
            <a:off x="2431152" y="2472852"/>
            <a:ext cx="146636" cy="10664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iagram of a process&#10;&#10;Description automatically generated">
            <a:extLst>
              <a:ext uri="{FF2B5EF4-FFF2-40B4-BE49-F238E27FC236}">
                <a16:creationId xmlns:a16="http://schemas.microsoft.com/office/drawing/2014/main" id="{20A20D23-CEA9-FA46-CF78-7E1511429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408" y="1146055"/>
            <a:ext cx="3385567" cy="48026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1C6BA0-D55E-5C07-3E3D-2DB374B973AF}"/>
              </a:ext>
            </a:extLst>
          </p:cNvPr>
          <p:cNvSpPr txBox="1"/>
          <p:nvPr/>
        </p:nvSpPr>
        <p:spPr>
          <a:xfrm>
            <a:off x="1424923" y="2078307"/>
            <a:ext cx="4039015" cy="7232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94310" indent="-194310" defTabSz="621792">
              <a:spcAft>
                <a:spcPts val="600"/>
              </a:spcAft>
              <a:buFont typeface="Arial"/>
              <a:buChar char="•"/>
            </a:pPr>
            <a:r>
              <a:rPr lang="en-US" kern="1200">
                <a:latin typeface="+mn-lt"/>
                <a:ea typeface="+mn-ea"/>
                <a:cs typeface="+mn-cs"/>
              </a:rPr>
              <a:t>MSA </a:t>
            </a:r>
            <a:r>
              <a:rPr lang="en-US"/>
              <a:t>Representation Transformer</a:t>
            </a:r>
            <a:endParaRPr lang="en-US" kern="1200">
              <a:latin typeface="+mn-lt"/>
            </a:endParaRPr>
          </a:p>
          <a:p>
            <a:pPr marL="194310" indent="-194310" defTabSz="621792">
              <a:spcAft>
                <a:spcPts val="600"/>
              </a:spcAft>
              <a:buFont typeface="Arial"/>
              <a:buChar char="•"/>
            </a:pPr>
            <a:r>
              <a:rPr lang="en-US" kern="1200">
                <a:latin typeface="+mn-lt"/>
                <a:ea typeface="+mn-ea"/>
                <a:cs typeface="+mn-cs"/>
              </a:rPr>
              <a:t>Pair </a:t>
            </a:r>
            <a:r>
              <a:rPr lang="en-US"/>
              <a:t>Representation</a:t>
            </a:r>
            <a:r>
              <a:rPr lang="en-US" kern="1200">
                <a:latin typeface="+mn-lt"/>
                <a:ea typeface="+mn-ea"/>
                <a:cs typeface="+mn-cs"/>
              </a:rPr>
              <a:t> Transformer</a:t>
            </a:r>
            <a:endParaRPr lang="en-US"/>
          </a:p>
        </p:txBody>
      </p:sp>
      <p:pic>
        <p:nvPicPr>
          <p:cNvPr id="3" name="Picture 2" descr="A diagram of a product&#10;&#10;Description automatically generated">
            <a:extLst>
              <a:ext uri="{FF2B5EF4-FFF2-40B4-BE49-F238E27FC236}">
                <a16:creationId xmlns:a16="http://schemas.microsoft.com/office/drawing/2014/main" id="{E7247FCA-BC84-1F4C-0751-A2BF12431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37" y="3288279"/>
            <a:ext cx="6477002" cy="2212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8299F2-9B70-E1BF-C961-9AE2F079B4E5}"/>
              </a:ext>
            </a:extLst>
          </p:cNvPr>
          <p:cNvSpPr txBox="1"/>
          <p:nvPr/>
        </p:nvSpPr>
        <p:spPr>
          <a:xfrm>
            <a:off x="423746" y="5531720"/>
            <a:ext cx="5977053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i="1">
                <a:ea typeface="+mn-lt"/>
                <a:cs typeface="+mn-lt"/>
              </a:rPr>
              <a:t>John Jumper et al. 15 July 2021. https://www.nature.com/articles/s41586-021-03819-2</a:t>
            </a:r>
            <a:endParaRPr lang="en-US" sz="1200">
              <a:ea typeface="+mn-lt"/>
              <a:cs typeface="+mn-lt"/>
            </a:endParaRP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32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22E97D-FEDB-A0FB-660C-0AEC8C5C5D03}"/>
              </a:ext>
            </a:extLst>
          </p:cNvPr>
          <p:cNvSpPr txBox="1"/>
          <p:nvPr/>
        </p:nvSpPr>
        <p:spPr>
          <a:xfrm>
            <a:off x="644217" y="462602"/>
            <a:ext cx="573649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>
                <a:ea typeface="+mn-lt"/>
                <a:cs typeface="+mn-lt"/>
              </a:rPr>
              <a:t>Evoformer</a:t>
            </a:r>
            <a:r>
              <a:rPr lang="en-US" sz="2400">
                <a:ea typeface="+mn-lt"/>
                <a:cs typeface="+mn-lt"/>
              </a:rPr>
              <a:t> (Evolutionary Transformer ?)</a:t>
            </a:r>
            <a:endParaRPr lang="en-US" sz="24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BC04DC-BD31-49AA-F52D-BBCED107C1E4}"/>
              </a:ext>
            </a:extLst>
          </p:cNvPr>
          <p:cNvSpPr txBox="1"/>
          <p:nvPr/>
        </p:nvSpPr>
        <p:spPr>
          <a:xfrm>
            <a:off x="1014540" y="1097607"/>
            <a:ext cx="321595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Attention Mechanism</a:t>
            </a:r>
          </a:p>
        </p:txBody>
      </p:sp>
      <p:pic>
        <p:nvPicPr>
          <p:cNvPr id="39" name="Picture 38" descr="A group of squares with different colors&#10;&#10;Description automatically generated">
            <a:extLst>
              <a:ext uri="{FF2B5EF4-FFF2-40B4-BE49-F238E27FC236}">
                <a16:creationId xmlns:a16="http://schemas.microsoft.com/office/drawing/2014/main" id="{2C603EEE-5CAA-7F98-9802-B3D528BBF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93" y="2551559"/>
            <a:ext cx="4241924" cy="4114800"/>
          </a:xfrm>
          <a:prstGeom prst="rect">
            <a:avLst/>
          </a:prstGeom>
        </p:spPr>
      </p:pic>
      <p:pic>
        <p:nvPicPr>
          <p:cNvPr id="42" name="Picture 41" descr="A blue square with black lines and black text&#10;&#10;Description automatically generated">
            <a:extLst>
              <a:ext uri="{FF2B5EF4-FFF2-40B4-BE49-F238E27FC236}">
                <a16:creationId xmlns:a16="http://schemas.microsoft.com/office/drawing/2014/main" id="{21D0F203-4FD2-FAFF-E048-EBEF762D3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720" y="3678558"/>
            <a:ext cx="6096000" cy="1973572"/>
          </a:xfrm>
          <a:prstGeom prst="rect">
            <a:avLst/>
          </a:prstGeom>
        </p:spPr>
      </p:pic>
      <p:pic>
        <p:nvPicPr>
          <p:cNvPr id="43" name="Picture 42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C82D2D06-69DE-8397-8193-498CDFAA2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159" y="3189961"/>
            <a:ext cx="2930769" cy="4725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1C0CA8-BF4E-88BD-FCE4-CF67DB94DFD4}"/>
              </a:ext>
            </a:extLst>
          </p:cNvPr>
          <p:cNvSpPr txBox="1"/>
          <p:nvPr/>
        </p:nvSpPr>
        <p:spPr>
          <a:xfrm>
            <a:off x="1263041" y="1652032"/>
            <a:ext cx="96699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dirty="0">
                <a:ea typeface="+mn-lt"/>
                <a:cs typeface="+mn-lt"/>
              </a:rPr>
              <a:t>Capture Dependencies and Relationships within Input Sequence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461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CBEEE7C1-1FE9-F34F-D0EB-ADE88FEF095C}"/>
              </a:ext>
            </a:extLst>
          </p:cNvPr>
          <p:cNvSpPr/>
          <p:nvPr/>
        </p:nvSpPr>
        <p:spPr>
          <a:xfrm>
            <a:off x="436088" y="1829445"/>
            <a:ext cx="214923" cy="15630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22E97D-FEDB-A0FB-660C-0AEC8C5C5D03}"/>
              </a:ext>
            </a:extLst>
          </p:cNvPr>
          <p:cNvSpPr txBox="1"/>
          <p:nvPr/>
        </p:nvSpPr>
        <p:spPr>
          <a:xfrm>
            <a:off x="644217" y="664578"/>
            <a:ext cx="5736493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>
                <a:ea typeface="+mn-lt"/>
                <a:cs typeface="+mn-lt"/>
              </a:rPr>
              <a:t>Evoformer</a:t>
            </a:r>
            <a:r>
              <a:rPr lang="en-US" sz="2400">
                <a:ea typeface="+mn-lt"/>
                <a:cs typeface="+mn-lt"/>
              </a:rPr>
              <a:t> (Evolutionary Transformer ?)</a:t>
            </a:r>
          </a:p>
          <a:p>
            <a:endParaRPr lang="en-US" sz="24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MSA Representation Transformer</a:t>
            </a:r>
            <a:endParaRPr lang="en-US" sz="2000"/>
          </a:p>
        </p:txBody>
      </p:sp>
      <p:pic>
        <p:nvPicPr>
          <p:cNvPr id="3" name="Picture 2" descr="A diagram of a product&#10;&#10;Description automatically generated">
            <a:extLst>
              <a:ext uri="{FF2B5EF4-FFF2-40B4-BE49-F238E27FC236}">
                <a16:creationId xmlns:a16="http://schemas.microsoft.com/office/drawing/2014/main" id="{86DA5326-C9E5-F912-83B0-48B074E9D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952" y="3428316"/>
            <a:ext cx="10314877" cy="28532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4FB4CD-1AED-2ABA-BB97-3686AA789E56}"/>
              </a:ext>
            </a:extLst>
          </p:cNvPr>
          <p:cNvSpPr txBox="1"/>
          <p:nvPr/>
        </p:nvSpPr>
        <p:spPr>
          <a:xfrm>
            <a:off x="924880" y="2101309"/>
            <a:ext cx="1108245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Row-wise and Column-wise Attention (                                                          )</a:t>
            </a:r>
          </a:p>
          <a:p>
            <a:endParaRPr lang="en-US" sz="200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Feed Forward Neural Network  (                                                                                      )   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33FDE0-FBE4-0CC5-689C-DCC47FD4C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629" y="2724275"/>
            <a:ext cx="4367561" cy="458576"/>
          </a:xfrm>
          <a:prstGeom prst="rect">
            <a:avLst/>
          </a:prstGeom>
        </p:spPr>
      </p:pic>
      <p:pic>
        <p:nvPicPr>
          <p:cNvPr id="7" name="Picture 6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1823CD1D-1D20-8087-83CF-F659D15B9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4270" y="2103278"/>
            <a:ext cx="2930769" cy="47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518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CBEEE7C1-1FE9-F34F-D0EB-ADE88FEF095C}"/>
              </a:ext>
            </a:extLst>
          </p:cNvPr>
          <p:cNvSpPr/>
          <p:nvPr/>
        </p:nvSpPr>
        <p:spPr>
          <a:xfrm>
            <a:off x="436088" y="1829445"/>
            <a:ext cx="214923" cy="15630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22E97D-FEDB-A0FB-660C-0AEC8C5C5D03}"/>
              </a:ext>
            </a:extLst>
          </p:cNvPr>
          <p:cNvSpPr txBox="1"/>
          <p:nvPr/>
        </p:nvSpPr>
        <p:spPr>
          <a:xfrm>
            <a:off x="644217" y="664578"/>
            <a:ext cx="5736493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>
                <a:ea typeface="+mn-lt"/>
                <a:cs typeface="+mn-lt"/>
              </a:rPr>
              <a:t>Evoformer</a:t>
            </a:r>
            <a:r>
              <a:rPr lang="en-US" sz="2400">
                <a:ea typeface="+mn-lt"/>
                <a:cs typeface="+mn-lt"/>
              </a:rPr>
              <a:t> (Evolutionary Transformer ?)</a:t>
            </a:r>
          </a:p>
          <a:p>
            <a:endParaRPr lang="en-US" sz="24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MSA Representation Transformer</a:t>
            </a:r>
            <a:endParaRPr lang="en-US" sz="2000"/>
          </a:p>
        </p:txBody>
      </p:sp>
      <p:pic>
        <p:nvPicPr>
          <p:cNvPr id="3" name="Picture 2" descr="A diagram of a product&#10;&#10;Description automatically generated">
            <a:extLst>
              <a:ext uri="{FF2B5EF4-FFF2-40B4-BE49-F238E27FC236}">
                <a16:creationId xmlns:a16="http://schemas.microsoft.com/office/drawing/2014/main" id="{86DA5326-C9E5-F912-83B0-48B074E9D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952" y="3428316"/>
            <a:ext cx="10314877" cy="28532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4FB4CD-1AED-2ABA-BB97-3686AA789E56}"/>
              </a:ext>
            </a:extLst>
          </p:cNvPr>
          <p:cNvSpPr txBox="1"/>
          <p:nvPr/>
        </p:nvSpPr>
        <p:spPr>
          <a:xfrm>
            <a:off x="924880" y="2101309"/>
            <a:ext cx="1108245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Row-wise and Column-wise Attention (                                                          )</a:t>
            </a:r>
          </a:p>
          <a:p>
            <a:endParaRPr lang="en-US" sz="200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Feed Forward Neural Network  (                                                                                      )   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33FDE0-FBE4-0CC5-689C-DCC47FD4C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629" y="2724275"/>
            <a:ext cx="4367561" cy="458576"/>
          </a:xfrm>
          <a:prstGeom prst="rect">
            <a:avLst/>
          </a:prstGeom>
        </p:spPr>
      </p:pic>
      <p:pic>
        <p:nvPicPr>
          <p:cNvPr id="7" name="Picture 6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1823CD1D-1D20-8087-83CF-F659D15B9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4270" y="2103278"/>
            <a:ext cx="2930769" cy="472545"/>
          </a:xfrm>
          <a:prstGeom prst="rect">
            <a:avLst/>
          </a:prstGeom>
        </p:spPr>
      </p:pic>
      <p:pic>
        <p:nvPicPr>
          <p:cNvPr id="4" name="Picture 3" descr="A diagram of a product&#10;&#10;Description automatically generated">
            <a:extLst>
              <a:ext uri="{FF2B5EF4-FFF2-40B4-BE49-F238E27FC236}">
                <a16:creationId xmlns:a16="http://schemas.microsoft.com/office/drawing/2014/main" id="{4CFD924E-2F77-F8B2-94CA-1A2AFBC72B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2313" y="3859238"/>
            <a:ext cx="5985832" cy="205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452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CBEEE7C1-1FE9-F34F-D0EB-ADE88FEF095C}"/>
              </a:ext>
            </a:extLst>
          </p:cNvPr>
          <p:cNvSpPr/>
          <p:nvPr/>
        </p:nvSpPr>
        <p:spPr>
          <a:xfrm>
            <a:off x="436088" y="1829445"/>
            <a:ext cx="214923" cy="15630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22E97D-FEDB-A0FB-660C-0AEC8C5C5D03}"/>
              </a:ext>
            </a:extLst>
          </p:cNvPr>
          <p:cNvSpPr txBox="1"/>
          <p:nvPr/>
        </p:nvSpPr>
        <p:spPr>
          <a:xfrm>
            <a:off x="644217" y="664578"/>
            <a:ext cx="5736493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>
                <a:ea typeface="+mn-lt"/>
                <a:cs typeface="+mn-lt"/>
              </a:rPr>
              <a:t>Evoformer</a:t>
            </a:r>
            <a:r>
              <a:rPr lang="en-US" sz="2400">
                <a:ea typeface="+mn-lt"/>
                <a:cs typeface="+mn-lt"/>
              </a:rPr>
              <a:t> (Evolutionary Transformer ?)</a:t>
            </a:r>
          </a:p>
          <a:p>
            <a:endParaRPr lang="en-US" sz="24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MSA Representation Transformer</a:t>
            </a:r>
            <a:endParaRPr lang="en-US" sz="2000"/>
          </a:p>
        </p:txBody>
      </p:sp>
      <p:pic>
        <p:nvPicPr>
          <p:cNvPr id="3" name="Picture 2" descr="A diagram of a product&#10;&#10;Description automatically generated">
            <a:extLst>
              <a:ext uri="{FF2B5EF4-FFF2-40B4-BE49-F238E27FC236}">
                <a16:creationId xmlns:a16="http://schemas.microsoft.com/office/drawing/2014/main" id="{86DA5326-C9E5-F912-83B0-48B074E9D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952" y="3428316"/>
            <a:ext cx="10314877" cy="28532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4FB4CD-1AED-2ABA-BB97-3686AA789E56}"/>
              </a:ext>
            </a:extLst>
          </p:cNvPr>
          <p:cNvSpPr txBox="1"/>
          <p:nvPr/>
        </p:nvSpPr>
        <p:spPr>
          <a:xfrm>
            <a:off x="924880" y="2101309"/>
            <a:ext cx="1108245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Row-wise and Column-wise Attention (                                                          )</a:t>
            </a:r>
          </a:p>
          <a:p>
            <a:endParaRPr lang="en-US" sz="200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Feed Forward Neural Network  (                                                                                      )   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33FDE0-FBE4-0CC5-689C-DCC47FD4C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629" y="2724275"/>
            <a:ext cx="4367561" cy="458576"/>
          </a:xfrm>
          <a:prstGeom prst="rect">
            <a:avLst/>
          </a:prstGeom>
        </p:spPr>
      </p:pic>
      <p:pic>
        <p:nvPicPr>
          <p:cNvPr id="7" name="Picture 6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1823CD1D-1D20-8087-83CF-F659D15B9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4270" y="2103278"/>
            <a:ext cx="2930769" cy="47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506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CBEEE7C1-1FE9-F34F-D0EB-ADE88FEF095C}"/>
              </a:ext>
            </a:extLst>
          </p:cNvPr>
          <p:cNvSpPr/>
          <p:nvPr/>
        </p:nvSpPr>
        <p:spPr>
          <a:xfrm>
            <a:off x="436088" y="1829445"/>
            <a:ext cx="214923" cy="15630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22E97D-FEDB-A0FB-660C-0AEC8C5C5D03}"/>
              </a:ext>
            </a:extLst>
          </p:cNvPr>
          <p:cNvSpPr txBox="1"/>
          <p:nvPr/>
        </p:nvSpPr>
        <p:spPr>
          <a:xfrm>
            <a:off x="644217" y="664578"/>
            <a:ext cx="5736493" cy="24006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>
                <a:ea typeface="+mn-lt"/>
                <a:cs typeface="+mn-lt"/>
              </a:rPr>
              <a:t>Evoformer</a:t>
            </a:r>
            <a:r>
              <a:rPr lang="en-US" sz="2400">
                <a:ea typeface="+mn-lt"/>
                <a:cs typeface="+mn-lt"/>
              </a:rPr>
              <a:t> (Evolutionary Transformer ?)</a:t>
            </a:r>
          </a:p>
          <a:p>
            <a:endParaRPr lang="en-US" sz="24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    </a:t>
            </a:r>
          </a:p>
          <a:p>
            <a:r>
              <a:rPr lang="en-US" sz="2000">
                <a:ea typeface="+mn-lt"/>
                <a:cs typeface="+mn-lt"/>
              </a:rPr>
              <a:t>    Pair Representation Transformer</a:t>
            </a:r>
            <a:endParaRPr lang="en-US" sz="2000"/>
          </a:p>
          <a:p>
            <a:r>
              <a:rPr lang="en-US"/>
              <a:t>      </a:t>
            </a:r>
            <a:endParaRPr lang="en-US" sz="2000"/>
          </a:p>
          <a:p>
            <a:endParaRPr lang="en-US" sz="2400"/>
          </a:p>
          <a:p>
            <a:endParaRPr lang="en-US" sz="2000"/>
          </a:p>
        </p:txBody>
      </p:sp>
      <p:pic>
        <p:nvPicPr>
          <p:cNvPr id="4" name="Picture 3" descr="A diagram of a diagram&#10;&#10;Description automatically generated">
            <a:extLst>
              <a:ext uri="{FF2B5EF4-FFF2-40B4-BE49-F238E27FC236}">
                <a16:creationId xmlns:a16="http://schemas.microsoft.com/office/drawing/2014/main" id="{7BC9532F-89CA-4DA0-A45D-69EC2EEC5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335" y="758580"/>
            <a:ext cx="4452651" cy="27809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2C4621-9B62-2979-282D-1620EDB00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237" y="3470836"/>
            <a:ext cx="9153180" cy="26145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07DBC8-515E-76C8-55BA-E27A5F580379}"/>
              </a:ext>
            </a:extLst>
          </p:cNvPr>
          <p:cNvSpPr txBox="1"/>
          <p:nvPr/>
        </p:nvSpPr>
        <p:spPr>
          <a:xfrm>
            <a:off x="1033556" y="2435563"/>
            <a:ext cx="431536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>
                <a:latin typeface="Arial"/>
                <a:cs typeface="Arial"/>
              </a:rPr>
              <a:t> Triangle Updates</a:t>
            </a:r>
          </a:p>
          <a:p>
            <a:pPr marL="285750" indent="-285750">
              <a:buFont typeface="Arial,Sans-Serif"/>
              <a:buChar char="•"/>
            </a:pPr>
            <a:r>
              <a:rPr lang="en-US">
                <a:latin typeface="Arial"/>
                <a:cs typeface="Arial"/>
              </a:rPr>
              <a:t> Self-Attention</a:t>
            </a:r>
          </a:p>
          <a:p>
            <a:pPr marL="285750" indent="-285750">
              <a:buFont typeface="Arial,Sans-Serif"/>
              <a:buChar char="•"/>
            </a:pPr>
            <a:r>
              <a:rPr lang="en-US">
                <a:latin typeface="Arial"/>
                <a:cs typeface="Arial"/>
              </a:rPr>
              <a:t> Feed Forward Neural Network 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A78F60-53D6-3427-15F6-A642FF5017D9}"/>
              </a:ext>
            </a:extLst>
          </p:cNvPr>
          <p:cNvSpPr txBox="1"/>
          <p:nvPr/>
        </p:nvSpPr>
        <p:spPr>
          <a:xfrm>
            <a:off x="1220140" y="6086012"/>
            <a:ext cx="8764858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i="1">
                <a:ea typeface="+mn-lt"/>
                <a:cs typeface="+mn-lt"/>
              </a:rPr>
              <a:t>John Jumper et al. 15 July 2021. https://www.nature.com/articles/s41586-021-03819-2</a:t>
            </a:r>
            <a:endParaRPr lang="en-US" sz="1200">
              <a:ea typeface="+mn-lt"/>
              <a:cs typeface="+mn-lt"/>
            </a:endParaRP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62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CBEEE7C1-1FE9-F34F-D0EB-ADE88FEF095C}"/>
              </a:ext>
            </a:extLst>
          </p:cNvPr>
          <p:cNvSpPr/>
          <p:nvPr/>
        </p:nvSpPr>
        <p:spPr>
          <a:xfrm>
            <a:off x="436088" y="1829445"/>
            <a:ext cx="214923" cy="15630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22E97D-FEDB-A0FB-660C-0AEC8C5C5D03}"/>
              </a:ext>
            </a:extLst>
          </p:cNvPr>
          <p:cNvSpPr txBox="1"/>
          <p:nvPr/>
        </p:nvSpPr>
        <p:spPr>
          <a:xfrm>
            <a:off x="644217" y="664578"/>
            <a:ext cx="5736493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>
                <a:ea typeface="+mn-lt"/>
                <a:cs typeface="+mn-lt"/>
              </a:rPr>
              <a:t>Evoformer</a:t>
            </a:r>
            <a:r>
              <a:rPr lang="en-US" sz="2400">
                <a:ea typeface="+mn-lt"/>
                <a:cs typeface="+mn-lt"/>
              </a:rPr>
              <a:t> (Evolutionary Transformer ?)</a:t>
            </a:r>
          </a:p>
          <a:p>
            <a:endParaRPr lang="en-US" sz="24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MSA Representation Transformer</a:t>
            </a:r>
            <a:endParaRPr lang="en-US" sz="2000"/>
          </a:p>
        </p:txBody>
      </p:sp>
      <p:pic>
        <p:nvPicPr>
          <p:cNvPr id="3" name="Picture 2" descr="A diagram of a product&#10;&#10;Description automatically generated">
            <a:extLst>
              <a:ext uri="{FF2B5EF4-FFF2-40B4-BE49-F238E27FC236}">
                <a16:creationId xmlns:a16="http://schemas.microsoft.com/office/drawing/2014/main" id="{86DA5326-C9E5-F912-83B0-48B074E9D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952" y="3428316"/>
            <a:ext cx="10314877" cy="28532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4FB4CD-1AED-2ABA-BB97-3686AA789E56}"/>
              </a:ext>
            </a:extLst>
          </p:cNvPr>
          <p:cNvSpPr txBox="1"/>
          <p:nvPr/>
        </p:nvSpPr>
        <p:spPr>
          <a:xfrm>
            <a:off x="924880" y="2101309"/>
            <a:ext cx="1108245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Row-wise and Column-wise Attention (                                                          )</a:t>
            </a:r>
          </a:p>
          <a:p>
            <a:endParaRPr lang="en-US" sz="200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Feed Forward Neural Network  (                                                                                      )   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33FDE0-FBE4-0CC5-689C-DCC47FD4C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629" y="2724275"/>
            <a:ext cx="4367561" cy="458576"/>
          </a:xfrm>
          <a:prstGeom prst="rect">
            <a:avLst/>
          </a:prstGeom>
        </p:spPr>
      </p:pic>
      <p:pic>
        <p:nvPicPr>
          <p:cNvPr id="7" name="Picture 6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1823CD1D-1D20-8087-83CF-F659D15B9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4270" y="2103278"/>
            <a:ext cx="2930769" cy="47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88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24038D7B-473C-EE99-7227-7B736EED1272}"/>
              </a:ext>
            </a:extLst>
          </p:cNvPr>
          <p:cNvSpPr/>
          <p:nvPr/>
        </p:nvSpPr>
        <p:spPr>
          <a:xfrm>
            <a:off x="3233342" y="339193"/>
            <a:ext cx="169333" cy="1587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2EC0130-9144-F06D-4F26-F3A46EC3DDCF}"/>
              </a:ext>
            </a:extLst>
          </p:cNvPr>
          <p:cNvSpPr/>
          <p:nvPr/>
        </p:nvSpPr>
        <p:spPr>
          <a:xfrm>
            <a:off x="680777" y="1031748"/>
            <a:ext cx="264583" cy="16933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536FBD0-B028-FECD-78CC-88A960BCE731}"/>
              </a:ext>
            </a:extLst>
          </p:cNvPr>
          <p:cNvSpPr/>
          <p:nvPr/>
        </p:nvSpPr>
        <p:spPr>
          <a:xfrm>
            <a:off x="336060" y="928071"/>
            <a:ext cx="195384" cy="18561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503995E-7C36-68A8-8671-14CA8A6C9FDE}"/>
              </a:ext>
            </a:extLst>
          </p:cNvPr>
          <p:cNvSpPr/>
          <p:nvPr/>
        </p:nvSpPr>
        <p:spPr>
          <a:xfrm>
            <a:off x="832335" y="808888"/>
            <a:ext cx="244230" cy="17584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9C91C4-71E6-8822-E074-FB38ED84997A}"/>
              </a:ext>
            </a:extLst>
          </p:cNvPr>
          <p:cNvSpPr txBox="1"/>
          <p:nvPr/>
        </p:nvSpPr>
        <p:spPr>
          <a:xfrm>
            <a:off x="958734" y="717125"/>
            <a:ext cx="459265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AlphaFold Structure</a:t>
            </a:r>
            <a:endParaRPr lang="en-US" sz="2400"/>
          </a:p>
        </p:txBody>
      </p:sp>
      <p:pic>
        <p:nvPicPr>
          <p:cNvPr id="3" name="Picture 2" descr="A diagram of a process&#10;&#10;Description automatically generated">
            <a:extLst>
              <a:ext uri="{FF2B5EF4-FFF2-40B4-BE49-F238E27FC236}">
                <a16:creationId xmlns:a16="http://schemas.microsoft.com/office/drawing/2014/main" id="{A6E00A8E-D98E-831C-F39A-2AA0044BD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564" y="2038654"/>
            <a:ext cx="9085385" cy="3190839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3C9B39A-F1C6-E30B-EA5A-429441ABE444}"/>
              </a:ext>
            </a:extLst>
          </p:cNvPr>
          <p:cNvSpPr/>
          <p:nvPr/>
        </p:nvSpPr>
        <p:spPr>
          <a:xfrm>
            <a:off x="961402" y="1954334"/>
            <a:ext cx="994833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CC6018-F165-7479-E3DE-05F1BB801FAE}"/>
              </a:ext>
            </a:extLst>
          </p:cNvPr>
          <p:cNvCxnSpPr/>
          <p:nvPr/>
        </p:nvCxnSpPr>
        <p:spPr>
          <a:xfrm flipH="1">
            <a:off x="4359103" y="1530522"/>
            <a:ext cx="3907" cy="4206631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21C459-9F30-9072-8525-A54ED8F976C5}"/>
              </a:ext>
            </a:extLst>
          </p:cNvPr>
          <p:cNvCxnSpPr/>
          <p:nvPr/>
        </p:nvCxnSpPr>
        <p:spPr>
          <a:xfrm flipH="1">
            <a:off x="6976527" y="1534575"/>
            <a:ext cx="3907" cy="4206631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4E15092-3634-838A-B764-AA2881316633}"/>
              </a:ext>
            </a:extLst>
          </p:cNvPr>
          <p:cNvSpPr txBox="1"/>
          <p:nvPr/>
        </p:nvSpPr>
        <p:spPr>
          <a:xfrm>
            <a:off x="1118219" y="1581132"/>
            <a:ext cx="92846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  </a:t>
            </a:r>
            <a:r>
              <a:rPr lang="en-US">
                <a:solidFill>
                  <a:srgbClr val="FF0000"/>
                </a:solidFill>
              </a:rPr>
              <a:t>              Database Search                        </a:t>
            </a:r>
            <a:r>
              <a:rPr lang="en-US" err="1">
                <a:solidFill>
                  <a:srgbClr val="FF0000"/>
                </a:solidFill>
              </a:rPr>
              <a:t>Evoformer</a:t>
            </a:r>
            <a:r>
              <a:rPr lang="en-US">
                <a:solidFill>
                  <a:srgbClr val="FF0000"/>
                </a:solidFill>
              </a:rPr>
              <a:t>   Module                      Structure Module</a:t>
            </a:r>
          </a:p>
        </p:txBody>
      </p:sp>
    </p:spTree>
    <p:extLst>
      <p:ext uri="{BB962C8B-B14F-4D97-AF65-F5344CB8AC3E}">
        <p14:creationId xmlns:p14="http://schemas.microsoft.com/office/powerpoint/2010/main" val="1071914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complex structure&#10;&#10;Description automatically generated">
            <a:extLst>
              <a:ext uri="{FF2B5EF4-FFF2-40B4-BE49-F238E27FC236}">
                <a16:creationId xmlns:a16="http://schemas.microsoft.com/office/drawing/2014/main" id="{ED7F26A3-9611-4D33-DEA3-2964BEEED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085" y="1441266"/>
            <a:ext cx="7032433" cy="42508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3F05CE-F43B-3DF6-CF43-85F345022D53}"/>
              </a:ext>
            </a:extLst>
          </p:cNvPr>
          <p:cNvSpPr txBox="1"/>
          <p:nvPr/>
        </p:nvSpPr>
        <p:spPr>
          <a:xfrm>
            <a:off x="766436" y="693924"/>
            <a:ext cx="431949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Structure Module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2CAF41-07B7-12BC-F3CC-14E69021419D}"/>
              </a:ext>
            </a:extLst>
          </p:cNvPr>
          <p:cNvSpPr txBox="1"/>
          <p:nvPr/>
        </p:nvSpPr>
        <p:spPr>
          <a:xfrm>
            <a:off x="1004864" y="1981647"/>
            <a:ext cx="322270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Single Representation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Pair Representation 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Backbone Frames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2F2F6B-1886-34A5-5CCD-1E0B9B160909}"/>
              </a:ext>
            </a:extLst>
          </p:cNvPr>
          <p:cNvSpPr txBox="1"/>
          <p:nvPr/>
        </p:nvSpPr>
        <p:spPr>
          <a:xfrm>
            <a:off x="947137" y="3939023"/>
            <a:ext cx="374474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3D Model of the Protein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Cartesian Coordinates  in  Protein Data Bank (PDB) Format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50BBBE-A1E0-F6FE-6732-79D9C06F54C3}"/>
              </a:ext>
            </a:extLst>
          </p:cNvPr>
          <p:cNvSpPr txBox="1"/>
          <p:nvPr/>
        </p:nvSpPr>
        <p:spPr>
          <a:xfrm>
            <a:off x="857927" y="1609716"/>
            <a:ext cx="293277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/>
              <a:t>Input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274CF9-223B-FF34-9445-B7C2C852E98B}"/>
              </a:ext>
            </a:extLst>
          </p:cNvPr>
          <p:cNvSpPr txBox="1"/>
          <p:nvPr/>
        </p:nvSpPr>
        <p:spPr>
          <a:xfrm>
            <a:off x="789094" y="3492929"/>
            <a:ext cx="331191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/>
              <a:t>Output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8947AB0-8F5D-90E5-3C80-8F67C837005D}"/>
              </a:ext>
            </a:extLst>
          </p:cNvPr>
          <p:cNvSpPr/>
          <p:nvPr/>
        </p:nvSpPr>
        <p:spPr>
          <a:xfrm>
            <a:off x="4737342" y="2633658"/>
            <a:ext cx="504939" cy="4682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C85E64-35C5-6F7F-2192-17A5153433FE}"/>
              </a:ext>
            </a:extLst>
          </p:cNvPr>
          <p:cNvSpPr txBox="1"/>
          <p:nvPr/>
        </p:nvSpPr>
        <p:spPr>
          <a:xfrm>
            <a:off x="4685527" y="5694376"/>
            <a:ext cx="7002965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i="1">
                <a:ea typeface="+mn-lt"/>
                <a:cs typeface="+mn-lt"/>
              </a:rPr>
              <a:t>John Jumper et al. 15 July 2021. https://www.nature.com/articles/s41586-021-03819-2</a:t>
            </a:r>
            <a:endParaRPr lang="en-US" sz="1200">
              <a:ea typeface="+mn-lt"/>
              <a:cs typeface="+mn-lt"/>
            </a:endParaRP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27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CEB31A-7639-667B-37D0-6EF5EC7CB046}"/>
              </a:ext>
            </a:extLst>
          </p:cNvPr>
          <p:cNvSpPr txBox="1"/>
          <p:nvPr/>
        </p:nvSpPr>
        <p:spPr>
          <a:xfrm>
            <a:off x="1960676" y="3212904"/>
            <a:ext cx="1008841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   Database Search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   </a:t>
            </a:r>
            <a:r>
              <a:rPr lang="en-US" err="1">
                <a:ea typeface="+mn-lt"/>
                <a:cs typeface="+mn-lt"/>
              </a:rPr>
              <a:t>Evoformer</a:t>
            </a:r>
            <a:endParaRPr lang="en-US" err="1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   Structure Module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algn="l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9283B4-BA4D-2460-F624-90F425342672}"/>
              </a:ext>
            </a:extLst>
          </p:cNvPr>
          <p:cNvSpPr txBox="1"/>
          <p:nvPr/>
        </p:nvSpPr>
        <p:spPr>
          <a:xfrm>
            <a:off x="1442825" y="690238"/>
            <a:ext cx="442744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Table of Contents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DF9BDE-513A-A54F-4AEA-89EA243A90E5}"/>
              </a:ext>
            </a:extLst>
          </p:cNvPr>
          <p:cNvSpPr txBox="1"/>
          <p:nvPr/>
        </p:nvSpPr>
        <p:spPr>
          <a:xfrm>
            <a:off x="1644834" y="1534616"/>
            <a:ext cx="628873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Introduction to AlphaFold</a:t>
            </a:r>
            <a:endParaRPr lang="en-US"/>
          </a:p>
          <a:p>
            <a:endParaRPr lang="en-US">
              <a:latin typeface="Arial"/>
              <a:cs typeface="Arial"/>
            </a:endParaRPr>
          </a:p>
          <a:p>
            <a:r>
              <a:rPr lang="en-US">
                <a:latin typeface="Arial"/>
                <a:cs typeface="Arial"/>
              </a:rPr>
              <a:t>Introduction to Machine Learning</a:t>
            </a:r>
          </a:p>
          <a:p>
            <a:endParaRPr lang="en-US">
              <a:latin typeface="Arial"/>
              <a:cs typeface="Arial"/>
            </a:endParaRPr>
          </a:p>
          <a:p>
            <a:r>
              <a:rPr lang="en-US">
                <a:latin typeface="Arial"/>
                <a:cs typeface="Arial"/>
              </a:rPr>
              <a:t>AlphaFold Structure</a:t>
            </a:r>
          </a:p>
          <a:p>
            <a:pPr algn="l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5E8FE3-3D6A-4886-18D8-AEA2D1C4F59A}"/>
              </a:ext>
            </a:extLst>
          </p:cNvPr>
          <p:cNvSpPr txBox="1"/>
          <p:nvPr/>
        </p:nvSpPr>
        <p:spPr>
          <a:xfrm>
            <a:off x="1646717" y="4563128"/>
            <a:ext cx="550677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Achievements</a:t>
            </a:r>
            <a:endParaRPr lang="en-US"/>
          </a:p>
          <a:p>
            <a:endParaRPr lang="en-US">
              <a:latin typeface="Arial"/>
              <a:cs typeface="Arial"/>
            </a:endParaRPr>
          </a:p>
          <a:p>
            <a:pPr algn="l"/>
            <a:r>
              <a:rPr lang="en-US">
                <a:latin typeface="Arial"/>
                <a:cs typeface="Arial"/>
              </a:rPr>
              <a:t>References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03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complex structure&#10;&#10;Description automatically generated">
            <a:extLst>
              <a:ext uri="{FF2B5EF4-FFF2-40B4-BE49-F238E27FC236}">
                <a16:creationId xmlns:a16="http://schemas.microsoft.com/office/drawing/2014/main" id="{ED7F26A3-9611-4D33-DEA3-2964BEEED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085" y="1441266"/>
            <a:ext cx="7032433" cy="42508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3F05CE-F43B-3DF6-CF43-85F345022D53}"/>
              </a:ext>
            </a:extLst>
          </p:cNvPr>
          <p:cNvSpPr txBox="1"/>
          <p:nvPr/>
        </p:nvSpPr>
        <p:spPr>
          <a:xfrm>
            <a:off x="766436" y="693924"/>
            <a:ext cx="431949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Structure Module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2CAF41-07B7-12BC-F3CC-14E69021419D}"/>
              </a:ext>
            </a:extLst>
          </p:cNvPr>
          <p:cNvSpPr txBox="1"/>
          <p:nvPr/>
        </p:nvSpPr>
        <p:spPr>
          <a:xfrm>
            <a:off x="1004864" y="1981647"/>
            <a:ext cx="322270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Single Representation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Pair Representation 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Backbone Frames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2F2F6B-1886-34A5-5CCD-1E0B9B160909}"/>
              </a:ext>
            </a:extLst>
          </p:cNvPr>
          <p:cNvSpPr txBox="1"/>
          <p:nvPr/>
        </p:nvSpPr>
        <p:spPr>
          <a:xfrm>
            <a:off x="947137" y="3939023"/>
            <a:ext cx="374474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3D Model of the Protein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Cartesian Coordinates  in  Protein Data Bank (PDB) Format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50BBBE-A1E0-F6FE-6732-79D9C06F54C3}"/>
              </a:ext>
            </a:extLst>
          </p:cNvPr>
          <p:cNvSpPr txBox="1"/>
          <p:nvPr/>
        </p:nvSpPr>
        <p:spPr>
          <a:xfrm>
            <a:off x="857927" y="1609716"/>
            <a:ext cx="293277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/>
              <a:t>Input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274CF9-223B-FF34-9445-B7C2C852E98B}"/>
              </a:ext>
            </a:extLst>
          </p:cNvPr>
          <p:cNvSpPr txBox="1"/>
          <p:nvPr/>
        </p:nvSpPr>
        <p:spPr>
          <a:xfrm>
            <a:off x="789094" y="3492929"/>
            <a:ext cx="331191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/>
              <a:t>Output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8947AB0-8F5D-90E5-3C80-8F67C837005D}"/>
              </a:ext>
            </a:extLst>
          </p:cNvPr>
          <p:cNvSpPr/>
          <p:nvPr/>
        </p:nvSpPr>
        <p:spPr>
          <a:xfrm>
            <a:off x="4737342" y="2633658"/>
            <a:ext cx="504939" cy="4682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diagram of a molecule&#10;&#10;Description automatically generated">
            <a:extLst>
              <a:ext uri="{FF2B5EF4-FFF2-40B4-BE49-F238E27FC236}">
                <a16:creationId xmlns:a16="http://schemas.microsoft.com/office/drawing/2014/main" id="{BE2017D6-6198-2BDA-382D-C0AC969C1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096" y="1611377"/>
            <a:ext cx="4076241" cy="245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689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complex structure&#10;&#10;Description automatically generated">
            <a:extLst>
              <a:ext uri="{FF2B5EF4-FFF2-40B4-BE49-F238E27FC236}">
                <a16:creationId xmlns:a16="http://schemas.microsoft.com/office/drawing/2014/main" id="{ED7F26A3-9611-4D33-DEA3-2964BEEED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085" y="1441266"/>
            <a:ext cx="7032433" cy="42508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3F05CE-F43B-3DF6-CF43-85F345022D53}"/>
              </a:ext>
            </a:extLst>
          </p:cNvPr>
          <p:cNvSpPr txBox="1"/>
          <p:nvPr/>
        </p:nvSpPr>
        <p:spPr>
          <a:xfrm>
            <a:off x="766436" y="693924"/>
            <a:ext cx="431949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Structure Module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2CAF41-07B7-12BC-F3CC-14E69021419D}"/>
              </a:ext>
            </a:extLst>
          </p:cNvPr>
          <p:cNvSpPr txBox="1"/>
          <p:nvPr/>
        </p:nvSpPr>
        <p:spPr>
          <a:xfrm>
            <a:off x="1004864" y="1981647"/>
            <a:ext cx="322270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Single Representation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Pair Representation 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Backbone Frames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2F2F6B-1886-34A5-5CCD-1E0B9B160909}"/>
              </a:ext>
            </a:extLst>
          </p:cNvPr>
          <p:cNvSpPr txBox="1"/>
          <p:nvPr/>
        </p:nvSpPr>
        <p:spPr>
          <a:xfrm>
            <a:off x="947137" y="3939023"/>
            <a:ext cx="374474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3D Model of the Protein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Cartesian Coordinates  in  Protein Data Bank (PDB) Format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50BBBE-A1E0-F6FE-6732-79D9C06F54C3}"/>
              </a:ext>
            </a:extLst>
          </p:cNvPr>
          <p:cNvSpPr txBox="1"/>
          <p:nvPr/>
        </p:nvSpPr>
        <p:spPr>
          <a:xfrm>
            <a:off x="857927" y="1609716"/>
            <a:ext cx="293277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/>
              <a:t>Input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274CF9-223B-FF34-9445-B7C2C852E98B}"/>
              </a:ext>
            </a:extLst>
          </p:cNvPr>
          <p:cNvSpPr txBox="1"/>
          <p:nvPr/>
        </p:nvSpPr>
        <p:spPr>
          <a:xfrm>
            <a:off x="789094" y="3492929"/>
            <a:ext cx="331191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/>
              <a:t>Output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8947AB0-8F5D-90E5-3C80-8F67C837005D}"/>
              </a:ext>
            </a:extLst>
          </p:cNvPr>
          <p:cNvSpPr/>
          <p:nvPr/>
        </p:nvSpPr>
        <p:spPr>
          <a:xfrm>
            <a:off x="4737342" y="2633658"/>
            <a:ext cx="504939" cy="4682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93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24038D7B-473C-EE99-7227-7B736EED1272}"/>
              </a:ext>
            </a:extLst>
          </p:cNvPr>
          <p:cNvSpPr/>
          <p:nvPr/>
        </p:nvSpPr>
        <p:spPr>
          <a:xfrm>
            <a:off x="3233342" y="339193"/>
            <a:ext cx="169333" cy="1587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2EC0130-9144-F06D-4F26-F3A46EC3DDCF}"/>
              </a:ext>
            </a:extLst>
          </p:cNvPr>
          <p:cNvSpPr/>
          <p:nvPr/>
        </p:nvSpPr>
        <p:spPr>
          <a:xfrm>
            <a:off x="680777" y="1031748"/>
            <a:ext cx="264583" cy="16933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536FBD0-B028-FECD-78CC-88A960BCE731}"/>
              </a:ext>
            </a:extLst>
          </p:cNvPr>
          <p:cNvSpPr/>
          <p:nvPr/>
        </p:nvSpPr>
        <p:spPr>
          <a:xfrm>
            <a:off x="336060" y="928071"/>
            <a:ext cx="195384" cy="18561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503995E-7C36-68A8-8671-14CA8A6C9FDE}"/>
              </a:ext>
            </a:extLst>
          </p:cNvPr>
          <p:cNvSpPr/>
          <p:nvPr/>
        </p:nvSpPr>
        <p:spPr>
          <a:xfrm>
            <a:off x="832335" y="808888"/>
            <a:ext cx="244230" cy="17584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9C91C4-71E6-8822-E074-FB38ED84997A}"/>
              </a:ext>
            </a:extLst>
          </p:cNvPr>
          <p:cNvSpPr txBox="1"/>
          <p:nvPr/>
        </p:nvSpPr>
        <p:spPr>
          <a:xfrm>
            <a:off x="958734" y="717125"/>
            <a:ext cx="459265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AlphaFold Structure</a:t>
            </a:r>
            <a:endParaRPr lang="en-US" sz="2400"/>
          </a:p>
        </p:txBody>
      </p:sp>
      <p:pic>
        <p:nvPicPr>
          <p:cNvPr id="3" name="Picture 2" descr="A diagram of a process&#10;&#10;Description automatically generated">
            <a:extLst>
              <a:ext uri="{FF2B5EF4-FFF2-40B4-BE49-F238E27FC236}">
                <a16:creationId xmlns:a16="http://schemas.microsoft.com/office/drawing/2014/main" id="{A6E00A8E-D98E-831C-F39A-2AA0044BD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564" y="2038654"/>
            <a:ext cx="9085385" cy="3190839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3C9B39A-F1C6-E30B-EA5A-429441ABE444}"/>
              </a:ext>
            </a:extLst>
          </p:cNvPr>
          <p:cNvSpPr/>
          <p:nvPr/>
        </p:nvSpPr>
        <p:spPr>
          <a:xfrm>
            <a:off x="961402" y="1954334"/>
            <a:ext cx="994833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71DA9E-8BCF-A65A-C4B2-695F4EFEDF38}"/>
              </a:ext>
            </a:extLst>
          </p:cNvPr>
          <p:cNvSpPr txBox="1"/>
          <p:nvPr/>
        </p:nvSpPr>
        <p:spPr>
          <a:xfrm>
            <a:off x="1177460" y="5231982"/>
            <a:ext cx="912169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i="1">
                <a:ea typeface="+mn-lt"/>
                <a:cs typeface="+mn-lt"/>
              </a:rPr>
              <a:t>John Jumper et al. 15 July 2021. https://www.nature.com/articles/s41586-021-03819-2</a:t>
            </a:r>
            <a:endParaRPr lang="en-US" sz="1200" i="1"/>
          </a:p>
        </p:txBody>
      </p:sp>
    </p:spTree>
    <p:extLst>
      <p:ext uri="{BB962C8B-B14F-4D97-AF65-F5344CB8AC3E}">
        <p14:creationId xmlns:p14="http://schemas.microsoft.com/office/powerpoint/2010/main" val="3973352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345FC8-5117-97BB-9B12-06A495163F46}"/>
              </a:ext>
            </a:extLst>
          </p:cNvPr>
          <p:cNvSpPr txBox="1"/>
          <p:nvPr/>
        </p:nvSpPr>
        <p:spPr>
          <a:xfrm>
            <a:off x="935539" y="3443086"/>
            <a:ext cx="9344721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r>
              <a:rPr lang="en-US" b="1">
                <a:ea typeface="+mn-lt"/>
                <a:cs typeface="+mn-lt"/>
              </a:rPr>
              <a:t>      </a:t>
            </a:r>
            <a:r>
              <a:rPr lang="en-US">
                <a:ea typeface="+mn-lt"/>
                <a:cs typeface="+mn-lt"/>
              </a:rPr>
              <a:t>Initialization : randomly initialize W and b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     Repeat until Convergence:</a:t>
            </a:r>
            <a:endParaRPr lang="en-US"/>
          </a:p>
          <a:p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Calculate Gradient:</a:t>
            </a:r>
            <a:endParaRPr lang="en-US"/>
          </a:p>
          <a:p>
            <a:pPr marL="1200150" lvl="2" indent="-285750">
              <a:buFont typeface="Arial"/>
              <a:buChar char="•"/>
            </a:pPr>
            <a:r>
              <a:rPr lang="en-US" err="1">
                <a:ea typeface="+mn-lt"/>
                <a:cs typeface="+mn-lt"/>
              </a:rPr>
              <a:t>dJ</a:t>
            </a:r>
            <a:r>
              <a:rPr lang="en-US">
                <a:ea typeface="+mn-lt"/>
                <a:cs typeface="+mn-lt"/>
              </a:rPr>
              <a:t>/</a:t>
            </a:r>
            <a:r>
              <a:rPr lang="en-US" err="1">
                <a:ea typeface="+mn-lt"/>
                <a:cs typeface="+mn-lt"/>
              </a:rPr>
              <a:t>dW</a:t>
            </a:r>
            <a:r>
              <a:rPr lang="en-US">
                <a:ea typeface="+mn-lt"/>
                <a:cs typeface="+mn-lt"/>
              </a:rPr>
              <a:t>  and </a:t>
            </a:r>
            <a:r>
              <a:rPr lang="en-US" err="1">
                <a:ea typeface="+mn-lt"/>
                <a:cs typeface="+mn-lt"/>
              </a:rPr>
              <a:t>dJ</a:t>
            </a:r>
            <a:r>
              <a:rPr lang="en-US">
                <a:ea typeface="+mn-lt"/>
                <a:cs typeface="+mn-lt"/>
              </a:rPr>
              <a:t>/</a:t>
            </a:r>
            <a:r>
              <a:rPr lang="en-US" err="1">
                <a:ea typeface="+mn-lt"/>
                <a:cs typeface="+mn-lt"/>
              </a:rPr>
              <a:t>db</a:t>
            </a:r>
            <a:endParaRPr lang="en-US" err="1"/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Update Parameters:</a:t>
            </a:r>
            <a:endParaRPr lang="en-US"/>
          </a:p>
          <a:p>
            <a:pPr marL="1200150" lvl="2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W = W − α ⋅ </a:t>
            </a:r>
            <a:r>
              <a:rPr lang="en-US" err="1">
                <a:ea typeface="+mn-lt"/>
                <a:cs typeface="+mn-lt"/>
              </a:rPr>
              <a:t>dJ</a:t>
            </a:r>
            <a:r>
              <a:rPr lang="en-US">
                <a:ea typeface="+mn-lt"/>
                <a:cs typeface="+mn-lt"/>
              </a:rPr>
              <a:t>/</a:t>
            </a:r>
            <a:r>
              <a:rPr lang="en-US" err="1">
                <a:ea typeface="+mn-lt"/>
                <a:cs typeface="+mn-lt"/>
              </a:rPr>
              <a:t>dW</a:t>
            </a:r>
            <a:r>
              <a:rPr lang="en-US">
                <a:ea typeface="+mn-lt"/>
                <a:cs typeface="+mn-lt"/>
              </a:rPr>
              <a:t> </a:t>
            </a:r>
            <a:endParaRPr lang="en-US"/>
          </a:p>
          <a:p>
            <a:pPr marL="1200150" lvl="2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B = b − α ⋅ </a:t>
            </a:r>
            <a:r>
              <a:rPr lang="en-US" err="1">
                <a:ea typeface="+mn-lt"/>
                <a:cs typeface="+mn-lt"/>
              </a:rPr>
              <a:t>dJ</a:t>
            </a:r>
            <a:r>
              <a:rPr lang="en-US">
                <a:ea typeface="+mn-lt"/>
                <a:cs typeface="+mn-lt"/>
              </a:rPr>
              <a:t>/</a:t>
            </a:r>
            <a:r>
              <a:rPr lang="en-US" err="1">
                <a:ea typeface="+mn-lt"/>
                <a:cs typeface="+mn-lt"/>
              </a:rPr>
              <a:t>db</a:t>
            </a:r>
            <a:r>
              <a:rPr lang="en-US">
                <a:ea typeface="+mn-lt"/>
                <a:cs typeface="+mn-lt"/>
              </a:rPr>
              <a:t> </a:t>
            </a:r>
            <a:endParaRPr lang="en-US"/>
          </a:p>
          <a:p>
            <a:pPr lvl="1"/>
            <a:br>
              <a:rPr lang="en-US"/>
            </a:br>
            <a:endParaRPr lang="en-US"/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0B62D0-E640-6CA0-1EE9-DC92E08126A8}"/>
              </a:ext>
            </a:extLst>
          </p:cNvPr>
          <p:cNvSpPr txBox="1"/>
          <p:nvPr/>
        </p:nvSpPr>
        <p:spPr>
          <a:xfrm>
            <a:off x="827249" y="605390"/>
            <a:ext cx="521877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Machine Learning Model Overview</a:t>
            </a:r>
            <a:endParaRPr lang="en-US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A121FD-05D8-4D53-3587-8A190E01F8E3}"/>
              </a:ext>
            </a:extLst>
          </p:cNvPr>
          <p:cNvSpPr txBox="1"/>
          <p:nvPr/>
        </p:nvSpPr>
        <p:spPr>
          <a:xfrm>
            <a:off x="931506" y="1288257"/>
            <a:ext cx="4917687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Model Representation</a:t>
            </a:r>
            <a:endParaRPr lang="en-US">
              <a:latin typeface="Arial"/>
              <a:cs typeface="Arial"/>
            </a:endParaRPr>
          </a:p>
          <a:p>
            <a:endParaRPr lang="en-US">
              <a:latin typeface="Arial"/>
              <a:cs typeface="Arial"/>
            </a:endParaRPr>
          </a:p>
          <a:p>
            <a:r>
              <a:rPr lang="en-US">
                <a:latin typeface="Arial"/>
                <a:cs typeface="Arial"/>
              </a:rPr>
              <a:t>    Model = W⋅XT + b 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>
                <a:latin typeface="Arial"/>
                <a:cs typeface="Arial"/>
              </a:rPr>
              <a:t>W:  Weight matrix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>
                <a:latin typeface="Arial"/>
                <a:cs typeface="Arial"/>
              </a:rPr>
              <a:t>X :  Input features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>
                <a:latin typeface="Arial"/>
                <a:cs typeface="Arial"/>
              </a:rPr>
              <a:t>B :  Bias term</a:t>
            </a:r>
          </a:p>
          <a:p>
            <a:pPr algn="l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1E5F58-10F6-BFD2-35A9-0238C29B3E62}"/>
              </a:ext>
            </a:extLst>
          </p:cNvPr>
          <p:cNvSpPr txBox="1"/>
          <p:nvPr/>
        </p:nvSpPr>
        <p:spPr>
          <a:xfrm>
            <a:off x="5853137" y="1318352"/>
            <a:ext cx="598945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b="1">
                <a:ea typeface="+mn-lt"/>
                <a:cs typeface="+mn-lt"/>
              </a:rPr>
              <a:t>Cost Function</a:t>
            </a:r>
            <a:endParaRPr lang="en-US">
              <a:ea typeface="+mn-lt"/>
              <a:cs typeface="Arial"/>
            </a:endParaRPr>
          </a:p>
          <a:p>
            <a:pPr lvl="1"/>
            <a:endParaRPr lang="en-US">
              <a:latin typeface="Arial"/>
              <a:ea typeface="+mn-lt"/>
              <a:cs typeface="Arial"/>
            </a:endParaRPr>
          </a:p>
          <a:p>
            <a:pPr lvl="1"/>
            <a:r>
              <a:rPr lang="en-US">
                <a:latin typeface="Arial"/>
                <a:ea typeface="+mn-lt"/>
                <a:cs typeface="Arial"/>
              </a:rPr>
              <a:t>    J</a:t>
            </a:r>
            <a:r>
              <a:rPr lang="en-US">
                <a:latin typeface="Arial"/>
                <a:cs typeface="Arial"/>
              </a:rPr>
              <a:t>(W, b) = 1/2m ∑ (predicted−actual)²</a:t>
            </a:r>
          </a:p>
          <a:p>
            <a:pPr lvl="1"/>
            <a:r>
              <a:rPr lang="en-US">
                <a:latin typeface="Arial"/>
                <a:cs typeface="Arial"/>
              </a:rPr>
              <a:t>           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302AC5-38D4-2E80-D48B-E577E867DE72}"/>
              </a:ext>
            </a:extLst>
          </p:cNvPr>
          <p:cNvSpPr txBox="1"/>
          <p:nvPr/>
        </p:nvSpPr>
        <p:spPr>
          <a:xfrm>
            <a:off x="5162432" y="4690901"/>
            <a:ext cx="614060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50" lvl="1" indent="-285750">
              <a:buFont typeface="Arial,Sans-Serif"/>
              <a:buChar char="•"/>
            </a:pPr>
            <a:endParaRPr lang="en-US">
              <a:latin typeface="Arial"/>
              <a:cs typeface="Arial"/>
            </a:endParaRPr>
          </a:p>
          <a:p>
            <a:pPr lvl="1"/>
            <a:r>
              <a:rPr lang="en-US" b="1">
                <a:ea typeface="+mn-lt"/>
                <a:cs typeface="+mn-lt"/>
              </a:rPr>
              <a:t>Objective:</a:t>
            </a:r>
            <a:r>
              <a:rPr lang="en-US">
                <a:ea typeface="+mn-lt"/>
                <a:cs typeface="+mn-lt"/>
              </a:rPr>
              <a:t> minimize the cost function J(</a:t>
            </a:r>
            <a:r>
              <a:rPr lang="en-US" err="1">
                <a:ea typeface="+mn-lt"/>
                <a:cs typeface="+mn-lt"/>
              </a:rPr>
              <a:t>W,b</a:t>
            </a:r>
            <a:r>
              <a:rPr lang="en-US">
                <a:ea typeface="+mn-lt"/>
                <a:cs typeface="+mn-lt"/>
              </a:rPr>
              <a:t>) by updating parameters W and b iteratively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B6CDC7-E081-FC64-33D8-8B3BAD1BBBF1}"/>
              </a:ext>
            </a:extLst>
          </p:cNvPr>
          <p:cNvSpPr txBox="1"/>
          <p:nvPr/>
        </p:nvSpPr>
        <p:spPr>
          <a:xfrm>
            <a:off x="6811917" y="2307764"/>
            <a:ext cx="471696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>
                <a:latin typeface="Arial"/>
                <a:cs typeface="Arial"/>
              </a:rPr>
              <a:t>m: number of training examples</a:t>
            </a:r>
          </a:p>
          <a:p>
            <a:pPr algn="l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1D32C8-0E0D-4BDD-A61F-8D8DAA6356EF}"/>
              </a:ext>
            </a:extLst>
          </p:cNvPr>
          <p:cNvSpPr txBox="1"/>
          <p:nvPr/>
        </p:nvSpPr>
        <p:spPr>
          <a:xfrm>
            <a:off x="930790" y="3244423"/>
            <a:ext cx="59770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Training Process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6716B1-DDF1-28F1-4EB9-5205A062F499}"/>
              </a:ext>
            </a:extLst>
          </p:cNvPr>
          <p:cNvSpPr txBox="1"/>
          <p:nvPr/>
        </p:nvSpPr>
        <p:spPr>
          <a:xfrm>
            <a:off x="1234067" y="6077415"/>
            <a:ext cx="42040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 </a:t>
            </a:r>
            <a:r>
              <a:rPr lang="en-US">
                <a:ea typeface="+mn-lt"/>
                <a:cs typeface="+mn-lt"/>
              </a:rPr>
              <a:t>α</a:t>
            </a:r>
            <a:r>
              <a:rPr lang="en-US"/>
              <a:t> (alpha) : learning rate</a:t>
            </a:r>
          </a:p>
        </p:txBody>
      </p:sp>
    </p:spTree>
    <p:extLst>
      <p:ext uri="{BB962C8B-B14F-4D97-AF65-F5344CB8AC3E}">
        <p14:creationId xmlns:p14="http://schemas.microsoft.com/office/powerpoint/2010/main" val="3781450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6EFE4E-9FE9-03B6-DD27-D4712C97BB6D}"/>
              </a:ext>
            </a:extLst>
          </p:cNvPr>
          <p:cNvSpPr txBox="1"/>
          <p:nvPr/>
        </p:nvSpPr>
        <p:spPr>
          <a:xfrm>
            <a:off x="816310" y="3994925"/>
            <a:ext cx="972758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 (FAPE) : Frame </a:t>
            </a:r>
            <a:r>
              <a:rPr lang="en-US" err="1"/>
              <a:t>Alined</a:t>
            </a:r>
            <a:r>
              <a:rPr lang="en-US"/>
              <a:t> Point Error (FAPE) loss </a:t>
            </a:r>
          </a:p>
          <a:p>
            <a:r>
              <a:rPr lang="en-US"/>
              <a:t>L (aux) : </a:t>
            </a:r>
            <a:r>
              <a:rPr lang="en-US">
                <a:ea typeface="+mn-lt"/>
                <a:cs typeface="+mn-lt"/>
              </a:rPr>
              <a:t>auxiliary loss from the Structure Module</a:t>
            </a:r>
          </a:p>
          <a:p>
            <a:r>
              <a:rPr lang="en-US">
                <a:ea typeface="+mn-lt"/>
                <a:cs typeface="+mn-lt"/>
              </a:rPr>
              <a:t>L (</a:t>
            </a:r>
            <a:r>
              <a:rPr lang="en-US" err="1">
                <a:ea typeface="+mn-lt"/>
                <a:cs typeface="+mn-lt"/>
              </a:rPr>
              <a:t>dist</a:t>
            </a:r>
            <a:r>
              <a:rPr lang="en-US">
                <a:ea typeface="+mn-lt"/>
                <a:cs typeface="+mn-lt"/>
              </a:rPr>
              <a:t>) : averaged cross-entropy loss for </a:t>
            </a:r>
            <a:r>
              <a:rPr lang="en-US" err="1">
                <a:ea typeface="+mn-lt"/>
                <a:cs typeface="+mn-lt"/>
              </a:rPr>
              <a:t>distogram</a:t>
            </a:r>
            <a:r>
              <a:rPr lang="en-US">
                <a:ea typeface="+mn-lt"/>
                <a:cs typeface="+mn-lt"/>
              </a:rPr>
              <a:t> prediction</a:t>
            </a:r>
            <a:endParaRPr lang="en-US"/>
          </a:p>
          <a:p>
            <a:r>
              <a:rPr lang="en-US"/>
              <a:t>L (</a:t>
            </a:r>
            <a:r>
              <a:rPr lang="en-US" err="1"/>
              <a:t>msa</a:t>
            </a:r>
            <a:r>
              <a:rPr lang="en-US"/>
              <a:t>) : </a:t>
            </a:r>
            <a:r>
              <a:rPr lang="en-US">
                <a:ea typeface="+mn-lt"/>
                <a:cs typeface="+mn-lt"/>
              </a:rPr>
              <a:t>averaged cross-entropy loss for masked MSA prediction</a:t>
            </a:r>
            <a:endParaRPr lang="en-US"/>
          </a:p>
          <a:p>
            <a:r>
              <a:rPr lang="en-US"/>
              <a:t>L (conf) : </a:t>
            </a:r>
            <a:r>
              <a:rPr lang="en-US">
                <a:ea typeface="+mn-lt"/>
                <a:cs typeface="+mn-lt"/>
              </a:rPr>
              <a:t>model confidence loss</a:t>
            </a:r>
            <a:endParaRPr lang="en-US"/>
          </a:p>
          <a:p>
            <a:r>
              <a:rPr lang="en-US"/>
              <a:t>L (exp) : </a:t>
            </a:r>
            <a:r>
              <a:rPr lang="en-US">
                <a:ea typeface="+mn-lt"/>
                <a:cs typeface="+mn-lt"/>
              </a:rPr>
              <a:t>experimentally resolved loss</a:t>
            </a:r>
            <a:endParaRPr lang="en-US"/>
          </a:p>
          <a:p>
            <a:r>
              <a:rPr lang="en-US"/>
              <a:t>L (viol) : </a:t>
            </a:r>
            <a:r>
              <a:rPr lang="en-US">
                <a:ea typeface="+mn-lt"/>
                <a:cs typeface="+mn-lt"/>
              </a:rPr>
              <a:t>violation loss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A78976-8638-0722-723B-815B3018A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84" y="2164153"/>
            <a:ext cx="10784416" cy="11856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02EA30-43AB-AB4D-266B-AC966DA53E18}"/>
              </a:ext>
            </a:extLst>
          </p:cNvPr>
          <p:cNvSpPr txBox="1"/>
          <p:nvPr/>
        </p:nvSpPr>
        <p:spPr>
          <a:xfrm>
            <a:off x="819904" y="3378108"/>
            <a:ext cx="10417609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i="1">
                <a:ea typeface="+mn-lt"/>
                <a:cs typeface="+mn-lt"/>
              </a:rPr>
              <a:t>John Jumper et al. 15 July 2021. https://www.nature.com/articles/s41586-021-03819-2</a:t>
            </a:r>
            <a:endParaRPr lang="en-US" sz="1200">
              <a:ea typeface="+mn-lt"/>
              <a:cs typeface="+mn-lt"/>
            </a:endParaRPr>
          </a:p>
          <a:p>
            <a:pPr algn="l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30E0D-F20E-C7AF-9D78-96287B3B804C}"/>
              </a:ext>
            </a:extLst>
          </p:cNvPr>
          <p:cNvSpPr txBox="1"/>
          <p:nvPr/>
        </p:nvSpPr>
        <p:spPr>
          <a:xfrm>
            <a:off x="819614" y="934844"/>
            <a:ext cx="72371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AlphaFold Cost Function</a:t>
            </a:r>
          </a:p>
        </p:txBody>
      </p:sp>
    </p:spTree>
    <p:extLst>
      <p:ext uri="{BB962C8B-B14F-4D97-AF65-F5344CB8AC3E}">
        <p14:creationId xmlns:p14="http://schemas.microsoft.com/office/powerpoint/2010/main" val="34775316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16757C-4BED-0DF3-329C-22D4DE859ADC}"/>
              </a:ext>
            </a:extLst>
          </p:cNvPr>
          <p:cNvSpPr txBox="1"/>
          <p:nvPr/>
        </p:nvSpPr>
        <p:spPr>
          <a:xfrm>
            <a:off x="862361" y="771292"/>
            <a:ext cx="467236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/>
              <a:t>Achievements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5B5B2C-C8AF-7EDC-0474-15CEC69525D8}"/>
              </a:ext>
            </a:extLst>
          </p:cNvPr>
          <p:cNvSpPr txBox="1"/>
          <p:nvPr/>
        </p:nvSpPr>
        <p:spPr>
          <a:xfrm>
            <a:off x="951569" y="1419921"/>
            <a:ext cx="5519853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First Place in the 14th Critical Assessment of Protein Structure Prediction (CASP14)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Median Backbone Accuracy: 0.96 Å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All-Atom Accuracy of AlphaFold: 1.5 Å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Predicted 98.5% of the Human Proteome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Database with 214 Million Protein Structure Predictions</a:t>
            </a:r>
            <a:endParaRPr lang="en-US"/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B50E50-A0B3-7A5E-6E53-8871A0395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1995" y="1232210"/>
            <a:ext cx="3917156" cy="45608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357E12-19B1-EA3E-1A76-FD105F14673A}"/>
              </a:ext>
            </a:extLst>
          </p:cNvPr>
          <p:cNvSpPr txBox="1"/>
          <p:nvPr/>
        </p:nvSpPr>
        <p:spPr>
          <a:xfrm>
            <a:off x="6830121" y="5858106"/>
            <a:ext cx="775381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i="1">
                <a:ea typeface="+mn-lt"/>
                <a:cs typeface="+mn-lt"/>
              </a:rPr>
              <a:t>John Jumper et al. 15 July 2021. https://www.nature.com/articles/s41586-021-03819-2</a:t>
            </a:r>
            <a:endParaRPr lang="en-US" sz="1000">
              <a:ea typeface="+mn-lt"/>
              <a:cs typeface="+mn-lt"/>
            </a:endParaRP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66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16757C-4BED-0DF3-329C-22D4DE859ADC}"/>
              </a:ext>
            </a:extLst>
          </p:cNvPr>
          <p:cNvSpPr txBox="1"/>
          <p:nvPr/>
        </p:nvSpPr>
        <p:spPr>
          <a:xfrm>
            <a:off x="862361" y="771292"/>
            <a:ext cx="467236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/>
              <a:t>Achievements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5B5B2C-C8AF-7EDC-0474-15CEC69525D8}"/>
              </a:ext>
            </a:extLst>
          </p:cNvPr>
          <p:cNvSpPr txBox="1"/>
          <p:nvPr/>
        </p:nvSpPr>
        <p:spPr>
          <a:xfrm>
            <a:off x="951569" y="1419921"/>
            <a:ext cx="5519853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First Place in the 14th Critical Assessment of Protein Structure Prediction (CASP14)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Median Backbone Accuracy: 0.96 Å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All-Atom Accuracy of AlphaFold: 1.5 Å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Predicted 98.5% of the Human Proteome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Database with 214 Million Protein Structure Predictions</a:t>
            </a:r>
            <a:endParaRPr lang="en-US"/>
          </a:p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C5FAA9-F541-B971-02C5-36DF00ED5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368" y="1714442"/>
            <a:ext cx="587692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44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510C37-A842-3F92-6F74-478324A2D230}"/>
              </a:ext>
            </a:extLst>
          </p:cNvPr>
          <p:cNvSpPr txBox="1"/>
          <p:nvPr/>
        </p:nvSpPr>
        <p:spPr>
          <a:xfrm>
            <a:off x="1189463" y="631901"/>
            <a:ext cx="490653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82D4D2-BACE-EAF5-12BE-308A01505221}"/>
              </a:ext>
            </a:extLst>
          </p:cNvPr>
          <p:cNvSpPr txBox="1"/>
          <p:nvPr/>
        </p:nvSpPr>
        <p:spPr>
          <a:xfrm>
            <a:off x="1286107" y="1215484"/>
            <a:ext cx="10080702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+mn-lt"/>
                <a:cs typeface="+mn-lt"/>
              </a:rPr>
              <a:t>[1] Jumper, J., Evans, R., Pritzel, A. et al. Highly accurate protein structure prediction with</a:t>
            </a:r>
            <a:endParaRPr lang="en-US" sz="1200"/>
          </a:p>
          <a:p>
            <a:r>
              <a:rPr lang="en-US" sz="1200">
                <a:ea typeface="+mn-lt"/>
                <a:cs typeface="+mn-lt"/>
              </a:rPr>
              <a:t>AlphaFold. Nature 596, 583–589 (2021)</a:t>
            </a:r>
            <a:endParaRPr lang="en-US" sz="1200"/>
          </a:p>
          <a:p>
            <a:endParaRPr lang="en-US" sz="1200">
              <a:ea typeface="+mn-lt"/>
              <a:cs typeface="+mn-lt"/>
            </a:endParaRPr>
          </a:p>
          <a:p>
            <a:r>
              <a:rPr lang="en-US" sz="1200">
                <a:ea typeface="+mn-lt"/>
                <a:cs typeface="+mn-lt"/>
              </a:rPr>
              <a:t>[2] </a:t>
            </a:r>
            <a:r>
              <a:rPr lang="en-US" sz="1200" err="1">
                <a:ea typeface="+mn-lt"/>
                <a:cs typeface="+mn-lt"/>
              </a:rPr>
              <a:t>Tunyasuvunakool</a:t>
            </a:r>
            <a:r>
              <a:rPr lang="en-US" sz="1200">
                <a:ea typeface="+mn-lt"/>
                <a:cs typeface="+mn-lt"/>
              </a:rPr>
              <a:t>, K., Adler, J., Wu, Z. et al. Highly accurate protein structure prediction for</a:t>
            </a:r>
            <a:endParaRPr lang="en-US" sz="1200"/>
          </a:p>
          <a:p>
            <a:r>
              <a:rPr lang="en-US" sz="1200">
                <a:ea typeface="+mn-lt"/>
                <a:cs typeface="+mn-lt"/>
              </a:rPr>
              <a:t>the human proteome. Nature 596, 590–596 (2021).</a:t>
            </a:r>
            <a:endParaRPr lang="en-US" sz="1200"/>
          </a:p>
          <a:p>
            <a:endParaRPr lang="en-US" sz="1200">
              <a:ea typeface="+mn-lt"/>
              <a:cs typeface="+mn-lt"/>
            </a:endParaRPr>
          </a:p>
          <a:p>
            <a:r>
              <a:rPr lang="en-US" sz="1200">
                <a:ea typeface="+mn-lt"/>
                <a:cs typeface="+mn-lt"/>
              </a:rPr>
              <a:t>[3] Senior, A.W., Evans, R., Jumper, J. et al. Improved protein structure prediction using potentials</a:t>
            </a:r>
            <a:endParaRPr lang="en-US" sz="1200"/>
          </a:p>
          <a:p>
            <a:r>
              <a:rPr lang="en-US" sz="1200">
                <a:ea typeface="+mn-lt"/>
                <a:cs typeface="+mn-lt"/>
              </a:rPr>
              <a:t>from deep learning. Nature 577, 706–710 (2020). </a:t>
            </a:r>
          </a:p>
          <a:p>
            <a:endParaRPr lang="en-US" sz="1200">
              <a:ea typeface="+mn-lt"/>
              <a:cs typeface="+mn-lt"/>
            </a:endParaRPr>
          </a:p>
          <a:p>
            <a:r>
              <a:rPr lang="en-US" sz="1200">
                <a:ea typeface="+mn-lt"/>
                <a:cs typeface="+mn-lt"/>
              </a:rPr>
              <a:t>[4] Big Fantastic Database. Accessed 14 January 2024.</a:t>
            </a:r>
            <a:endParaRPr lang="en-US" sz="1200"/>
          </a:p>
          <a:p>
            <a:endParaRPr lang="en-US" sz="1200">
              <a:ea typeface="+mn-lt"/>
              <a:cs typeface="+mn-lt"/>
            </a:endParaRPr>
          </a:p>
          <a:p>
            <a:r>
              <a:rPr lang="en-US" sz="1200">
                <a:ea typeface="+mn-lt"/>
                <a:cs typeface="+mn-lt"/>
              </a:rPr>
              <a:t>[5] Wang, S., Zhou, W. &amp; Jiang, C. A survey of word embeddings based on deep learning.</a:t>
            </a:r>
            <a:endParaRPr lang="en-US" sz="1200"/>
          </a:p>
          <a:p>
            <a:r>
              <a:rPr lang="en-US" sz="1200">
                <a:ea typeface="+mn-lt"/>
                <a:cs typeface="+mn-lt"/>
              </a:rPr>
              <a:t>Computing 102, 717–740 (2020). https://doi.org/10.1007/s00607-019-00768-7. </a:t>
            </a:r>
            <a:endParaRPr lang="en-US" sz="1200"/>
          </a:p>
          <a:p>
            <a:endParaRPr lang="en-US" sz="1200">
              <a:ea typeface="+mn-lt"/>
              <a:cs typeface="+mn-lt"/>
            </a:endParaRPr>
          </a:p>
          <a:p>
            <a:r>
              <a:rPr lang="en-US" sz="1200">
                <a:ea typeface="+mn-lt"/>
                <a:cs typeface="+mn-lt"/>
              </a:rPr>
              <a:t>[6] Chunyan Xu, Zhen Cui, </a:t>
            </a:r>
            <a:r>
              <a:rPr lang="en-US" sz="1200" err="1">
                <a:ea typeface="+mn-lt"/>
                <a:cs typeface="+mn-lt"/>
              </a:rPr>
              <a:t>Xiaobin</a:t>
            </a:r>
            <a:r>
              <a:rPr lang="en-US" sz="1200">
                <a:ea typeface="+mn-lt"/>
                <a:cs typeface="+mn-lt"/>
              </a:rPr>
              <a:t> Hong, Tong Zhang, Jian Yang, Wei Liu. Graph Inference</a:t>
            </a:r>
            <a:endParaRPr lang="en-US" sz="1200"/>
          </a:p>
          <a:p>
            <a:r>
              <a:rPr lang="en-US" sz="1200">
                <a:ea typeface="+mn-lt"/>
                <a:cs typeface="+mn-lt"/>
              </a:rPr>
              <a:t>Learning for Semi-supervised Classification.</a:t>
            </a:r>
            <a:endParaRPr lang="en-US" sz="1200"/>
          </a:p>
          <a:p>
            <a:endParaRPr lang="en-US" sz="1200">
              <a:ea typeface="+mn-lt"/>
              <a:cs typeface="+mn-lt"/>
            </a:endParaRPr>
          </a:p>
          <a:p>
            <a:r>
              <a:rPr lang="en-US" sz="1200">
                <a:ea typeface="+mn-lt"/>
                <a:cs typeface="+mn-lt"/>
              </a:rPr>
              <a:t>[7] Protein Data Bank: the single global archive for 3D macromolecular structure data. Nucleic</a:t>
            </a:r>
            <a:endParaRPr lang="en-US" sz="1200"/>
          </a:p>
          <a:p>
            <a:r>
              <a:rPr lang="en-US" sz="1200">
                <a:ea typeface="+mn-lt"/>
                <a:cs typeface="+mn-lt"/>
              </a:rPr>
              <a:t>acids research 47, no. D1 (2019): D520-D528. </a:t>
            </a:r>
            <a:endParaRPr lang="en-US" sz="1200"/>
          </a:p>
          <a:p>
            <a:endParaRPr lang="en-US" sz="1200">
              <a:ea typeface="+mn-lt"/>
              <a:cs typeface="+mn-lt"/>
            </a:endParaRPr>
          </a:p>
          <a:p>
            <a:r>
              <a:rPr lang="en-US" sz="1200">
                <a:ea typeface="+mn-lt"/>
                <a:cs typeface="+mn-lt"/>
              </a:rPr>
              <a:t>[8] Ashish Vaswani, Noam </a:t>
            </a:r>
            <a:r>
              <a:rPr lang="en-US" sz="1200" err="1">
                <a:ea typeface="+mn-lt"/>
                <a:cs typeface="+mn-lt"/>
              </a:rPr>
              <a:t>Shazeer</a:t>
            </a:r>
            <a:r>
              <a:rPr lang="en-US" sz="1200">
                <a:ea typeface="+mn-lt"/>
                <a:cs typeface="+mn-lt"/>
              </a:rPr>
              <a:t>, Niki Parmar, Jakob </a:t>
            </a:r>
            <a:r>
              <a:rPr lang="en-US" sz="1200" err="1">
                <a:ea typeface="+mn-lt"/>
                <a:cs typeface="+mn-lt"/>
              </a:rPr>
              <a:t>Uszkoreit</a:t>
            </a:r>
            <a:r>
              <a:rPr lang="en-US" sz="1200">
                <a:ea typeface="+mn-lt"/>
                <a:cs typeface="+mn-lt"/>
              </a:rPr>
              <a:t>, Llion Jones, Aidan N. Gomez,</a:t>
            </a:r>
            <a:endParaRPr lang="en-US" sz="1200"/>
          </a:p>
          <a:p>
            <a:r>
              <a:rPr lang="en-US" sz="1200">
                <a:ea typeface="+mn-lt"/>
                <a:cs typeface="+mn-lt"/>
              </a:rPr>
              <a:t>Lukasz Kaiser, Illia </a:t>
            </a:r>
            <a:r>
              <a:rPr lang="en-US" sz="1200" err="1">
                <a:ea typeface="+mn-lt"/>
                <a:cs typeface="+mn-lt"/>
              </a:rPr>
              <a:t>Polosukhin</a:t>
            </a:r>
            <a:r>
              <a:rPr lang="en-US" sz="1200">
                <a:ea typeface="+mn-lt"/>
                <a:cs typeface="+mn-lt"/>
              </a:rPr>
              <a:t>. Attention Is All You Need. </a:t>
            </a:r>
            <a:endParaRPr lang="en-US" sz="1200"/>
          </a:p>
          <a:p>
            <a:endParaRPr lang="en-US" sz="1200">
              <a:ea typeface="+mn-lt"/>
              <a:cs typeface="+mn-lt"/>
            </a:endParaRPr>
          </a:p>
          <a:p>
            <a:r>
              <a:rPr lang="en-US" sz="1200">
                <a:ea typeface="+mn-lt"/>
                <a:cs typeface="+mn-lt"/>
              </a:rPr>
              <a:t>[9] Richard E. Turner. An Introduction to Transformers.</a:t>
            </a:r>
            <a:endParaRPr lang="en-US" sz="1200"/>
          </a:p>
          <a:p>
            <a:endParaRPr lang="en-US" sz="1200"/>
          </a:p>
          <a:p>
            <a:r>
              <a:rPr lang="en-US" sz="1200">
                <a:ea typeface="+mn-lt"/>
                <a:cs typeface="+mn-lt"/>
              </a:rPr>
              <a:t>[10] G. </a:t>
            </a:r>
            <a:r>
              <a:rPr lang="en-US" sz="1200" err="1">
                <a:ea typeface="+mn-lt"/>
                <a:cs typeface="+mn-lt"/>
              </a:rPr>
              <a:t>Bebis</a:t>
            </a:r>
            <a:r>
              <a:rPr lang="en-US" sz="1200">
                <a:ea typeface="+mn-lt"/>
                <a:cs typeface="+mn-lt"/>
              </a:rPr>
              <a:t> and M. Georgiopoulos, Feed-forward neural networks, in IEEE Potentials, vol. 13,</a:t>
            </a:r>
            <a:endParaRPr lang="en-US" sz="1200"/>
          </a:p>
          <a:p>
            <a:r>
              <a:rPr lang="en-US" sz="1200">
                <a:ea typeface="+mn-lt"/>
                <a:cs typeface="+mn-lt"/>
              </a:rPr>
              <a:t>no. 4, pp. 27-31, Oct.-Nov. 1994, </a:t>
            </a:r>
            <a:r>
              <a:rPr lang="en-US" sz="1200" err="1">
                <a:ea typeface="+mn-lt"/>
                <a:cs typeface="+mn-lt"/>
              </a:rPr>
              <a:t>doi</a:t>
            </a:r>
            <a:r>
              <a:rPr lang="en-US" sz="1200">
                <a:ea typeface="+mn-lt"/>
                <a:cs typeface="+mn-lt"/>
              </a:rPr>
              <a:t>: 10.1109/45.329294. 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5833840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FEDD01-5F27-D5F8-B1E4-1DFF884DA647}"/>
              </a:ext>
            </a:extLst>
          </p:cNvPr>
          <p:cNvSpPr txBox="1"/>
          <p:nvPr/>
        </p:nvSpPr>
        <p:spPr>
          <a:xfrm>
            <a:off x="3207834" y="3038707"/>
            <a:ext cx="865334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ea typeface="+mn-lt"/>
                <a:cs typeface="+mn-lt"/>
              </a:rPr>
              <a:t>Thank you for your attention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030989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product mean&#10;&#10;Description automatically generated">
            <a:extLst>
              <a:ext uri="{FF2B5EF4-FFF2-40B4-BE49-F238E27FC236}">
                <a16:creationId xmlns:a16="http://schemas.microsoft.com/office/drawing/2014/main" id="{2A624143-ED72-D3FF-1445-61DA80159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56" y="2130296"/>
            <a:ext cx="11587974" cy="3247897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C2FDC75-5678-1098-A927-C5F93A9D8B66}"/>
              </a:ext>
            </a:extLst>
          </p:cNvPr>
          <p:cNvSpPr/>
          <p:nvPr/>
        </p:nvSpPr>
        <p:spPr>
          <a:xfrm>
            <a:off x="591014" y="2230243"/>
            <a:ext cx="157975" cy="21373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20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27B2DE-2A3C-699C-200F-5C8694A72160}"/>
              </a:ext>
            </a:extLst>
          </p:cNvPr>
          <p:cNvSpPr txBox="1"/>
          <p:nvPr/>
        </p:nvSpPr>
        <p:spPr>
          <a:xfrm>
            <a:off x="1002221" y="843461"/>
            <a:ext cx="10716321" cy="60631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Introducing AlphaFold</a:t>
            </a:r>
          </a:p>
          <a:p>
            <a:endParaRPr lang="en-US" sz="2400">
              <a:ea typeface="+mn-lt"/>
              <a:cs typeface="+mn-lt"/>
            </a:endParaRPr>
          </a:p>
          <a:p>
            <a:endParaRPr lang="en-US" sz="24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    </a:t>
            </a:r>
            <a:r>
              <a:rPr lang="en-US" sz="2000" b="1">
                <a:ea typeface="+mn-lt"/>
                <a:cs typeface="+mn-lt"/>
              </a:rPr>
              <a:t>What is AlphaFold?</a:t>
            </a:r>
            <a:endParaRPr lang="en-US" sz="2000" b="1"/>
          </a:p>
          <a:p>
            <a:endParaRPr lang="en-US" sz="2000" b="1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        AlphaFold is a cutting-edge computational </a:t>
            </a:r>
          </a:p>
          <a:p>
            <a:r>
              <a:rPr lang="en-US">
                <a:ea typeface="+mn-lt"/>
                <a:cs typeface="+mn-lt"/>
              </a:rPr>
              <a:t>        algorithm developed by DeepMind </a:t>
            </a:r>
            <a:endParaRPr lang="en-US"/>
          </a:p>
          <a:p>
            <a:r>
              <a:rPr lang="en-US"/>
              <a:t>        AlphaFold1 (2018)</a:t>
            </a:r>
          </a:p>
          <a:p>
            <a:r>
              <a:rPr lang="en-US">
                <a:ea typeface="+mn-lt"/>
                <a:cs typeface="+mn-lt"/>
              </a:rPr>
              <a:t>        AlphaFold2 (2020)</a:t>
            </a:r>
          </a:p>
          <a:p>
            <a:r>
              <a:rPr lang="en-US">
                <a:ea typeface="+mn-lt"/>
                <a:cs typeface="+mn-lt"/>
              </a:rPr>
              <a:t>        Critical Assessment of Structure Prediction (CASP)</a:t>
            </a: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    </a:t>
            </a:r>
            <a:r>
              <a:rPr lang="en-US" sz="2000" b="1">
                <a:ea typeface="+mn-lt"/>
                <a:cs typeface="+mn-lt"/>
              </a:rPr>
              <a:t>Purpose</a:t>
            </a:r>
            <a:endParaRPr lang="en-US" sz="2000" b="1"/>
          </a:p>
          <a:p>
            <a:endParaRPr lang="en-US" sz="2000" b="1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        It's designed to predict the 3D structure of proteins</a:t>
            </a:r>
            <a:endParaRPr lang="en-US"/>
          </a:p>
          <a:p>
            <a:endParaRPr lang="en-US" b="1"/>
          </a:p>
          <a:p>
            <a:r>
              <a:rPr lang="en-US" sz="2000">
                <a:ea typeface="+mn-lt"/>
                <a:cs typeface="+mn-lt"/>
              </a:rPr>
              <a:t>      </a:t>
            </a:r>
            <a:endParaRPr lang="en-US" b="1">
              <a:ea typeface="+mn-lt"/>
              <a:cs typeface="+mn-lt"/>
            </a:endParaRPr>
          </a:p>
          <a:p>
            <a:endParaRPr lang="en-US" b="1">
              <a:ea typeface="+mn-lt"/>
              <a:cs typeface="+mn-lt"/>
            </a:endParaRPr>
          </a:p>
          <a:p>
            <a:endParaRPr lang="en-US"/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029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c 7">
            <a:extLst>
              <a:ext uri="{FF2B5EF4-FFF2-40B4-BE49-F238E27FC236}">
                <a16:creationId xmlns:a16="http://schemas.microsoft.com/office/drawing/2014/main" id="{8574457C-0AD6-06F1-CF63-AB901BE06B94}"/>
              </a:ext>
            </a:extLst>
          </p:cNvPr>
          <p:cNvSpPr/>
          <p:nvPr/>
        </p:nvSpPr>
        <p:spPr>
          <a:xfrm rot="13620000">
            <a:off x="2069873" y="2664567"/>
            <a:ext cx="2670716" cy="2540618"/>
          </a:xfrm>
          <a:prstGeom prst="arc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B0BE36E2-8F38-7D06-D641-E09BDCFF546D}"/>
              </a:ext>
            </a:extLst>
          </p:cNvPr>
          <p:cNvSpPr/>
          <p:nvPr/>
        </p:nvSpPr>
        <p:spPr>
          <a:xfrm rot="2700000">
            <a:off x="3051956" y="2623520"/>
            <a:ext cx="2680008" cy="2531325"/>
          </a:xfrm>
          <a:prstGeom prst="arc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blue square with black lines and a black and white text&#10;&#10;Description automatically generated">
            <a:extLst>
              <a:ext uri="{FF2B5EF4-FFF2-40B4-BE49-F238E27FC236}">
                <a16:creationId xmlns:a16="http://schemas.microsoft.com/office/drawing/2014/main" id="{906E445C-8BCB-AFA3-3F58-5DEE3CBBC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582" y="180657"/>
            <a:ext cx="6096000" cy="1463865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DBB0ADD-E731-330E-1436-1C1710C3A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532547"/>
              </p:ext>
            </p:extLst>
          </p:nvPr>
        </p:nvGraphicFramePr>
        <p:xfrm>
          <a:off x="2624997" y="3333620"/>
          <a:ext cx="70847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237">
                  <a:extLst>
                    <a:ext uri="{9D8B030D-6E8A-4147-A177-3AD203B41FA5}">
                      <a16:colId xmlns:a16="http://schemas.microsoft.com/office/drawing/2014/main" val="4076615809"/>
                    </a:ext>
                  </a:extLst>
                </a:gridCol>
                <a:gridCol w="354237">
                  <a:extLst>
                    <a:ext uri="{9D8B030D-6E8A-4147-A177-3AD203B41FA5}">
                      <a16:colId xmlns:a16="http://schemas.microsoft.com/office/drawing/2014/main" val="3207635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372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946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71801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BCB8A7B-3EB1-B60D-C67E-12B2240736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185826"/>
              </p:ext>
            </p:extLst>
          </p:nvPr>
        </p:nvGraphicFramePr>
        <p:xfrm>
          <a:off x="4065363" y="3519474"/>
          <a:ext cx="117697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326">
                  <a:extLst>
                    <a:ext uri="{9D8B030D-6E8A-4147-A177-3AD203B41FA5}">
                      <a16:colId xmlns:a16="http://schemas.microsoft.com/office/drawing/2014/main" val="1301002898"/>
                    </a:ext>
                  </a:extLst>
                </a:gridCol>
                <a:gridCol w="392326">
                  <a:extLst>
                    <a:ext uri="{9D8B030D-6E8A-4147-A177-3AD203B41FA5}">
                      <a16:colId xmlns:a16="http://schemas.microsoft.com/office/drawing/2014/main" val="3832885513"/>
                    </a:ext>
                  </a:extLst>
                </a:gridCol>
                <a:gridCol w="392326">
                  <a:extLst>
                    <a:ext uri="{9D8B030D-6E8A-4147-A177-3AD203B41FA5}">
                      <a16:colId xmlns:a16="http://schemas.microsoft.com/office/drawing/2014/main" val="2370902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756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10413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A5C9F81-3737-D111-4123-F6A5C6FC2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177174"/>
              </p:ext>
            </p:extLst>
          </p:nvPr>
        </p:nvGraphicFramePr>
        <p:xfrm>
          <a:off x="6630143" y="3333620"/>
          <a:ext cx="74192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963">
                  <a:extLst>
                    <a:ext uri="{9D8B030D-6E8A-4147-A177-3AD203B41FA5}">
                      <a16:colId xmlns:a16="http://schemas.microsoft.com/office/drawing/2014/main" val="3586714261"/>
                    </a:ext>
                  </a:extLst>
                </a:gridCol>
                <a:gridCol w="370963">
                  <a:extLst>
                    <a:ext uri="{9D8B030D-6E8A-4147-A177-3AD203B41FA5}">
                      <a16:colId xmlns:a16="http://schemas.microsoft.com/office/drawing/2014/main" val="3590603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79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311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43541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44B4E3-C991-51B8-9645-524F33597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837675"/>
              </p:ext>
            </p:extLst>
          </p:nvPr>
        </p:nvGraphicFramePr>
        <p:xfrm>
          <a:off x="8460802" y="3333620"/>
          <a:ext cx="79768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841">
                  <a:extLst>
                    <a:ext uri="{9D8B030D-6E8A-4147-A177-3AD203B41FA5}">
                      <a16:colId xmlns:a16="http://schemas.microsoft.com/office/drawing/2014/main" val="2653642688"/>
                    </a:ext>
                  </a:extLst>
                </a:gridCol>
                <a:gridCol w="398841">
                  <a:extLst>
                    <a:ext uri="{9D8B030D-6E8A-4147-A177-3AD203B41FA5}">
                      <a16:colId xmlns:a16="http://schemas.microsoft.com/office/drawing/2014/main" val="35507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15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621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349888"/>
                  </a:ext>
                </a:extLst>
              </a:tr>
            </a:tbl>
          </a:graphicData>
        </a:graphic>
      </p:graphicFrame>
      <p:sp>
        <p:nvSpPr>
          <p:cNvPr id="10" name="Equals 9">
            <a:extLst>
              <a:ext uri="{FF2B5EF4-FFF2-40B4-BE49-F238E27FC236}">
                <a16:creationId xmlns:a16="http://schemas.microsoft.com/office/drawing/2014/main" id="{E114C237-ED76-7A75-3045-DD983F819D39}"/>
              </a:ext>
            </a:extLst>
          </p:cNvPr>
          <p:cNvSpPr/>
          <p:nvPr/>
        </p:nvSpPr>
        <p:spPr>
          <a:xfrm>
            <a:off x="7807712" y="3765397"/>
            <a:ext cx="223025" cy="250902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3A70733A-1DE2-DC07-0223-73ABB35435F7}"/>
              </a:ext>
            </a:extLst>
          </p:cNvPr>
          <p:cNvSpPr/>
          <p:nvPr/>
        </p:nvSpPr>
        <p:spPr>
          <a:xfrm>
            <a:off x="3566531" y="3765395"/>
            <a:ext cx="269488" cy="260195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4A1EF887-C28A-73A3-1997-F8CAE87CF8B6}"/>
              </a:ext>
            </a:extLst>
          </p:cNvPr>
          <p:cNvSpPr/>
          <p:nvPr/>
        </p:nvSpPr>
        <p:spPr>
          <a:xfrm>
            <a:off x="5964043" y="3765395"/>
            <a:ext cx="269488" cy="260195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AAB3F8-F0E3-AD64-A7A8-83E8F30CDAC7}"/>
              </a:ext>
            </a:extLst>
          </p:cNvPr>
          <p:cNvSpPr txBox="1"/>
          <p:nvPr/>
        </p:nvSpPr>
        <p:spPr>
          <a:xfrm>
            <a:off x="2764691" y="2962173"/>
            <a:ext cx="673057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/>
              <a:t>Q                           K.T                                         V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9B9406-7494-400E-F2F3-59EA9DDB5918}"/>
              </a:ext>
            </a:extLst>
          </p:cNvPr>
          <p:cNvSpPr txBox="1"/>
          <p:nvPr/>
        </p:nvSpPr>
        <p:spPr>
          <a:xfrm>
            <a:off x="759855" y="3607466"/>
            <a:ext cx="133814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/>
              <a:t>SoftMax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59D656-BAB7-F503-0F64-BD94A7534CFF}"/>
              </a:ext>
            </a:extLst>
          </p:cNvPr>
          <p:cNvCxnSpPr/>
          <p:nvPr/>
        </p:nvCxnSpPr>
        <p:spPr>
          <a:xfrm>
            <a:off x="2479288" y="4542262"/>
            <a:ext cx="2847277" cy="13010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02E2EC8-B78F-1BF7-9E4A-3D6AEDD88713}"/>
              </a:ext>
            </a:extLst>
          </p:cNvPr>
          <p:cNvSpPr txBox="1"/>
          <p:nvPr/>
        </p:nvSpPr>
        <p:spPr>
          <a:xfrm>
            <a:off x="3209168" y="4543502"/>
            <a:ext cx="301082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/>
              <a:t>Sqrt(dk)</a:t>
            </a:r>
          </a:p>
        </p:txBody>
      </p:sp>
    </p:spTree>
    <p:extLst>
      <p:ext uri="{BB962C8B-B14F-4D97-AF65-F5344CB8AC3E}">
        <p14:creationId xmlns:p14="http://schemas.microsoft.com/office/powerpoint/2010/main" val="333662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27B2DE-2A3C-699C-200F-5C8694A72160}"/>
              </a:ext>
            </a:extLst>
          </p:cNvPr>
          <p:cNvSpPr txBox="1"/>
          <p:nvPr/>
        </p:nvSpPr>
        <p:spPr>
          <a:xfrm>
            <a:off x="993040" y="641485"/>
            <a:ext cx="10716321" cy="60939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Introducing AlphaFold</a:t>
            </a:r>
          </a:p>
          <a:p>
            <a:endParaRPr lang="en-US" sz="2400">
              <a:ea typeface="+mn-lt"/>
              <a:cs typeface="+mn-lt"/>
            </a:endParaRPr>
          </a:p>
          <a:p>
            <a:r>
              <a:rPr lang="en-US" sz="2000" b="1">
                <a:ea typeface="+mn-lt"/>
                <a:cs typeface="+mn-lt"/>
              </a:rPr>
              <a:t>      Methodology</a:t>
            </a:r>
            <a:endParaRPr lang="en-US" sz="2000">
              <a:ea typeface="+mn-lt"/>
              <a:cs typeface="+mn-lt"/>
            </a:endParaRPr>
          </a:p>
          <a:p>
            <a:endParaRPr lang="en-US" sz="20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          Employes a deep learning architecture </a:t>
            </a:r>
          </a:p>
          <a:p>
            <a:r>
              <a:rPr lang="en-US" sz="2000">
                <a:ea typeface="+mn-lt"/>
                <a:cs typeface="+mn-lt"/>
              </a:rPr>
              <a:t>          Attention mechanisms</a:t>
            </a:r>
          </a:p>
          <a:p>
            <a:r>
              <a:rPr lang="en-US" sz="2000">
                <a:ea typeface="+mn-lt"/>
                <a:cs typeface="+mn-lt"/>
              </a:rPr>
              <a:t>          Gradient-based optimization </a:t>
            </a:r>
          </a:p>
          <a:p>
            <a:endParaRPr lang="en-US" b="1">
              <a:ea typeface="+mn-lt"/>
              <a:cs typeface="+mn-lt"/>
            </a:endParaRPr>
          </a:p>
          <a:p>
            <a:r>
              <a:rPr lang="en-US" sz="2000" b="1">
                <a:ea typeface="+mn-lt"/>
                <a:cs typeface="+mn-lt"/>
              </a:rPr>
              <a:t>      Key Features</a:t>
            </a:r>
            <a:endParaRPr lang="en-US" sz="2000" b="1"/>
          </a:p>
          <a:p>
            <a:endParaRPr lang="en-US" sz="2000" b="1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           High accuracy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          Scalability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          Accessibility</a:t>
            </a:r>
            <a:endParaRPr lang="en-US"/>
          </a:p>
          <a:p>
            <a:endParaRPr lang="en-US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      </a:t>
            </a:r>
            <a:r>
              <a:rPr lang="en-US" sz="2000" b="1">
                <a:ea typeface="+mn-lt"/>
                <a:cs typeface="+mn-lt"/>
              </a:rPr>
              <a:t>Applications</a:t>
            </a:r>
            <a:endParaRPr lang="en-US" sz="2000" b="1"/>
          </a:p>
          <a:p>
            <a:endParaRPr lang="en-US" sz="2000" b="1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          Drug discovery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         Biotechnology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         Basic research</a:t>
            </a:r>
            <a:endParaRPr lang="en-US"/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83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345FC8-5117-97BB-9B12-06A495163F46}"/>
              </a:ext>
            </a:extLst>
          </p:cNvPr>
          <p:cNvSpPr txBox="1"/>
          <p:nvPr/>
        </p:nvSpPr>
        <p:spPr>
          <a:xfrm>
            <a:off x="935539" y="3443086"/>
            <a:ext cx="9344721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r>
              <a:rPr lang="en-US" b="1">
                <a:ea typeface="+mn-lt"/>
                <a:cs typeface="+mn-lt"/>
              </a:rPr>
              <a:t>      </a:t>
            </a:r>
            <a:r>
              <a:rPr lang="en-US">
                <a:ea typeface="+mn-lt"/>
                <a:cs typeface="+mn-lt"/>
              </a:rPr>
              <a:t>Initialization : randomly initialize W and b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     Repeat until Convergence:</a:t>
            </a:r>
            <a:endParaRPr lang="en-US"/>
          </a:p>
          <a:p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Calculate Gradient:</a:t>
            </a:r>
            <a:endParaRPr lang="en-US"/>
          </a:p>
          <a:p>
            <a:pPr marL="1200150" lvl="2" indent="-285750">
              <a:buFont typeface="Arial"/>
              <a:buChar char="•"/>
            </a:pPr>
            <a:r>
              <a:rPr lang="en-US" err="1">
                <a:ea typeface="+mn-lt"/>
                <a:cs typeface="+mn-lt"/>
              </a:rPr>
              <a:t>dJ</a:t>
            </a:r>
            <a:r>
              <a:rPr lang="en-US">
                <a:ea typeface="+mn-lt"/>
                <a:cs typeface="+mn-lt"/>
              </a:rPr>
              <a:t>/</a:t>
            </a:r>
            <a:r>
              <a:rPr lang="en-US" err="1">
                <a:ea typeface="+mn-lt"/>
                <a:cs typeface="+mn-lt"/>
              </a:rPr>
              <a:t>dW</a:t>
            </a:r>
            <a:r>
              <a:rPr lang="en-US">
                <a:ea typeface="+mn-lt"/>
                <a:cs typeface="+mn-lt"/>
              </a:rPr>
              <a:t>  and </a:t>
            </a:r>
            <a:r>
              <a:rPr lang="en-US" err="1">
                <a:ea typeface="+mn-lt"/>
                <a:cs typeface="+mn-lt"/>
              </a:rPr>
              <a:t>dJ</a:t>
            </a:r>
            <a:r>
              <a:rPr lang="en-US">
                <a:ea typeface="+mn-lt"/>
                <a:cs typeface="+mn-lt"/>
              </a:rPr>
              <a:t>/</a:t>
            </a:r>
            <a:r>
              <a:rPr lang="en-US" err="1">
                <a:ea typeface="+mn-lt"/>
                <a:cs typeface="+mn-lt"/>
              </a:rPr>
              <a:t>db</a:t>
            </a:r>
            <a:endParaRPr lang="en-US" err="1"/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Update Parameters:</a:t>
            </a:r>
            <a:endParaRPr lang="en-US"/>
          </a:p>
          <a:p>
            <a:pPr marL="1200150" lvl="2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W = W − α ⋅ </a:t>
            </a:r>
            <a:r>
              <a:rPr lang="en-US" err="1">
                <a:ea typeface="+mn-lt"/>
                <a:cs typeface="+mn-lt"/>
              </a:rPr>
              <a:t>dJ</a:t>
            </a:r>
            <a:r>
              <a:rPr lang="en-US">
                <a:ea typeface="+mn-lt"/>
                <a:cs typeface="+mn-lt"/>
              </a:rPr>
              <a:t>/</a:t>
            </a:r>
            <a:r>
              <a:rPr lang="en-US" err="1">
                <a:ea typeface="+mn-lt"/>
                <a:cs typeface="+mn-lt"/>
              </a:rPr>
              <a:t>dW</a:t>
            </a:r>
            <a:r>
              <a:rPr lang="en-US">
                <a:ea typeface="+mn-lt"/>
                <a:cs typeface="+mn-lt"/>
              </a:rPr>
              <a:t> </a:t>
            </a:r>
            <a:endParaRPr lang="en-US"/>
          </a:p>
          <a:p>
            <a:pPr marL="1200150" lvl="2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B = b − α ⋅ </a:t>
            </a:r>
            <a:r>
              <a:rPr lang="en-US" err="1">
                <a:ea typeface="+mn-lt"/>
                <a:cs typeface="+mn-lt"/>
              </a:rPr>
              <a:t>dJ</a:t>
            </a:r>
            <a:r>
              <a:rPr lang="en-US">
                <a:ea typeface="+mn-lt"/>
                <a:cs typeface="+mn-lt"/>
              </a:rPr>
              <a:t>/</a:t>
            </a:r>
            <a:r>
              <a:rPr lang="en-US" err="1">
                <a:ea typeface="+mn-lt"/>
                <a:cs typeface="+mn-lt"/>
              </a:rPr>
              <a:t>db</a:t>
            </a:r>
            <a:r>
              <a:rPr lang="en-US">
                <a:ea typeface="+mn-lt"/>
                <a:cs typeface="+mn-lt"/>
              </a:rPr>
              <a:t> </a:t>
            </a:r>
            <a:endParaRPr lang="en-US"/>
          </a:p>
          <a:p>
            <a:pPr lvl="1"/>
            <a:br>
              <a:rPr lang="en-US"/>
            </a:br>
            <a:endParaRPr lang="en-US"/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0B62D0-E640-6CA0-1EE9-DC92E08126A8}"/>
              </a:ext>
            </a:extLst>
          </p:cNvPr>
          <p:cNvSpPr txBox="1"/>
          <p:nvPr/>
        </p:nvSpPr>
        <p:spPr>
          <a:xfrm>
            <a:off x="827249" y="605390"/>
            <a:ext cx="521877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Machine Learning Model Overview</a:t>
            </a:r>
            <a:endParaRPr lang="en-US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A121FD-05D8-4D53-3587-8A190E01F8E3}"/>
              </a:ext>
            </a:extLst>
          </p:cNvPr>
          <p:cNvSpPr txBox="1"/>
          <p:nvPr/>
        </p:nvSpPr>
        <p:spPr>
          <a:xfrm>
            <a:off x="931506" y="1288257"/>
            <a:ext cx="4917687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Model Representation</a:t>
            </a:r>
            <a:endParaRPr lang="en-US">
              <a:latin typeface="Arial"/>
              <a:cs typeface="Arial"/>
            </a:endParaRPr>
          </a:p>
          <a:p>
            <a:endParaRPr lang="en-US">
              <a:latin typeface="Arial"/>
              <a:cs typeface="Arial"/>
            </a:endParaRPr>
          </a:p>
          <a:p>
            <a:r>
              <a:rPr lang="en-US">
                <a:latin typeface="Arial"/>
                <a:cs typeface="Arial"/>
              </a:rPr>
              <a:t>    Model = W⋅XT + b 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>
                <a:latin typeface="Arial"/>
                <a:cs typeface="Arial"/>
              </a:rPr>
              <a:t>W:  Weight matrix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>
                <a:latin typeface="Arial"/>
                <a:cs typeface="Arial"/>
              </a:rPr>
              <a:t>X :  Input features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>
                <a:latin typeface="Arial"/>
                <a:cs typeface="Arial"/>
              </a:rPr>
              <a:t>B :  Bias term</a:t>
            </a:r>
          </a:p>
          <a:p>
            <a:pPr algn="l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1E5F58-10F6-BFD2-35A9-0238C29B3E62}"/>
              </a:ext>
            </a:extLst>
          </p:cNvPr>
          <p:cNvSpPr txBox="1"/>
          <p:nvPr/>
        </p:nvSpPr>
        <p:spPr>
          <a:xfrm>
            <a:off x="5853137" y="1318352"/>
            <a:ext cx="598945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b="1">
                <a:ea typeface="+mn-lt"/>
                <a:cs typeface="+mn-lt"/>
              </a:rPr>
              <a:t>Cost Function</a:t>
            </a:r>
            <a:endParaRPr lang="en-US">
              <a:ea typeface="+mn-lt"/>
              <a:cs typeface="Arial"/>
            </a:endParaRPr>
          </a:p>
          <a:p>
            <a:pPr lvl="1"/>
            <a:endParaRPr lang="en-US">
              <a:latin typeface="Arial"/>
              <a:ea typeface="+mn-lt"/>
              <a:cs typeface="Arial"/>
            </a:endParaRPr>
          </a:p>
          <a:p>
            <a:pPr lvl="1"/>
            <a:r>
              <a:rPr lang="en-US">
                <a:latin typeface="Arial"/>
                <a:ea typeface="+mn-lt"/>
                <a:cs typeface="Arial"/>
              </a:rPr>
              <a:t>    J</a:t>
            </a:r>
            <a:r>
              <a:rPr lang="en-US">
                <a:latin typeface="Arial"/>
                <a:cs typeface="Arial"/>
              </a:rPr>
              <a:t>(W, b) = 1/2m ∑ (predicted−actual)²</a:t>
            </a:r>
          </a:p>
          <a:p>
            <a:pPr lvl="1"/>
            <a:r>
              <a:rPr lang="en-US">
                <a:latin typeface="Arial"/>
                <a:cs typeface="Arial"/>
              </a:rPr>
              <a:t>           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302AC5-38D4-2E80-D48B-E577E867DE72}"/>
              </a:ext>
            </a:extLst>
          </p:cNvPr>
          <p:cNvSpPr txBox="1"/>
          <p:nvPr/>
        </p:nvSpPr>
        <p:spPr>
          <a:xfrm>
            <a:off x="5162432" y="4690901"/>
            <a:ext cx="614060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50" lvl="1" indent="-285750">
              <a:buFont typeface="Arial,Sans-Serif"/>
              <a:buChar char="•"/>
            </a:pPr>
            <a:endParaRPr lang="en-US">
              <a:latin typeface="Arial"/>
              <a:cs typeface="Arial"/>
            </a:endParaRPr>
          </a:p>
          <a:p>
            <a:pPr lvl="1"/>
            <a:r>
              <a:rPr lang="en-US" b="1">
                <a:ea typeface="+mn-lt"/>
                <a:cs typeface="+mn-lt"/>
              </a:rPr>
              <a:t>Objective:</a:t>
            </a:r>
            <a:r>
              <a:rPr lang="en-US">
                <a:ea typeface="+mn-lt"/>
                <a:cs typeface="+mn-lt"/>
              </a:rPr>
              <a:t> minimize the cost function J(</a:t>
            </a:r>
            <a:r>
              <a:rPr lang="en-US" err="1">
                <a:ea typeface="+mn-lt"/>
                <a:cs typeface="+mn-lt"/>
              </a:rPr>
              <a:t>W,b</a:t>
            </a:r>
            <a:r>
              <a:rPr lang="en-US">
                <a:ea typeface="+mn-lt"/>
                <a:cs typeface="+mn-lt"/>
              </a:rPr>
              <a:t>) by updating parameters W and b iteratively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B6CDC7-E081-FC64-33D8-8B3BAD1BBBF1}"/>
              </a:ext>
            </a:extLst>
          </p:cNvPr>
          <p:cNvSpPr txBox="1"/>
          <p:nvPr/>
        </p:nvSpPr>
        <p:spPr>
          <a:xfrm>
            <a:off x="6811917" y="2307764"/>
            <a:ext cx="471696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>
                <a:latin typeface="Arial"/>
                <a:cs typeface="Arial"/>
              </a:rPr>
              <a:t>m: number of training examples</a:t>
            </a:r>
          </a:p>
          <a:p>
            <a:pPr algn="l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1D32C8-0E0D-4BDD-A61F-8D8DAA6356EF}"/>
              </a:ext>
            </a:extLst>
          </p:cNvPr>
          <p:cNvSpPr txBox="1"/>
          <p:nvPr/>
        </p:nvSpPr>
        <p:spPr>
          <a:xfrm>
            <a:off x="930790" y="3244423"/>
            <a:ext cx="59770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Training Process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6716B1-DDF1-28F1-4EB9-5205A062F499}"/>
              </a:ext>
            </a:extLst>
          </p:cNvPr>
          <p:cNvSpPr txBox="1"/>
          <p:nvPr/>
        </p:nvSpPr>
        <p:spPr>
          <a:xfrm>
            <a:off x="1234067" y="6077415"/>
            <a:ext cx="42040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 </a:t>
            </a:r>
            <a:r>
              <a:rPr lang="en-US">
                <a:ea typeface="+mn-lt"/>
                <a:cs typeface="+mn-lt"/>
              </a:rPr>
              <a:t>α</a:t>
            </a:r>
            <a:r>
              <a:rPr lang="en-US"/>
              <a:t> (alpha) : learning rate</a:t>
            </a:r>
          </a:p>
        </p:txBody>
      </p:sp>
    </p:spTree>
    <p:extLst>
      <p:ext uri="{BB962C8B-B14F-4D97-AF65-F5344CB8AC3E}">
        <p14:creationId xmlns:p14="http://schemas.microsoft.com/office/powerpoint/2010/main" val="2789257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24038D7B-473C-EE99-7227-7B736EED1272}"/>
              </a:ext>
            </a:extLst>
          </p:cNvPr>
          <p:cNvSpPr/>
          <p:nvPr/>
        </p:nvSpPr>
        <p:spPr>
          <a:xfrm>
            <a:off x="3233342" y="339193"/>
            <a:ext cx="169333" cy="1587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2EC0130-9144-F06D-4F26-F3A46EC3DDCF}"/>
              </a:ext>
            </a:extLst>
          </p:cNvPr>
          <p:cNvSpPr/>
          <p:nvPr/>
        </p:nvSpPr>
        <p:spPr>
          <a:xfrm>
            <a:off x="680777" y="1031748"/>
            <a:ext cx="264583" cy="16933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536FBD0-B028-FECD-78CC-88A960BCE731}"/>
              </a:ext>
            </a:extLst>
          </p:cNvPr>
          <p:cNvSpPr/>
          <p:nvPr/>
        </p:nvSpPr>
        <p:spPr>
          <a:xfrm>
            <a:off x="336060" y="928071"/>
            <a:ext cx="195384" cy="18561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503995E-7C36-68A8-8671-14CA8A6C9FDE}"/>
              </a:ext>
            </a:extLst>
          </p:cNvPr>
          <p:cNvSpPr/>
          <p:nvPr/>
        </p:nvSpPr>
        <p:spPr>
          <a:xfrm>
            <a:off x="832335" y="808888"/>
            <a:ext cx="244230" cy="17584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9C91C4-71E6-8822-E074-FB38ED84997A}"/>
              </a:ext>
            </a:extLst>
          </p:cNvPr>
          <p:cNvSpPr txBox="1"/>
          <p:nvPr/>
        </p:nvSpPr>
        <p:spPr>
          <a:xfrm>
            <a:off x="958734" y="717125"/>
            <a:ext cx="459265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AlphaFold Structure</a:t>
            </a:r>
            <a:endParaRPr lang="en-US" sz="2400"/>
          </a:p>
        </p:txBody>
      </p:sp>
      <p:pic>
        <p:nvPicPr>
          <p:cNvPr id="3" name="Picture 2" descr="A diagram of a process&#10;&#10;Description automatically generated">
            <a:extLst>
              <a:ext uri="{FF2B5EF4-FFF2-40B4-BE49-F238E27FC236}">
                <a16:creationId xmlns:a16="http://schemas.microsoft.com/office/drawing/2014/main" id="{A6E00A8E-D98E-831C-F39A-2AA0044BD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564" y="2038654"/>
            <a:ext cx="9085385" cy="3190839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3C9B39A-F1C6-E30B-EA5A-429441ABE444}"/>
              </a:ext>
            </a:extLst>
          </p:cNvPr>
          <p:cNvSpPr/>
          <p:nvPr/>
        </p:nvSpPr>
        <p:spPr>
          <a:xfrm>
            <a:off x="961402" y="1954334"/>
            <a:ext cx="994833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71DA9E-8BCF-A65A-C4B2-695F4EFEDF38}"/>
              </a:ext>
            </a:extLst>
          </p:cNvPr>
          <p:cNvSpPr txBox="1"/>
          <p:nvPr/>
        </p:nvSpPr>
        <p:spPr>
          <a:xfrm>
            <a:off x="1177460" y="5231982"/>
            <a:ext cx="912169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i="1">
                <a:ea typeface="+mn-lt"/>
                <a:cs typeface="+mn-lt"/>
              </a:rPr>
              <a:t>John Jumper et al. 15 July 2021. https://www.nature.com/articles/s41586-021-03819-2</a:t>
            </a:r>
            <a:endParaRPr lang="en-US" sz="1200" i="1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24038D7B-473C-EE99-7227-7B736EED1272}"/>
              </a:ext>
            </a:extLst>
          </p:cNvPr>
          <p:cNvSpPr/>
          <p:nvPr/>
        </p:nvSpPr>
        <p:spPr>
          <a:xfrm>
            <a:off x="3233342" y="339193"/>
            <a:ext cx="169333" cy="1587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2EC0130-9144-F06D-4F26-F3A46EC3DDCF}"/>
              </a:ext>
            </a:extLst>
          </p:cNvPr>
          <p:cNvSpPr/>
          <p:nvPr/>
        </p:nvSpPr>
        <p:spPr>
          <a:xfrm>
            <a:off x="680777" y="1031748"/>
            <a:ext cx="264583" cy="16933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536FBD0-B028-FECD-78CC-88A960BCE731}"/>
              </a:ext>
            </a:extLst>
          </p:cNvPr>
          <p:cNvSpPr/>
          <p:nvPr/>
        </p:nvSpPr>
        <p:spPr>
          <a:xfrm>
            <a:off x="336060" y="928071"/>
            <a:ext cx="195384" cy="18561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503995E-7C36-68A8-8671-14CA8A6C9FDE}"/>
              </a:ext>
            </a:extLst>
          </p:cNvPr>
          <p:cNvSpPr/>
          <p:nvPr/>
        </p:nvSpPr>
        <p:spPr>
          <a:xfrm>
            <a:off x="832335" y="808888"/>
            <a:ext cx="244230" cy="17584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9C91C4-71E6-8822-E074-FB38ED84997A}"/>
              </a:ext>
            </a:extLst>
          </p:cNvPr>
          <p:cNvSpPr txBox="1"/>
          <p:nvPr/>
        </p:nvSpPr>
        <p:spPr>
          <a:xfrm>
            <a:off x="958734" y="717125"/>
            <a:ext cx="459265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AlphaFold Structure</a:t>
            </a:r>
            <a:endParaRPr lang="en-US" sz="2400"/>
          </a:p>
        </p:txBody>
      </p:sp>
      <p:pic>
        <p:nvPicPr>
          <p:cNvPr id="3" name="Picture 2" descr="A diagram of a process&#10;&#10;Description automatically generated">
            <a:extLst>
              <a:ext uri="{FF2B5EF4-FFF2-40B4-BE49-F238E27FC236}">
                <a16:creationId xmlns:a16="http://schemas.microsoft.com/office/drawing/2014/main" id="{A6E00A8E-D98E-831C-F39A-2AA0044BD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564" y="2038654"/>
            <a:ext cx="9085385" cy="3190839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3C9B39A-F1C6-E30B-EA5A-429441ABE444}"/>
              </a:ext>
            </a:extLst>
          </p:cNvPr>
          <p:cNvSpPr/>
          <p:nvPr/>
        </p:nvSpPr>
        <p:spPr>
          <a:xfrm>
            <a:off x="961402" y="1954334"/>
            <a:ext cx="994833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CC6018-F165-7479-E3DE-05F1BB801FAE}"/>
              </a:ext>
            </a:extLst>
          </p:cNvPr>
          <p:cNvCxnSpPr/>
          <p:nvPr/>
        </p:nvCxnSpPr>
        <p:spPr>
          <a:xfrm flipH="1">
            <a:off x="4359103" y="1530522"/>
            <a:ext cx="3907" cy="4206631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21C459-9F30-9072-8525-A54ED8F976C5}"/>
              </a:ext>
            </a:extLst>
          </p:cNvPr>
          <p:cNvCxnSpPr/>
          <p:nvPr/>
        </p:nvCxnSpPr>
        <p:spPr>
          <a:xfrm flipH="1">
            <a:off x="6976527" y="1534575"/>
            <a:ext cx="3907" cy="4206631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4E15092-3634-838A-B764-AA2881316633}"/>
              </a:ext>
            </a:extLst>
          </p:cNvPr>
          <p:cNvSpPr txBox="1"/>
          <p:nvPr/>
        </p:nvSpPr>
        <p:spPr>
          <a:xfrm>
            <a:off x="1118219" y="1581132"/>
            <a:ext cx="92846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  </a:t>
            </a:r>
            <a:r>
              <a:rPr lang="en-US">
                <a:solidFill>
                  <a:srgbClr val="FF0000"/>
                </a:solidFill>
              </a:rPr>
              <a:t>              Database Search                        </a:t>
            </a:r>
            <a:r>
              <a:rPr lang="en-US" err="1">
                <a:solidFill>
                  <a:srgbClr val="FF0000"/>
                </a:solidFill>
              </a:rPr>
              <a:t>Evoformer</a:t>
            </a:r>
            <a:r>
              <a:rPr lang="en-US">
                <a:solidFill>
                  <a:srgbClr val="FF0000"/>
                </a:solidFill>
              </a:rPr>
              <a:t>   Module                      Structure Module</a:t>
            </a:r>
          </a:p>
        </p:txBody>
      </p:sp>
    </p:spTree>
    <p:extLst>
      <p:ext uri="{BB962C8B-B14F-4D97-AF65-F5344CB8AC3E}">
        <p14:creationId xmlns:p14="http://schemas.microsoft.com/office/powerpoint/2010/main" val="1867136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65467C-69C7-3DF9-351D-83DB2EB76F03}"/>
              </a:ext>
            </a:extLst>
          </p:cNvPr>
          <p:cNvSpPr txBox="1"/>
          <p:nvPr/>
        </p:nvSpPr>
        <p:spPr>
          <a:xfrm>
            <a:off x="668161" y="759952"/>
            <a:ext cx="367852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Database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EF61AF-582D-E10F-9D0D-4D42A0C6D281}"/>
              </a:ext>
            </a:extLst>
          </p:cNvPr>
          <p:cNvSpPr txBox="1"/>
          <p:nvPr/>
        </p:nvSpPr>
        <p:spPr>
          <a:xfrm>
            <a:off x="833833" y="1403440"/>
            <a:ext cx="11207423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ea typeface="+mn-lt"/>
                <a:cs typeface="+mn-lt"/>
              </a:rPr>
              <a:t>Genetic Database Search                             </a:t>
            </a:r>
            <a:r>
              <a:rPr lang="en-US" sz="2000">
                <a:latin typeface="Arial"/>
                <a:ea typeface="+mn-lt"/>
                <a:cs typeface="Arial"/>
              </a:rPr>
              <a:t>Structure Database Search</a:t>
            </a:r>
          </a:p>
          <a:p>
            <a:endParaRPr lang="en-US" sz="2400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    </a:t>
            </a:r>
            <a:r>
              <a:rPr lang="en-US">
                <a:ea typeface="+mn-lt"/>
                <a:cs typeface="+mn-lt"/>
              </a:rPr>
              <a:t>                                   </a:t>
            </a:r>
          </a:p>
          <a:p>
            <a:pPr marL="285750" indent="-285750">
              <a:buFont typeface="Arial"/>
              <a:buChar char="•"/>
            </a:pPr>
            <a:endParaRPr lang="en-US" sz="2400" b="1"/>
          </a:p>
          <a:p>
            <a:pPr marL="285750" indent="-285750">
              <a:buFont typeface="Arial"/>
              <a:buChar char="•"/>
            </a:pPr>
            <a:endParaRPr lang="en-US" sz="2400" b="1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         </a:t>
            </a:r>
            <a:r>
              <a:rPr lang="en-US" sz="2000">
                <a:ea typeface="+mn-lt"/>
                <a:cs typeface="+mn-lt"/>
              </a:rPr>
              <a:t>           </a:t>
            </a:r>
          </a:p>
          <a:p>
            <a:pPr marL="285750" indent="-285750">
              <a:buFont typeface="Arial"/>
              <a:buChar char="•"/>
            </a:pPr>
            <a:endParaRPr lang="en-US" sz="2000"/>
          </a:p>
        </p:txBody>
      </p:sp>
      <p:pic>
        <p:nvPicPr>
          <p:cNvPr id="3" name="Picture 2" descr="A screenshot of a test&#10;&#10;Description automatically generated">
            <a:extLst>
              <a:ext uri="{FF2B5EF4-FFF2-40B4-BE49-F238E27FC236}">
                <a16:creationId xmlns:a16="http://schemas.microsoft.com/office/drawing/2014/main" id="{889BC4D8-A19B-ACCE-B388-FEF7FEE50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087" y="3060561"/>
            <a:ext cx="7133421" cy="28685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390FDA-F442-D7D9-31D3-15506AF1FF08}"/>
              </a:ext>
            </a:extLst>
          </p:cNvPr>
          <p:cNvSpPr txBox="1"/>
          <p:nvPr/>
        </p:nvSpPr>
        <p:spPr>
          <a:xfrm>
            <a:off x="1027434" y="2039016"/>
            <a:ext cx="427091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Big Fantastic Database (BFD)  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Multiple Sequence Alignment (MSA)  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CD3BB2-3440-2493-F3F4-23BF8EC2C4E5}"/>
              </a:ext>
            </a:extLst>
          </p:cNvPr>
          <p:cNvSpPr txBox="1"/>
          <p:nvPr/>
        </p:nvSpPr>
        <p:spPr>
          <a:xfrm>
            <a:off x="5403594" y="2037627"/>
            <a:ext cx="517416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Protein Data Bank (PDB)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The 3D Structure of Proteins                                    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X-ray crystallography</a:t>
            </a:r>
            <a:endParaRPr lang="en-US"/>
          </a:p>
          <a:p>
            <a:pPr algn="l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B4DB29-5544-7547-0E20-4F9ABF21150E}"/>
              </a:ext>
            </a:extLst>
          </p:cNvPr>
          <p:cNvSpPr txBox="1"/>
          <p:nvPr/>
        </p:nvSpPr>
        <p:spPr>
          <a:xfrm>
            <a:off x="1724587" y="5931419"/>
            <a:ext cx="731519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i="1">
                <a:ea typeface="+mn-lt"/>
                <a:cs typeface="+mn-lt"/>
              </a:rPr>
              <a:t>Debora S. Marks et al. December 7, 2011. https://doi.org/10.1371/journal.pone.0028766</a:t>
            </a:r>
            <a:endParaRPr lang="en-US" sz="1200" i="1"/>
          </a:p>
        </p:txBody>
      </p:sp>
    </p:spTree>
    <p:extLst>
      <p:ext uri="{BB962C8B-B14F-4D97-AF65-F5344CB8AC3E}">
        <p14:creationId xmlns:p14="http://schemas.microsoft.com/office/powerpoint/2010/main" val="4255488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24038D7B-473C-EE99-7227-7B736EED1272}"/>
              </a:ext>
            </a:extLst>
          </p:cNvPr>
          <p:cNvSpPr/>
          <p:nvPr/>
        </p:nvSpPr>
        <p:spPr>
          <a:xfrm>
            <a:off x="3233342" y="339193"/>
            <a:ext cx="169333" cy="1587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2EC0130-9144-F06D-4F26-F3A46EC3DDCF}"/>
              </a:ext>
            </a:extLst>
          </p:cNvPr>
          <p:cNvSpPr/>
          <p:nvPr/>
        </p:nvSpPr>
        <p:spPr>
          <a:xfrm>
            <a:off x="680777" y="1031748"/>
            <a:ext cx="264583" cy="16933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536FBD0-B028-FECD-78CC-88A960BCE731}"/>
              </a:ext>
            </a:extLst>
          </p:cNvPr>
          <p:cNvSpPr/>
          <p:nvPr/>
        </p:nvSpPr>
        <p:spPr>
          <a:xfrm>
            <a:off x="336060" y="928071"/>
            <a:ext cx="195384" cy="18561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503995E-7C36-68A8-8671-14CA8A6C9FDE}"/>
              </a:ext>
            </a:extLst>
          </p:cNvPr>
          <p:cNvSpPr/>
          <p:nvPr/>
        </p:nvSpPr>
        <p:spPr>
          <a:xfrm>
            <a:off x="832335" y="808888"/>
            <a:ext cx="244230" cy="17584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9C91C4-71E6-8822-E074-FB38ED84997A}"/>
              </a:ext>
            </a:extLst>
          </p:cNvPr>
          <p:cNvSpPr txBox="1"/>
          <p:nvPr/>
        </p:nvSpPr>
        <p:spPr>
          <a:xfrm>
            <a:off x="958734" y="717125"/>
            <a:ext cx="459265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AlphaFold Structure</a:t>
            </a:r>
            <a:endParaRPr lang="en-US" sz="2400"/>
          </a:p>
        </p:txBody>
      </p:sp>
      <p:pic>
        <p:nvPicPr>
          <p:cNvPr id="3" name="Picture 2" descr="A diagram of a process&#10;&#10;Description automatically generated">
            <a:extLst>
              <a:ext uri="{FF2B5EF4-FFF2-40B4-BE49-F238E27FC236}">
                <a16:creationId xmlns:a16="http://schemas.microsoft.com/office/drawing/2014/main" id="{A6E00A8E-D98E-831C-F39A-2AA0044BD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564" y="2038654"/>
            <a:ext cx="9085385" cy="3190839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3C9B39A-F1C6-E30B-EA5A-429441ABE444}"/>
              </a:ext>
            </a:extLst>
          </p:cNvPr>
          <p:cNvSpPr/>
          <p:nvPr/>
        </p:nvSpPr>
        <p:spPr>
          <a:xfrm>
            <a:off x="961402" y="1954334"/>
            <a:ext cx="994833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CC6018-F165-7479-E3DE-05F1BB801FAE}"/>
              </a:ext>
            </a:extLst>
          </p:cNvPr>
          <p:cNvCxnSpPr/>
          <p:nvPr/>
        </p:nvCxnSpPr>
        <p:spPr>
          <a:xfrm flipH="1">
            <a:off x="4359103" y="1530522"/>
            <a:ext cx="3907" cy="4206631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21C459-9F30-9072-8525-A54ED8F976C5}"/>
              </a:ext>
            </a:extLst>
          </p:cNvPr>
          <p:cNvCxnSpPr/>
          <p:nvPr/>
        </p:nvCxnSpPr>
        <p:spPr>
          <a:xfrm flipH="1">
            <a:off x="6976527" y="1534575"/>
            <a:ext cx="3907" cy="4206631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4E15092-3634-838A-B764-AA2881316633}"/>
              </a:ext>
            </a:extLst>
          </p:cNvPr>
          <p:cNvSpPr txBox="1"/>
          <p:nvPr/>
        </p:nvSpPr>
        <p:spPr>
          <a:xfrm>
            <a:off x="1118219" y="1581132"/>
            <a:ext cx="92846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  </a:t>
            </a:r>
            <a:r>
              <a:rPr lang="en-US">
                <a:solidFill>
                  <a:srgbClr val="FF0000"/>
                </a:solidFill>
              </a:rPr>
              <a:t>              Database Search                        </a:t>
            </a:r>
            <a:r>
              <a:rPr lang="en-US" err="1">
                <a:solidFill>
                  <a:srgbClr val="FF0000"/>
                </a:solidFill>
              </a:rPr>
              <a:t>Evoformer</a:t>
            </a:r>
            <a:r>
              <a:rPr lang="en-US">
                <a:solidFill>
                  <a:srgbClr val="FF0000"/>
                </a:solidFill>
              </a:rPr>
              <a:t>   Module                      Structure Module</a:t>
            </a:r>
          </a:p>
        </p:txBody>
      </p:sp>
    </p:spTree>
    <p:extLst>
      <p:ext uri="{BB962C8B-B14F-4D97-AF65-F5344CB8AC3E}">
        <p14:creationId xmlns:p14="http://schemas.microsoft.com/office/powerpoint/2010/main" val="2550221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30</Slides>
  <Notes>0</Notes>
  <HiddenSlides>2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45</cp:revision>
  <dcterms:created xsi:type="dcterms:W3CDTF">2024-02-28T12:17:36Z</dcterms:created>
  <dcterms:modified xsi:type="dcterms:W3CDTF">2024-03-02T10:28:37Z</dcterms:modified>
</cp:coreProperties>
</file>