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3"/>
    <p:restoredTop sz="94624"/>
  </p:normalViewPr>
  <p:slideViewPr>
    <p:cSldViewPr snapToGrid="0">
      <p:cViewPr>
        <p:scale>
          <a:sx n="32" d="100"/>
          <a:sy n="32" d="100"/>
        </p:scale>
        <p:origin x="23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0CC8F-0664-164C-9CE8-5490641911E1}" type="datetimeFigureOut">
              <a:rPr lang="en-US" smtClean="0"/>
              <a:t>7/9/24</a:t>
            </a:fld>
            <a:endParaRPr lang="en-US"/>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C8239-62F8-1641-80DE-FAC02EDC2388}" type="slidenum">
              <a:rPr lang="en-US" smtClean="0"/>
              <a:t>‹Nr.›</a:t>
            </a:fld>
            <a:endParaRPr lang="en-US"/>
          </a:p>
        </p:txBody>
      </p:sp>
    </p:spTree>
    <p:extLst>
      <p:ext uri="{BB962C8B-B14F-4D97-AF65-F5344CB8AC3E}">
        <p14:creationId xmlns:p14="http://schemas.microsoft.com/office/powerpoint/2010/main" val="99582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840C8239-62F8-1641-80DE-FAC02EDC2388}" type="slidenum">
              <a:rPr lang="en-US" smtClean="0"/>
              <a:t>1</a:t>
            </a:fld>
            <a:endParaRPr lang="en-US"/>
          </a:p>
        </p:txBody>
      </p:sp>
    </p:spTree>
    <p:extLst>
      <p:ext uri="{BB962C8B-B14F-4D97-AF65-F5344CB8AC3E}">
        <p14:creationId xmlns:p14="http://schemas.microsoft.com/office/powerpoint/2010/main" val="62778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98FA30C-BB0D-044C-A3E0-3B344B32FE7C}"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3304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98FA30C-BB0D-044C-A3E0-3B344B32FE7C}"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140294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98FA30C-BB0D-044C-A3E0-3B344B32FE7C}"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273615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98FA30C-BB0D-044C-A3E0-3B344B32FE7C}"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84954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98FA30C-BB0D-044C-A3E0-3B344B32FE7C}" type="datetimeFigureOut">
              <a:rPr lang="en-US" smtClean="0"/>
              <a:t>7/9/24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220246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98FA30C-BB0D-044C-A3E0-3B344B32FE7C}"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8336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98FA30C-BB0D-044C-A3E0-3B344B32FE7C}" type="datetimeFigureOut">
              <a:rPr lang="en-US" smtClean="0"/>
              <a:t>7/9/24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124590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98FA30C-BB0D-044C-A3E0-3B344B32FE7C}" type="datetimeFigureOut">
              <a:rPr lang="en-US" smtClean="0"/>
              <a:t>7/9/24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6830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FA30C-BB0D-044C-A3E0-3B344B32FE7C}" type="datetimeFigureOut">
              <a:rPr lang="en-US" smtClean="0"/>
              <a:t>7/9/24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108350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898FA30C-BB0D-044C-A3E0-3B344B32FE7C}"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4146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898FA30C-BB0D-044C-A3E0-3B344B32FE7C}" type="datetimeFigureOut">
              <a:rPr lang="en-US" smtClean="0"/>
              <a:t>7/9/24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E7E69-3C48-3240-BC96-F8D3164091B5}" type="slidenum">
              <a:rPr lang="en-US" smtClean="0"/>
              <a:t>‹Nr.›</a:t>
            </a:fld>
            <a:endParaRPr lang="en-US"/>
          </a:p>
        </p:txBody>
      </p:sp>
    </p:spTree>
    <p:extLst>
      <p:ext uri="{BB962C8B-B14F-4D97-AF65-F5344CB8AC3E}">
        <p14:creationId xmlns:p14="http://schemas.microsoft.com/office/powerpoint/2010/main" val="255801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898FA30C-BB0D-044C-A3E0-3B344B32FE7C}" type="datetimeFigureOut">
              <a:rPr lang="en-US" smtClean="0"/>
              <a:t>7/9/24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25BE7E69-3C48-3240-BC96-F8D3164091B5}" type="slidenum">
              <a:rPr lang="en-US" smtClean="0"/>
              <a:t>‹Nr.›</a:t>
            </a:fld>
            <a:endParaRPr lang="en-US"/>
          </a:p>
        </p:txBody>
      </p:sp>
    </p:spTree>
    <p:extLst>
      <p:ext uri="{BB962C8B-B14F-4D97-AF65-F5344CB8AC3E}">
        <p14:creationId xmlns:p14="http://schemas.microsoft.com/office/powerpoint/2010/main" val="580330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emf"/><Relationship Id="rId5" Type="http://schemas.openxmlformats.org/officeDocument/2006/relationships/image" Target="../media/image2.emf"/><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a:extLst>
              <a:ext uri="{FF2B5EF4-FFF2-40B4-BE49-F238E27FC236}">
                <a16:creationId xmlns:a16="http://schemas.microsoft.com/office/drawing/2014/main" id="{1AF02001-1FFA-99C1-A580-726F5FF35A99}"/>
              </a:ext>
            </a:extLst>
          </p:cNvPr>
          <p:cNvSpPr/>
          <p:nvPr/>
        </p:nvSpPr>
        <p:spPr>
          <a:xfrm>
            <a:off x="15939390" y="25449788"/>
            <a:ext cx="14013092" cy="8419997"/>
          </a:xfrm>
          <a:prstGeom prst="roundRect">
            <a:avLst>
              <a:gd name="adj" fmla="val 4110"/>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uppieren 127">
            <a:extLst>
              <a:ext uri="{FF2B5EF4-FFF2-40B4-BE49-F238E27FC236}">
                <a16:creationId xmlns:a16="http://schemas.microsoft.com/office/drawing/2014/main" id="{8BA50B1E-5588-286D-6717-FB2DDF3F3077}"/>
              </a:ext>
            </a:extLst>
          </p:cNvPr>
          <p:cNvGrpSpPr/>
          <p:nvPr/>
        </p:nvGrpSpPr>
        <p:grpSpPr>
          <a:xfrm>
            <a:off x="322730" y="484751"/>
            <a:ext cx="29629754" cy="4095469"/>
            <a:chOff x="322730" y="484751"/>
            <a:chExt cx="29629754" cy="4095469"/>
          </a:xfrm>
        </p:grpSpPr>
        <p:sp>
          <p:nvSpPr>
            <p:cNvPr id="5" name="Textfeld 4">
              <a:extLst>
                <a:ext uri="{FF2B5EF4-FFF2-40B4-BE49-F238E27FC236}">
                  <a16:creationId xmlns:a16="http://schemas.microsoft.com/office/drawing/2014/main" id="{078DF625-7DD0-1782-9622-433E41D2A985}"/>
                </a:ext>
              </a:extLst>
            </p:cNvPr>
            <p:cNvSpPr txBox="1"/>
            <p:nvPr/>
          </p:nvSpPr>
          <p:spPr>
            <a:xfrm>
              <a:off x="567584" y="582944"/>
              <a:ext cx="22353376" cy="3046988"/>
            </a:xfrm>
            <a:prstGeom prst="rect">
              <a:avLst/>
            </a:prstGeom>
            <a:noFill/>
          </p:spPr>
          <p:txBody>
            <a:bodyPr wrap="square" rtlCol="0">
              <a:spAutoFit/>
            </a:bodyPr>
            <a:lstStyle/>
            <a:p>
              <a:r>
                <a:rPr lang="en-US" sz="9600" b="1" dirty="0" err="1">
                  <a:solidFill>
                    <a:schemeClr val="bg2">
                      <a:lumMod val="10000"/>
                    </a:schemeClr>
                  </a:solidFill>
                  <a:latin typeface="Aptos Light" panose="020B0004020202020204" pitchFamily="34" charset="0"/>
                  <a:cs typeface="Arial" panose="020B0604020202020204" pitchFamily="34" charset="0"/>
                </a:rPr>
                <a:t>Spatio</a:t>
              </a:r>
              <a:r>
                <a:rPr lang="en-US" sz="9600" b="1" dirty="0">
                  <a:solidFill>
                    <a:schemeClr val="bg2">
                      <a:lumMod val="10000"/>
                    </a:schemeClr>
                  </a:solidFill>
                  <a:latin typeface="Aptos Light" panose="020B0004020202020204" pitchFamily="34" charset="0"/>
                  <a:cs typeface="Arial" panose="020B0604020202020204" pitchFamily="34" charset="0"/>
                </a:rPr>
                <a:t>-temporal localization of proteins during ribosome biogenesis  in </a:t>
              </a:r>
              <a:r>
                <a:rPr lang="en-US" sz="9600" b="1" i="1" dirty="0">
                  <a:solidFill>
                    <a:schemeClr val="bg2">
                      <a:lumMod val="10000"/>
                    </a:schemeClr>
                  </a:solidFill>
                  <a:latin typeface="Aptos Light" panose="020B0004020202020204" pitchFamily="34" charset="0"/>
                  <a:cs typeface="Arial" panose="020B0604020202020204" pitchFamily="34" charset="0"/>
                </a:rPr>
                <a:t>E. coli</a:t>
              </a:r>
            </a:p>
          </p:txBody>
        </p:sp>
        <p:pic>
          <p:nvPicPr>
            <p:cNvPr id="6" name="Grafik 5">
              <a:extLst>
                <a:ext uri="{FF2B5EF4-FFF2-40B4-BE49-F238E27FC236}">
                  <a16:creationId xmlns:a16="http://schemas.microsoft.com/office/drawing/2014/main" id="{EA906D99-B635-39BE-C184-F2F31E01A62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rcRect l="10919" t="10324" r="10495" b="23687"/>
            <a:stretch/>
          </p:blipFill>
          <p:spPr>
            <a:xfrm>
              <a:off x="21825026" y="846665"/>
              <a:ext cx="8023818" cy="3269790"/>
            </a:xfrm>
            <a:prstGeom prst="rect">
              <a:avLst/>
            </a:prstGeom>
          </p:spPr>
        </p:pic>
        <p:sp>
          <p:nvSpPr>
            <p:cNvPr id="7" name="Textfeld 6">
              <a:extLst>
                <a:ext uri="{FF2B5EF4-FFF2-40B4-BE49-F238E27FC236}">
                  <a16:creationId xmlns:a16="http://schemas.microsoft.com/office/drawing/2014/main" id="{A8F51A0E-2C15-E5B0-2BC6-EFF736F54C34}"/>
                </a:ext>
              </a:extLst>
            </p:cNvPr>
            <p:cNvSpPr txBox="1"/>
            <p:nvPr/>
          </p:nvSpPr>
          <p:spPr>
            <a:xfrm>
              <a:off x="562215" y="3603519"/>
              <a:ext cx="18674052" cy="769441"/>
            </a:xfrm>
            <a:prstGeom prst="rect">
              <a:avLst/>
            </a:prstGeom>
            <a:noFill/>
          </p:spPr>
          <p:txBody>
            <a:bodyPr wrap="square" rtlCol="0">
              <a:spAutoFit/>
            </a:bodyPr>
            <a:lstStyle/>
            <a:p>
              <a:r>
                <a:rPr lang="en-US" sz="4400" b="1" dirty="0">
                  <a:solidFill>
                    <a:schemeClr val="tx2">
                      <a:lumMod val="90000"/>
                      <a:lumOff val="10000"/>
                    </a:schemeClr>
                  </a:solidFill>
                  <a:cs typeface="Arial" panose="020B0604020202020204" pitchFamily="34" charset="0"/>
                </a:rPr>
                <a:t>Dilan </a:t>
              </a:r>
              <a:r>
                <a:rPr lang="en-US" sz="4400" b="1" dirty="0" err="1">
                  <a:solidFill>
                    <a:schemeClr val="tx2">
                      <a:lumMod val="90000"/>
                      <a:lumOff val="10000"/>
                    </a:schemeClr>
                  </a:solidFill>
                  <a:cs typeface="Arial" panose="020B0604020202020204" pitchFamily="34" charset="0"/>
                </a:rPr>
                <a:t>Torcuk</a:t>
              </a:r>
              <a:r>
                <a:rPr lang="en-US" sz="4400" b="1" dirty="0">
                  <a:solidFill>
                    <a:schemeClr val="tx2">
                      <a:lumMod val="90000"/>
                      <a:lumOff val="10000"/>
                    </a:schemeClr>
                  </a:solidFill>
                  <a:cs typeface="Arial" panose="020B0604020202020204" pitchFamily="34" charset="0"/>
                </a:rPr>
                <a:t>-Cakir</a:t>
              </a:r>
              <a:r>
                <a:rPr lang="en-US" sz="4400" dirty="0">
                  <a:solidFill>
                    <a:schemeClr val="tx2">
                      <a:lumMod val="90000"/>
                      <a:lumOff val="10000"/>
                    </a:schemeClr>
                  </a:solidFill>
                  <a:cs typeface="Arial" panose="020B0604020202020204" pitchFamily="34" charset="0"/>
                </a:rPr>
                <a:t>, </a:t>
              </a:r>
              <a:r>
                <a:rPr lang="en-US" sz="4000" dirty="0" err="1">
                  <a:solidFill>
                    <a:schemeClr val="tx2">
                      <a:lumMod val="90000"/>
                      <a:lumOff val="10000"/>
                    </a:schemeClr>
                  </a:solidFill>
                  <a:cs typeface="Arial" panose="020B0604020202020204" pitchFamily="34" charset="0"/>
                </a:rPr>
                <a:t>Loghman</a:t>
              </a:r>
              <a:r>
                <a:rPr lang="en-US" sz="4000" dirty="0">
                  <a:solidFill>
                    <a:schemeClr val="tx2">
                      <a:lumMod val="90000"/>
                      <a:lumOff val="10000"/>
                    </a:schemeClr>
                  </a:solidFill>
                  <a:cs typeface="Arial" panose="020B0604020202020204" pitchFamily="34" charset="0"/>
                </a:rPr>
                <a:t> </a:t>
              </a:r>
              <a:r>
                <a:rPr lang="en-US" sz="4000" dirty="0" err="1">
                  <a:solidFill>
                    <a:schemeClr val="tx2">
                      <a:lumMod val="90000"/>
                      <a:lumOff val="10000"/>
                    </a:schemeClr>
                  </a:solidFill>
                  <a:cs typeface="Arial" panose="020B0604020202020204" pitchFamily="34" charset="0"/>
                </a:rPr>
                <a:t>Samani</a:t>
              </a:r>
              <a:r>
                <a:rPr lang="en-US" sz="4000" dirty="0">
                  <a:solidFill>
                    <a:schemeClr val="tx2">
                      <a:lumMod val="90000"/>
                      <a:lumOff val="10000"/>
                    </a:schemeClr>
                  </a:solidFill>
                  <a:cs typeface="Arial" panose="020B0604020202020204" pitchFamily="34" charset="0"/>
                </a:rPr>
                <a:t>, Johannes Wenger</a:t>
              </a:r>
              <a:endParaRPr lang="en-US" sz="4400" dirty="0">
                <a:solidFill>
                  <a:schemeClr val="tx2">
                    <a:lumMod val="90000"/>
                    <a:lumOff val="10000"/>
                  </a:schemeClr>
                </a:solidFill>
                <a:cs typeface="Arial" panose="020B0604020202020204" pitchFamily="34" charset="0"/>
              </a:endParaRPr>
            </a:p>
          </p:txBody>
        </p:sp>
        <p:sp>
          <p:nvSpPr>
            <p:cNvPr id="8" name="Abgerundetes Rechteck 7">
              <a:extLst>
                <a:ext uri="{FF2B5EF4-FFF2-40B4-BE49-F238E27FC236}">
                  <a16:creationId xmlns:a16="http://schemas.microsoft.com/office/drawing/2014/main" id="{8D079FF1-EB02-F613-4484-00762E9A3478}"/>
                </a:ext>
              </a:extLst>
            </p:cNvPr>
            <p:cNvSpPr/>
            <p:nvPr/>
          </p:nvSpPr>
          <p:spPr>
            <a:xfrm>
              <a:off x="322730" y="484751"/>
              <a:ext cx="29629754" cy="4095469"/>
            </a:xfrm>
            <a:prstGeom prst="roundRect">
              <a:avLst>
                <a:gd name="adj" fmla="val 8768"/>
              </a:avLst>
            </a:prstGeom>
            <a:noFill/>
            <a:ln w="38100">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fik 14">
            <a:extLst>
              <a:ext uri="{FF2B5EF4-FFF2-40B4-BE49-F238E27FC236}">
                <a16:creationId xmlns:a16="http://schemas.microsoft.com/office/drawing/2014/main" id="{4517042A-3660-FE5E-0B6E-457710046A6E}"/>
              </a:ext>
            </a:extLst>
          </p:cNvPr>
          <p:cNvPicPr>
            <a:picLocks noChangeAspect="1"/>
          </p:cNvPicPr>
          <p:nvPr/>
        </p:nvPicPr>
        <p:blipFill rotWithShape="1">
          <a:blip r:embed="rId5"/>
          <a:srcRect r="3454"/>
          <a:stretch/>
        </p:blipFill>
        <p:spPr>
          <a:xfrm>
            <a:off x="12176989" y="5712602"/>
            <a:ext cx="17380584" cy="8288560"/>
          </a:xfrm>
          <a:prstGeom prst="rect">
            <a:avLst/>
          </a:prstGeom>
        </p:spPr>
      </p:pic>
      <p:sp>
        <p:nvSpPr>
          <p:cNvPr id="16" name="Abgerundetes Rechteck 15">
            <a:extLst>
              <a:ext uri="{FF2B5EF4-FFF2-40B4-BE49-F238E27FC236}">
                <a16:creationId xmlns:a16="http://schemas.microsoft.com/office/drawing/2014/main" id="{FEAFDBEA-7087-0A2D-B095-B87ED4FB0FDD}"/>
              </a:ext>
            </a:extLst>
          </p:cNvPr>
          <p:cNvSpPr/>
          <p:nvPr/>
        </p:nvSpPr>
        <p:spPr>
          <a:xfrm>
            <a:off x="11851292" y="4813268"/>
            <a:ext cx="18101191" cy="12344119"/>
          </a:xfrm>
          <a:prstGeom prst="roundRect">
            <a:avLst>
              <a:gd name="adj" fmla="val 2873"/>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bgerundetes Rechteck 38">
            <a:extLst>
              <a:ext uri="{FF2B5EF4-FFF2-40B4-BE49-F238E27FC236}">
                <a16:creationId xmlns:a16="http://schemas.microsoft.com/office/drawing/2014/main" id="{3BCE1BC7-3191-6F40-FBC6-73B88C704D02}"/>
              </a:ext>
            </a:extLst>
          </p:cNvPr>
          <p:cNvSpPr/>
          <p:nvPr/>
        </p:nvSpPr>
        <p:spPr>
          <a:xfrm>
            <a:off x="322729" y="25454066"/>
            <a:ext cx="16613985" cy="14706544"/>
          </a:xfrm>
          <a:prstGeom prst="roundRect">
            <a:avLst>
              <a:gd name="adj" fmla="val 3365"/>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feld 70">
            <a:extLst>
              <a:ext uri="{FF2B5EF4-FFF2-40B4-BE49-F238E27FC236}">
                <a16:creationId xmlns:a16="http://schemas.microsoft.com/office/drawing/2014/main" id="{5A47040E-9709-E452-9E58-B8B625FC3047}"/>
              </a:ext>
            </a:extLst>
          </p:cNvPr>
          <p:cNvSpPr txBox="1"/>
          <p:nvPr/>
        </p:nvSpPr>
        <p:spPr>
          <a:xfrm>
            <a:off x="12095018" y="4916345"/>
            <a:ext cx="17694913" cy="830997"/>
          </a:xfrm>
          <a:prstGeom prst="rect">
            <a:avLst/>
          </a:prstGeom>
          <a:noFill/>
        </p:spPr>
        <p:txBody>
          <a:bodyPr wrap="square" rtlCol="0">
            <a:spAutoFit/>
          </a:bodyPr>
          <a:lstStyle/>
          <a:p>
            <a:r>
              <a:rPr lang="en-US" sz="4800" b="1" dirty="0">
                <a:cs typeface="Arial" panose="020B0604020202020204" pitchFamily="34" charset="0"/>
              </a:rPr>
              <a:t>ObgE_ as causes growth deficits in liquid medium</a:t>
            </a:r>
          </a:p>
        </p:txBody>
      </p:sp>
      <p:sp>
        <p:nvSpPr>
          <p:cNvPr id="76" name="Textfeld 75">
            <a:extLst>
              <a:ext uri="{FF2B5EF4-FFF2-40B4-BE49-F238E27FC236}">
                <a16:creationId xmlns:a16="http://schemas.microsoft.com/office/drawing/2014/main" id="{2A03E6FA-8924-FAA7-4059-392911D6812C}"/>
              </a:ext>
            </a:extLst>
          </p:cNvPr>
          <p:cNvSpPr txBox="1"/>
          <p:nvPr/>
        </p:nvSpPr>
        <p:spPr>
          <a:xfrm>
            <a:off x="506624" y="25557848"/>
            <a:ext cx="15012050" cy="830997"/>
          </a:xfrm>
          <a:prstGeom prst="rect">
            <a:avLst/>
          </a:prstGeom>
          <a:noFill/>
        </p:spPr>
        <p:txBody>
          <a:bodyPr wrap="square" rtlCol="0">
            <a:spAutoFit/>
          </a:bodyPr>
          <a:lstStyle/>
          <a:p>
            <a:r>
              <a:rPr lang="en-US" sz="4800" b="1" dirty="0">
                <a:cs typeface="Arial" panose="020B0604020202020204" pitchFamily="34" charset="0"/>
              </a:rPr>
              <a:t>ObgE_as visualizes phase separation in 3D-SIM</a:t>
            </a:r>
          </a:p>
        </p:txBody>
      </p:sp>
      <p:sp>
        <p:nvSpPr>
          <p:cNvPr id="95" name="Textfeld 94">
            <a:extLst>
              <a:ext uri="{FF2B5EF4-FFF2-40B4-BE49-F238E27FC236}">
                <a16:creationId xmlns:a16="http://schemas.microsoft.com/office/drawing/2014/main" id="{EA90947D-A83C-3170-69F7-C7E60223DAD4}"/>
              </a:ext>
            </a:extLst>
          </p:cNvPr>
          <p:cNvSpPr txBox="1"/>
          <p:nvPr/>
        </p:nvSpPr>
        <p:spPr>
          <a:xfrm>
            <a:off x="29220795" y="34277384"/>
            <a:ext cx="421630" cy="707886"/>
          </a:xfrm>
          <a:prstGeom prst="rect">
            <a:avLst/>
          </a:prstGeom>
          <a:noFill/>
        </p:spPr>
        <p:txBody>
          <a:bodyPr wrap="square" rtlCol="0">
            <a:spAutoFit/>
          </a:bodyPr>
          <a:lstStyle/>
          <a:p>
            <a:r>
              <a:rPr lang="en-US" sz="4000" b="1" dirty="0">
                <a:cs typeface="Arial" panose="020B0604020202020204" pitchFamily="34" charset="0"/>
              </a:rPr>
              <a:t>6</a:t>
            </a:r>
            <a:endParaRPr lang="en-US" sz="4400" b="1" dirty="0">
              <a:cs typeface="Arial" panose="020B0604020202020204" pitchFamily="34" charset="0"/>
            </a:endParaRPr>
          </a:p>
        </p:txBody>
      </p:sp>
      <p:sp>
        <p:nvSpPr>
          <p:cNvPr id="96" name="Abgerundetes Rechteck 95">
            <a:extLst>
              <a:ext uri="{FF2B5EF4-FFF2-40B4-BE49-F238E27FC236}">
                <a16:creationId xmlns:a16="http://schemas.microsoft.com/office/drawing/2014/main" id="{333AB056-12B8-32C6-F7B1-EF0517F78495}"/>
              </a:ext>
            </a:extLst>
          </p:cNvPr>
          <p:cNvSpPr/>
          <p:nvPr/>
        </p:nvSpPr>
        <p:spPr>
          <a:xfrm>
            <a:off x="29133408" y="34260037"/>
            <a:ext cx="677911" cy="725234"/>
          </a:xfrm>
          <a:prstGeom prst="roundRect">
            <a:avLst>
              <a:gd name="adj" fmla="val 333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uppieren 125">
            <a:extLst>
              <a:ext uri="{FF2B5EF4-FFF2-40B4-BE49-F238E27FC236}">
                <a16:creationId xmlns:a16="http://schemas.microsoft.com/office/drawing/2014/main" id="{E6878E41-CD2F-53D1-E58B-0F057AD6871D}"/>
              </a:ext>
            </a:extLst>
          </p:cNvPr>
          <p:cNvGrpSpPr/>
          <p:nvPr/>
        </p:nvGrpSpPr>
        <p:grpSpPr>
          <a:xfrm>
            <a:off x="322728" y="40592405"/>
            <a:ext cx="16613985" cy="1558075"/>
            <a:chOff x="16833710" y="41367576"/>
            <a:chExt cx="12004140" cy="1469539"/>
          </a:xfrm>
        </p:grpSpPr>
        <p:sp>
          <p:nvSpPr>
            <p:cNvPr id="69" name="Abgerundetes Rechteck 68">
              <a:extLst>
                <a:ext uri="{FF2B5EF4-FFF2-40B4-BE49-F238E27FC236}">
                  <a16:creationId xmlns:a16="http://schemas.microsoft.com/office/drawing/2014/main" id="{A18ABB24-FA0D-E0F9-39E3-6D68DCE7B373}"/>
                </a:ext>
              </a:extLst>
            </p:cNvPr>
            <p:cNvSpPr/>
            <p:nvPr/>
          </p:nvSpPr>
          <p:spPr>
            <a:xfrm>
              <a:off x="16833710" y="41367576"/>
              <a:ext cx="12004140" cy="1469539"/>
            </a:xfrm>
            <a:prstGeom prst="roundRect">
              <a:avLst>
                <a:gd name="adj" fmla="val 22855"/>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feld 79">
              <a:extLst>
                <a:ext uri="{FF2B5EF4-FFF2-40B4-BE49-F238E27FC236}">
                  <a16:creationId xmlns:a16="http://schemas.microsoft.com/office/drawing/2014/main" id="{3A469930-6A70-8A37-4C94-28646B60174E}"/>
                </a:ext>
              </a:extLst>
            </p:cNvPr>
            <p:cNvSpPr txBox="1"/>
            <p:nvPr/>
          </p:nvSpPr>
          <p:spPr>
            <a:xfrm>
              <a:off x="16965709" y="41446652"/>
              <a:ext cx="5133259" cy="405638"/>
            </a:xfrm>
            <a:prstGeom prst="rect">
              <a:avLst/>
            </a:prstGeom>
            <a:noFill/>
          </p:spPr>
          <p:txBody>
            <a:bodyPr wrap="square" rtlCol="0">
              <a:spAutoFit/>
            </a:bodyPr>
            <a:lstStyle/>
            <a:p>
              <a:r>
                <a:rPr lang="en-US" sz="3200" b="1" dirty="0">
                  <a:cs typeface="Arial" panose="020B0604020202020204" pitchFamily="34" charset="0"/>
                </a:rPr>
                <a:t>Acknowledgements</a:t>
              </a:r>
            </a:p>
          </p:txBody>
        </p:sp>
        <p:sp>
          <p:nvSpPr>
            <p:cNvPr id="97" name="Textfeld 96">
              <a:extLst>
                <a:ext uri="{FF2B5EF4-FFF2-40B4-BE49-F238E27FC236}">
                  <a16:creationId xmlns:a16="http://schemas.microsoft.com/office/drawing/2014/main" id="{BD61D224-29C2-3D6C-52DA-22ADFFE0EE31}"/>
                </a:ext>
              </a:extLst>
            </p:cNvPr>
            <p:cNvSpPr txBox="1"/>
            <p:nvPr/>
          </p:nvSpPr>
          <p:spPr>
            <a:xfrm>
              <a:off x="16896373" y="41994471"/>
              <a:ext cx="11878813" cy="661830"/>
            </a:xfrm>
            <a:prstGeom prst="rect">
              <a:avLst/>
            </a:prstGeom>
            <a:noFill/>
          </p:spPr>
          <p:txBody>
            <a:bodyPr wrap="square" rtlCol="0">
              <a:spAutoFit/>
            </a:bodyPr>
            <a:lstStyle/>
            <a:p>
              <a:r>
                <a:rPr lang="en-US" sz="2800" dirty="0"/>
                <a:t>Prof. Dr. Elke </a:t>
              </a:r>
              <a:r>
                <a:rPr lang="en-US" sz="2800" dirty="0" err="1"/>
                <a:t>Deuerling</a:t>
              </a:r>
              <a:r>
                <a:rPr lang="en-US" sz="2800" dirty="0"/>
                <a:t>, Carla </a:t>
              </a:r>
              <a:r>
                <a:rPr lang="en-US" sz="2800" dirty="0" err="1"/>
                <a:t>Dahlem</a:t>
              </a:r>
              <a:r>
                <a:rPr lang="en-US" sz="2800" dirty="0"/>
                <a:t> (</a:t>
              </a:r>
              <a:r>
                <a:rPr lang="en-US" sz="2800" dirty="0" err="1"/>
                <a:t>M.Sc</a:t>
              </a:r>
              <a:r>
                <a:rPr lang="en-US" sz="2800" dirty="0"/>
                <a:t>), Dr. Rainer Nikolay, and the whole group at the </a:t>
              </a:r>
              <a:r>
                <a:rPr lang="en-US" sz="2800" dirty="0" err="1"/>
                <a:t>Deuerling</a:t>
              </a:r>
              <a:r>
                <a:rPr lang="en-US" sz="2800" dirty="0"/>
                <a:t> Lab. </a:t>
              </a:r>
            </a:p>
          </p:txBody>
        </p:sp>
      </p:grpSp>
      <p:grpSp>
        <p:nvGrpSpPr>
          <p:cNvPr id="129" name="Gruppieren 128">
            <a:extLst>
              <a:ext uri="{FF2B5EF4-FFF2-40B4-BE49-F238E27FC236}">
                <a16:creationId xmlns:a16="http://schemas.microsoft.com/office/drawing/2014/main" id="{57164E30-81E0-10CF-67EB-50933B43F27A}"/>
              </a:ext>
            </a:extLst>
          </p:cNvPr>
          <p:cNvGrpSpPr/>
          <p:nvPr/>
        </p:nvGrpSpPr>
        <p:grpSpPr>
          <a:xfrm>
            <a:off x="353208" y="4826156"/>
            <a:ext cx="11282532" cy="5488060"/>
            <a:chOff x="353208" y="4826156"/>
            <a:chExt cx="11282532" cy="5488060"/>
          </a:xfrm>
        </p:grpSpPr>
        <p:sp>
          <p:nvSpPr>
            <p:cNvPr id="72" name="Textfeld 71">
              <a:extLst>
                <a:ext uri="{FF2B5EF4-FFF2-40B4-BE49-F238E27FC236}">
                  <a16:creationId xmlns:a16="http://schemas.microsoft.com/office/drawing/2014/main" id="{F5437725-7190-58D7-DE1C-C10E4433A3B4}"/>
                </a:ext>
              </a:extLst>
            </p:cNvPr>
            <p:cNvSpPr txBox="1"/>
            <p:nvPr/>
          </p:nvSpPr>
          <p:spPr>
            <a:xfrm>
              <a:off x="556424" y="4869874"/>
              <a:ext cx="5133259" cy="830997"/>
            </a:xfrm>
            <a:prstGeom prst="rect">
              <a:avLst/>
            </a:prstGeom>
            <a:noFill/>
          </p:spPr>
          <p:txBody>
            <a:bodyPr wrap="square" rtlCol="0">
              <a:spAutoFit/>
            </a:bodyPr>
            <a:lstStyle/>
            <a:p>
              <a:r>
                <a:rPr lang="en-US" sz="4800" b="1" dirty="0">
                  <a:cs typeface="Arial" panose="020B0604020202020204" pitchFamily="34" charset="0"/>
                </a:rPr>
                <a:t>Background</a:t>
              </a:r>
            </a:p>
          </p:txBody>
        </p:sp>
        <p:sp>
          <p:nvSpPr>
            <p:cNvPr id="82" name="Textfeld 81">
              <a:extLst>
                <a:ext uri="{FF2B5EF4-FFF2-40B4-BE49-F238E27FC236}">
                  <a16:creationId xmlns:a16="http://schemas.microsoft.com/office/drawing/2014/main" id="{FCC52C81-E2BE-E378-6F17-82AE2F5074CC}"/>
                </a:ext>
              </a:extLst>
            </p:cNvPr>
            <p:cNvSpPr txBox="1"/>
            <p:nvPr/>
          </p:nvSpPr>
          <p:spPr>
            <a:xfrm>
              <a:off x="11032720" y="4897292"/>
              <a:ext cx="421630" cy="707886"/>
            </a:xfrm>
            <a:prstGeom prst="rect">
              <a:avLst/>
            </a:prstGeom>
            <a:noFill/>
          </p:spPr>
          <p:txBody>
            <a:bodyPr wrap="square" rtlCol="0">
              <a:spAutoFit/>
            </a:bodyPr>
            <a:lstStyle/>
            <a:p>
              <a:r>
                <a:rPr lang="en-US" sz="4000" b="1" dirty="0">
                  <a:cs typeface="Arial" panose="020B0604020202020204" pitchFamily="34" charset="0"/>
                </a:rPr>
                <a:t>1</a:t>
              </a:r>
              <a:endParaRPr lang="en-US" sz="4400" b="1" dirty="0">
                <a:cs typeface="Arial" panose="020B0604020202020204" pitchFamily="34" charset="0"/>
              </a:endParaRPr>
            </a:p>
          </p:txBody>
        </p:sp>
        <p:sp>
          <p:nvSpPr>
            <p:cNvPr id="88" name="Abgerundetes Rechteck 87">
              <a:extLst>
                <a:ext uri="{FF2B5EF4-FFF2-40B4-BE49-F238E27FC236}">
                  <a16:creationId xmlns:a16="http://schemas.microsoft.com/office/drawing/2014/main" id="{B0540E2C-11EF-FDB5-8ECE-C908768FE2CC}"/>
                </a:ext>
              </a:extLst>
            </p:cNvPr>
            <p:cNvSpPr/>
            <p:nvPr/>
          </p:nvSpPr>
          <p:spPr>
            <a:xfrm>
              <a:off x="10988274" y="4940231"/>
              <a:ext cx="553859" cy="582987"/>
            </a:xfrm>
            <a:prstGeom prst="roundRect">
              <a:avLst>
                <a:gd name="adj" fmla="val 2766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bgerundetes Rechteck 2">
              <a:extLst>
                <a:ext uri="{FF2B5EF4-FFF2-40B4-BE49-F238E27FC236}">
                  <a16:creationId xmlns:a16="http://schemas.microsoft.com/office/drawing/2014/main" id="{F7760995-E09A-2B6E-EB82-DA1762DE8ADA}"/>
                </a:ext>
              </a:extLst>
            </p:cNvPr>
            <p:cNvSpPr/>
            <p:nvPr/>
          </p:nvSpPr>
          <p:spPr>
            <a:xfrm>
              <a:off x="353208" y="4826156"/>
              <a:ext cx="11282532" cy="5431232"/>
            </a:xfrm>
            <a:prstGeom prst="roundRect">
              <a:avLst>
                <a:gd name="adj" fmla="val 5967"/>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5719AA77-63A2-EDF4-58A0-0B0E1653F743}"/>
                </a:ext>
              </a:extLst>
            </p:cNvPr>
            <p:cNvSpPr txBox="1"/>
            <p:nvPr/>
          </p:nvSpPr>
          <p:spPr>
            <a:xfrm>
              <a:off x="555708" y="5605235"/>
              <a:ext cx="10847051" cy="4708981"/>
            </a:xfrm>
            <a:prstGeom prst="rect">
              <a:avLst/>
            </a:prstGeom>
            <a:noFill/>
          </p:spPr>
          <p:txBody>
            <a:bodyPr wrap="square" rtlCol="0">
              <a:spAutoFit/>
            </a:bodyPr>
            <a:lstStyle/>
            <a:p>
              <a:pPr algn="just"/>
              <a:r>
                <a:rPr lang="en-US" sz="3000" dirty="0">
                  <a:cs typeface="Arial" panose="020B0604020202020204" pitchFamily="34" charset="0"/>
                </a:rPr>
                <a:t>Procaryotes are so far distinguished from eucaryotes mainly by their lack of organelles.  Organelles allow for </a:t>
              </a:r>
              <a:r>
                <a:rPr lang="en-US" sz="3000" dirty="0" err="1">
                  <a:cs typeface="Arial" panose="020B0604020202020204" pitchFamily="34" charset="0"/>
                </a:rPr>
                <a:t>spatio</a:t>
              </a:r>
              <a:r>
                <a:rPr lang="en-US" sz="3000" dirty="0">
                  <a:cs typeface="Arial" panose="020B0604020202020204" pitchFamily="34" charset="0"/>
                </a:rPr>
                <a:t>-temporal separation of biochemical reaction centers (BRC). However, </a:t>
              </a:r>
              <a:r>
                <a:rPr lang="en-US" sz="3000" dirty="0" err="1">
                  <a:cs typeface="Arial" panose="020B0604020202020204" pitchFamily="34" charset="0"/>
                </a:rPr>
                <a:t>Hondele</a:t>
              </a:r>
              <a:r>
                <a:rPr lang="en-US" sz="3000" dirty="0">
                  <a:cs typeface="Arial" panose="020B0604020202020204" pitchFamily="34" charset="0"/>
                </a:rPr>
                <a:t> </a:t>
              </a:r>
              <a:r>
                <a:rPr lang="en-US" sz="3000" i="1" dirty="0">
                  <a:cs typeface="Arial" panose="020B0604020202020204" pitchFamily="34" charset="0"/>
                </a:rPr>
                <a:t>et al</a:t>
              </a:r>
              <a:r>
                <a:rPr lang="en-US" sz="3000" dirty="0">
                  <a:cs typeface="Arial" panose="020B0604020202020204" pitchFamily="34" charset="0"/>
                </a:rPr>
                <a:t>. discovered that the rRNA binding protein DEAD forms BRC in procaryotes through a process called liquid-liquid phase separation (LLPS). </a:t>
              </a:r>
            </a:p>
            <a:p>
              <a:pPr algn="just"/>
              <a:r>
                <a:rPr lang="en-US" sz="3000" i="1" dirty="0">
                  <a:cs typeface="Arial" panose="020B0604020202020204" pitchFamily="34" charset="0"/>
                </a:rPr>
                <a:t>E. coli </a:t>
              </a:r>
              <a:r>
                <a:rPr lang="en-US" sz="3000" dirty="0">
                  <a:cs typeface="Arial" panose="020B0604020202020204" pitchFamily="34" charset="0"/>
                </a:rPr>
                <a:t>BL21 was used to generate fluorescently labelled strains tagging DEAD-</a:t>
              </a:r>
              <a:r>
                <a:rPr lang="en-US" sz="3000" dirty="0" err="1">
                  <a:cs typeface="Arial" panose="020B0604020202020204" pitchFamily="34" charset="0"/>
                </a:rPr>
                <a:t>mCherry</a:t>
              </a:r>
              <a:r>
                <a:rPr lang="en-US" sz="3000" dirty="0">
                  <a:cs typeface="Arial" panose="020B0604020202020204" pitchFamily="34" charset="0"/>
                </a:rPr>
                <a:t> and ribosomal protein L1-mAzami. Furthermore, knock-down of the GTPase ObgE (ObgE_as) allowed for better observation of possible ongoing effects. </a:t>
              </a:r>
            </a:p>
          </p:txBody>
        </p:sp>
      </p:grpSp>
      <p:sp>
        <p:nvSpPr>
          <p:cNvPr id="22" name="Textfeld 21">
            <a:extLst>
              <a:ext uri="{FF2B5EF4-FFF2-40B4-BE49-F238E27FC236}">
                <a16:creationId xmlns:a16="http://schemas.microsoft.com/office/drawing/2014/main" id="{F685A3A9-1633-6738-7BDC-AF17D8D835E4}"/>
              </a:ext>
            </a:extLst>
          </p:cNvPr>
          <p:cNvSpPr txBox="1"/>
          <p:nvPr/>
        </p:nvSpPr>
        <p:spPr>
          <a:xfrm>
            <a:off x="12176989" y="13739419"/>
            <a:ext cx="17525934" cy="3323987"/>
          </a:xfrm>
          <a:prstGeom prst="rect">
            <a:avLst/>
          </a:prstGeom>
          <a:noFill/>
        </p:spPr>
        <p:txBody>
          <a:bodyPr wrap="square">
            <a:spAutoFit/>
          </a:bodyPr>
          <a:lstStyle/>
          <a:p>
            <a:pPr algn="just"/>
            <a:r>
              <a:rPr lang="en-US" sz="3000" dirty="0"/>
              <a:t>Phenotypic characterization took place by growth analysis in liquid medium of BL21 DeaD-mCherry (left) and BL21 DeaD-mCherry ObgE_as (right)  at different temperatures. Cells were cultivated with no IPTG (grey) or with IPTG (red) to induce DeaD-mCherry overexpression, and ObgE_as respectively. Growth rates were calculated during exponential growth phase at each temperature and normalized to the growth rates of uninduced cells.  </a:t>
            </a:r>
          </a:p>
          <a:p>
            <a:pPr algn="just"/>
            <a:r>
              <a:rPr lang="en-US" sz="3000" dirty="0"/>
              <a:t>IPTG induction caused growth deficits at all temperatures, whereby the ObgE_as strains were affected more severely.</a:t>
            </a:r>
          </a:p>
        </p:txBody>
      </p:sp>
      <p:sp>
        <p:nvSpPr>
          <p:cNvPr id="28" name="Textfeld 27">
            <a:extLst>
              <a:ext uri="{FF2B5EF4-FFF2-40B4-BE49-F238E27FC236}">
                <a16:creationId xmlns:a16="http://schemas.microsoft.com/office/drawing/2014/main" id="{10CED7C3-49A8-74AF-8764-C5387B1AE7DD}"/>
              </a:ext>
            </a:extLst>
          </p:cNvPr>
          <p:cNvSpPr txBox="1"/>
          <p:nvPr/>
        </p:nvSpPr>
        <p:spPr>
          <a:xfrm>
            <a:off x="17469516" y="34993825"/>
            <a:ext cx="12140348" cy="7017306"/>
          </a:xfrm>
          <a:prstGeom prst="rect">
            <a:avLst/>
          </a:prstGeom>
          <a:noFill/>
        </p:spPr>
        <p:txBody>
          <a:bodyPr wrap="square" rtlCol="0">
            <a:spAutoFit/>
          </a:bodyPr>
          <a:lstStyle/>
          <a:p>
            <a:pPr algn="just"/>
            <a:r>
              <a:rPr lang="en-US" sz="3000" dirty="0"/>
              <a:t>The data implied a reduction of growth rate in liquid medium, depending on cultivation temperature and plasmid induction. At low temperatures, the DeaD-mCherry overexpression depicted the highest growth rates, while ObgE knock-down lead to the highest growth deficit. Polysome-profile analysis reproduced the effects of a perturbed ribosome assembly indebted to the knock-down of ObgE.</a:t>
            </a:r>
          </a:p>
          <a:p>
            <a:pPr algn="just"/>
            <a:r>
              <a:rPr lang="en-US" sz="3000" dirty="0"/>
              <a:t>The microscopy images  of the cells with an ObgE knock-down depicted a higher amount of DeaD-mCherry droplet formation in the perturbed ribosome biogenesis irrespective of temperature (D – F). This cannot be stated for cells without the ObgE knock-down (A – C).</a:t>
            </a:r>
          </a:p>
          <a:p>
            <a:pPr algn="just"/>
            <a:endParaRPr lang="en-US" sz="3000" dirty="0"/>
          </a:p>
          <a:p>
            <a:pPr algn="just"/>
            <a:r>
              <a:rPr lang="en-US" sz="3000" dirty="0"/>
              <a:t>In summary, the data suggests an association between LLPS and ribosome biogenesis. However, experiments must be repeated and more research on the mechanism of phase separation is needed. Live cell imaging would be a future step.</a:t>
            </a:r>
          </a:p>
        </p:txBody>
      </p:sp>
      <p:sp>
        <p:nvSpPr>
          <p:cNvPr id="18" name="Textfeld 17">
            <a:extLst>
              <a:ext uri="{FF2B5EF4-FFF2-40B4-BE49-F238E27FC236}">
                <a16:creationId xmlns:a16="http://schemas.microsoft.com/office/drawing/2014/main" id="{42775925-D941-BD76-E5F0-434D5D332833}"/>
              </a:ext>
            </a:extLst>
          </p:cNvPr>
          <p:cNvSpPr txBox="1"/>
          <p:nvPr/>
        </p:nvSpPr>
        <p:spPr>
          <a:xfrm>
            <a:off x="29270772" y="4904565"/>
            <a:ext cx="495075" cy="707886"/>
          </a:xfrm>
          <a:prstGeom prst="rect">
            <a:avLst/>
          </a:prstGeom>
          <a:noFill/>
        </p:spPr>
        <p:txBody>
          <a:bodyPr wrap="square" rtlCol="0">
            <a:spAutoFit/>
          </a:bodyPr>
          <a:lstStyle/>
          <a:p>
            <a:r>
              <a:rPr lang="en-US" sz="4000" b="1" dirty="0">
                <a:cs typeface="Arial" panose="020B0604020202020204" pitchFamily="34" charset="0"/>
              </a:rPr>
              <a:t>3</a:t>
            </a:r>
            <a:endParaRPr lang="en-US" sz="4400" b="1" dirty="0">
              <a:cs typeface="Arial" panose="020B0604020202020204" pitchFamily="34" charset="0"/>
            </a:endParaRPr>
          </a:p>
        </p:txBody>
      </p:sp>
      <p:sp>
        <p:nvSpPr>
          <p:cNvPr id="20" name="Abgerundetes Rechteck 19">
            <a:extLst>
              <a:ext uri="{FF2B5EF4-FFF2-40B4-BE49-F238E27FC236}">
                <a16:creationId xmlns:a16="http://schemas.microsoft.com/office/drawing/2014/main" id="{604DA7DA-9613-AC98-D969-F61C0957F2C6}"/>
              </a:ext>
            </a:extLst>
          </p:cNvPr>
          <p:cNvSpPr/>
          <p:nvPr/>
        </p:nvSpPr>
        <p:spPr>
          <a:xfrm>
            <a:off x="29180991" y="4947504"/>
            <a:ext cx="650338" cy="582987"/>
          </a:xfrm>
          <a:prstGeom prst="roundRect">
            <a:avLst>
              <a:gd name="adj" fmla="val 331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bgerundetes Rechteck 9">
            <a:extLst>
              <a:ext uri="{FF2B5EF4-FFF2-40B4-BE49-F238E27FC236}">
                <a16:creationId xmlns:a16="http://schemas.microsoft.com/office/drawing/2014/main" id="{966AF713-B0CF-A7AB-0893-AA29410AEAC8}"/>
              </a:ext>
            </a:extLst>
          </p:cNvPr>
          <p:cNvSpPr/>
          <p:nvPr/>
        </p:nvSpPr>
        <p:spPr>
          <a:xfrm>
            <a:off x="322728" y="10417001"/>
            <a:ext cx="11282179" cy="6740386"/>
          </a:xfrm>
          <a:prstGeom prst="roundRect">
            <a:avLst>
              <a:gd name="adj" fmla="val 5967"/>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563D1777-8951-B9CD-8F35-9F7F74A7BBA6}"/>
              </a:ext>
            </a:extLst>
          </p:cNvPr>
          <p:cNvSpPr txBox="1"/>
          <p:nvPr/>
        </p:nvSpPr>
        <p:spPr>
          <a:xfrm>
            <a:off x="562215" y="10438924"/>
            <a:ext cx="5133259" cy="830997"/>
          </a:xfrm>
          <a:prstGeom prst="rect">
            <a:avLst/>
          </a:prstGeom>
          <a:noFill/>
        </p:spPr>
        <p:txBody>
          <a:bodyPr wrap="square" rtlCol="0">
            <a:spAutoFit/>
          </a:bodyPr>
          <a:lstStyle/>
          <a:p>
            <a:r>
              <a:rPr lang="en-US" sz="4800" b="1" dirty="0">
                <a:cs typeface="Arial" panose="020B0604020202020204" pitchFamily="34" charset="0"/>
              </a:rPr>
              <a:t>Hypothesis</a:t>
            </a:r>
          </a:p>
        </p:txBody>
      </p:sp>
      <p:sp>
        <p:nvSpPr>
          <p:cNvPr id="14" name="Abgerundetes Rechteck 13">
            <a:extLst>
              <a:ext uri="{FF2B5EF4-FFF2-40B4-BE49-F238E27FC236}">
                <a16:creationId xmlns:a16="http://schemas.microsoft.com/office/drawing/2014/main" id="{3F0A5B8B-E763-73D1-5DA8-06BF2EBD877A}"/>
              </a:ext>
            </a:extLst>
          </p:cNvPr>
          <p:cNvSpPr/>
          <p:nvPr/>
        </p:nvSpPr>
        <p:spPr>
          <a:xfrm>
            <a:off x="761360" y="11269921"/>
            <a:ext cx="10509170" cy="950826"/>
          </a:xfrm>
          <a:prstGeom prst="round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feld 12">
            <a:extLst>
              <a:ext uri="{FF2B5EF4-FFF2-40B4-BE49-F238E27FC236}">
                <a16:creationId xmlns:a16="http://schemas.microsoft.com/office/drawing/2014/main" id="{B61C4F81-2C73-33CD-6567-79CCEB707960}"/>
              </a:ext>
            </a:extLst>
          </p:cNvPr>
          <p:cNvSpPr txBox="1"/>
          <p:nvPr/>
        </p:nvSpPr>
        <p:spPr>
          <a:xfrm>
            <a:off x="1899702" y="11215898"/>
            <a:ext cx="8439948" cy="1015663"/>
          </a:xfrm>
          <a:prstGeom prst="rect">
            <a:avLst/>
          </a:prstGeom>
          <a:noFill/>
        </p:spPr>
        <p:txBody>
          <a:bodyPr wrap="square" rtlCol="0">
            <a:spAutoFit/>
          </a:bodyPr>
          <a:lstStyle/>
          <a:p>
            <a:pPr algn="ctr"/>
            <a:r>
              <a:rPr lang="en-US" sz="3000" dirty="0">
                <a:solidFill>
                  <a:schemeClr val="bg1"/>
                </a:solidFill>
                <a:cs typeface="Arial" panose="020B0604020202020204" pitchFamily="34" charset="0"/>
              </a:rPr>
              <a:t>Is LLPS a process associated with ribosome biogenesis in </a:t>
            </a:r>
            <a:r>
              <a:rPr lang="en-US" sz="3000" i="1" dirty="0">
                <a:solidFill>
                  <a:schemeClr val="bg1"/>
                </a:solidFill>
                <a:cs typeface="Arial" panose="020B0604020202020204" pitchFamily="34" charset="0"/>
              </a:rPr>
              <a:t>E. coli </a:t>
            </a:r>
            <a:r>
              <a:rPr lang="en-US" sz="3000" dirty="0">
                <a:solidFill>
                  <a:schemeClr val="bg1"/>
                </a:solidFill>
                <a:cs typeface="Arial" panose="020B0604020202020204" pitchFamily="34" charset="0"/>
              </a:rPr>
              <a:t>?</a:t>
            </a:r>
          </a:p>
        </p:txBody>
      </p:sp>
      <p:pic>
        <p:nvPicPr>
          <p:cNvPr id="17" name="Grafik 16" descr="Ein Bild, das Kreis, Kinderkunst, Zeichnung, Diagramm enthält.&#10;&#10;Automatisch generierte Beschreibung">
            <a:extLst>
              <a:ext uri="{FF2B5EF4-FFF2-40B4-BE49-F238E27FC236}">
                <a16:creationId xmlns:a16="http://schemas.microsoft.com/office/drawing/2014/main" id="{0205F3FD-A5A6-6CE6-F8CF-B9857CA92F1E}"/>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365484" y="12257331"/>
            <a:ext cx="8830822" cy="4804053"/>
          </a:xfrm>
          <a:prstGeom prst="rect">
            <a:avLst/>
          </a:prstGeom>
        </p:spPr>
      </p:pic>
      <p:sp>
        <p:nvSpPr>
          <p:cNvPr id="21" name="Textfeld 20">
            <a:extLst>
              <a:ext uri="{FF2B5EF4-FFF2-40B4-BE49-F238E27FC236}">
                <a16:creationId xmlns:a16="http://schemas.microsoft.com/office/drawing/2014/main" id="{276A8B06-3FF0-41EA-D29B-CB4E3E3B1D8C}"/>
              </a:ext>
            </a:extLst>
          </p:cNvPr>
          <p:cNvSpPr txBox="1"/>
          <p:nvPr/>
        </p:nvSpPr>
        <p:spPr>
          <a:xfrm>
            <a:off x="10991704" y="10476496"/>
            <a:ext cx="421630" cy="707886"/>
          </a:xfrm>
          <a:prstGeom prst="rect">
            <a:avLst/>
          </a:prstGeom>
          <a:noFill/>
        </p:spPr>
        <p:txBody>
          <a:bodyPr wrap="square" rtlCol="0">
            <a:spAutoFit/>
          </a:bodyPr>
          <a:lstStyle/>
          <a:p>
            <a:r>
              <a:rPr lang="en-US" sz="4000" b="1" dirty="0">
                <a:cs typeface="Arial" panose="020B0604020202020204" pitchFamily="34" charset="0"/>
              </a:rPr>
              <a:t>2</a:t>
            </a:r>
            <a:endParaRPr lang="en-US" sz="4400" b="1" dirty="0">
              <a:cs typeface="Arial" panose="020B0604020202020204" pitchFamily="34" charset="0"/>
            </a:endParaRPr>
          </a:p>
        </p:txBody>
      </p:sp>
      <p:sp>
        <p:nvSpPr>
          <p:cNvPr id="24" name="Abgerundetes Rechteck 23">
            <a:extLst>
              <a:ext uri="{FF2B5EF4-FFF2-40B4-BE49-F238E27FC236}">
                <a16:creationId xmlns:a16="http://schemas.microsoft.com/office/drawing/2014/main" id="{0B7F2E17-7E74-D1DF-42A9-5BDF09A09258}"/>
              </a:ext>
            </a:extLst>
          </p:cNvPr>
          <p:cNvSpPr/>
          <p:nvPr/>
        </p:nvSpPr>
        <p:spPr>
          <a:xfrm>
            <a:off x="10933433" y="10554160"/>
            <a:ext cx="553859" cy="582987"/>
          </a:xfrm>
          <a:prstGeom prst="roundRect">
            <a:avLst>
              <a:gd name="adj" fmla="val 2766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uppieren 33">
            <a:extLst>
              <a:ext uri="{FF2B5EF4-FFF2-40B4-BE49-F238E27FC236}">
                <a16:creationId xmlns:a16="http://schemas.microsoft.com/office/drawing/2014/main" id="{C608203D-D818-6FC4-D5BA-B0CE2730D515}"/>
              </a:ext>
            </a:extLst>
          </p:cNvPr>
          <p:cNvGrpSpPr/>
          <p:nvPr/>
        </p:nvGrpSpPr>
        <p:grpSpPr>
          <a:xfrm>
            <a:off x="29242848" y="25504911"/>
            <a:ext cx="553859" cy="707886"/>
            <a:chOff x="16169064" y="25411127"/>
            <a:chExt cx="553859" cy="707886"/>
          </a:xfrm>
        </p:grpSpPr>
        <p:sp>
          <p:nvSpPr>
            <p:cNvPr id="32" name="Textfeld 31">
              <a:extLst>
                <a:ext uri="{FF2B5EF4-FFF2-40B4-BE49-F238E27FC236}">
                  <a16:creationId xmlns:a16="http://schemas.microsoft.com/office/drawing/2014/main" id="{1DF0422C-CFEC-B6E5-330C-A7C336E33B68}"/>
                </a:ext>
              </a:extLst>
            </p:cNvPr>
            <p:cNvSpPr txBox="1"/>
            <p:nvPr/>
          </p:nvSpPr>
          <p:spPr>
            <a:xfrm>
              <a:off x="16213510" y="25411127"/>
              <a:ext cx="421630" cy="707886"/>
            </a:xfrm>
            <a:prstGeom prst="rect">
              <a:avLst/>
            </a:prstGeom>
            <a:noFill/>
          </p:spPr>
          <p:txBody>
            <a:bodyPr wrap="square" rtlCol="0">
              <a:spAutoFit/>
            </a:bodyPr>
            <a:lstStyle/>
            <a:p>
              <a:r>
                <a:rPr lang="en-US" sz="4000" b="1" dirty="0">
                  <a:cs typeface="Arial" panose="020B0604020202020204" pitchFamily="34" charset="0"/>
                </a:rPr>
                <a:t>5</a:t>
              </a:r>
              <a:endParaRPr lang="en-US" sz="4400" b="1" dirty="0">
                <a:cs typeface="Arial" panose="020B0604020202020204" pitchFamily="34" charset="0"/>
              </a:endParaRPr>
            </a:p>
          </p:txBody>
        </p:sp>
        <p:sp>
          <p:nvSpPr>
            <p:cNvPr id="33" name="Abgerundetes Rechteck 32">
              <a:extLst>
                <a:ext uri="{FF2B5EF4-FFF2-40B4-BE49-F238E27FC236}">
                  <a16:creationId xmlns:a16="http://schemas.microsoft.com/office/drawing/2014/main" id="{04A287D3-16FC-BE8C-A276-DB47F9BE1833}"/>
                </a:ext>
              </a:extLst>
            </p:cNvPr>
            <p:cNvSpPr/>
            <p:nvPr/>
          </p:nvSpPr>
          <p:spPr>
            <a:xfrm>
              <a:off x="16169064" y="25454066"/>
              <a:ext cx="553859" cy="582987"/>
            </a:xfrm>
            <a:prstGeom prst="roundRect">
              <a:avLst>
                <a:gd name="adj" fmla="val 2766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hteck 46">
            <a:extLst>
              <a:ext uri="{FF2B5EF4-FFF2-40B4-BE49-F238E27FC236}">
                <a16:creationId xmlns:a16="http://schemas.microsoft.com/office/drawing/2014/main" id="{E71A4F02-2A60-F654-87BA-AB72C10683DF}"/>
              </a:ext>
            </a:extLst>
          </p:cNvPr>
          <p:cNvSpPr/>
          <p:nvPr/>
        </p:nvSpPr>
        <p:spPr>
          <a:xfrm>
            <a:off x="15899634" y="25466079"/>
            <a:ext cx="1329524" cy="8910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fik 45" descr="Ein Bild, das Reihe, Lampe enthält.&#10;&#10;Automatisch generierte Beschreibung">
            <a:extLst>
              <a:ext uri="{FF2B5EF4-FFF2-40B4-BE49-F238E27FC236}">
                <a16:creationId xmlns:a16="http://schemas.microsoft.com/office/drawing/2014/main" id="{6DB54777-082A-9524-09D8-07613E73C348}"/>
              </a:ext>
            </a:extLst>
          </p:cNvPr>
          <p:cNvPicPr>
            <a:picLocks noChangeAspect="1"/>
          </p:cNvPicPr>
          <p:nvPr/>
        </p:nvPicPr>
        <p:blipFill>
          <a:blip r:embed="rId8"/>
          <a:stretch>
            <a:fillRect/>
          </a:stretch>
        </p:blipFill>
        <p:spPr>
          <a:xfrm>
            <a:off x="16564396" y="33662926"/>
            <a:ext cx="1295400" cy="1054100"/>
          </a:xfrm>
          <a:prstGeom prst="rect">
            <a:avLst/>
          </a:prstGeom>
        </p:spPr>
      </p:pic>
      <p:sp>
        <p:nvSpPr>
          <p:cNvPr id="65" name="Abgerundetes Rechteck 64">
            <a:extLst>
              <a:ext uri="{FF2B5EF4-FFF2-40B4-BE49-F238E27FC236}">
                <a16:creationId xmlns:a16="http://schemas.microsoft.com/office/drawing/2014/main" id="{16036247-E0F6-B5FA-5F45-EB815CB4DB41}"/>
              </a:ext>
            </a:extLst>
          </p:cNvPr>
          <p:cNvSpPr/>
          <p:nvPr/>
        </p:nvSpPr>
        <p:spPr>
          <a:xfrm>
            <a:off x="17183100" y="34102833"/>
            <a:ext cx="12769382" cy="8117986"/>
          </a:xfrm>
          <a:prstGeom prst="roundRect">
            <a:avLst>
              <a:gd name="adj" fmla="val 4110"/>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feld 77">
            <a:extLst>
              <a:ext uri="{FF2B5EF4-FFF2-40B4-BE49-F238E27FC236}">
                <a16:creationId xmlns:a16="http://schemas.microsoft.com/office/drawing/2014/main" id="{5AE0E6A3-784C-FEC4-3F14-83A3F45AF99B}"/>
              </a:ext>
            </a:extLst>
          </p:cNvPr>
          <p:cNvSpPr txBox="1"/>
          <p:nvPr/>
        </p:nvSpPr>
        <p:spPr>
          <a:xfrm>
            <a:off x="17469515" y="34265728"/>
            <a:ext cx="5133259" cy="830997"/>
          </a:xfrm>
          <a:prstGeom prst="rect">
            <a:avLst/>
          </a:prstGeom>
          <a:noFill/>
        </p:spPr>
        <p:txBody>
          <a:bodyPr wrap="square" rtlCol="0">
            <a:spAutoFit/>
          </a:bodyPr>
          <a:lstStyle/>
          <a:p>
            <a:r>
              <a:rPr lang="en-US" sz="4800" b="1" dirty="0">
                <a:cs typeface="Arial" panose="020B0604020202020204" pitchFamily="34" charset="0"/>
              </a:rPr>
              <a:t>Conclusion</a:t>
            </a:r>
          </a:p>
        </p:txBody>
      </p:sp>
      <p:sp>
        <p:nvSpPr>
          <p:cNvPr id="25" name="Textfeld 24">
            <a:extLst>
              <a:ext uri="{FF2B5EF4-FFF2-40B4-BE49-F238E27FC236}">
                <a16:creationId xmlns:a16="http://schemas.microsoft.com/office/drawing/2014/main" id="{016147E0-E8BE-2FF3-A15E-06E8AA033D31}"/>
              </a:ext>
            </a:extLst>
          </p:cNvPr>
          <p:cNvSpPr txBox="1"/>
          <p:nvPr/>
        </p:nvSpPr>
        <p:spPr>
          <a:xfrm>
            <a:off x="17268914" y="26623034"/>
            <a:ext cx="11985742" cy="6494085"/>
          </a:xfrm>
          <a:prstGeom prst="rect">
            <a:avLst/>
          </a:prstGeom>
          <a:noFill/>
        </p:spPr>
        <p:txBody>
          <a:bodyPr wrap="square">
            <a:spAutoFit/>
          </a:bodyPr>
          <a:lstStyle/>
          <a:p>
            <a:pPr algn="just"/>
            <a:r>
              <a:rPr lang="en-US" sz="3200" dirty="0"/>
              <a:t>Super resolution fluorescence microscopy (3D-SIM) images of BL21 L1-mAzami DeaD-mCherry (A-C) and BL21 L1-mAzami DeaD-mCherry ObgE_as (D-F). Cells were grown at different temperatures (25 °C – 42 °C). DNA staining was performed with DAPI DNA stain and is depicted in blue. Ribosomal protein L1-mAzami is visualized in green. Helicase DeaD-mCherry is represented in red. </a:t>
            </a:r>
          </a:p>
          <a:p>
            <a:pPr algn="just"/>
            <a:endParaRPr lang="en-US" sz="3200" dirty="0"/>
          </a:p>
          <a:p>
            <a:pPr algn="just"/>
            <a:r>
              <a:rPr lang="en-US" sz="3200" dirty="0"/>
              <a:t>It appears that DeaD-mCherry forms strong droplets within the ribosomal foci, enclosing a donut-like shaped condensed chromosome, especially in cells grown with perturbed ribosome biogenesis. Furthermore, the three fluorescence signals (green, red and blue) are completely separated from each other depending on the temperature (D – F). </a:t>
            </a:r>
          </a:p>
        </p:txBody>
      </p:sp>
      <p:grpSp>
        <p:nvGrpSpPr>
          <p:cNvPr id="133" name="Gruppieren 132">
            <a:extLst>
              <a:ext uri="{FF2B5EF4-FFF2-40B4-BE49-F238E27FC236}">
                <a16:creationId xmlns:a16="http://schemas.microsoft.com/office/drawing/2014/main" id="{39C8C858-A83E-D5CF-69F2-6E08535D638A}"/>
              </a:ext>
            </a:extLst>
          </p:cNvPr>
          <p:cNvGrpSpPr/>
          <p:nvPr/>
        </p:nvGrpSpPr>
        <p:grpSpPr>
          <a:xfrm>
            <a:off x="14158107" y="18025113"/>
            <a:ext cx="14955209" cy="6685192"/>
            <a:chOff x="15169615" y="18023480"/>
            <a:chExt cx="13943700" cy="6518219"/>
          </a:xfrm>
        </p:grpSpPr>
        <p:pic>
          <p:nvPicPr>
            <p:cNvPr id="40" name="Grafik 39">
              <a:extLst>
                <a:ext uri="{FF2B5EF4-FFF2-40B4-BE49-F238E27FC236}">
                  <a16:creationId xmlns:a16="http://schemas.microsoft.com/office/drawing/2014/main" id="{3F5BBD3D-99F8-B5E1-4838-04E91C163B94}"/>
                </a:ext>
              </a:extLst>
            </p:cNvPr>
            <p:cNvPicPr>
              <a:picLocks noChangeAspect="1"/>
            </p:cNvPicPr>
            <p:nvPr/>
          </p:nvPicPr>
          <p:blipFill rotWithShape="1">
            <a:blip r:embed="rId9"/>
            <a:srcRect l="2508" t="4704" r="18147" b="3896"/>
            <a:stretch/>
          </p:blipFill>
          <p:spPr>
            <a:xfrm>
              <a:off x="21692679" y="18183413"/>
              <a:ext cx="7420636" cy="6358286"/>
            </a:xfrm>
            <a:prstGeom prst="rect">
              <a:avLst/>
            </a:prstGeom>
            <a:ln w="12700">
              <a:noFill/>
            </a:ln>
          </p:spPr>
        </p:pic>
        <p:grpSp>
          <p:nvGrpSpPr>
            <p:cNvPr id="132" name="Gruppieren 131">
              <a:extLst>
                <a:ext uri="{FF2B5EF4-FFF2-40B4-BE49-F238E27FC236}">
                  <a16:creationId xmlns:a16="http://schemas.microsoft.com/office/drawing/2014/main" id="{2F33CA60-781A-48DE-24BB-73E794FAC5E9}"/>
                </a:ext>
              </a:extLst>
            </p:cNvPr>
            <p:cNvGrpSpPr/>
            <p:nvPr/>
          </p:nvGrpSpPr>
          <p:grpSpPr>
            <a:xfrm>
              <a:off x="15169615" y="18023480"/>
              <a:ext cx="6775979" cy="6466631"/>
              <a:chOff x="14799970" y="18023480"/>
              <a:chExt cx="6775979" cy="6466631"/>
            </a:xfrm>
          </p:grpSpPr>
          <p:pic>
            <p:nvPicPr>
              <p:cNvPr id="41" name="Grafik 40">
                <a:extLst>
                  <a:ext uri="{FF2B5EF4-FFF2-40B4-BE49-F238E27FC236}">
                    <a16:creationId xmlns:a16="http://schemas.microsoft.com/office/drawing/2014/main" id="{13E8FB33-1737-D680-FFCC-68F42D9A10A6}"/>
                  </a:ext>
                </a:extLst>
              </p:cNvPr>
              <p:cNvPicPr>
                <a:picLocks noChangeAspect="1"/>
              </p:cNvPicPr>
              <p:nvPr/>
            </p:nvPicPr>
            <p:blipFill rotWithShape="1">
              <a:blip r:embed="rId10"/>
              <a:srcRect l="2088" r="15801" b="3325"/>
              <a:stretch/>
            </p:blipFill>
            <p:spPr>
              <a:xfrm>
                <a:off x="14799970" y="18023480"/>
                <a:ext cx="6572546" cy="6466631"/>
              </a:xfrm>
              <a:prstGeom prst="rect">
                <a:avLst/>
              </a:prstGeom>
              <a:ln w="12700">
                <a:noFill/>
              </a:ln>
            </p:spPr>
          </p:pic>
          <p:sp>
            <p:nvSpPr>
              <p:cNvPr id="131" name="Rechteck 130">
                <a:extLst>
                  <a:ext uri="{FF2B5EF4-FFF2-40B4-BE49-F238E27FC236}">
                    <a16:creationId xmlns:a16="http://schemas.microsoft.com/office/drawing/2014/main" id="{722DA50E-9FF6-30EF-05F1-B118F112C8A4}"/>
                  </a:ext>
                </a:extLst>
              </p:cNvPr>
              <p:cNvSpPr/>
              <p:nvPr/>
            </p:nvSpPr>
            <p:spPr>
              <a:xfrm>
                <a:off x="20942474" y="18889636"/>
                <a:ext cx="633475" cy="14606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4" name="Abgerundetes Rechteck 63">
            <a:extLst>
              <a:ext uri="{FF2B5EF4-FFF2-40B4-BE49-F238E27FC236}">
                <a16:creationId xmlns:a16="http://schemas.microsoft.com/office/drawing/2014/main" id="{0098F7FA-4BF3-A546-8613-2A61F87D36FD}"/>
              </a:ext>
            </a:extLst>
          </p:cNvPr>
          <p:cNvSpPr/>
          <p:nvPr/>
        </p:nvSpPr>
        <p:spPr>
          <a:xfrm>
            <a:off x="322729" y="17403323"/>
            <a:ext cx="29629754" cy="7756207"/>
          </a:xfrm>
          <a:prstGeom prst="roundRect">
            <a:avLst>
              <a:gd name="adj" fmla="val 5727"/>
            </a:avLst>
          </a:prstGeom>
          <a:no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a:extLst>
              <a:ext uri="{FF2B5EF4-FFF2-40B4-BE49-F238E27FC236}">
                <a16:creationId xmlns:a16="http://schemas.microsoft.com/office/drawing/2014/main" id="{1BE6C44E-1F33-BAD2-8B8E-5BC36BA38745}"/>
              </a:ext>
            </a:extLst>
          </p:cNvPr>
          <p:cNvSpPr txBox="1"/>
          <p:nvPr/>
        </p:nvSpPr>
        <p:spPr>
          <a:xfrm>
            <a:off x="555709" y="17569558"/>
            <a:ext cx="20900097" cy="830997"/>
          </a:xfrm>
          <a:prstGeom prst="rect">
            <a:avLst/>
          </a:prstGeom>
          <a:noFill/>
        </p:spPr>
        <p:txBody>
          <a:bodyPr wrap="square" rtlCol="0">
            <a:spAutoFit/>
          </a:bodyPr>
          <a:lstStyle/>
          <a:p>
            <a:r>
              <a:rPr lang="en-US" sz="4800" b="1" dirty="0">
                <a:cs typeface="Arial" panose="020B0604020202020204" pitchFamily="34" charset="0"/>
              </a:rPr>
              <a:t>ObgE_as perturbs ribosome assembly in sucrose gradient fractionation</a:t>
            </a:r>
          </a:p>
        </p:txBody>
      </p:sp>
      <p:grpSp>
        <p:nvGrpSpPr>
          <p:cNvPr id="35" name="Gruppieren 34">
            <a:extLst>
              <a:ext uri="{FF2B5EF4-FFF2-40B4-BE49-F238E27FC236}">
                <a16:creationId xmlns:a16="http://schemas.microsoft.com/office/drawing/2014/main" id="{A0E50FBF-F822-7BB1-507E-54B0A21838ED}"/>
              </a:ext>
            </a:extLst>
          </p:cNvPr>
          <p:cNvGrpSpPr/>
          <p:nvPr/>
        </p:nvGrpSpPr>
        <p:grpSpPr>
          <a:xfrm>
            <a:off x="29210210" y="17517996"/>
            <a:ext cx="553859" cy="707886"/>
            <a:chOff x="29142478" y="17534922"/>
            <a:chExt cx="553859" cy="707886"/>
          </a:xfrm>
        </p:grpSpPr>
        <p:sp>
          <p:nvSpPr>
            <p:cNvPr id="30" name="Textfeld 29">
              <a:extLst>
                <a:ext uri="{FF2B5EF4-FFF2-40B4-BE49-F238E27FC236}">
                  <a16:creationId xmlns:a16="http://schemas.microsoft.com/office/drawing/2014/main" id="{63B1733F-FE89-6487-B4D2-1FF5384BAD40}"/>
                </a:ext>
              </a:extLst>
            </p:cNvPr>
            <p:cNvSpPr txBox="1"/>
            <p:nvPr/>
          </p:nvSpPr>
          <p:spPr>
            <a:xfrm>
              <a:off x="29186924" y="17534922"/>
              <a:ext cx="421630" cy="707886"/>
            </a:xfrm>
            <a:prstGeom prst="rect">
              <a:avLst/>
            </a:prstGeom>
            <a:noFill/>
          </p:spPr>
          <p:txBody>
            <a:bodyPr wrap="square" rtlCol="0">
              <a:spAutoFit/>
            </a:bodyPr>
            <a:lstStyle/>
            <a:p>
              <a:r>
                <a:rPr lang="en-US" sz="4000" b="1" dirty="0">
                  <a:cs typeface="Arial" panose="020B0604020202020204" pitchFamily="34" charset="0"/>
                </a:rPr>
                <a:t>4</a:t>
              </a:r>
              <a:endParaRPr lang="en-US" sz="4400" b="1" dirty="0">
                <a:cs typeface="Arial" panose="020B0604020202020204" pitchFamily="34" charset="0"/>
              </a:endParaRPr>
            </a:p>
          </p:txBody>
        </p:sp>
        <p:sp>
          <p:nvSpPr>
            <p:cNvPr id="31" name="Abgerundetes Rechteck 30">
              <a:extLst>
                <a:ext uri="{FF2B5EF4-FFF2-40B4-BE49-F238E27FC236}">
                  <a16:creationId xmlns:a16="http://schemas.microsoft.com/office/drawing/2014/main" id="{EC532146-0C7A-9352-8ACE-1B16B89212CC}"/>
                </a:ext>
              </a:extLst>
            </p:cNvPr>
            <p:cNvSpPr/>
            <p:nvPr/>
          </p:nvSpPr>
          <p:spPr>
            <a:xfrm>
              <a:off x="29142478" y="17577861"/>
              <a:ext cx="553859" cy="582987"/>
            </a:xfrm>
            <a:prstGeom prst="roundRect">
              <a:avLst>
                <a:gd name="adj" fmla="val 2766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Textfeld 133">
            <a:extLst>
              <a:ext uri="{FF2B5EF4-FFF2-40B4-BE49-F238E27FC236}">
                <a16:creationId xmlns:a16="http://schemas.microsoft.com/office/drawing/2014/main" id="{781B4F96-B9BC-F971-AFAC-0237B56A911D}"/>
              </a:ext>
            </a:extLst>
          </p:cNvPr>
          <p:cNvSpPr txBox="1"/>
          <p:nvPr/>
        </p:nvSpPr>
        <p:spPr>
          <a:xfrm>
            <a:off x="602743" y="18492984"/>
            <a:ext cx="13078066" cy="6093976"/>
          </a:xfrm>
          <a:prstGeom prst="rect">
            <a:avLst/>
          </a:prstGeom>
          <a:noFill/>
        </p:spPr>
        <p:txBody>
          <a:bodyPr wrap="square" rtlCol="0">
            <a:spAutoFit/>
          </a:bodyPr>
          <a:lstStyle/>
          <a:p>
            <a:pPr algn="just"/>
            <a:r>
              <a:rPr lang="en-US" sz="3000" dirty="0"/>
              <a:t>Overlays of IPTG induced polysome profiles at different temperatures. The </a:t>
            </a:r>
            <a:br>
              <a:rPr lang="en-US" sz="3000" dirty="0"/>
            </a:br>
            <a:r>
              <a:rPr lang="en-US" sz="3000" dirty="0"/>
              <a:t>x-axis refers to the sucrose gradient from 10 % - 40 % (left to right), and the y- axis depicts the absorption at 254 nm . </a:t>
            </a:r>
          </a:p>
          <a:p>
            <a:pPr algn="just"/>
            <a:r>
              <a:rPr lang="en-US" sz="3000" dirty="0"/>
              <a:t>The peaks on the far left depict a soluble fraction and free RNA in the cells, followed by the peaks marked 30S and 50S, which illustrate the according ribosomal subunits. The highest peak depicts the monosomes, and the peaks on the far right depict polysomes.</a:t>
            </a:r>
          </a:p>
          <a:p>
            <a:pPr algn="just"/>
            <a:endParaRPr lang="en-US" sz="3000" dirty="0"/>
          </a:p>
          <a:p>
            <a:pPr algn="just"/>
            <a:r>
              <a:rPr lang="en-US" sz="3000" dirty="0"/>
              <a:t>Plasmid induction disrupts ribosome assembly more at higher temperatures (37°C and 42°C). A variance in the levels of the soluble fraction and free RNA peaks is visible in presence of ObgE_as. The ObgE_as further aggravates the profiles at 25 °C and 42 °C and depict a higher deviation from the profile at 37 °C in their curve progressions.</a:t>
            </a:r>
          </a:p>
        </p:txBody>
      </p:sp>
      <p:sp>
        <p:nvSpPr>
          <p:cNvPr id="137" name="Textfeld 136">
            <a:extLst>
              <a:ext uri="{FF2B5EF4-FFF2-40B4-BE49-F238E27FC236}">
                <a16:creationId xmlns:a16="http://schemas.microsoft.com/office/drawing/2014/main" id="{AB8A9D02-DF40-6F64-193A-DB726C5A14AE}"/>
              </a:ext>
            </a:extLst>
          </p:cNvPr>
          <p:cNvSpPr txBox="1"/>
          <p:nvPr/>
        </p:nvSpPr>
        <p:spPr>
          <a:xfrm rot="16200000">
            <a:off x="13461558" y="21212336"/>
            <a:ext cx="780983" cy="523220"/>
          </a:xfrm>
          <a:prstGeom prst="rect">
            <a:avLst/>
          </a:prstGeom>
          <a:noFill/>
        </p:spPr>
        <p:txBody>
          <a:bodyPr wrap="none" rtlCol="0">
            <a:spAutoFit/>
          </a:bodyPr>
          <a:lstStyle/>
          <a:p>
            <a:r>
              <a:rPr lang="en-US" sz="2800" dirty="0"/>
              <a:t>A</a:t>
            </a:r>
            <a:r>
              <a:rPr lang="en-US" sz="2800" baseline="-25000" dirty="0"/>
              <a:t>254</a:t>
            </a:r>
          </a:p>
        </p:txBody>
      </p:sp>
      <p:sp>
        <p:nvSpPr>
          <p:cNvPr id="138" name="Textfeld 137">
            <a:extLst>
              <a:ext uri="{FF2B5EF4-FFF2-40B4-BE49-F238E27FC236}">
                <a16:creationId xmlns:a16="http://schemas.microsoft.com/office/drawing/2014/main" id="{89BD174D-55A9-C8E7-804B-4FC5B44A11B9}"/>
              </a:ext>
            </a:extLst>
          </p:cNvPr>
          <p:cNvSpPr txBox="1"/>
          <p:nvPr/>
        </p:nvSpPr>
        <p:spPr>
          <a:xfrm>
            <a:off x="14344733" y="24422241"/>
            <a:ext cx="865943" cy="523220"/>
          </a:xfrm>
          <a:prstGeom prst="rect">
            <a:avLst/>
          </a:prstGeom>
          <a:noFill/>
        </p:spPr>
        <p:txBody>
          <a:bodyPr wrap="none" rtlCol="0">
            <a:spAutoFit/>
          </a:bodyPr>
          <a:lstStyle/>
          <a:p>
            <a:r>
              <a:rPr lang="en-US" sz="2800" dirty="0"/>
              <a:t>10%</a:t>
            </a:r>
          </a:p>
        </p:txBody>
      </p:sp>
      <p:sp>
        <p:nvSpPr>
          <p:cNvPr id="139" name="Textfeld 138">
            <a:extLst>
              <a:ext uri="{FF2B5EF4-FFF2-40B4-BE49-F238E27FC236}">
                <a16:creationId xmlns:a16="http://schemas.microsoft.com/office/drawing/2014/main" id="{B3E439CB-6B1B-6649-57A9-128DC8C9C491}"/>
              </a:ext>
            </a:extLst>
          </p:cNvPr>
          <p:cNvSpPr txBox="1"/>
          <p:nvPr/>
        </p:nvSpPr>
        <p:spPr>
          <a:xfrm>
            <a:off x="21478233" y="24469131"/>
            <a:ext cx="865943" cy="523220"/>
          </a:xfrm>
          <a:prstGeom prst="rect">
            <a:avLst/>
          </a:prstGeom>
          <a:noFill/>
        </p:spPr>
        <p:txBody>
          <a:bodyPr wrap="none" rtlCol="0">
            <a:spAutoFit/>
          </a:bodyPr>
          <a:lstStyle/>
          <a:p>
            <a:r>
              <a:rPr lang="en-US" sz="2800" dirty="0"/>
              <a:t>10%</a:t>
            </a:r>
          </a:p>
        </p:txBody>
      </p:sp>
      <p:sp>
        <p:nvSpPr>
          <p:cNvPr id="140" name="Textfeld 139">
            <a:extLst>
              <a:ext uri="{FF2B5EF4-FFF2-40B4-BE49-F238E27FC236}">
                <a16:creationId xmlns:a16="http://schemas.microsoft.com/office/drawing/2014/main" id="{DB999F04-7A3C-FC67-A986-44E53794A122}"/>
              </a:ext>
            </a:extLst>
          </p:cNvPr>
          <p:cNvSpPr txBox="1"/>
          <p:nvPr/>
        </p:nvSpPr>
        <p:spPr>
          <a:xfrm>
            <a:off x="19948366" y="24451546"/>
            <a:ext cx="865943" cy="523220"/>
          </a:xfrm>
          <a:prstGeom prst="rect">
            <a:avLst/>
          </a:prstGeom>
          <a:noFill/>
        </p:spPr>
        <p:txBody>
          <a:bodyPr wrap="none" rtlCol="0">
            <a:spAutoFit/>
          </a:bodyPr>
          <a:lstStyle/>
          <a:p>
            <a:r>
              <a:rPr lang="en-US" sz="2800" dirty="0"/>
              <a:t>40%</a:t>
            </a:r>
          </a:p>
        </p:txBody>
      </p:sp>
      <p:sp>
        <p:nvSpPr>
          <p:cNvPr id="141" name="Textfeld 140">
            <a:extLst>
              <a:ext uri="{FF2B5EF4-FFF2-40B4-BE49-F238E27FC236}">
                <a16:creationId xmlns:a16="http://schemas.microsoft.com/office/drawing/2014/main" id="{31F788DD-61E2-1C8E-A908-8DF6C57451B2}"/>
              </a:ext>
            </a:extLst>
          </p:cNvPr>
          <p:cNvSpPr txBox="1"/>
          <p:nvPr/>
        </p:nvSpPr>
        <p:spPr>
          <a:xfrm>
            <a:off x="27134619" y="24463266"/>
            <a:ext cx="865943" cy="523220"/>
          </a:xfrm>
          <a:prstGeom prst="rect">
            <a:avLst/>
          </a:prstGeom>
          <a:noFill/>
        </p:spPr>
        <p:txBody>
          <a:bodyPr wrap="none" rtlCol="0">
            <a:spAutoFit/>
          </a:bodyPr>
          <a:lstStyle/>
          <a:p>
            <a:r>
              <a:rPr lang="en-US" sz="2800" dirty="0"/>
              <a:t>40%</a:t>
            </a:r>
          </a:p>
        </p:txBody>
      </p:sp>
      <p:pic>
        <p:nvPicPr>
          <p:cNvPr id="159" name="Grafik 158">
            <a:extLst>
              <a:ext uri="{FF2B5EF4-FFF2-40B4-BE49-F238E27FC236}">
                <a16:creationId xmlns:a16="http://schemas.microsoft.com/office/drawing/2014/main" id="{B28B5304-D8E3-94E1-FA47-3D4AE0B68939}"/>
              </a:ext>
            </a:extLst>
          </p:cNvPr>
          <p:cNvPicPr>
            <a:picLocks noChangeAspect="1"/>
          </p:cNvPicPr>
          <p:nvPr/>
        </p:nvPicPr>
        <p:blipFill>
          <a:blip r:embed="rId11">
            <a:lum/>
          </a:blip>
          <a:stretch>
            <a:fillRect/>
          </a:stretch>
        </p:blipFill>
        <p:spPr>
          <a:xfrm>
            <a:off x="427092" y="26550525"/>
            <a:ext cx="16245232" cy="13226572"/>
          </a:xfrm>
          <a:prstGeom prst="rect">
            <a:avLst/>
          </a:prstGeom>
        </p:spPr>
      </p:pic>
    </p:spTree>
    <p:extLst>
      <p:ext uri="{BB962C8B-B14F-4D97-AF65-F5344CB8AC3E}">
        <p14:creationId xmlns:p14="http://schemas.microsoft.com/office/powerpoint/2010/main" val="393720570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730</Words>
  <Application>Microsoft Macintosh PowerPoint</Application>
  <PresentationFormat>Benutzerdefiniert</PresentationFormat>
  <Paragraphs>38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Aptos Display</vt:lpstr>
      <vt:lpstr>Aptos Light</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dilo trck</dc:creator>
  <cp:lastModifiedBy>dilo trck</cp:lastModifiedBy>
  <cp:revision>29</cp:revision>
  <dcterms:created xsi:type="dcterms:W3CDTF">2024-06-25T07:18:18Z</dcterms:created>
  <dcterms:modified xsi:type="dcterms:W3CDTF">2024-07-09T15:32:14Z</dcterms:modified>
</cp:coreProperties>
</file>