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21"/>
  </p:notesMasterIdLst>
  <p:sldIdLst>
    <p:sldId id="264" r:id="rId2"/>
    <p:sldId id="292" r:id="rId3"/>
    <p:sldId id="275" r:id="rId4"/>
    <p:sldId id="259" r:id="rId5"/>
    <p:sldId id="293" r:id="rId6"/>
    <p:sldId id="295" r:id="rId7"/>
    <p:sldId id="296" r:id="rId8"/>
    <p:sldId id="290" r:id="rId9"/>
    <p:sldId id="298" r:id="rId10"/>
    <p:sldId id="284" r:id="rId11"/>
    <p:sldId id="287" r:id="rId12"/>
    <p:sldId id="262" r:id="rId13"/>
    <p:sldId id="289" r:id="rId14"/>
    <p:sldId id="286" r:id="rId15"/>
    <p:sldId id="297" r:id="rId16"/>
    <p:sldId id="291" r:id="rId17"/>
    <p:sldId id="256" r:id="rId18"/>
    <p:sldId id="257"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91FF"/>
    <a:srgbClr val="E0CAFF"/>
    <a:srgbClr val="679EFF"/>
    <a:srgbClr val="348AFA"/>
    <a:srgbClr val="0082FA"/>
    <a:srgbClr val="20BCFF"/>
    <a:srgbClr val="AE46F9"/>
    <a:srgbClr val="8B3AC5"/>
    <a:srgbClr val="8337BA"/>
    <a:srgbClr val="00B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77835"/>
  </p:normalViewPr>
  <p:slideViewPr>
    <p:cSldViewPr snapToGrid="0">
      <p:cViewPr varScale="1">
        <p:scale>
          <a:sx n="64" d="100"/>
          <a:sy n="64" d="100"/>
        </p:scale>
        <p:origin x="1397" y="58"/>
      </p:cViewPr>
      <p:guideLst/>
    </p:cSldViewPr>
  </p:slideViewPr>
  <p:notesTextViewPr>
    <p:cViewPr>
      <p:scale>
        <a:sx n="160" d="100"/>
        <a:sy n="16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A1160-1CE9-F446-86FD-FD99F78517DD}" type="doc">
      <dgm:prSet loTypeId="urn:microsoft.com/office/officeart/2005/8/layout/hChevron3" loCatId="" qsTypeId="urn:microsoft.com/office/officeart/2005/8/quickstyle/simple1" qsCatId="simple" csTypeId="urn:microsoft.com/office/officeart/2005/8/colors/accent0_2" csCatId="mainScheme" phldr="1"/>
      <dgm:spPr/>
    </dgm:pt>
    <dgm:pt modelId="{75F1E3BF-0044-744C-A653-CE6AC6C95724}">
      <dgm:prSet phldrT="[Text]"/>
      <dgm:spPr/>
      <dgm:t>
        <a:bodyPr lIns="86400" rIns="503999" anchor="ctr" anchorCtr="1"/>
        <a:lstStyle/>
        <a:p>
          <a:r>
            <a:rPr lang="en-US" b="1" noProof="0" dirty="0">
              <a:latin typeface="Century Gothic" panose="020B0502020202020204" pitchFamily="34" charset="0"/>
            </a:rPr>
            <a:t>Introduction</a:t>
          </a:r>
        </a:p>
      </dgm:t>
    </dgm:pt>
    <dgm:pt modelId="{2AF84C34-2572-754C-AB21-CFCCCEEA8EC3}" type="parTrans" cxnId="{1A0FE093-41A8-9349-B051-798F4331E05C}">
      <dgm:prSet/>
      <dgm:spPr/>
      <dgm:t>
        <a:bodyPr/>
        <a:lstStyle/>
        <a:p>
          <a:endParaRPr lang="de-DE"/>
        </a:p>
      </dgm:t>
    </dgm:pt>
    <dgm:pt modelId="{E6AA060A-DEB6-4041-A840-3E33BC45874C}" type="sibTrans" cxnId="{1A0FE093-41A8-9349-B051-798F4331E05C}">
      <dgm:prSet/>
      <dgm:spPr/>
      <dgm:t>
        <a:bodyPr/>
        <a:lstStyle/>
        <a:p>
          <a:endParaRPr lang="de-DE"/>
        </a:p>
      </dgm:t>
    </dgm:pt>
    <dgm:pt modelId="{CECBA078-4CA1-B248-A0AD-0B140CE67B74}">
      <dgm:prSet phldrT="[Text]"/>
      <dgm:spPr/>
      <dgm:t>
        <a:bodyPr rIns="576000" anchor="ctr" anchorCtr="1"/>
        <a:lstStyle/>
        <a:p>
          <a:r>
            <a:rPr lang="de-DE" dirty="0">
              <a:latin typeface="Century Gothic" panose="020B0502020202020204" pitchFamily="34" charset="0"/>
            </a:rPr>
            <a:t>Methods</a:t>
          </a:r>
        </a:p>
      </dgm:t>
    </dgm:pt>
    <dgm:pt modelId="{84CD8578-E6FF-0042-A913-058CE74E81D3}" type="parTrans" cxnId="{820DE959-B159-0E40-A0A3-14B8490F531C}">
      <dgm:prSet/>
      <dgm:spPr/>
      <dgm:t>
        <a:bodyPr/>
        <a:lstStyle/>
        <a:p>
          <a:endParaRPr lang="de-DE"/>
        </a:p>
      </dgm:t>
    </dgm:pt>
    <dgm:pt modelId="{FDAEDEEB-EC02-D549-9199-40765F2C42B6}" type="sibTrans" cxnId="{820DE959-B159-0E40-A0A3-14B8490F531C}">
      <dgm:prSet/>
      <dgm:spPr/>
      <dgm:t>
        <a:bodyPr/>
        <a:lstStyle/>
        <a:p>
          <a:endParaRPr lang="de-DE"/>
        </a:p>
      </dgm:t>
    </dgm:pt>
    <dgm:pt modelId="{884DA949-9B54-DD46-9A0A-357F7BACA86C}">
      <dgm:prSet phldrT="[Text]" custT="1"/>
      <dgm:spPr/>
      <dgm:t>
        <a:bodyPr rIns="432000"/>
        <a:lstStyle/>
        <a:p>
          <a:r>
            <a:rPr lang="en-US" sz="1600" b="0" noProof="0" dirty="0">
              <a:latin typeface="Century Gothic" panose="020B0502020202020204" pitchFamily="34" charset="0"/>
            </a:rPr>
            <a:t>Results</a:t>
          </a:r>
          <a:endParaRPr lang="en-US" sz="1400" b="0" noProof="0" dirty="0">
            <a:latin typeface="Century Gothic" panose="020B0502020202020204" pitchFamily="34" charset="0"/>
          </a:endParaRPr>
        </a:p>
      </dgm:t>
    </dgm:pt>
    <dgm:pt modelId="{A1809425-1D5F-B240-9C71-DEC9C72DC27C}" type="parTrans" cxnId="{BCDC1829-6DA8-2C42-8C36-7B6B32F9C71C}">
      <dgm:prSet/>
      <dgm:spPr/>
      <dgm:t>
        <a:bodyPr/>
        <a:lstStyle/>
        <a:p>
          <a:endParaRPr lang="de-DE"/>
        </a:p>
      </dgm:t>
    </dgm:pt>
    <dgm:pt modelId="{F38F80D7-8085-574E-ADDD-DA089441E51B}" type="sibTrans" cxnId="{BCDC1829-6DA8-2C42-8C36-7B6B32F9C71C}">
      <dgm:prSet/>
      <dgm:spPr/>
      <dgm:t>
        <a:bodyPr/>
        <a:lstStyle/>
        <a:p>
          <a:endParaRPr lang="de-DE"/>
        </a:p>
      </dgm:t>
    </dgm:pt>
    <dgm:pt modelId="{F67593D3-7BEE-624F-B9DA-3C831ED7FBE1}">
      <dgm:prSet/>
      <dgm:spPr/>
      <dgm:t>
        <a:bodyPr lIns="72000"/>
        <a:lstStyle/>
        <a:p>
          <a:r>
            <a:rPr lang="en-US" noProof="0" dirty="0">
              <a:latin typeface="Century Gothic" panose="020B0502020202020204" pitchFamily="34" charset="0"/>
            </a:rPr>
            <a:t>Discussion</a:t>
          </a:r>
        </a:p>
      </dgm:t>
    </dgm:pt>
    <dgm:pt modelId="{F027E7FA-3EC6-D242-8AA4-3CB4407C1234}" type="parTrans" cxnId="{F892504C-4B1D-C546-B91D-E036CAA1F49A}">
      <dgm:prSet/>
      <dgm:spPr/>
      <dgm:t>
        <a:bodyPr/>
        <a:lstStyle/>
        <a:p>
          <a:endParaRPr lang="de-DE"/>
        </a:p>
      </dgm:t>
    </dgm:pt>
    <dgm:pt modelId="{53C7DCAD-1270-304D-AB0C-26242D93BA42}" type="sibTrans" cxnId="{F892504C-4B1D-C546-B91D-E036CAA1F49A}">
      <dgm:prSet/>
      <dgm:spPr/>
      <dgm:t>
        <a:bodyPr/>
        <a:lstStyle/>
        <a:p>
          <a:endParaRPr lang="de-DE"/>
        </a:p>
      </dgm:t>
    </dgm:pt>
    <dgm:pt modelId="{C0DBB2A2-6C0E-D647-BAFE-0DE234B7FA73}" type="pres">
      <dgm:prSet presAssocID="{B19A1160-1CE9-F446-86FD-FD99F78517DD}" presName="Name0" presStyleCnt="0">
        <dgm:presLayoutVars>
          <dgm:dir/>
          <dgm:resizeHandles val="exact"/>
        </dgm:presLayoutVars>
      </dgm:prSet>
      <dgm:spPr/>
    </dgm:pt>
    <dgm:pt modelId="{1DB5DABE-8F4E-EA44-9716-1E4720381416}" type="pres">
      <dgm:prSet presAssocID="{75F1E3BF-0044-744C-A653-CE6AC6C95724}" presName="parTxOnly" presStyleLbl="node1" presStyleIdx="0" presStyleCnt="4">
        <dgm:presLayoutVars>
          <dgm:bulletEnabled val="1"/>
        </dgm:presLayoutVars>
      </dgm:prSet>
      <dgm:spPr/>
    </dgm:pt>
    <dgm:pt modelId="{30D69DFC-507F-7B44-9E05-A9384299AFFD}" type="pres">
      <dgm:prSet presAssocID="{E6AA060A-DEB6-4041-A840-3E33BC45874C}" presName="parSpace" presStyleCnt="0"/>
      <dgm:spPr/>
    </dgm:pt>
    <dgm:pt modelId="{FFEE30D4-91B3-FA44-9EC9-591B2F89B55F}" type="pres">
      <dgm:prSet presAssocID="{CECBA078-4CA1-B248-A0AD-0B140CE67B74}" presName="parTxOnly" presStyleLbl="node1" presStyleIdx="1" presStyleCnt="4" custLinFactNeighborY="3566">
        <dgm:presLayoutVars>
          <dgm:bulletEnabled val="1"/>
        </dgm:presLayoutVars>
      </dgm:prSet>
      <dgm:spPr/>
    </dgm:pt>
    <dgm:pt modelId="{697604EB-FDAA-9548-B9F7-0C8E932E9F0C}" type="pres">
      <dgm:prSet presAssocID="{FDAEDEEB-EC02-D549-9199-40765F2C42B6}" presName="parSpace" presStyleCnt="0"/>
      <dgm:spPr/>
    </dgm:pt>
    <dgm:pt modelId="{ED74A31C-385D-4245-B571-9E70CB2A15DB}" type="pres">
      <dgm:prSet presAssocID="{884DA949-9B54-DD46-9A0A-357F7BACA86C}" presName="parTxOnly" presStyleLbl="node1" presStyleIdx="2" presStyleCnt="4">
        <dgm:presLayoutVars>
          <dgm:bulletEnabled val="1"/>
        </dgm:presLayoutVars>
      </dgm:prSet>
      <dgm:spPr/>
    </dgm:pt>
    <dgm:pt modelId="{827547DA-585D-AE4B-99E4-66EE57501E7C}" type="pres">
      <dgm:prSet presAssocID="{F38F80D7-8085-574E-ADDD-DA089441E51B}" presName="parSpace" presStyleCnt="0"/>
      <dgm:spPr/>
    </dgm:pt>
    <dgm:pt modelId="{6ADE94AD-458B-0C47-AD5C-74DF02D1A9A6}" type="pres">
      <dgm:prSet presAssocID="{F67593D3-7BEE-624F-B9DA-3C831ED7FBE1}" presName="parTxOnly" presStyleLbl="node1" presStyleIdx="3" presStyleCnt="4">
        <dgm:presLayoutVars>
          <dgm:bulletEnabled val="1"/>
        </dgm:presLayoutVars>
      </dgm:prSet>
      <dgm:spPr/>
    </dgm:pt>
  </dgm:ptLst>
  <dgm:cxnLst>
    <dgm:cxn modelId="{FDC37003-985F-654F-BADD-B21D9B7FCD1C}" type="presOf" srcId="{F67593D3-7BEE-624F-B9DA-3C831ED7FBE1}" destId="{6ADE94AD-458B-0C47-AD5C-74DF02D1A9A6}" srcOrd="0" destOrd="0" presId="urn:microsoft.com/office/officeart/2005/8/layout/hChevron3"/>
    <dgm:cxn modelId="{BCDC1829-6DA8-2C42-8C36-7B6B32F9C71C}" srcId="{B19A1160-1CE9-F446-86FD-FD99F78517DD}" destId="{884DA949-9B54-DD46-9A0A-357F7BACA86C}" srcOrd="2" destOrd="0" parTransId="{A1809425-1D5F-B240-9C71-DEC9C72DC27C}" sibTransId="{F38F80D7-8085-574E-ADDD-DA089441E51B}"/>
    <dgm:cxn modelId="{73C1AB5D-F975-9F43-A283-6363CFBBE4D8}" type="presOf" srcId="{CECBA078-4CA1-B248-A0AD-0B140CE67B74}" destId="{FFEE30D4-91B3-FA44-9EC9-591B2F89B55F}" srcOrd="0" destOrd="0" presId="urn:microsoft.com/office/officeart/2005/8/layout/hChevron3"/>
    <dgm:cxn modelId="{E5730468-03EA-E948-972D-ECB7ACA04F3D}" type="presOf" srcId="{75F1E3BF-0044-744C-A653-CE6AC6C95724}" destId="{1DB5DABE-8F4E-EA44-9716-1E4720381416}" srcOrd="0" destOrd="0" presId="urn:microsoft.com/office/officeart/2005/8/layout/hChevron3"/>
    <dgm:cxn modelId="{F892504C-4B1D-C546-B91D-E036CAA1F49A}" srcId="{B19A1160-1CE9-F446-86FD-FD99F78517DD}" destId="{F67593D3-7BEE-624F-B9DA-3C831ED7FBE1}" srcOrd="3" destOrd="0" parTransId="{F027E7FA-3EC6-D242-8AA4-3CB4407C1234}" sibTransId="{53C7DCAD-1270-304D-AB0C-26242D93BA42}"/>
    <dgm:cxn modelId="{820DE959-B159-0E40-A0A3-14B8490F531C}" srcId="{B19A1160-1CE9-F446-86FD-FD99F78517DD}" destId="{CECBA078-4CA1-B248-A0AD-0B140CE67B74}" srcOrd="1" destOrd="0" parTransId="{84CD8578-E6FF-0042-A913-058CE74E81D3}" sibTransId="{FDAEDEEB-EC02-D549-9199-40765F2C42B6}"/>
    <dgm:cxn modelId="{1A0FE093-41A8-9349-B051-798F4331E05C}" srcId="{B19A1160-1CE9-F446-86FD-FD99F78517DD}" destId="{75F1E3BF-0044-744C-A653-CE6AC6C95724}" srcOrd="0" destOrd="0" parTransId="{2AF84C34-2572-754C-AB21-CFCCCEEA8EC3}" sibTransId="{E6AA060A-DEB6-4041-A840-3E33BC45874C}"/>
    <dgm:cxn modelId="{697422B3-6C8C-8948-9C74-D58B5561564D}" type="presOf" srcId="{884DA949-9B54-DD46-9A0A-357F7BACA86C}" destId="{ED74A31C-385D-4245-B571-9E70CB2A15DB}" srcOrd="0" destOrd="0" presId="urn:microsoft.com/office/officeart/2005/8/layout/hChevron3"/>
    <dgm:cxn modelId="{084CD4D7-D02C-1149-823F-980F4480B560}" type="presOf" srcId="{B19A1160-1CE9-F446-86FD-FD99F78517DD}" destId="{C0DBB2A2-6C0E-D647-BAFE-0DE234B7FA73}" srcOrd="0" destOrd="0" presId="urn:microsoft.com/office/officeart/2005/8/layout/hChevron3"/>
    <dgm:cxn modelId="{23688BB8-6284-8847-819E-8E60D099F10E}" type="presParOf" srcId="{C0DBB2A2-6C0E-D647-BAFE-0DE234B7FA73}" destId="{1DB5DABE-8F4E-EA44-9716-1E4720381416}" srcOrd="0" destOrd="0" presId="urn:microsoft.com/office/officeart/2005/8/layout/hChevron3"/>
    <dgm:cxn modelId="{9F80E84E-4823-624F-BB55-151A52BB6281}" type="presParOf" srcId="{C0DBB2A2-6C0E-D647-BAFE-0DE234B7FA73}" destId="{30D69DFC-507F-7B44-9E05-A9384299AFFD}" srcOrd="1" destOrd="0" presId="urn:microsoft.com/office/officeart/2005/8/layout/hChevron3"/>
    <dgm:cxn modelId="{95F8D210-589B-EE42-A366-3CB2478C7DB8}" type="presParOf" srcId="{C0DBB2A2-6C0E-D647-BAFE-0DE234B7FA73}" destId="{FFEE30D4-91B3-FA44-9EC9-591B2F89B55F}" srcOrd="2" destOrd="0" presId="urn:microsoft.com/office/officeart/2005/8/layout/hChevron3"/>
    <dgm:cxn modelId="{BEC38D38-001A-A649-9C0F-55DC285E116A}" type="presParOf" srcId="{C0DBB2A2-6C0E-D647-BAFE-0DE234B7FA73}" destId="{697604EB-FDAA-9548-B9F7-0C8E932E9F0C}" srcOrd="3" destOrd="0" presId="urn:microsoft.com/office/officeart/2005/8/layout/hChevron3"/>
    <dgm:cxn modelId="{B93F38BB-30CC-4A47-B469-509C4BC9AC70}" type="presParOf" srcId="{C0DBB2A2-6C0E-D647-BAFE-0DE234B7FA73}" destId="{ED74A31C-385D-4245-B571-9E70CB2A15DB}" srcOrd="4" destOrd="0" presId="urn:microsoft.com/office/officeart/2005/8/layout/hChevron3"/>
    <dgm:cxn modelId="{4F33C49A-F218-3047-A859-1630849FE03C}" type="presParOf" srcId="{C0DBB2A2-6C0E-D647-BAFE-0DE234B7FA73}" destId="{827547DA-585D-AE4B-99E4-66EE57501E7C}" srcOrd="5" destOrd="0" presId="urn:microsoft.com/office/officeart/2005/8/layout/hChevron3"/>
    <dgm:cxn modelId="{2AF45F5E-2B22-B446-9C4C-5442C09291AB}" type="presParOf" srcId="{C0DBB2A2-6C0E-D647-BAFE-0DE234B7FA73}" destId="{6ADE94AD-458B-0C47-AD5C-74DF02D1A9A6}" srcOrd="6" destOrd="0" presId="urn:microsoft.com/office/officeart/2005/8/layout/hChevron3"/>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DABE-8F4E-EA44-9716-1E4720381416}">
      <dsp:nvSpPr>
        <dsp:cNvPr id="0" name=""/>
        <dsp:cNvSpPr/>
      </dsp:nvSpPr>
      <dsp:spPr>
        <a:xfrm>
          <a:off x="3058" y="0"/>
          <a:ext cx="3068789" cy="288000"/>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400" tIns="37338" rIns="503999" bIns="37338" numCol="1" spcCol="1270" anchor="ctr" anchorCtr="1">
          <a:noAutofit/>
        </a:bodyPr>
        <a:lstStyle/>
        <a:p>
          <a:pPr marL="0" lvl="0" indent="0" algn="ctr" defTabSz="622300">
            <a:lnSpc>
              <a:spcPct val="90000"/>
            </a:lnSpc>
            <a:spcBef>
              <a:spcPct val="0"/>
            </a:spcBef>
            <a:spcAft>
              <a:spcPct val="35000"/>
            </a:spcAft>
            <a:buNone/>
          </a:pPr>
          <a:r>
            <a:rPr lang="en-US" sz="1400" b="1" kern="1200" noProof="0" dirty="0">
              <a:latin typeface="Century Gothic" panose="020B0502020202020204" pitchFamily="34" charset="0"/>
            </a:rPr>
            <a:t>Introduction</a:t>
          </a:r>
        </a:p>
      </dsp:txBody>
      <dsp:txXfrm>
        <a:off x="3058" y="0"/>
        <a:ext cx="2996789" cy="288000"/>
      </dsp:txXfrm>
    </dsp:sp>
    <dsp:sp modelId="{FFEE30D4-91B3-FA44-9EC9-591B2F89B55F}">
      <dsp:nvSpPr>
        <dsp:cNvPr id="0" name=""/>
        <dsp:cNvSpPr/>
      </dsp:nvSpPr>
      <dsp:spPr>
        <a:xfrm>
          <a:off x="2458089" y="0"/>
          <a:ext cx="3068789" cy="288000"/>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576000" bIns="37338" numCol="1" spcCol="1270" anchor="ctr" anchorCtr="1">
          <a:noAutofit/>
        </a:bodyPr>
        <a:lstStyle/>
        <a:p>
          <a:pPr marL="0" lvl="0" indent="0" algn="ctr" defTabSz="622300">
            <a:lnSpc>
              <a:spcPct val="90000"/>
            </a:lnSpc>
            <a:spcBef>
              <a:spcPct val="0"/>
            </a:spcBef>
            <a:spcAft>
              <a:spcPct val="35000"/>
            </a:spcAft>
            <a:buNone/>
          </a:pPr>
          <a:r>
            <a:rPr lang="de-DE" sz="1400" kern="1200" dirty="0">
              <a:latin typeface="Century Gothic" panose="020B0502020202020204" pitchFamily="34" charset="0"/>
            </a:rPr>
            <a:t>Methods</a:t>
          </a:r>
        </a:p>
      </dsp:txBody>
      <dsp:txXfrm>
        <a:off x="2602089" y="0"/>
        <a:ext cx="2780789" cy="288000"/>
      </dsp:txXfrm>
    </dsp:sp>
    <dsp:sp modelId="{ED74A31C-385D-4245-B571-9E70CB2A15DB}">
      <dsp:nvSpPr>
        <dsp:cNvPr id="0" name=""/>
        <dsp:cNvSpPr/>
      </dsp:nvSpPr>
      <dsp:spPr>
        <a:xfrm>
          <a:off x="4913121" y="0"/>
          <a:ext cx="3068789" cy="288000"/>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432000" bIns="42672" numCol="1" spcCol="1270" anchor="ctr" anchorCtr="0">
          <a:noAutofit/>
        </a:bodyPr>
        <a:lstStyle/>
        <a:p>
          <a:pPr marL="0" lvl="0" indent="0" algn="ctr" defTabSz="711200">
            <a:lnSpc>
              <a:spcPct val="90000"/>
            </a:lnSpc>
            <a:spcBef>
              <a:spcPct val="0"/>
            </a:spcBef>
            <a:spcAft>
              <a:spcPct val="35000"/>
            </a:spcAft>
            <a:buNone/>
          </a:pPr>
          <a:r>
            <a:rPr lang="en-US" sz="1600" b="0" kern="1200" noProof="0" dirty="0">
              <a:latin typeface="Century Gothic" panose="020B0502020202020204" pitchFamily="34" charset="0"/>
            </a:rPr>
            <a:t>Results</a:t>
          </a:r>
          <a:endParaRPr lang="en-US" sz="1400" b="0" kern="1200" noProof="0" dirty="0">
            <a:latin typeface="Century Gothic" panose="020B0502020202020204" pitchFamily="34" charset="0"/>
          </a:endParaRPr>
        </a:p>
      </dsp:txBody>
      <dsp:txXfrm>
        <a:off x="5057121" y="0"/>
        <a:ext cx="2780789" cy="288000"/>
      </dsp:txXfrm>
    </dsp:sp>
    <dsp:sp modelId="{6ADE94AD-458B-0C47-AD5C-74DF02D1A9A6}">
      <dsp:nvSpPr>
        <dsp:cNvPr id="0" name=""/>
        <dsp:cNvSpPr/>
      </dsp:nvSpPr>
      <dsp:spPr>
        <a:xfrm>
          <a:off x="7368152" y="0"/>
          <a:ext cx="3068789" cy="288000"/>
        </a:xfrm>
        <a:prstGeom prst="chevr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noProof="0" dirty="0">
              <a:latin typeface="Century Gothic" panose="020B0502020202020204" pitchFamily="34" charset="0"/>
            </a:rPr>
            <a:t>Discussion</a:t>
          </a:r>
        </a:p>
      </dsp:txBody>
      <dsp:txXfrm>
        <a:off x="7512152" y="0"/>
        <a:ext cx="2780789" cy="288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AEDF9-65F9-D642-A9EB-C69A4968CC30}" type="datetimeFigureOut">
              <a:rPr lang="en-US" smtClean="0"/>
              <a:t>6/6/2024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26575-C3A6-054B-965C-FF6F163D6E01}" type="slidenum">
              <a:rPr lang="en-US" smtClean="0"/>
              <a:t>‹#›</a:t>
            </a:fld>
            <a:endParaRPr lang="en-US"/>
          </a:p>
        </p:txBody>
      </p:sp>
    </p:spTree>
    <p:extLst>
      <p:ext uri="{BB962C8B-B14F-4D97-AF65-F5344CB8AC3E}">
        <p14:creationId xmlns:p14="http://schemas.microsoft.com/office/powerpoint/2010/main" val="201410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Welcome </a:t>
            </a:r>
            <a:r>
              <a:rPr lang="de-DE" dirty="0" err="1"/>
              <a:t>everyone</a:t>
            </a:r>
            <a:endParaRPr lang="de-DE" dirty="0"/>
          </a:p>
          <a:p>
            <a:pPr marL="171450" indent="-171450">
              <a:buFont typeface="Arial" panose="020B0604020202020204" pitchFamily="34" charset="0"/>
              <a:buChar char="•"/>
            </a:pPr>
            <a:r>
              <a:rPr lang="de-DE" dirty="0"/>
              <a:t>In </a:t>
            </a:r>
            <a:r>
              <a:rPr lang="de-DE" dirty="0" err="1"/>
              <a:t>the</a:t>
            </a:r>
            <a:r>
              <a:rPr lang="de-DE" dirty="0"/>
              <a:t> </a:t>
            </a:r>
            <a:r>
              <a:rPr lang="de-DE" dirty="0" err="1"/>
              <a:t>following</a:t>
            </a:r>
            <a:r>
              <a:rPr lang="de-DE" dirty="0"/>
              <a:t> </a:t>
            </a:r>
            <a:r>
              <a:rPr lang="de-DE" dirty="0" err="1"/>
              <a:t>presentation</a:t>
            </a:r>
            <a:r>
              <a:rPr lang="de-DE" dirty="0"/>
              <a:t> </a:t>
            </a:r>
            <a:r>
              <a:rPr lang="de-DE" dirty="0" err="1"/>
              <a:t>we</a:t>
            </a:r>
            <a:r>
              <a:rPr lang="de-DE" dirty="0"/>
              <a:t> will </a:t>
            </a:r>
            <a:r>
              <a:rPr lang="de-DE" dirty="0" err="1"/>
              <a:t>discuss</a:t>
            </a:r>
            <a:r>
              <a:rPr lang="de-DE" dirty="0"/>
              <a:t> </a:t>
            </a:r>
            <a:r>
              <a:rPr lang="de-DE" dirty="0" err="1"/>
              <a:t>the</a:t>
            </a:r>
            <a:r>
              <a:rPr lang="de-DE" dirty="0"/>
              <a:t> </a:t>
            </a:r>
            <a:r>
              <a:rPr lang="de-DE" dirty="0" err="1"/>
              <a:t>influence</a:t>
            </a:r>
            <a:r>
              <a:rPr lang="de-DE" dirty="0"/>
              <a:t> HER2, </a:t>
            </a:r>
            <a:r>
              <a:rPr lang="de-DE" dirty="0" err="1"/>
              <a:t>specifically</a:t>
            </a:r>
            <a:r>
              <a:rPr lang="de-DE" dirty="0"/>
              <a:t> </a:t>
            </a:r>
            <a:r>
              <a:rPr lang="de-DE" dirty="0" err="1"/>
              <a:t>the</a:t>
            </a:r>
            <a:r>
              <a:rPr lang="de-DE" dirty="0"/>
              <a:t> Exon 20 </a:t>
            </a:r>
            <a:r>
              <a:rPr lang="de-DE" dirty="0" err="1"/>
              <a:t>mutation</a:t>
            </a:r>
            <a:r>
              <a:rPr lang="de-DE" dirty="0"/>
              <a:t> in </a:t>
            </a:r>
            <a:r>
              <a:rPr lang="de-DE" dirty="0" err="1"/>
              <a:t>regards</a:t>
            </a:r>
            <a:r>
              <a:rPr lang="de-DE" dirty="0"/>
              <a:t> </a:t>
            </a:r>
            <a:r>
              <a:rPr lang="de-DE" dirty="0" err="1"/>
              <a:t>to</a:t>
            </a:r>
            <a:r>
              <a:rPr lang="de-DE" dirty="0"/>
              <a:t> non-</a:t>
            </a:r>
            <a:r>
              <a:rPr lang="de-DE" dirty="0" err="1"/>
              <a:t>hereditary</a:t>
            </a:r>
            <a:r>
              <a:rPr lang="de-DE" dirty="0"/>
              <a:t> </a:t>
            </a:r>
            <a:r>
              <a:rPr lang="de-DE" dirty="0" err="1"/>
              <a:t>colorectal</a:t>
            </a:r>
            <a:r>
              <a:rPr lang="de-DE" dirty="0"/>
              <a:t> </a:t>
            </a:r>
            <a:r>
              <a:rPr lang="de-DE" dirty="0" err="1"/>
              <a:t>cancer</a:t>
            </a:r>
            <a:endParaRPr lang="de-DE" dirty="0"/>
          </a:p>
        </p:txBody>
      </p:sp>
      <p:sp>
        <p:nvSpPr>
          <p:cNvPr id="4" name="Foliennummernplatzhalter 3"/>
          <p:cNvSpPr>
            <a:spLocks noGrp="1"/>
          </p:cNvSpPr>
          <p:nvPr>
            <p:ph type="sldNum" sz="quarter" idx="5"/>
          </p:nvPr>
        </p:nvSpPr>
        <p:spPr/>
        <p:txBody>
          <a:bodyPr/>
          <a:lstStyle/>
          <a:p>
            <a:fld id="{59226575-C3A6-054B-965C-FF6F163D6E01}" type="slidenum">
              <a:rPr lang="en-US" smtClean="0"/>
              <a:t>1</a:t>
            </a:fld>
            <a:endParaRPr lang="en-US"/>
          </a:p>
        </p:txBody>
      </p:sp>
    </p:spTree>
    <p:extLst>
      <p:ext uri="{BB962C8B-B14F-4D97-AF65-F5344CB8AC3E}">
        <p14:creationId xmlns:p14="http://schemas.microsoft.com/office/powerpoint/2010/main" val="2347759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59226575-C3A6-054B-965C-FF6F163D6E01}" type="slidenum">
              <a:rPr lang="en-US" smtClean="0"/>
              <a:t>11</a:t>
            </a:fld>
            <a:endParaRPr lang="en-US"/>
          </a:p>
        </p:txBody>
      </p:sp>
    </p:spTree>
    <p:extLst>
      <p:ext uri="{BB962C8B-B14F-4D97-AF65-F5344CB8AC3E}">
        <p14:creationId xmlns:p14="http://schemas.microsoft.com/office/powerpoint/2010/main" val="400215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59226575-C3A6-054B-965C-FF6F163D6E01}" type="slidenum">
              <a:rPr lang="en-US" smtClean="0"/>
              <a:t>12</a:t>
            </a:fld>
            <a:endParaRPr lang="en-US"/>
          </a:p>
        </p:txBody>
      </p:sp>
    </p:spTree>
    <p:extLst>
      <p:ext uri="{BB962C8B-B14F-4D97-AF65-F5344CB8AC3E}">
        <p14:creationId xmlns:p14="http://schemas.microsoft.com/office/powerpoint/2010/main" val="371641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err="1">
                <a:effectLst/>
                <a:highlight>
                  <a:srgbClr val="FFFFFF"/>
                </a:highlight>
              </a:rPr>
              <a:t>Warum</a:t>
            </a:r>
            <a:r>
              <a:rPr lang="en-US" noProof="0" dirty="0">
                <a:effectLst/>
                <a:highlight>
                  <a:srgbClr val="FFFFFF"/>
                </a:highlight>
              </a:rPr>
              <a:t> </a:t>
            </a:r>
            <a:r>
              <a:rPr lang="en-US" noProof="0" dirty="0" err="1">
                <a:effectLst/>
                <a:highlight>
                  <a:srgbClr val="FFFFFF"/>
                </a:highlight>
              </a:rPr>
              <a:t>genau</a:t>
            </a:r>
            <a:r>
              <a:rPr lang="en-US" noProof="0" dirty="0">
                <a:effectLst/>
                <a:highlight>
                  <a:srgbClr val="FFFFFF"/>
                </a:highlight>
              </a:rPr>
              <a:t> exon 20 von </a:t>
            </a:r>
            <a:r>
              <a:rPr lang="en-US" noProof="0" dirty="0" err="1">
                <a:effectLst/>
                <a:highlight>
                  <a:srgbClr val="FFFFFF"/>
                </a:highlight>
              </a:rPr>
              <a:t>häufiger</a:t>
            </a:r>
            <a:r>
              <a:rPr lang="en-US" noProof="0" dirty="0">
                <a:effectLst/>
                <a:highlight>
                  <a:srgbClr val="FFFFFF"/>
                </a:highlight>
              </a:rPr>
              <a:t> </a:t>
            </a:r>
            <a:r>
              <a:rPr lang="en-US" noProof="0" dirty="0" err="1">
                <a:effectLst/>
                <a:highlight>
                  <a:srgbClr val="FFFFFF"/>
                </a:highlight>
              </a:rPr>
              <a:t>Mut.rate</a:t>
            </a:r>
            <a:r>
              <a:rPr lang="en-US" noProof="0" dirty="0">
                <a:effectLst/>
                <a:highlight>
                  <a:srgbClr val="FFFFFF"/>
                </a:highlight>
              </a:rPr>
              <a:t> </a:t>
            </a:r>
            <a:r>
              <a:rPr lang="en-US" noProof="0" dirty="0" err="1">
                <a:effectLst/>
                <a:highlight>
                  <a:srgbClr val="FFFFFF"/>
                </a:highlight>
              </a:rPr>
              <a:t>betroffen</a:t>
            </a:r>
            <a:r>
              <a:rPr lang="en-US" noProof="0" dirty="0">
                <a:effectLst/>
                <a:highlight>
                  <a:srgbClr val="FFFFFF"/>
                </a:highlight>
              </a:rPr>
              <a:t>?</a:t>
            </a:r>
          </a:p>
          <a:p>
            <a:pPr marL="171450" indent="-171450">
              <a:buFont typeface="Arial" panose="020B0604020202020204" pitchFamily="34" charset="0"/>
              <a:buChar char="•"/>
            </a:pPr>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13</a:t>
            </a:fld>
            <a:endParaRPr lang="en-US"/>
          </a:p>
        </p:txBody>
      </p:sp>
    </p:spTree>
    <p:extLst>
      <p:ext uri="{BB962C8B-B14F-4D97-AF65-F5344CB8AC3E}">
        <p14:creationId xmlns:p14="http://schemas.microsoft.com/office/powerpoint/2010/main" val="1936061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a:effectLst/>
                <a:highlight>
                  <a:srgbClr val="FFFFFF"/>
                </a:highlight>
              </a:rPr>
              <a:t>For discussion</a:t>
            </a:r>
          </a:p>
          <a:p>
            <a:pPr marL="171450" indent="-171450">
              <a:buFont typeface="Arial" panose="020B0604020202020204" pitchFamily="34" charset="0"/>
              <a:buChar char="•"/>
            </a:pPr>
            <a:endParaRPr lang="en-US" noProof="0" dirty="0">
              <a:effectLst/>
              <a:highlight>
                <a:srgbClr val="FFFFFF"/>
              </a:highlight>
            </a:endParaRPr>
          </a:p>
          <a:p>
            <a:pPr marL="171450" indent="-171450">
              <a:buFont typeface="Arial" panose="020B0604020202020204" pitchFamily="34" charset="0"/>
              <a:buChar char="•"/>
            </a:pPr>
            <a:r>
              <a:rPr lang="en-US" noProof="0" dirty="0">
                <a:effectLst/>
                <a:highlight>
                  <a:srgbClr val="FFFFFF"/>
                </a:highlight>
              </a:rPr>
              <a:t>The four HER family members can interact</a:t>
            </a:r>
          </a:p>
          <a:p>
            <a:pPr marL="171450" indent="-171450">
              <a:buFont typeface="Arial" panose="020B0604020202020204" pitchFamily="34" charset="0"/>
              <a:buChar char="•"/>
            </a:pPr>
            <a:r>
              <a:rPr lang="en-US" noProof="0" dirty="0">
                <a:effectLst/>
                <a:highlight>
                  <a:srgbClr val="FFFFFF"/>
                </a:highlight>
              </a:rPr>
              <a:t>Involved in many signaling pathways such as MAPK and PI3K</a:t>
            </a:r>
          </a:p>
          <a:p>
            <a:pPr marL="171450" indent="-171450">
              <a:buFont typeface="Arial" panose="020B0604020202020204" pitchFamily="34" charset="0"/>
              <a:buChar char="•"/>
            </a:pPr>
            <a:r>
              <a:rPr lang="en-US" noProof="0" dirty="0">
                <a:effectLst/>
                <a:highlight>
                  <a:srgbClr val="FFFFFF"/>
                </a:highlight>
              </a:rPr>
              <a:t>control survival, proliferation cell cycle progression of cells</a:t>
            </a:r>
          </a:p>
          <a:p>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14</a:t>
            </a:fld>
            <a:endParaRPr lang="en-US"/>
          </a:p>
        </p:txBody>
      </p:sp>
    </p:spTree>
    <p:extLst>
      <p:ext uri="{BB962C8B-B14F-4D97-AF65-F5344CB8AC3E}">
        <p14:creationId xmlns:p14="http://schemas.microsoft.com/office/powerpoint/2010/main" val="246000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a:effectLst/>
                <a:highlight>
                  <a:srgbClr val="FFFFFF"/>
                </a:highlight>
              </a:rPr>
              <a:t>For discussion</a:t>
            </a:r>
          </a:p>
          <a:p>
            <a:pPr marL="171450" indent="-171450">
              <a:buFont typeface="Arial" panose="020B0604020202020204" pitchFamily="34" charset="0"/>
              <a:buChar char="•"/>
            </a:pPr>
            <a:endParaRPr lang="en-US" noProof="0" dirty="0">
              <a:effectLst/>
              <a:highlight>
                <a:srgbClr val="FFFFFF"/>
              </a:highlight>
            </a:endParaRPr>
          </a:p>
          <a:p>
            <a:pPr marL="171450" indent="-171450">
              <a:buFont typeface="Arial" panose="020B0604020202020204" pitchFamily="34" charset="0"/>
              <a:buChar char="•"/>
            </a:pPr>
            <a:r>
              <a:rPr lang="en-US" noProof="0" dirty="0">
                <a:effectLst/>
                <a:highlight>
                  <a:srgbClr val="FFFFFF"/>
                </a:highlight>
              </a:rPr>
              <a:t>The four HER family members can interact</a:t>
            </a:r>
          </a:p>
          <a:p>
            <a:pPr marL="171450" indent="-171450">
              <a:buFont typeface="Arial" panose="020B0604020202020204" pitchFamily="34" charset="0"/>
              <a:buChar char="•"/>
            </a:pPr>
            <a:r>
              <a:rPr lang="en-US" noProof="0" dirty="0">
                <a:effectLst/>
                <a:highlight>
                  <a:srgbClr val="FFFFFF"/>
                </a:highlight>
              </a:rPr>
              <a:t>Involved in many signaling pathways such as MAPK and PI3K</a:t>
            </a:r>
          </a:p>
          <a:p>
            <a:pPr marL="171450" indent="-171450">
              <a:buFont typeface="Arial" panose="020B0604020202020204" pitchFamily="34" charset="0"/>
              <a:buChar char="•"/>
            </a:pPr>
            <a:r>
              <a:rPr lang="en-US" noProof="0" dirty="0">
                <a:effectLst/>
                <a:highlight>
                  <a:srgbClr val="FFFFFF"/>
                </a:highlight>
              </a:rPr>
              <a:t>control survival, proliferation cell cycle progression of cells</a:t>
            </a:r>
          </a:p>
          <a:p>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15</a:t>
            </a:fld>
            <a:endParaRPr lang="en-US"/>
          </a:p>
        </p:txBody>
      </p:sp>
    </p:spTree>
    <p:extLst>
      <p:ext uri="{BB962C8B-B14F-4D97-AF65-F5344CB8AC3E}">
        <p14:creationId xmlns:p14="http://schemas.microsoft.com/office/powerpoint/2010/main" val="278662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For discussion</a:t>
            </a:r>
          </a:p>
        </p:txBody>
      </p:sp>
      <p:sp>
        <p:nvSpPr>
          <p:cNvPr id="4" name="Foliennummernplatzhalter 3"/>
          <p:cNvSpPr>
            <a:spLocks noGrp="1"/>
          </p:cNvSpPr>
          <p:nvPr>
            <p:ph type="sldNum" sz="quarter" idx="5"/>
          </p:nvPr>
        </p:nvSpPr>
        <p:spPr/>
        <p:txBody>
          <a:bodyPr/>
          <a:lstStyle/>
          <a:p>
            <a:fld id="{59226575-C3A6-054B-965C-FF6F163D6E01}" type="slidenum">
              <a:rPr lang="en-US" smtClean="0"/>
              <a:t>16</a:t>
            </a:fld>
            <a:endParaRPr lang="en-US"/>
          </a:p>
        </p:txBody>
      </p:sp>
    </p:spTree>
    <p:extLst>
      <p:ext uri="{BB962C8B-B14F-4D97-AF65-F5344CB8AC3E}">
        <p14:creationId xmlns:p14="http://schemas.microsoft.com/office/powerpoint/2010/main" val="2135742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20000"/>
              </a:lnSpc>
              <a:spcBef>
                <a:spcPts val="750"/>
              </a:spcBef>
              <a:buClr>
                <a:schemeClr val="accent1"/>
              </a:buClr>
            </a:pPr>
            <a:r>
              <a:rPr lang="en-US" sz="1400" b="1" dirty="0">
                <a:latin typeface="Century Gothic" panose="020B0502020202020204" pitchFamily="34" charset="0"/>
              </a:rPr>
              <a:t>Experimental Results:</a:t>
            </a:r>
          </a:p>
          <a:p>
            <a:pPr marL="342900" indent="-342900">
              <a:lnSpc>
                <a:spcPct val="120000"/>
              </a:lnSpc>
              <a:spcBef>
                <a:spcPts val="750"/>
              </a:spcBef>
              <a:buSzPct val="140000"/>
              <a:buFont typeface="Arial" panose="020B0604020202020204" pitchFamily="34" charset="0"/>
              <a:buChar char="•"/>
            </a:pPr>
            <a:r>
              <a:rPr lang="en-US" sz="1200" dirty="0">
                <a:latin typeface="Century Gothic" panose="020B0502020202020204" pitchFamily="34" charset="0"/>
              </a:rPr>
              <a:t> Proportion of the samples with mutated exon 20</a:t>
            </a:r>
          </a:p>
          <a:p>
            <a:endParaRPr lang="en-US" noProof="0" dirty="0">
              <a:effectLst/>
              <a:highlight>
                <a:srgbClr val="FF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Figure: </a:t>
            </a:r>
            <a:r>
              <a:rPr lang="en-US" sz="1200" i="1" dirty="0"/>
              <a:t>Hierarchical Classification of Colorectal Cancer Patients Based on HER2 Status and Mutation Presence by Gender</a:t>
            </a:r>
            <a:endParaRPr lang="en-US" sz="1200" dirty="0"/>
          </a:p>
          <a:p>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19</a:t>
            </a:fld>
            <a:endParaRPr lang="en-US"/>
          </a:p>
        </p:txBody>
      </p:sp>
    </p:spTree>
    <p:extLst>
      <p:ext uri="{BB962C8B-B14F-4D97-AF65-F5344CB8AC3E}">
        <p14:creationId xmlns:p14="http://schemas.microsoft.com/office/powerpoint/2010/main" val="190061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start off, we need to mention that many cancers (CRC, BC </a:t>
            </a:r>
            <a:r>
              <a:rPr lang="en-US" dirty="0" err="1"/>
              <a:t>etc</a:t>
            </a:r>
            <a:r>
              <a:rPr lang="en-US" dirty="0"/>
              <a:t>) are known to have 1 common denominator:</a:t>
            </a:r>
          </a:p>
          <a:p>
            <a:endParaRPr lang="en-US" dirty="0">
              <a:sym typeface="Wingdings" pitchFamily="2" charset="2"/>
            </a:endParaRPr>
          </a:p>
          <a:p>
            <a:r>
              <a:rPr lang="en-US" dirty="0">
                <a:sym typeface="Wingdings" pitchFamily="2" charset="2"/>
              </a:rPr>
              <a:t> </a:t>
            </a:r>
            <a:r>
              <a:rPr lang="en-US" dirty="0"/>
              <a:t>abundance of the protein HER2</a:t>
            </a:r>
          </a:p>
          <a:p>
            <a:endParaRPr lang="en-US" dirty="0"/>
          </a:p>
          <a:p>
            <a:r>
              <a:rPr lang="en-US" dirty="0"/>
              <a:t>What is HER2?</a:t>
            </a:r>
          </a:p>
        </p:txBody>
      </p:sp>
      <p:sp>
        <p:nvSpPr>
          <p:cNvPr id="4" name="Foliennummernplatzhalter 3"/>
          <p:cNvSpPr>
            <a:spLocks noGrp="1"/>
          </p:cNvSpPr>
          <p:nvPr>
            <p:ph type="sldNum" sz="quarter" idx="5"/>
          </p:nvPr>
        </p:nvSpPr>
        <p:spPr/>
        <p:txBody>
          <a:bodyPr/>
          <a:lstStyle/>
          <a:p>
            <a:fld id="{59226575-C3A6-054B-965C-FF6F163D6E01}" type="slidenum">
              <a:rPr lang="en-US" smtClean="0"/>
              <a:t>2</a:t>
            </a:fld>
            <a:endParaRPr lang="en-US"/>
          </a:p>
        </p:txBody>
      </p:sp>
    </p:spTree>
    <p:extLst>
      <p:ext uri="{BB962C8B-B14F-4D97-AF65-F5344CB8AC3E}">
        <p14:creationId xmlns:p14="http://schemas.microsoft.com/office/powerpoint/2010/main" val="247349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a:effectLst/>
                <a:highlight>
                  <a:srgbClr val="FFFFFF"/>
                </a:highlight>
              </a:rPr>
              <a:t>Let´s refresh our memory</a:t>
            </a:r>
          </a:p>
          <a:p>
            <a:pPr marL="171450" indent="-171450">
              <a:buFont typeface="Arial" panose="020B0604020202020204" pitchFamily="34" charset="0"/>
              <a:buChar char="•"/>
            </a:pPr>
            <a:r>
              <a:rPr lang="en-US" noProof="0" dirty="0">
                <a:effectLst/>
                <a:highlight>
                  <a:srgbClr val="FFFFFF"/>
                </a:highlight>
              </a:rPr>
              <a:t>HER2 = Human Epidermal growth factor receptor 2</a:t>
            </a:r>
          </a:p>
          <a:p>
            <a:pPr marL="171450" indent="-171450">
              <a:buFont typeface="Arial" panose="020B0604020202020204" pitchFamily="34" charset="0"/>
              <a:buChar char="•"/>
            </a:pPr>
            <a:r>
              <a:rPr lang="en-US" noProof="0" dirty="0">
                <a:effectLst/>
                <a:highlight>
                  <a:srgbClr val="FFFFFF"/>
                </a:highlight>
              </a:rPr>
              <a:t>belongs to receptor tyrosine kinase family</a:t>
            </a:r>
          </a:p>
          <a:p>
            <a:pPr marL="171450" indent="-171450">
              <a:buFont typeface="Arial" panose="020B0604020202020204" pitchFamily="34" charset="0"/>
              <a:buChar char="•"/>
            </a:pPr>
            <a:endParaRPr lang="en-US" noProof="0" dirty="0">
              <a:effectLst/>
              <a:highlight>
                <a:srgbClr val="FFFFFF"/>
              </a:highlight>
              <a:sym typeface="Wingdings" pitchFamily="2" charset="2"/>
            </a:endParaRPr>
          </a:p>
          <a:p>
            <a:pPr marL="171450" lvl="0" indent="-171450">
              <a:buFont typeface="Arial" panose="020B0604020202020204" pitchFamily="34" charset="0"/>
              <a:buChar char="•"/>
            </a:pPr>
            <a:r>
              <a:rPr lang="en-US" noProof="0" dirty="0">
                <a:effectLst/>
                <a:highlight>
                  <a:srgbClr val="FFFFFF"/>
                </a:highlight>
                <a:sym typeface="Wingdings" pitchFamily="2" charset="2"/>
              </a:rPr>
              <a:t>Has a tyrosine kinase domain </a:t>
            </a:r>
          </a:p>
          <a:p>
            <a:pPr marL="171450" lvl="0" indent="-171450">
              <a:buFont typeface="Arial" panose="020B0604020202020204" pitchFamily="34" charset="0"/>
              <a:buChar char="•"/>
            </a:pPr>
            <a:r>
              <a:rPr lang="en-US" noProof="0" dirty="0">
                <a:effectLst/>
                <a:highlight>
                  <a:srgbClr val="FFFFFF"/>
                </a:highlight>
                <a:sym typeface="Wingdings" pitchFamily="2" charset="2"/>
              </a:rPr>
              <a:t>Which is </a:t>
            </a:r>
            <a:r>
              <a:rPr lang="en-US" noProof="0" dirty="0">
                <a:effectLst/>
                <a:highlight>
                  <a:srgbClr val="FFFFFF"/>
                </a:highlight>
              </a:rPr>
              <a:t>needed for autophosphorylation tyrosine residues </a:t>
            </a:r>
            <a:r>
              <a:rPr lang="en-US" noProof="0" dirty="0">
                <a:effectLst/>
                <a:highlight>
                  <a:srgbClr val="FFFFFF"/>
                </a:highlight>
                <a:sym typeface="Wingdings" pitchFamily="2" charset="2"/>
              </a:rPr>
              <a:t> signaling pathway activation (MAPK, mTOR, PI3K/Akt </a:t>
            </a:r>
            <a:r>
              <a:rPr lang="en-US" noProof="0" dirty="0" err="1">
                <a:effectLst/>
                <a:highlight>
                  <a:srgbClr val="FFFFFF"/>
                </a:highlight>
                <a:sym typeface="Wingdings" pitchFamily="2" charset="2"/>
              </a:rPr>
              <a:t>etc</a:t>
            </a:r>
            <a:r>
              <a:rPr lang="en-US" noProof="0" dirty="0">
                <a:effectLst/>
                <a:highlight>
                  <a:srgbClr val="FFFFFF"/>
                </a:highlight>
                <a:sym typeface="Wingdings" pitchFamily="2" charset="2"/>
              </a:rPr>
              <a:t>)</a:t>
            </a:r>
          </a:p>
          <a:p>
            <a:pPr marL="171450" lvl="0" indent="-171450">
              <a:buFont typeface="Arial" panose="020B0604020202020204" pitchFamily="34" charset="0"/>
              <a:buChar char="•"/>
            </a:pPr>
            <a:r>
              <a:rPr lang="en-US" noProof="0" dirty="0">
                <a:effectLst/>
                <a:highlight>
                  <a:srgbClr val="FFFFFF"/>
                </a:highlight>
                <a:sym typeface="Wingdings" pitchFamily="2" charset="2"/>
              </a:rPr>
              <a:t>Also, this domain is often mutated in genome  </a:t>
            </a:r>
            <a:r>
              <a:rPr lang="en-US" noProof="0" dirty="0" err="1">
                <a:effectLst/>
                <a:highlight>
                  <a:srgbClr val="FFFFFF"/>
                </a:highlight>
                <a:sym typeface="Wingdings" pitchFamily="2" charset="2"/>
              </a:rPr>
              <a:t>betw</a:t>
            </a:r>
            <a:r>
              <a:rPr lang="en-US" noProof="0" dirty="0">
                <a:effectLst/>
                <a:highlight>
                  <a:srgbClr val="FFFFFF"/>
                </a:highlight>
                <a:sym typeface="Wingdings" pitchFamily="2" charset="2"/>
              </a:rPr>
              <a:t>. Exon 18-23</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90% of </a:t>
            </a:r>
            <a:r>
              <a:rPr lang="en-US" b="1" noProof="0" dirty="0">
                <a:effectLst/>
                <a:highlight>
                  <a:srgbClr val="FFFFFF"/>
                </a:highlight>
                <a:sym typeface="Wingdings" pitchFamily="2" charset="2"/>
              </a:rPr>
              <a:t>cancer </a:t>
            </a:r>
            <a:r>
              <a:rPr lang="en-US" noProof="0" dirty="0">
                <a:effectLst/>
                <a:highlight>
                  <a:srgbClr val="FFFFFF"/>
                </a:highlight>
                <a:sym typeface="Wingdings" pitchFamily="2" charset="2"/>
              </a:rPr>
              <a:t>related mutations are found being on exon 20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effectLst/>
              <a:highlight>
                <a:srgbClr val="FFFFFF"/>
              </a:highligh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effectLst/>
                <a:highlight>
                  <a:srgbClr val="FFFFFF"/>
                </a:highlight>
                <a:sym typeface="Wingdings" pitchFamily="2" charset="2"/>
              </a:rPr>
              <a:t>NEXT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effectLst/>
              <a:highlight>
                <a:srgbClr val="FFFFFF"/>
              </a:highlight>
              <a:sym typeface="Wingdings" pitchFamily="2" charset="2"/>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effectLst/>
              <a:highlight>
                <a:srgbClr val="FFFFFF"/>
              </a:highligh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effectLst/>
                <a:highlight>
                  <a:srgbClr val="FFFFFF"/>
                </a:highlight>
                <a:sym typeface="Wingdings" pitchFamily="2" charset="2"/>
              </a:rPr>
              <a:t>Discussion: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HER2 Mut on residues: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2004 first report of kinase domain mut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HER2 exon 20 consists of two regions: alpha C helix (residues. 770-774) &amp; loop (residues: 775-783)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C helix = regulatory element, determines activation status by rotating from outward (inactive) to inward (active) 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Often point mutations: S768I (serine isoleucine), Arg Gly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sym typeface="Wingdings" pitchFamily="2" charset="2"/>
              </a:rPr>
              <a:t>Her2 pairs strongest signal activation  most aggressive forms </a:t>
            </a:r>
          </a:p>
        </p:txBody>
      </p:sp>
      <p:sp>
        <p:nvSpPr>
          <p:cNvPr id="4" name="Foliennummernplatzhalter 3"/>
          <p:cNvSpPr>
            <a:spLocks noGrp="1"/>
          </p:cNvSpPr>
          <p:nvPr>
            <p:ph type="sldNum" sz="quarter" idx="5"/>
          </p:nvPr>
        </p:nvSpPr>
        <p:spPr/>
        <p:txBody>
          <a:bodyPr/>
          <a:lstStyle/>
          <a:p>
            <a:fld id="{59226575-C3A6-054B-965C-FF6F163D6E01}" type="slidenum">
              <a:rPr lang="en-US" smtClean="0"/>
              <a:t>3</a:t>
            </a:fld>
            <a:endParaRPr lang="en-US"/>
          </a:p>
        </p:txBody>
      </p:sp>
    </p:spTree>
    <p:extLst>
      <p:ext uri="{BB962C8B-B14F-4D97-AF65-F5344CB8AC3E}">
        <p14:creationId xmlns:p14="http://schemas.microsoft.com/office/powerpoint/2010/main" val="144579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rPr>
              <a:t>That’s why this work aimed at studying the prevalence of HER2 exon 20 mutations in 100 patients with CRC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effectLst/>
              <a:highlight>
                <a:srgbClr val="FFFFFF"/>
              </a:highligh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effectLst/>
                <a:highlight>
                  <a:srgbClr val="FFFFFF"/>
                </a:highlight>
              </a:rPr>
              <a:t>Analyze statistical significance and influence of defined features (will be explained in a bit) </a:t>
            </a:r>
          </a:p>
          <a:p>
            <a:pPr marL="171450" indent="-171450">
              <a:buFont typeface="Arial" panose="020B0604020202020204" pitchFamily="34" charset="0"/>
              <a:buChar char="•"/>
            </a:pPr>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4</a:t>
            </a:fld>
            <a:endParaRPr lang="en-US"/>
          </a:p>
        </p:txBody>
      </p:sp>
    </p:spTree>
    <p:extLst>
      <p:ext uri="{BB962C8B-B14F-4D97-AF65-F5344CB8AC3E}">
        <p14:creationId xmlns:p14="http://schemas.microsoft.com/office/powerpoint/2010/main" val="104473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Font typeface="Arial" panose="020B0604020202020204" pitchFamily="34" charset="0"/>
              <a:buNone/>
            </a:pPr>
            <a:r>
              <a:rPr lang="de-DE" sz="1800" b="0" i="0" u="none" strike="noStrike" kern="1200" dirty="0" err="1">
                <a:solidFill>
                  <a:srgbClr val="2F5597"/>
                </a:solidFill>
                <a:effectLst/>
                <a:latin typeface="Century Gothic" panose="020B0502020202020204" pitchFamily="34" charset="0"/>
              </a:rPr>
              <a:t>Extraction</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a:solidFill>
                  <a:schemeClr val="tx1"/>
                </a:solidFill>
                <a:effectLst/>
                <a:latin typeface="Arial" panose="020B0604020202020204" pitchFamily="34" charset="0"/>
              </a:rPr>
              <a:t> </a:t>
            </a:r>
            <a:r>
              <a:rPr lang="de-DE" sz="1800" b="0" i="0" u="none" strike="noStrike" kern="1200" dirty="0">
                <a:solidFill>
                  <a:srgbClr val="2F5597"/>
                </a:solidFill>
                <a:effectLst/>
                <a:latin typeface="Century Gothic" panose="020B0502020202020204" pitchFamily="34" charset="0"/>
              </a:rPr>
              <a:t>DNA </a:t>
            </a:r>
            <a:r>
              <a:rPr lang="de-DE" sz="1800" b="0" i="0" u="none" strike="noStrike" kern="1200" dirty="0" err="1">
                <a:solidFill>
                  <a:srgbClr val="2F5597"/>
                </a:solidFill>
                <a:effectLst/>
                <a:latin typeface="Century Gothic" panose="020B0502020202020204" pitchFamily="34" charset="0"/>
              </a:rPr>
              <a:t>from</a:t>
            </a:r>
            <a:r>
              <a:rPr lang="de-DE" sz="1800" b="0" i="0" u="none" strike="noStrike" kern="1200" dirty="0">
                <a:solidFill>
                  <a:srgbClr val="2F5597"/>
                </a:solidFill>
                <a:effectLst/>
                <a:latin typeface="Century Gothic" panose="020B0502020202020204" pitchFamily="34" charset="0"/>
              </a:rPr>
              <a:t> 100 </a:t>
            </a:r>
            <a:r>
              <a:rPr lang="de-DE" sz="1800" b="0" i="0" u="none" strike="noStrike" kern="1200" dirty="0" err="1">
                <a:solidFill>
                  <a:srgbClr val="2F5597"/>
                </a:solidFill>
                <a:effectLst/>
                <a:latin typeface="Century Gothic" panose="020B0502020202020204" pitchFamily="34" charset="0"/>
              </a:rPr>
              <a:t>patiens</a:t>
            </a:r>
            <a:r>
              <a:rPr lang="de-DE" sz="1800" b="0" i="0" u="none" strike="noStrike" kern="1200" dirty="0">
                <a:solidFill>
                  <a:srgbClr val="2F5597"/>
                </a:solidFill>
                <a:effectLst/>
                <a:latin typeface="Century Gothic" panose="020B0502020202020204" pitchFamily="34" charset="0"/>
              </a:rPr>
              <a:t> was </a:t>
            </a:r>
            <a:r>
              <a:rPr lang="de-DE" sz="1800" b="0" i="0" u="none" strike="noStrike" kern="1200" dirty="0" err="1">
                <a:solidFill>
                  <a:srgbClr val="2F5597"/>
                </a:solidFill>
                <a:effectLst/>
                <a:latin typeface="Century Gothic" panose="020B0502020202020204" pitchFamily="34" charset="0"/>
              </a:rPr>
              <a:t>extracted</a:t>
            </a:r>
            <a:endParaRPr lang="de-DE" sz="1800" b="0" i="0" u="none" strike="noStrike" kern="1200" dirty="0">
              <a:solidFill>
                <a:schemeClr val="tx1"/>
              </a:solidFill>
              <a:effectLst/>
              <a:latin typeface="Arial" panose="020B0604020202020204" pitchFamily="34" charset="0"/>
            </a:endParaRPr>
          </a:p>
          <a:p>
            <a:pPr marL="0" lvl="0" indent="0">
              <a:buFont typeface="Arial" panose="020B0604020202020204" pitchFamily="34" charset="0"/>
              <a:buNone/>
            </a:pPr>
            <a:r>
              <a:rPr lang="de-DE" sz="1800" b="0" i="0" u="none" strike="noStrike" kern="1200" dirty="0">
                <a:solidFill>
                  <a:srgbClr val="2F5597"/>
                </a:solidFill>
                <a:effectLst/>
                <a:latin typeface="Century Gothic" panose="020B0502020202020204" pitchFamily="34" charset="0"/>
              </a:rPr>
              <a:t>Quantitative and Qualitative Analysis:</a:t>
            </a:r>
            <a:r>
              <a:rPr lang="de-DE" sz="1800" b="0" i="0" u="none" strike="noStrike" kern="1200" dirty="0">
                <a:solidFill>
                  <a:schemeClr val="tx1"/>
                </a:solidFill>
                <a:effectLst/>
                <a:latin typeface="Arial" panose="020B0604020202020204" pitchFamily="34" charset="0"/>
              </a:rPr>
              <a:t> </a:t>
            </a:r>
            <a:r>
              <a:rPr lang="de-DE" sz="1800" b="0" i="0" u="none" strike="noStrike" kern="1200" dirty="0">
                <a:solidFill>
                  <a:srgbClr val="2F5597"/>
                </a:solidFill>
                <a:effectLst/>
                <a:latin typeface="Century Gothic" panose="020B0502020202020204" pitchFamily="34" charset="0"/>
              </a:rPr>
              <a:t>Analysis </a:t>
            </a:r>
            <a:r>
              <a:rPr lang="de-DE" sz="1800" b="0" i="0" u="none" strike="noStrike" kern="1200" dirty="0" err="1">
                <a:solidFill>
                  <a:srgbClr val="2F5597"/>
                </a:solidFill>
                <a:effectLst/>
                <a:latin typeface="Century Gothic" panose="020B0502020202020204" pitchFamily="34" charset="0"/>
              </a:rPr>
              <a:t>by</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using</a:t>
            </a:r>
            <a:r>
              <a:rPr lang="de-DE" sz="1800" b="0" i="0" u="none" strike="noStrike" kern="1200" dirty="0">
                <a:solidFill>
                  <a:srgbClr val="2F5597"/>
                </a:solidFill>
                <a:effectLst/>
                <a:latin typeface="Century Gothic" panose="020B0502020202020204" pitchFamily="34" charset="0"/>
              </a:rPr>
              <a:t> a </a:t>
            </a:r>
            <a:r>
              <a:rPr lang="de-DE" sz="1800" b="0" i="0" u="none" strike="noStrike" kern="1200" dirty="0" err="1">
                <a:solidFill>
                  <a:srgbClr val="2F5597"/>
                </a:solidFill>
                <a:effectLst/>
                <a:latin typeface="Century Gothic" panose="020B0502020202020204" pitchFamily="34" charset="0"/>
              </a:rPr>
              <a:t>spectrophotometer</a:t>
            </a:r>
            <a:endParaRPr lang="de-DE" sz="1800" b="0" i="0" u="none" strike="noStrike" kern="1200" dirty="0">
              <a:solidFill>
                <a:schemeClr val="tx1"/>
              </a:solidFill>
              <a:effectLst/>
              <a:latin typeface="Arial" panose="020B0604020202020204" pitchFamily="34" charset="0"/>
            </a:endParaRPr>
          </a:p>
          <a:p>
            <a:pPr marL="0" lvl="0" indent="0">
              <a:buFont typeface="Arial" panose="020B0604020202020204" pitchFamily="34" charset="0"/>
              <a:buNone/>
            </a:pPr>
            <a:r>
              <a:rPr lang="de-DE" sz="1800" b="0" i="0" u="none" strike="noStrike" kern="1200" dirty="0">
                <a:solidFill>
                  <a:srgbClr val="2F5597"/>
                </a:solidFill>
                <a:effectLst/>
                <a:latin typeface="Century Gothic" panose="020B0502020202020204" pitchFamily="34" charset="0"/>
              </a:rPr>
              <a:t>PCR </a:t>
            </a:r>
            <a:r>
              <a:rPr lang="de-DE" sz="1800" b="0" i="0" u="none" strike="noStrike" kern="1200" dirty="0" err="1">
                <a:solidFill>
                  <a:srgbClr val="2F5597"/>
                </a:solidFill>
                <a:effectLst/>
                <a:latin typeface="Century Gothic" panose="020B0502020202020204" pitchFamily="34" charset="0"/>
              </a:rPr>
              <a:t>Amplification</a:t>
            </a:r>
            <a:r>
              <a:rPr lang="de-DE" sz="1800" b="0" i="0" u="none" strike="noStrike" kern="1200" dirty="0">
                <a:solidFill>
                  <a:srgbClr val="2F5597"/>
                </a:solidFill>
                <a:effectLst/>
                <a:latin typeface="Century Gothic" panose="020B0502020202020204" pitchFamily="34" charset="0"/>
              </a:rPr>
              <a:t>:</a:t>
            </a:r>
            <a:r>
              <a:rPr lang="de-DE" sz="1800" b="0" i="0" u="none" strike="noStrike" kern="1200" dirty="0">
                <a:solidFill>
                  <a:schemeClr val="tx1"/>
                </a:solidFill>
                <a:effectLst/>
                <a:latin typeface="Arial" panose="020B0604020202020204" pitchFamily="34" charset="0"/>
              </a:rPr>
              <a:t> </a:t>
            </a:r>
            <a:r>
              <a:rPr lang="de-DE" sz="1800" b="0" i="0" u="none" strike="noStrike" kern="1200" dirty="0" err="1">
                <a:solidFill>
                  <a:srgbClr val="2F5597"/>
                </a:solidFill>
                <a:effectLst/>
                <a:latin typeface="Century Gothic" panose="020B0502020202020204" pitchFamily="34" charset="0"/>
              </a:rPr>
              <a:t>Amplification</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of</a:t>
            </a:r>
            <a:r>
              <a:rPr lang="de-DE" sz="1800" b="0" i="0" u="none" strike="noStrike" kern="1200" dirty="0">
                <a:solidFill>
                  <a:srgbClr val="2F5597"/>
                </a:solidFill>
                <a:effectLst/>
                <a:latin typeface="Century Gothic" panose="020B0502020202020204" pitchFamily="34" charset="0"/>
              </a:rPr>
              <a:t> Exon 20 </a:t>
            </a:r>
            <a:r>
              <a:rPr lang="de-DE" sz="1800" b="0" i="0" u="none" strike="noStrike" kern="1200" dirty="0" err="1">
                <a:solidFill>
                  <a:srgbClr val="2F5597"/>
                </a:solidFill>
                <a:effectLst/>
                <a:latin typeface="Century Gothic" panose="020B0502020202020204" pitchFamily="34" charset="0"/>
              </a:rPr>
              <a:t>of</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the</a:t>
            </a:r>
            <a:r>
              <a:rPr lang="de-DE" sz="1800" b="0" i="0" u="none" strike="noStrike" kern="1200" dirty="0">
                <a:solidFill>
                  <a:srgbClr val="2F5597"/>
                </a:solidFill>
                <a:effectLst/>
                <a:latin typeface="Century Gothic" panose="020B0502020202020204" pitchFamily="34" charset="0"/>
              </a:rPr>
              <a:t> HER2 </a:t>
            </a:r>
            <a:r>
              <a:rPr lang="de-DE" sz="1800" b="0" i="0" u="none" strike="noStrike" kern="1200" dirty="0" err="1">
                <a:solidFill>
                  <a:srgbClr val="2F5597"/>
                </a:solidFill>
                <a:effectLst/>
                <a:latin typeface="Century Gothic" panose="020B0502020202020204" pitchFamily="34" charset="0"/>
              </a:rPr>
              <a:t>gene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using</a:t>
            </a:r>
            <a:r>
              <a:rPr lang="de-DE" sz="1800" b="0" i="0" u="none" strike="noStrike" kern="1200" dirty="0">
                <a:solidFill>
                  <a:srgbClr val="2F5597"/>
                </a:solidFill>
                <a:effectLst/>
                <a:latin typeface="Century Gothic" panose="020B0502020202020204" pitchFamily="34" charset="0"/>
              </a:rPr>
              <a:t> PCR</a:t>
            </a:r>
            <a:endParaRPr lang="de-DE" sz="1800" b="0" i="0" u="none" strike="noStrike" kern="1200" dirty="0">
              <a:solidFill>
                <a:schemeClr val="tx1"/>
              </a:solidFill>
              <a:effectLst/>
              <a:latin typeface="Arial" panose="020B0604020202020204" pitchFamily="34" charset="0"/>
            </a:endParaRPr>
          </a:p>
          <a:p>
            <a:pPr marL="0" lvl="0" indent="0">
              <a:buFont typeface="Arial" panose="020B0604020202020204" pitchFamily="34" charset="0"/>
              <a:buNone/>
            </a:pPr>
            <a:r>
              <a:rPr lang="de-DE" sz="1800" b="0" i="0" u="none" strike="noStrike" kern="1200" dirty="0">
                <a:solidFill>
                  <a:srgbClr val="2F5597"/>
                </a:solidFill>
                <a:effectLst/>
                <a:latin typeface="Century Gothic" panose="020B0502020202020204" pitchFamily="34" charset="0"/>
              </a:rPr>
              <a:t>Gel </a:t>
            </a:r>
            <a:r>
              <a:rPr lang="de-DE" sz="1800" b="0" i="0" u="none" strike="noStrike" kern="1200" dirty="0" err="1">
                <a:solidFill>
                  <a:srgbClr val="2F5597"/>
                </a:solidFill>
                <a:effectLst/>
                <a:latin typeface="Century Gothic" panose="020B0502020202020204" pitchFamily="34" charset="0"/>
              </a:rPr>
              <a:t>Electrophoresis</a:t>
            </a:r>
            <a:r>
              <a:rPr lang="de-DE" sz="1800" b="0" i="0" u="none" strike="noStrike" kern="1200" dirty="0">
                <a:solidFill>
                  <a:srgbClr val="2F5597"/>
                </a:solidFill>
                <a:effectLst/>
                <a:latin typeface="Century Gothic" panose="020B0502020202020204" pitchFamily="34" charset="0"/>
              </a:rPr>
              <a:t>:</a:t>
            </a:r>
            <a:r>
              <a:rPr lang="de-DE" sz="1800" b="0" i="0" u="none" strike="noStrike" kern="1200" dirty="0">
                <a:solidFill>
                  <a:schemeClr val="tx1"/>
                </a:solidFill>
                <a:effectLst/>
                <a:latin typeface="Arial" panose="020B0604020202020204" pitchFamily="34" charset="0"/>
              </a:rPr>
              <a:t> </a:t>
            </a:r>
            <a:r>
              <a:rPr lang="de-DE" sz="1800" b="0" i="0" u="none" strike="noStrike" kern="1200" dirty="0">
                <a:solidFill>
                  <a:srgbClr val="2F5597"/>
                </a:solidFill>
                <a:effectLst/>
                <a:latin typeface="Century Gothic" panose="020B0502020202020204" pitchFamily="34" charset="0"/>
              </a:rPr>
              <a:t>Quantitative Analysis </a:t>
            </a:r>
            <a:r>
              <a:rPr lang="de-DE" sz="1800" b="0" i="0" u="none" strike="noStrike" kern="1200" dirty="0" err="1">
                <a:solidFill>
                  <a:srgbClr val="2F5597"/>
                </a:solidFill>
                <a:effectLst/>
                <a:latin typeface="Century Gothic" panose="020B0502020202020204" pitchFamily="34" charset="0"/>
              </a:rPr>
              <a:t>by</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using</a:t>
            </a:r>
            <a:r>
              <a:rPr lang="de-DE" sz="1800" b="0" i="0" u="none" strike="noStrike" kern="1200" dirty="0">
                <a:solidFill>
                  <a:srgbClr val="2F5597"/>
                </a:solidFill>
                <a:effectLst/>
                <a:latin typeface="Century Gothic" panose="020B0502020202020204" pitchFamily="34" charset="0"/>
              </a:rPr>
              <a:t> gel </a:t>
            </a:r>
            <a:r>
              <a:rPr lang="de-DE" sz="1800" b="0" i="0" u="none" strike="noStrike" kern="1200" dirty="0" err="1">
                <a:solidFill>
                  <a:srgbClr val="2F5597"/>
                </a:solidFill>
                <a:effectLst/>
                <a:latin typeface="Century Gothic" panose="020B0502020202020204" pitchFamily="34" charset="0"/>
              </a:rPr>
              <a:t>electrophoresis</a:t>
            </a:r>
            <a:endParaRPr lang="de-DE" sz="1800" b="0" i="0" u="none" strike="noStrike" kern="1200" dirty="0">
              <a:solidFill>
                <a:schemeClr val="tx1"/>
              </a:solidFill>
              <a:effectLst/>
              <a:latin typeface="Arial" panose="020B0604020202020204" pitchFamily="34" charset="0"/>
            </a:endParaRPr>
          </a:p>
          <a:p>
            <a:pPr marL="0" lvl="0" indent="0">
              <a:buFont typeface="Arial" panose="020B0604020202020204" pitchFamily="34" charset="0"/>
              <a:buNone/>
            </a:pPr>
            <a:r>
              <a:rPr lang="de-DE" sz="1800" b="0" i="0" u="none" strike="noStrike" kern="1200" dirty="0" err="1">
                <a:solidFill>
                  <a:srgbClr val="2F5597"/>
                </a:solidFill>
                <a:effectLst/>
                <a:latin typeface="Century Gothic" panose="020B0502020202020204" pitchFamily="34" charset="0"/>
              </a:rPr>
              <a:t>Sequencing</a:t>
            </a:r>
            <a:r>
              <a:rPr lang="de-DE" sz="1800" b="0" i="0" u="none" strike="noStrike" kern="1200" dirty="0">
                <a:solidFill>
                  <a:srgbClr val="2F5597"/>
                </a:solidFill>
                <a:effectLst/>
                <a:latin typeface="Century Gothic" panose="020B0502020202020204" pitchFamily="34" charset="0"/>
              </a:rPr>
              <a:t>:</a:t>
            </a:r>
            <a:r>
              <a:rPr lang="de-DE" sz="1800" b="0" i="0" u="none" strike="noStrike" kern="1200" dirty="0">
                <a:solidFill>
                  <a:schemeClr val="tx1"/>
                </a:solidFill>
                <a:effectLst/>
                <a:latin typeface="Arial" panose="020B0604020202020204" pitchFamily="34" charset="0"/>
              </a:rPr>
              <a:t> </a:t>
            </a:r>
            <a:r>
              <a:rPr lang="de-DE" sz="1800" b="0" i="0" u="none" strike="noStrike" kern="1200" dirty="0">
                <a:solidFill>
                  <a:srgbClr val="2F5597"/>
                </a:solidFill>
                <a:effectLst/>
                <a:latin typeface="Century Gothic" panose="020B0502020202020204" pitchFamily="34" charset="0"/>
              </a:rPr>
              <a:t>Sanger </a:t>
            </a:r>
            <a:r>
              <a:rPr lang="de-DE" sz="1800" b="0" i="0" u="none" strike="noStrike" kern="1200" dirty="0" err="1">
                <a:solidFill>
                  <a:srgbClr val="2F5597"/>
                </a:solidFill>
                <a:effectLst/>
                <a:latin typeface="Century Gothic" panose="020B0502020202020204" pitchFamily="34" charset="0"/>
              </a:rPr>
              <a:t>sequencing</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to</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determine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the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nucleotide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sequence</a:t>
            </a:r>
            <a:endParaRPr lang="de-DE" sz="1800" b="0" i="0" u="none" strike="noStrike" kern="1200" dirty="0">
              <a:solidFill>
                <a:schemeClr val="tx1"/>
              </a:solidFill>
              <a:effectLst/>
              <a:latin typeface="Arial" panose="020B0604020202020204" pitchFamily="34" charset="0"/>
            </a:endParaRPr>
          </a:p>
          <a:p>
            <a:pPr marL="0" lvl="0" indent="0">
              <a:buFont typeface="Arial" panose="020B0604020202020204" pitchFamily="34" charset="0"/>
              <a:buNone/>
            </a:pPr>
            <a:r>
              <a:rPr lang="de-DE" sz="1800" b="0" i="0" u="none" strike="noStrike" kern="1200" dirty="0">
                <a:solidFill>
                  <a:srgbClr val="2F5597"/>
                </a:solidFill>
                <a:effectLst/>
                <a:latin typeface="Century Gothic" panose="020B0502020202020204" pitchFamily="34" charset="0"/>
              </a:rPr>
              <a:t>Data Analysis:</a:t>
            </a:r>
            <a:r>
              <a:rPr lang="de-DE" sz="1800" b="0" i="0" u="none" strike="noStrike" kern="1200" dirty="0">
                <a:solidFill>
                  <a:schemeClr val="tx1"/>
                </a:solidFill>
                <a:effectLst/>
                <a:latin typeface="Arial" panose="020B0604020202020204" pitchFamily="34" charset="0"/>
              </a:rPr>
              <a:t> </a:t>
            </a:r>
            <a:r>
              <a:rPr lang="de-DE" sz="1800" b="0" i="0" u="none" strike="noStrike" kern="1200" dirty="0">
                <a:solidFill>
                  <a:srgbClr val="2F5597"/>
                </a:solidFill>
                <a:effectLst/>
                <a:latin typeface="Century Gothic" panose="020B0502020202020204" pitchFamily="34" charset="0"/>
              </a:rPr>
              <a:t>Statistical Analysis </a:t>
            </a:r>
            <a:r>
              <a:rPr lang="de-DE" sz="1800" b="0" i="0" u="none" strike="noStrike" kern="1200" dirty="0" err="1">
                <a:solidFill>
                  <a:srgbClr val="2F5597"/>
                </a:solidFill>
                <a:effectLst/>
                <a:latin typeface="Century Gothic" panose="020B0502020202020204" pitchFamily="34" charset="0"/>
              </a:rPr>
              <a:t>of</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data</a:t>
            </a:r>
            <a:endParaRPr lang="de-DE" sz="1800" b="0" i="0" u="none" strike="noStrike" dirty="0">
              <a:effectLst/>
              <a:latin typeface="Arial" panose="020B0604020202020204" pitchFamily="34" charset="0"/>
            </a:endParaRPr>
          </a:p>
          <a:p>
            <a:pPr marL="0" lvl="0" indent="0">
              <a:buFont typeface="Arial" panose="020B0604020202020204" pitchFamily="34" charset="0"/>
              <a:buNone/>
            </a:pPr>
            <a:endParaRPr lang="de-DE"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5</a:t>
            </a:fld>
            <a:endParaRPr lang="en-US"/>
          </a:p>
        </p:txBody>
      </p:sp>
    </p:spTree>
    <p:extLst>
      <p:ext uri="{BB962C8B-B14F-4D97-AF65-F5344CB8AC3E}">
        <p14:creationId xmlns:p14="http://schemas.microsoft.com/office/powerpoint/2010/main" val="24548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effectLst/>
              <a:highlight>
                <a:srgbClr val="FFFFFF"/>
              </a:highlight>
            </a:endParaRPr>
          </a:p>
          <a:p>
            <a:endParaRPr lang="en-US" noProof="0" dirty="0">
              <a:effectLst/>
              <a:highlight>
                <a:srgbClr val="FF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effectLst/>
                <a:highlight>
                  <a:srgbClr val="FFFFFF"/>
                </a:highlight>
              </a:rPr>
              <a:t>A: </a:t>
            </a:r>
            <a:r>
              <a:rPr lang="de-DE" dirty="0">
                <a:solidFill>
                  <a:schemeClr val="accent1">
                    <a:lumMod val="75000"/>
                  </a:schemeClr>
                </a:solidFill>
                <a:latin typeface="Century Gothic" panose="020B0502020202020204" pitchFamily="34" charset="0"/>
              </a:rPr>
              <a:t>Wild type </a:t>
            </a:r>
            <a:r>
              <a:rPr lang="de-DE" dirty="0" err="1">
                <a:solidFill>
                  <a:schemeClr val="accent1">
                    <a:lumMod val="75000"/>
                  </a:schemeClr>
                </a:solidFill>
                <a:latin typeface="Century Gothic" panose="020B0502020202020204" pitchFamily="34" charset="0"/>
              </a:rPr>
              <a:t>of</a:t>
            </a:r>
            <a:r>
              <a:rPr lang="de-DE" dirty="0">
                <a:solidFill>
                  <a:schemeClr val="accent1">
                    <a:lumMod val="75000"/>
                  </a:schemeClr>
                </a:solidFill>
                <a:latin typeface="Century Gothic" panose="020B0502020202020204" pitchFamily="34" charset="0"/>
              </a:rPr>
              <a:t> </a:t>
            </a:r>
            <a:r>
              <a:rPr lang="de-DE" dirty="0" err="1">
                <a:solidFill>
                  <a:schemeClr val="accent1">
                    <a:lumMod val="75000"/>
                  </a:schemeClr>
                </a:solidFill>
                <a:latin typeface="Century Gothic" panose="020B0502020202020204" pitchFamily="34" charset="0"/>
              </a:rPr>
              <a:t>exon</a:t>
            </a:r>
            <a:r>
              <a:rPr lang="de-DE" dirty="0">
                <a:solidFill>
                  <a:schemeClr val="accent1">
                    <a:lumMod val="75000"/>
                  </a:schemeClr>
                </a:solidFill>
                <a:latin typeface="Century Gothic" panose="020B0502020202020204" pitchFamily="34" charset="0"/>
              </a:rPr>
              <a:t> 20 </a:t>
            </a:r>
            <a:r>
              <a:rPr lang="de-DE" dirty="0" err="1">
                <a:solidFill>
                  <a:schemeClr val="accent1">
                    <a:lumMod val="75000"/>
                  </a:schemeClr>
                </a:solidFill>
                <a:latin typeface="Century Gothic" panose="020B0502020202020204" pitchFamily="34" charset="0"/>
              </a:rPr>
              <a:t>of</a:t>
            </a:r>
            <a:r>
              <a:rPr lang="de-DE" dirty="0">
                <a:solidFill>
                  <a:schemeClr val="accent1">
                    <a:lumMod val="75000"/>
                  </a:schemeClr>
                </a:solidFill>
                <a:latin typeface="Century Gothic" panose="020B0502020202020204" pitchFamily="34" charset="0"/>
              </a:rPr>
              <a:t> HER2</a:t>
            </a:r>
            <a:endParaRPr lang="en-US" noProof="0" dirty="0">
              <a:effectLst/>
              <a:highlight>
                <a:srgbClr val="FFFFFF"/>
              </a:highlight>
            </a:endParaRPr>
          </a:p>
          <a:p>
            <a:endParaRPr lang="en-US" noProof="0" dirty="0">
              <a:effectLst/>
              <a:highlight>
                <a:srgbClr val="FFFFFF"/>
              </a:highlight>
            </a:endParaRPr>
          </a:p>
          <a:p>
            <a:pPr marL="0" indent="0" algn="l" rtl="0" eaLnBrk="1" fontAlgn="t" latinLnBrk="0" hangingPunct="1">
              <a:spcBef>
                <a:spcPts val="0"/>
              </a:spcBef>
              <a:spcAft>
                <a:spcPts val="0"/>
              </a:spcAft>
              <a:buClrTx/>
              <a:buSzPts val="1800"/>
              <a:buFont typeface="Wingdings" pitchFamily="2" charset="2"/>
              <a:buNone/>
            </a:pPr>
            <a:r>
              <a:rPr lang="en-US" noProof="0" dirty="0">
                <a:effectLst/>
                <a:highlight>
                  <a:srgbClr val="FFFFFF"/>
                </a:highlight>
              </a:rPr>
              <a:t>B: </a:t>
            </a:r>
            <a:r>
              <a:rPr lang="de-DE" sz="1800" b="0" i="0" u="none" strike="noStrike" kern="1200" dirty="0" err="1">
                <a:solidFill>
                  <a:srgbClr val="2F5597"/>
                </a:solidFill>
                <a:effectLst/>
                <a:latin typeface="Century Gothic" panose="020B0502020202020204" pitchFamily="34" charset="0"/>
              </a:rPr>
              <a:t>Heterozygous</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mutated</a:t>
            </a:r>
            <a:r>
              <a:rPr lang="de-DE" sz="1800" b="0" i="0" u="none" strike="noStrike" kern="1200" dirty="0">
                <a:solidFill>
                  <a:srgbClr val="2F5597"/>
                </a:solidFill>
                <a:effectLst/>
                <a:latin typeface="Century Gothic" panose="020B0502020202020204" pitchFamily="34" charset="0"/>
              </a:rPr>
              <a:t> sample</a:t>
            </a:r>
            <a:endParaRPr lang="de-DE" sz="18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de-DE" sz="1800" b="0" i="0" u="none" strike="noStrike" kern="1200" dirty="0" err="1">
                <a:solidFill>
                  <a:srgbClr val="2F5597"/>
                </a:solidFill>
                <a:effectLst/>
                <a:latin typeface="Century Gothic" panose="020B0502020202020204" pitchFamily="34" charset="0"/>
              </a:rPr>
              <a:t>Cytosine</a:t>
            </a:r>
            <a:r>
              <a:rPr lang="de-DE" sz="1800" b="0" i="0" u="none" strike="noStrike" kern="1200" dirty="0">
                <a:solidFill>
                  <a:srgbClr val="2F5597"/>
                </a:solidFill>
                <a:effectLst/>
                <a:latin typeface="Century Gothic" panose="020B0502020202020204" pitchFamily="34" charset="0"/>
              </a:rPr>
              <a:t> (C) </a:t>
            </a:r>
            <a:r>
              <a:rPr lang="de-DE" sz="1800" b="0" i="0" u="none" strike="noStrike" kern="1200" dirty="0" err="1">
                <a:solidFill>
                  <a:srgbClr val="2F5597"/>
                </a:solidFill>
                <a:effectLst/>
                <a:latin typeface="Century Gothic" panose="020B0502020202020204" pitchFamily="34" charset="0"/>
              </a:rPr>
              <a:t>changed</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to</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guanine</a:t>
            </a:r>
            <a:r>
              <a:rPr lang="de-DE" sz="1800" b="0" i="0" u="none" strike="noStrike" kern="1200" dirty="0">
                <a:solidFill>
                  <a:srgbClr val="2F5597"/>
                </a:solidFill>
                <a:effectLst/>
                <a:latin typeface="Century Gothic" panose="020B0502020202020204" pitchFamily="34" charset="0"/>
              </a:rPr>
              <a:t> (G) </a:t>
            </a:r>
            <a:endParaRPr lang="de-DE" sz="1800" b="0" i="0" u="none" strike="noStrike" dirty="0">
              <a:effectLst/>
              <a:latin typeface="Arial" panose="020B0604020202020204" pitchFamily="34" charset="0"/>
            </a:endParaRPr>
          </a:p>
          <a:p>
            <a:pPr marL="283464" indent="-283464" algn="l" rtl="0" eaLnBrk="1" fontAlgn="t" latinLnBrk="0" hangingPunct="1">
              <a:spcBef>
                <a:spcPts val="0"/>
              </a:spcBef>
              <a:spcAft>
                <a:spcPts val="0"/>
              </a:spcAft>
            </a:pPr>
            <a:r>
              <a:rPr lang="de-DE" sz="1800" b="0" i="0" u="none" strike="noStrike" kern="1200" dirty="0">
                <a:solidFill>
                  <a:srgbClr val="2F5597"/>
                </a:solidFill>
                <a:effectLst/>
                <a:latin typeface="Century Gothic" panose="020B0502020202020204" pitchFamily="34" charset="0"/>
              </a:rPr>
              <a:t>Codon </a:t>
            </a:r>
            <a:r>
              <a:rPr lang="de-DE" sz="1800" b="0" i="0" u="none" strike="noStrike" kern="1200" dirty="0" err="1">
                <a:solidFill>
                  <a:srgbClr val="2F5597"/>
                </a:solidFill>
                <a:effectLst/>
                <a:latin typeface="Century Gothic" panose="020B0502020202020204" pitchFamily="34" charset="0"/>
              </a:rPr>
              <a:t>change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from</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arginine</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to</a:t>
            </a:r>
            <a:r>
              <a:rPr lang="de-DE" sz="1800" b="0" i="0" u="none" strike="noStrike" kern="1200" dirty="0">
                <a:solidFill>
                  <a:srgbClr val="2F5597"/>
                </a:solidFill>
                <a:effectLst/>
                <a:latin typeface="Century Gothic" panose="020B0502020202020204" pitchFamily="34" charset="0"/>
              </a:rPr>
              <a:t> </a:t>
            </a:r>
            <a:r>
              <a:rPr lang="de-DE" sz="1800" b="0" i="0" u="none" strike="noStrike" kern="1200" dirty="0" err="1">
                <a:solidFill>
                  <a:srgbClr val="2F5597"/>
                </a:solidFill>
                <a:effectLst/>
                <a:latin typeface="Century Gothic" panose="020B0502020202020204" pitchFamily="34" charset="0"/>
              </a:rPr>
              <a:t>glycine</a:t>
            </a:r>
            <a:endParaRPr lang="de-DE" sz="1800" b="0" i="0" u="none" strike="noStrike" dirty="0">
              <a:effectLst/>
              <a:latin typeface="Arial" panose="020B0604020202020204" pitchFamily="34" charset="0"/>
            </a:endParaRPr>
          </a:p>
          <a:p>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6</a:t>
            </a:fld>
            <a:endParaRPr lang="en-US"/>
          </a:p>
        </p:txBody>
      </p:sp>
    </p:spTree>
    <p:extLst>
      <p:ext uri="{BB962C8B-B14F-4D97-AF65-F5344CB8AC3E}">
        <p14:creationId xmlns:p14="http://schemas.microsoft.com/office/powerpoint/2010/main" val="333377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20000"/>
              </a:lnSpc>
              <a:spcBef>
                <a:spcPts val="750"/>
              </a:spcBef>
              <a:buClr>
                <a:schemeClr val="accent1"/>
              </a:buClr>
            </a:pPr>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7</a:t>
            </a:fld>
            <a:endParaRPr lang="en-US"/>
          </a:p>
        </p:txBody>
      </p:sp>
    </p:spTree>
    <p:extLst>
      <p:ext uri="{BB962C8B-B14F-4D97-AF65-F5344CB8AC3E}">
        <p14:creationId xmlns:p14="http://schemas.microsoft.com/office/powerpoint/2010/main" val="100235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20000"/>
              </a:lnSpc>
              <a:spcBef>
                <a:spcPts val="750"/>
              </a:spcBef>
              <a:buClr>
                <a:schemeClr val="accent1"/>
              </a:buClr>
            </a:pPr>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8</a:t>
            </a:fld>
            <a:endParaRPr lang="en-US"/>
          </a:p>
        </p:txBody>
      </p:sp>
    </p:spTree>
    <p:extLst>
      <p:ext uri="{BB962C8B-B14F-4D97-AF65-F5344CB8AC3E}">
        <p14:creationId xmlns:p14="http://schemas.microsoft.com/office/powerpoint/2010/main" val="381193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SzPct val="100000"/>
              <a:buFont typeface="Wingdings" pitchFamily="2" charset="2"/>
              <a:buChar char="§"/>
            </a:pPr>
            <a:r>
              <a:rPr lang="en-US" sz="1400" dirty="0">
                <a:solidFill>
                  <a:schemeClr val="accent1">
                    <a:lumMod val="50000"/>
                  </a:schemeClr>
                </a:solidFill>
                <a:latin typeface="Century Gothic" panose="020B0502020202020204" pitchFamily="34" charset="0"/>
              </a:rPr>
              <a:t>Improvement of statistical tests </a:t>
            </a:r>
          </a:p>
          <a:p>
            <a:pPr marL="0" indent="0">
              <a:buSzPct val="100000"/>
              <a:buNone/>
            </a:pPr>
            <a:r>
              <a:rPr lang="en-US" sz="1400" dirty="0">
                <a:solidFill>
                  <a:schemeClr val="accent1">
                    <a:lumMod val="50000"/>
                  </a:schemeClr>
                </a:solidFill>
                <a:latin typeface="Century Gothic" panose="020B0502020202020204" pitchFamily="34" charset="0"/>
              </a:rPr>
              <a:t>	</a:t>
            </a:r>
            <a:r>
              <a:rPr lang="en-US" sz="1200" dirty="0">
                <a:solidFill>
                  <a:schemeClr val="accent1">
                    <a:lumMod val="50000"/>
                  </a:schemeClr>
                </a:solidFill>
                <a:latin typeface="Century Gothic" panose="020B0502020202020204" pitchFamily="34" charset="0"/>
                <a:sym typeface="Wingdings" pitchFamily="2" charset="2"/>
              </a:rPr>
              <a:t> </a:t>
            </a:r>
            <a:r>
              <a:rPr lang="en-US" sz="1200" dirty="0">
                <a:solidFill>
                  <a:schemeClr val="accent1">
                    <a:lumMod val="50000"/>
                  </a:schemeClr>
                </a:solidFill>
                <a:latin typeface="Century Gothic" panose="020B0502020202020204" pitchFamily="34" charset="0"/>
              </a:rPr>
              <a:t>Mantel-Haenszel, logistic regression, log-linear models</a:t>
            </a:r>
            <a:endParaRPr lang="en-US" noProof="0" dirty="0">
              <a:effectLst/>
              <a:highlight>
                <a:srgbClr val="FFFFFF"/>
              </a:highlight>
            </a:endParaRPr>
          </a:p>
        </p:txBody>
      </p:sp>
      <p:sp>
        <p:nvSpPr>
          <p:cNvPr id="4" name="Foliennummernplatzhalter 3"/>
          <p:cNvSpPr>
            <a:spLocks noGrp="1"/>
          </p:cNvSpPr>
          <p:nvPr>
            <p:ph type="sldNum" sz="quarter" idx="5"/>
          </p:nvPr>
        </p:nvSpPr>
        <p:spPr/>
        <p:txBody>
          <a:bodyPr/>
          <a:lstStyle/>
          <a:p>
            <a:fld id="{59226575-C3A6-054B-965C-FF6F163D6E01}" type="slidenum">
              <a:rPr lang="en-US" smtClean="0"/>
              <a:t>10</a:t>
            </a:fld>
            <a:endParaRPr lang="en-US"/>
          </a:p>
        </p:txBody>
      </p:sp>
    </p:spTree>
    <p:extLst>
      <p:ext uri="{BB962C8B-B14F-4D97-AF65-F5344CB8AC3E}">
        <p14:creationId xmlns:p14="http://schemas.microsoft.com/office/powerpoint/2010/main" val="398404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0CEA399-B2F4-0849-9D50-2BEB428C523B}" type="datetime1">
              <a:rPr lang="de-DE" smtClean="0"/>
              <a:t>06.06.2024</a:t>
            </a:fld>
            <a:endParaRPr lang="en-US"/>
          </a:p>
        </p:txBody>
      </p:sp>
      <p:sp>
        <p:nvSpPr>
          <p:cNvPr id="5" name="Footer Placeholder 4"/>
          <p:cNvSpPr>
            <a:spLocks noGrp="1"/>
          </p:cNvSpPr>
          <p:nvPr>
            <p:ph type="ftr" sz="quarter" idx="11"/>
          </p:nvPr>
        </p:nvSpPr>
        <p:spPr/>
        <p:txBody>
          <a:bodyPr/>
          <a:lstStyle/>
          <a:p>
            <a:r>
              <a:rPr lang="en-US"/>
              <a:t>06. 06. 2024 | Group 6 | WM II</a:t>
            </a:r>
          </a:p>
        </p:txBody>
      </p:sp>
      <p:sp>
        <p:nvSpPr>
          <p:cNvPr id="6" name="Slide Number Placeholder 5"/>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365433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437889D-3C72-F94B-87E4-DC3C3B7338B7}" type="datetime1">
              <a:rPr lang="de-DE" smtClean="0"/>
              <a:t>06.06.2024</a:t>
            </a:fld>
            <a:endParaRPr lang="en-US"/>
          </a:p>
        </p:txBody>
      </p:sp>
      <p:sp>
        <p:nvSpPr>
          <p:cNvPr id="5" name="Footer Placeholder 4"/>
          <p:cNvSpPr>
            <a:spLocks noGrp="1"/>
          </p:cNvSpPr>
          <p:nvPr>
            <p:ph type="ftr" sz="quarter" idx="11"/>
          </p:nvPr>
        </p:nvSpPr>
        <p:spPr/>
        <p:txBody>
          <a:bodyPr/>
          <a:lstStyle/>
          <a:p>
            <a:r>
              <a:rPr lang="en-US"/>
              <a:t>06. 06. 2024 | Group 6 | WM II</a:t>
            </a:r>
          </a:p>
        </p:txBody>
      </p:sp>
      <p:sp>
        <p:nvSpPr>
          <p:cNvPr id="6" name="Slide Number Placeholder 5"/>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398495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751B354-6001-6245-933A-B66B0450D828}" type="datetime1">
              <a:rPr lang="de-DE" smtClean="0"/>
              <a:t>06.06.2024</a:t>
            </a:fld>
            <a:endParaRPr lang="en-US"/>
          </a:p>
        </p:txBody>
      </p:sp>
      <p:sp>
        <p:nvSpPr>
          <p:cNvPr id="5" name="Footer Placeholder 4"/>
          <p:cNvSpPr>
            <a:spLocks noGrp="1"/>
          </p:cNvSpPr>
          <p:nvPr>
            <p:ph type="ftr" sz="quarter" idx="11"/>
          </p:nvPr>
        </p:nvSpPr>
        <p:spPr/>
        <p:txBody>
          <a:bodyPr/>
          <a:lstStyle/>
          <a:p>
            <a:r>
              <a:rPr lang="en-US"/>
              <a:t>06. 06. 2024 | Group 6 | WM II</a:t>
            </a:r>
          </a:p>
        </p:txBody>
      </p:sp>
      <p:sp>
        <p:nvSpPr>
          <p:cNvPr id="6" name="Slide Number Placeholder 5"/>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155624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D91977C-2B7B-ED44-9235-2F847D11929C}" type="datetime1">
              <a:rPr lang="de-DE" smtClean="0"/>
              <a:t>06.06.2024</a:t>
            </a:fld>
            <a:endParaRPr lang="en-US"/>
          </a:p>
        </p:txBody>
      </p:sp>
      <p:sp>
        <p:nvSpPr>
          <p:cNvPr id="5" name="Footer Placeholder 4"/>
          <p:cNvSpPr>
            <a:spLocks noGrp="1"/>
          </p:cNvSpPr>
          <p:nvPr>
            <p:ph type="ftr" sz="quarter" idx="11"/>
          </p:nvPr>
        </p:nvSpPr>
        <p:spPr/>
        <p:txBody>
          <a:bodyPr/>
          <a:lstStyle/>
          <a:p>
            <a:r>
              <a:rPr lang="en-US"/>
              <a:t>06. 06. 2024 | Group 6 | WM II</a:t>
            </a:r>
          </a:p>
        </p:txBody>
      </p:sp>
      <p:sp>
        <p:nvSpPr>
          <p:cNvPr id="6" name="Slide Number Placeholder 5"/>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231959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9C7CE6C-65A5-1F4C-BD80-D86196D89180}" type="datetime1">
              <a:rPr lang="de-DE" smtClean="0"/>
              <a:t>06.06.2024</a:t>
            </a:fld>
            <a:endParaRPr lang="en-US"/>
          </a:p>
        </p:txBody>
      </p:sp>
      <p:sp>
        <p:nvSpPr>
          <p:cNvPr id="5" name="Footer Placeholder 4"/>
          <p:cNvSpPr>
            <a:spLocks noGrp="1"/>
          </p:cNvSpPr>
          <p:nvPr>
            <p:ph type="ftr" sz="quarter" idx="11"/>
          </p:nvPr>
        </p:nvSpPr>
        <p:spPr/>
        <p:txBody>
          <a:bodyPr/>
          <a:lstStyle/>
          <a:p>
            <a:r>
              <a:rPr lang="en-US"/>
              <a:t>06. 06. 2024 | Group 6 | WM II</a:t>
            </a:r>
          </a:p>
        </p:txBody>
      </p:sp>
      <p:sp>
        <p:nvSpPr>
          <p:cNvPr id="6" name="Slide Number Placeholder 5"/>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24034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AB65E1B-24BF-7547-94C1-306D3BE97560}" type="datetime1">
              <a:rPr lang="de-DE" smtClean="0"/>
              <a:t>06.06.2024</a:t>
            </a:fld>
            <a:endParaRPr lang="en-US"/>
          </a:p>
        </p:txBody>
      </p:sp>
      <p:sp>
        <p:nvSpPr>
          <p:cNvPr id="6" name="Footer Placeholder 5"/>
          <p:cNvSpPr>
            <a:spLocks noGrp="1"/>
          </p:cNvSpPr>
          <p:nvPr>
            <p:ph type="ftr" sz="quarter" idx="11"/>
          </p:nvPr>
        </p:nvSpPr>
        <p:spPr/>
        <p:txBody>
          <a:bodyPr/>
          <a:lstStyle/>
          <a:p>
            <a:r>
              <a:rPr lang="en-US"/>
              <a:t>06. 06. 2024 | Group 6 | WM II</a:t>
            </a:r>
          </a:p>
        </p:txBody>
      </p:sp>
      <p:sp>
        <p:nvSpPr>
          <p:cNvPr id="7" name="Slide Number Placeholder 6"/>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12265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DC08FC0-A684-D146-B284-DCB77F1CFFD2}" type="datetime1">
              <a:rPr lang="de-DE" smtClean="0"/>
              <a:t>06.06.2024</a:t>
            </a:fld>
            <a:endParaRPr lang="en-US"/>
          </a:p>
        </p:txBody>
      </p:sp>
      <p:sp>
        <p:nvSpPr>
          <p:cNvPr id="8" name="Footer Placeholder 7"/>
          <p:cNvSpPr>
            <a:spLocks noGrp="1"/>
          </p:cNvSpPr>
          <p:nvPr>
            <p:ph type="ftr" sz="quarter" idx="11"/>
          </p:nvPr>
        </p:nvSpPr>
        <p:spPr/>
        <p:txBody>
          <a:bodyPr/>
          <a:lstStyle/>
          <a:p>
            <a:r>
              <a:rPr lang="en-US"/>
              <a:t>06. 06. 2024 | Group 6 | WM II</a:t>
            </a:r>
          </a:p>
        </p:txBody>
      </p:sp>
      <p:sp>
        <p:nvSpPr>
          <p:cNvPr id="9" name="Slide Number Placeholder 8"/>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199136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843455F-F019-EA4F-98A6-209EF9A6A297}" type="datetime1">
              <a:rPr lang="de-DE" smtClean="0"/>
              <a:t>06.06.2024</a:t>
            </a:fld>
            <a:endParaRPr lang="en-US"/>
          </a:p>
        </p:txBody>
      </p:sp>
      <p:sp>
        <p:nvSpPr>
          <p:cNvPr id="4" name="Footer Placeholder 3"/>
          <p:cNvSpPr>
            <a:spLocks noGrp="1"/>
          </p:cNvSpPr>
          <p:nvPr>
            <p:ph type="ftr" sz="quarter" idx="11"/>
          </p:nvPr>
        </p:nvSpPr>
        <p:spPr/>
        <p:txBody>
          <a:bodyPr/>
          <a:lstStyle/>
          <a:p>
            <a:r>
              <a:rPr lang="en-US"/>
              <a:t>06. 06. 2024 | Group 6 | WM II</a:t>
            </a:r>
          </a:p>
        </p:txBody>
      </p:sp>
      <p:sp>
        <p:nvSpPr>
          <p:cNvPr id="5" name="Slide Number Placeholder 4"/>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4293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8314B-DA75-6F44-837B-1AE9BECFAB10}" type="datetime1">
              <a:rPr lang="de-DE" smtClean="0"/>
              <a:t>06.06.2024</a:t>
            </a:fld>
            <a:endParaRPr lang="en-US"/>
          </a:p>
        </p:txBody>
      </p:sp>
      <p:sp>
        <p:nvSpPr>
          <p:cNvPr id="3" name="Footer Placeholder 2"/>
          <p:cNvSpPr>
            <a:spLocks noGrp="1"/>
          </p:cNvSpPr>
          <p:nvPr>
            <p:ph type="ftr" sz="quarter" idx="11"/>
          </p:nvPr>
        </p:nvSpPr>
        <p:spPr/>
        <p:txBody>
          <a:bodyPr/>
          <a:lstStyle/>
          <a:p>
            <a:r>
              <a:rPr lang="en-US"/>
              <a:t>06. 06. 2024 | Group 6 | WM II</a:t>
            </a:r>
          </a:p>
        </p:txBody>
      </p:sp>
      <p:sp>
        <p:nvSpPr>
          <p:cNvPr id="4" name="Slide Number Placeholder 3"/>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218368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933EC2A1-0556-D54A-9C61-7FF085AA51F5}" type="datetime1">
              <a:rPr lang="de-DE" smtClean="0"/>
              <a:t>06.06.2024</a:t>
            </a:fld>
            <a:endParaRPr lang="en-US"/>
          </a:p>
        </p:txBody>
      </p:sp>
      <p:sp>
        <p:nvSpPr>
          <p:cNvPr id="6" name="Footer Placeholder 5"/>
          <p:cNvSpPr>
            <a:spLocks noGrp="1"/>
          </p:cNvSpPr>
          <p:nvPr>
            <p:ph type="ftr" sz="quarter" idx="11"/>
          </p:nvPr>
        </p:nvSpPr>
        <p:spPr/>
        <p:txBody>
          <a:bodyPr/>
          <a:lstStyle/>
          <a:p>
            <a:r>
              <a:rPr lang="en-US"/>
              <a:t>06. 06. 2024 | Group 6 | WM II</a:t>
            </a:r>
          </a:p>
        </p:txBody>
      </p:sp>
      <p:sp>
        <p:nvSpPr>
          <p:cNvPr id="7" name="Slide Number Placeholder 6"/>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380271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AB40C03-E41A-C942-9E4C-DBFB26A50C73}" type="datetime1">
              <a:rPr lang="de-DE" smtClean="0"/>
              <a:t>06.06.2024</a:t>
            </a:fld>
            <a:endParaRPr lang="en-US"/>
          </a:p>
        </p:txBody>
      </p:sp>
      <p:sp>
        <p:nvSpPr>
          <p:cNvPr id="6" name="Footer Placeholder 5"/>
          <p:cNvSpPr>
            <a:spLocks noGrp="1"/>
          </p:cNvSpPr>
          <p:nvPr>
            <p:ph type="ftr" sz="quarter" idx="11"/>
          </p:nvPr>
        </p:nvSpPr>
        <p:spPr/>
        <p:txBody>
          <a:bodyPr/>
          <a:lstStyle/>
          <a:p>
            <a:r>
              <a:rPr lang="en-US"/>
              <a:t>06. 06. 2024 | Group 6 | WM II</a:t>
            </a:r>
          </a:p>
        </p:txBody>
      </p:sp>
      <p:sp>
        <p:nvSpPr>
          <p:cNvPr id="7" name="Slide Number Placeholder 6"/>
          <p:cNvSpPr>
            <a:spLocks noGrp="1"/>
          </p:cNvSpPr>
          <p:nvPr>
            <p:ph type="sldNum" sz="quarter" idx="12"/>
          </p:nvPr>
        </p:nvSpPr>
        <p:spPr/>
        <p:txBody>
          <a:bodyPr/>
          <a:lstStyle/>
          <a:p>
            <a:fld id="{93E0A8AD-FF62-294C-B5B7-EE1361897724}" type="slidenum">
              <a:rPr lang="en-US" smtClean="0"/>
              <a:t>‹#›</a:t>
            </a:fld>
            <a:endParaRPr lang="en-US"/>
          </a:p>
        </p:txBody>
      </p:sp>
    </p:spTree>
    <p:extLst>
      <p:ext uri="{BB962C8B-B14F-4D97-AF65-F5344CB8AC3E}">
        <p14:creationId xmlns:p14="http://schemas.microsoft.com/office/powerpoint/2010/main" val="319600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5A32-992F-9A4B-B1BC-7D38ACE9D595}" type="datetime1">
              <a:rPr lang="de-DE" smtClean="0"/>
              <a:t>06.06.2024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06. 06. 2024 | Group 6 | WM II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A8AD-FF62-294C-B5B7-EE1361897724}" type="slidenum">
              <a:rPr lang="en-US" smtClean="0"/>
              <a:t>‹#›</a:t>
            </a:fld>
            <a:endParaRPr lang="en-US"/>
          </a:p>
        </p:txBody>
      </p:sp>
    </p:spTree>
    <p:extLst>
      <p:ext uri="{BB962C8B-B14F-4D97-AF65-F5344CB8AC3E}">
        <p14:creationId xmlns:p14="http://schemas.microsoft.com/office/powerpoint/2010/main" val="230133675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eb.expasy.org/translate/" TargetMode="External"/><Relationship Id="rId2" Type="http://schemas.openxmlformats.org/officeDocument/2006/relationships/hyperlink" Target="https://www.ncbi.nlm.nih.gov/protein/NP_004439.2"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 name="Textfeld 5">
            <a:extLst>
              <a:ext uri="{FF2B5EF4-FFF2-40B4-BE49-F238E27FC236}">
                <a16:creationId xmlns:a16="http://schemas.microsoft.com/office/drawing/2014/main" id="{9BD147C6-B4E6-1B2E-3B7F-25FE6410DA04}"/>
              </a:ext>
            </a:extLst>
          </p:cNvPr>
          <p:cNvSpPr txBox="1"/>
          <p:nvPr/>
        </p:nvSpPr>
        <p:spPr>
          <a:xfrm>
            <a:off x="1661441" y="2208694"/>
            <a:ext cx="8868808" cy="2396034"/>
          </a:xfrm>
          <a:prstGeom prst="rect">
            <a:avLst/>
          </a:prstGeom>
        </p:spPr>
        <p:txBody>
          <a:bodyPr vert="horz" lIns="91440" tIns="45720" rIns="91440" bIns="45720" rtlCol="0" anchor="b">
            <a:normAutofit fontScale="77500" lnSpcReduction="20000"/>
          </a:bodyPr>
          <a:lstStyle/>
          <a:p>
            <a:pPr algn="ctr" defTabSz="914400">
              <a:lnSpc>
                <a:spcPct val="120000"/>
              </a:lnSpc>
              <a:spcBef>
                <a:spcPct val="0"/>
              </a:spcBef>
              <a:spcAft>
                <a:spcPts val="630"/>
              </a:spcAft>
            </a:pPr>
            <a:r>
              <a:rPr lang="en-US" sz="4600" kern="1200" dirty="0">
                <a:solidFill>
                  <a:schemeClr val="tx2">
                    <a:lumMod val="50000"/>
                  </a:schemeClr>
                </a:solidFill>
                <a:latin typeface="Century Gothic" panose="020B0502020202020204" pitchFamily="34" charset="0"/>
                <a:ea typeface="+mj-ea"/>
                <a:cs typeface="+mj-cs"/>
              </a:rPr>
              <a:t>Investigating</a:t>
            </a:r>
            <a:r>
              <a:rPr lang="en-US" sz="4600" b="1" kern="1200" dirty="0">
                <a:solidFill>
                  <a:schemeClr val="tx2">
                    <a:lumMod val="50000"/>
                  </a:schemeClr>
                </a:solidFill>
                <a:latin typeface="Century Gothic" panose="020B0502020202020204" pitchFamily="34" charset="0"/>
                <a:ea typeface="+mj-ea"/>
                <a:cs typeface="+mj-cs"/>
              </a:rPr>
              <a:t> HER2 Exon 20 Mutations </a:t>
            </a:r>
            <a:br>
              <a:rPr lang="en-US" sz="4600" b="1" kern="1200" dirty="0">
                <a:solidFill>
                  <a:schemeClr val="tx2">
                    <a:lumMod val="50000"/>
                  </a:schemeClr>
                </a:solidFill>
                <a:latin typeface="Century Gothic" panose="020B0502020202020204" pitchFamily="34" charset="0"/>
                <a:ea typeface="+mj-ea"/>
                <a:cs typeface="+mj-cs"/>
              </a:rPr>
            </a:br>
            <a:r>
              <a:rPr lang="en-US" sz="4600" kern="1200" dirty="0">
                <a:solidFill>
                  <a:schemeClr val="tx2">
                    <a:lumMod val="50000"/>
                  </a:schemeClr>
                </a:solidFill>
                <a:latin typeface="Century Gothic" panose="020B0502020202020204" pitchFamily="34" charset="0"/>
                <a:ea typeface="+mj-ea"/>
                <a:cs typeface="+mj-cs"/>
              </a:rPr>
              <a:t>in</a:t>
            </a:r>
            <a:r>
              <a:rPr lang="en-US" sz="4600" b="1" kern="1200" dirty="0">
                <a:solidFill>
                  <a:schemeClr val="tx2">
                    <a:lumMod val="50000"/>
                  </a:schemeClr>
                </a:solidFill>
                <a:latin typeface="Century Gothic" panose="020B0502020202020204" pitchFamily="34" charset="0"/>
                <a:ea typeface="+mj-ea"/>
                <a:cs typeface="+mj-cs"/>
              </a:rPr>
              <a:t> </a:t>
            </a:r>
            <a:r>
              <a:rPr lang="en-US" sz="4600" kern="1200" dirty="0">
                <a:solidFill>
                  <a:schemeClr val="tx2">
                    <a:lumMod val="50000"/>
                  </a:schemeClr>
                </a:solidFill>
                <a:latin typeface="Century Gothic" panose="020B0502020202020204" pitchFamily="34" charset="0"/>
                <a:ea typeface="+mj-ea"/>
                <a:cs typeface="+mj-cs"/>
              </a:rPr>
              <a:t>Non-Hereditary</a:t>
            </a:r>
            <a:r>
              <a:rPr lang="en-US" sz="4600" b="1" kern="1200" dirty="0">
                <a:solidFill>
                  <a:schemeClr val="tx2">
                    <a:lumMod val="50000"/>
                  </a:schemeClr>
                </a:solidFill>
                <a:latin typeface="Century Gothic" panose="020B0502020202020204" pitchFamily="34" charset="0"/>
                <a:ea typeface="+mj-ea"/>
                <a:cs typeface="+mj-cs"/>
              </a:rPr>
              <a:t> Colorectal Cancer</a:t>
            </a:r>
            <a:r>
              <a:rPr lang="en-US" sz="4600" kern="1200" dirty="0">
                <a:solidFill>
                  <a:schemeClr val="tx2">
                    <a:lumMod val="50000"/>
                  </a:schemeClr>
                </a:solidFill>
                <a:latin typeface="Century Gothic" panose="020B0502020202020204" pitchFamily="34" charset="0"/>
                <a:ea typeface="+mj-ea"/>
                <a:cs typeface="+mj-cs"/>
              </a:rPr>
              <a:t>: </a:t>
            </a:r>
          </a:p>
          <a:p>
            <a:pPr algn="ctr" defTabSz="914400">
              <a:lnSpc>
                <a:spcPct val="90000"/>
              </a:lnSpc>
              <a:spcBef>
                <a:spcPct val="0"/>
              </a:spcBef>
              <a:spcAft>
                <a:spcPts val="630"/>
              </a:spcAft>
            </a:pPr>
            <a:endParaRPr lang="en-US" sz="3400" kern="1200" dirty="0">
              <a:solidFill>
                <a:schemeClr val="tx2">
                  <a:lumMod val="50000"/>
                </a:schemeClr>
              </a:solidFill>
              <a:latin typeface="+mj-lt"/>
              <a:ea typeface="+mj-ea"/>
              <a:cs typeface="+mj-cs"/>
            </a:endParaRPr>
          </a:p>
          <a:p>
            <a:pPr algn="ctr" defTabSz="914400">
              <a:lnSpc>
                <a:spcPct val="90000"/>
              </a:lnSpc>
              <a:spcBef>
                <a:spcPct val="0"/>
              </a:spcBef>
              <a:spcAft>
                <a:spcPts val="630"/>
              </a:spcAft>
            </a:pPr>
            <a:r>
              <a:rPr lang="en-US" sz="3600" kern="1200" dirty="0">
                <a:solidFill>
                  <a:schemeClr val="tx2">
                    <a:lumMod val="50000"/>
                  </a:schemeClr>
                </a:solidFill>
                <a:latin typeface="+mj-lt"/>
                <a:ea typeface="+mj-ea"/>
                <a:cs typeface="+mj-cs"/>
              </a:rPr>
              <a:t>Prevalence, Clinicopathological Significance, and Implications for Diagnosis and Treatment </a:t>
            </a:r>
          </a:p>
          <a:p>
            <a:pPr algn="ctr" defTabSz="914400">
              <a:lnSpc>
                <a:spcPct val="90000"/>
              </a:lnSpc>
              <a:spcBef>
                <a:spcPct val="0"/>
              </a:spcBef>
              <a:spcAft>
                <a:spcPts val="630"/>
              </a:spcAft>
            </a:pPr>
            <a:endParaRPr lang="en-US" sz="2400" kern="1200" dirty="0">
              <a:solidFill>
                <a:schemeClr val="tx2">
                  <a:lumMod val="50000"/>
                </a:schemeClr>
              </a:solidFill>
              <a:latin typeface="+mj-lt"/>
              <a:ea typeface="+mj-ea"/>
              <a:cs typeface="+mj-cs"/>
            </a:endParaRPr>
          </a:p>
        </p:txBody>
      </p:sp>
      <p:grpSp>
        <p:nvGrpSpPr>
          <p:cNvPr id="38" name="Group 37">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9" name="Freeform: Shape 38">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45" name="Freeform: Shape 44">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ußzeilenplatzhalter 11">
            <a:extLst>
              <a:ext uri="{FF2B5EF4-FFF2-40B4-BE49-F238E27FC236}">
                <a16:creationId xmlns:a16="http://schemas.microsoft.com/office/drawing/2014/main" id="{67E45337-B5A6-0B07-32B3-124DAA0D0C2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06. 06. 2024 | Group 6 | WM II</a:t>
            </a:r>
          </a:p>
        </p:txBody>
      </p:sp>
      <p:sp>
        <p:nvSpPr>
          <p:cNvPr id="2" name="Textfeld 1">
            <a:extLst>
              <a:ext uri="{FF2B5EF4-FFF2-40B4-BE49-F238E27FC236}">
                <a16:creationId xmlns:a16="http://schemas.microsoft.com/office/drawing/2014/main" id="{8C86AF0B-4E24-6877-460C-5C95C88DE053}"/>
              </a:ext>
            </a:extLst>
          </p:cNvPr>
          <p:cNvSpPr txBox="1"/>
          <p:nvPr/>
        </p:nvSpPr>
        <p:spPr>
          <a:xfrm>
            <a:off x="2743199" y="3801769"/>
            <a:ext cx="7898526" cy="1991979"/>
          </a:xfrm>
          <a:prstGeom prst="rect">
            <a:avLst/>
          </a:prstGeom>
        </p:spPr>
        <p:txBody>
          <a:bodyPr vert="horz" lIns="91440" tIns="45720" rIns="91440" bIns="45720" rtlCol="0" anchor="b">
            <a:normAutofit/>
          </a:bodyPr>
          <a:lstStyle/>
          <a:p>
            <a:pPr defTabSz="914400">
              <a:lnSpc>
                <a:spcPct val="90000"/>
              </a:lnSpc>
              <a:spcBef>
                <a:spcPct val="0"/>
              </a:spcBef>
              <a:spcAft>
                <a:spcPts val="630"/>
              </a:spcAft>
            </a:pPr>
            <a:endParaRPr lang="en-US" sz="3000" kern="1200" dirty="0">
              <a:solidFill>
                <a:schemeClr val="tx2"/>
              </a:solidFill>
              <a:latin typeface="+mj-lt"/>
              <a:ea typeface="+mj-ea"/>
              <a:cs typeface="+mj-cs"/>
            </a:endParaRPr>
          </a:p>
        </p:txBody>
      </p:sp>
      <p:sp>
        <p:nvSpPr>
          <p:cNvPr id="3" name="Textfeld 2">
            <a:extLst>
              <a:ext uri="{FF2B5EF4-FFF2-40B4-BE49-F238E27FC236}">
                <a16:creationId xmlns:a16="http://schemas.microsoft.com/office/drawing/2014/main" id="{2F9968C3-7E47-2201-5D8C-ECFF0208C723}"/>
              </a:ext>
            </a:extLst>
          </p:cNvPr>
          <p:cNvSpPr txBox="1"/>
          <p:nvPr/>
        </p:nvSpPr>
        <p:spPr>
          <a:xfrm>
            <a:off x="2888076" y="5672360"/>
            <a:ext cx="6415539" cy="400110"/>
          </a:xfrm>
          <a:prstGeom prst="rect">
            <a:avLst/>
          </a:prstGeom>
          <a:noFill/>
        </p:spPr>
        <p:txBody>
          <a:bodyPr wrap="none" rtlCol="0">
            <a:spAutoFit/>
          </a:bodyPr>
          <a:lstStyle/>
          <a:p>
            <a:pPr algn="r"/>
            <a:r>
              <a:rPr lang="en-US" sz="2000" dirty="0" err="1">
                <a:solidFill>
                  <a:schemeClr val="accent1">
                    <a:lumMod val="50000"/>
                  </a:schemeClr>
                </a:solidFill>
                <a:latin typeface="Century Gothic" panose="020B0502020202020204" pitchFamily="34" charset="0"/>
              </a:rPr>
              <a:t>Loghman</a:t>
            </a:r>
            <a:r>
              <a:rPr lang="en-US" sz="2000" dirty="0">
                <a:solidFill>
                  <a:schemeClr val="accent1">
                    <a:lumMod val="50000"/>
                  </a:schemeClr>
                </a:solidFill>
                <a:latin typeface="Century Gothic" panose="020B0502020202020204" pitchFamily="34" charset="0"/>
              </a:rPr>
              <a:t> </a:t>
            </a:r>
            <a:r>
              <a:rPr lang="en-US" sz="2000" dirty="0" err="1">
                <a:solidFill>
                  <a:schemeClr val="accent1">
                    <a:lumMod val="50000"/>
                  </a:schemeClr>
                </a:solidFill>
                <a:latin typeface="Century Gothic" panose="020B0502020202020204" pitchFamily="34" charset="0"/>
              </a:rPr>
              <a:t>Samani</a:t>
            </a:r>
            <a:r>
              <a:rPr lang="en-US" sz="2000" dirty="0">
                <a:solidFill>
                  <a:schemeClr val="accent1">
                    <a:lumMod val="50000"/>
                  </a:schemeClr>
                </a:solidFill>
                <a:latin typeface="Century Gothic" panose="020B0502020202020204" pitchFamily="34" charset="0"/>
              </a:rPr>
              <a:t>, Dilan </a:t>
            </a:r>
            <a:r>
              <a:rPr lang="en-US" sz="2000" dirty="0" err="1">
                <a:solidFill>
                  <a:schemeClr val="accent1">
                    <a:lumMod val="50000"/>
                  </a:schemeClr>
                </a:solidFill>
                <a:latin typeface="Century Gothic" panose="020B0502020202020204" pitchFamily="34" charset="0"/>
              </a:rPr>
              <a:t>Torcuk</a:t>
            </a:r>
            <a:r>
              <a:rPr lang="en-US" sz="2000" dirty="0">
                <a:solidFill>
                  <a:schemeClr val="accent1">
                    <a:lumMod val="50000"/>
                  </a:schemeClr>
                </a:solidFill>
                <a:latin typeface="Century Gothic" panose="020B0502020202020204" pitchFamily="34" charset="0"/>
              </a:rPr>
              <a:t>, Johannes Wenger</a:t>
            </a:r>
          </a:p>
        </p:txBody>
      </p:sp>
      <p:sp>
        <p:nvSpPr>
          <p:cNvPr id="5" name="Textfeld 4">
            <a:extLst>
              <a:ext uri="{FF2B5EF4-FFF2-40B4-BE49-F238E27FC236}">
                <a16:creationId xmlns:a16="http://schemas.microsoft.com/office/drawing/2014/main" id="{B74A6A36-0251-7B96-E7A0-D293D28B6614}"/>
              </a:ext>
            </a:extLst>
          </p:cNvPr>
          <p:cNvSpPr txBox="1"/>
          <p:nvPr/>
        </p:nvSpPr>
        <p:spPr>
          <a:xfrm>
            <a:off x="2151123" y="387426"/>
            <a:ext cx="7898526" cy="769441"/>
          </a:xfrm>
          <a:prstGeom prst="rect">
            <a:avLst/>
          </a:prstGeom>
          <a:noFill/>
        </p:spPr>
        <p:txBody>
          <a:bodyPr wrap="square" rtlCol="0">
            <a:spAutoFit/>
          </a:bodyPr>
          <a:lstStyle/>
          <a:p>
            <a:pPr algn="ctr"/>
            <a:r>
              <a:rPr lang="en-US" sz="2200" dirty="0">
                <a:solidFill>
                  <a:schemeClr val="tx2">
                    <a:lumMod val="50000"/>
                  </a:schemeClr>
                </a:solidFill>
                <a:latin typeface="+mj-lt"/>
              </a:rPr>
              <a:t>Department of Cell and Molecular Biology, </a:t>
            </a:r>
            <a:br>
              <a:rPr lang="en-US" sz="2200" dirty="0">
                <a:solidFill>
                  <a:schemeClr val="tx2">
                    <a:lumMod val="50000"/>
                  </a:schemeClr>
                </a:solidFill>
                <a:latin typeface="+mj-lt"/>
              </a:rPr>
            </a:br>
            <a:r>
              <a:rPr lang="en-US" sz="2200" dirty="0">
                <a:solidFill>
                  <a:schemeClr val="tx2">
                    <a:lumMod val="50000"/>
                  </a:schemeClr>
                </a:solidFill>
                <a:latin typeface="+mj-lt"/>
                <a:ea typeface="+mj-ea"/>
                <a:cs typeface="+mj-cs"/>
              </a:rPr>
              <a:t>University</a:t>
            </a:r>
            <a:r>
              <a:rPr lang="en-US" sz="2200" dirty="0">
                <a:solidFill>
                  <a:schemeClr val="tx2">
                    <a:lumMod val="50000"/>
                  </a:schemeClr>
                </a:solidFill>
                <a:latin typeface="+mj-lt"/>
              </a:rPr>
              <a:t> of </a:t>
            </a:r>
            <a:r>
              <a:rPr lang="en-US" sz="2200" dirty="0">
                <a:solidFill>
                  <a:schemeClr val="tx2">
                    <a:lumMod val="50000"/>
                  </a:schemeClr>
                </a:solidFill>
                <a:latin typeface="+mj-lt"/>
                <a:ea typeface="+mj-ea"/>
                <a:cs typeface="+mj-cs"/>
              </a:rPr>
              <a:t>Kurdistan</a:t>
            </a:r>
          </a:p>
        </p:txBody>
      </p:sp>
    </p:spTree>
    <p:extLst>
      <p:ext uri="{BB962C8B-B14F-4D97-AF65-F5344CB8AC3E}">
        <p14:creationId xmlns:p14="http://schemas.microsoft.com/office/powerpoint/2010/main" val="5551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BD8ED8C3-FF0D-35DD-9702-38EE6426E417}"/>
              </a:ext>
            </a:extLst>
          </p:cNvPr>
          <p:cNvSpPr>
            <a:spLocks noGrp="1"/>
          </p:cNvSpPr>
          <p:nvPr>
            <p:ph idx="1"/>
          </p:nvPr>
        </p:nvSpPr>
        <p:spPr/>
        <p:txBody>
          <a:bodyPr>
            <a:normAutofit/>
          </a:bodyPr>
          <a:lstStyle/>
          <a:p>
            <a:pPr>
              <a:buSzPct val="100000"/>
              <a:buFont typeface="Wingdings" pitchFamily="2" charset="2"/>
              <a:buChar char="Ø"/>
            </a:pPr>
            <a:r>
              <a:rPr lang="en-US" sz="2400" dirty="0">
                <a:solidFill>
                  <a:schemeClr val="accent1">
                    <a:lumMod val="50000"/>
                  </a:schemeClr>
                </a:solidFill>
                <a:latin typeface="Century Gothic" panose="020B0502020202020204" pitchFamily="34" charset="0"/>
              </a:rPr>
              <a:t> 10 % of patients with CRC had mutated exon 20 </a:t>
            </a:r>
          </a:p>
          <a:p>
            <a:pPr>
              <a:buSzPct val="100000"/>
              <a:buFont typeface="Wingdings" pitchFamily="2" charset="2"/>
              <a:buChar char="Ø"/>
            </a:pPr>
            <a:r>
              <a:rPr lang="en-US" sz="2400" dirty="0">
                <a:solidFill>
                  <a:schemeClr val="accent1">
                    <a:lumMod val="50000"/>
                  </a:schemeClr>
                </a:solidFill>
                <a:latin typeface="Century Gothic" panose="020B0502020202020204" pitchFamily="34" charset="0"/>
              </a:rPr>
              <a:t> Tumor location and metastasis show a significant correlation in CRC patients with mutated exon 20</a:t>
            </a:r>
          </a:p>
          <a:p>
            <a:pPr>
              <a:buSzPct val="100000"/>
              <a:buFont typeface="Wingdings" pitchFamily="2" charset="2"/>
              <a:buChar char="§"/>
            </a:pPr>
            <a:endParaRPr lang="en-US" sz="2400" dirty="0">
              <a:solidFill>
                <a:schemeClr val="accent1">
                  <a:lumMod val="50000"/>
                </a:schemeClr>
              </a:solidFill>
              <a:latin typeface="Century Gothic" panose="020B0502020202020204" pitchFamily="34" charset="0"/>
            </a:endParaRPr>
          </a:p>
          <a:p>
            <a:pPr>
              <a:buSzPct val="100000"/>
              <a:buFont typeface="Wingdings" pitchFamily="2" charset="2"/>
              <a:buChar char="§"/>
            </a:pPr>
            <a:endParaRPr lang="en-US" sz="2400" dirty="0">
              <a:solidFill>
                <a:schemeClr val="accent1">
                  <a:lumMod val="50000"/>
                </a:schemeClr>
              </a:solidFill>
              <a:latin typeface="Century Gothic" panose="020B0502020202020204" pitchFamily="34" charset="0"/>
            </a:endParaRPr>
          </a:p>
          <a:p>
            <a:pPr marL="0" indent="0">
              <a:buSzPct val="100000"/>
              <a:buNone/>
            </a:pPr>
            <a:r>
              <a:rPr lang="en-US" b="1" dirty="0">
                <a:solidFill>
                  <a:schemeClr val="accent1">
                    <a:lumMod val="50000"/>
                  </a:schemeClr>
                </a:solidFill>
                <a:latin typeface="Century Gothic" panose="020B0502020202020204" pitchFamily="34" charset="0"/>
              </a:rPr>
              <a:t>Outlook</a:t>
            </a:r>
          </a:p>
          <a:p>
            <a:pPr marL="0" indent="0">
              <a:buSzPct val="100000"/>
              <a:buNone/>
            </a:pPr>
            <a:endParaRPr lang="en-US" b="1" dirty="0">
              <a:solidFill>
                <a:schemeClr val="accent1">
                  <a:lumMod val="50000"/>
                </a:schemeClr>
              </a:solidFill>
              <a:latin typeface="Century Gothic" panose="020B0502020202020204" pitchFamily="34" charset="0"/>
            </a:endParaRPr>
          </a:p>
          <a:p>
            <a:pPr>
              <a:buSzPct val="100000"/>
              <a:buFont typeface="Wingdings" pitchFamily="2" charset="2"/>
              <a:buChar char="§"/>
            </a:pPr>
            <a:r>
              <a:rPr lang="en-US" sz="2400" dirty="0">
                <a:solidFill>
                  <a:schemeClr val="accent1">
                    <a:lumMod val="50000"/>
                  </a:schemeClr>
                </a:solidFill>
                <a:latin typeface="Century Gothic" panose="020B0502020202020204" pitchFamily="34" charset="0"/>
              </a:rPr>
              <a:t>Larger sample size</a:t>
            </a:r>
            <a:endParaRPr lang="en-US" sz="2000" dirty="0">
              <a:solidFill>
                <a:schemeClr val="accent1">
                  <a:lumMod val="50000"/>
                </a:schemeClr>
              </a:solidFill>
              <a:latin typeface="Century Gothic" panose="020B0502020202020204" pitchFamily="34" charset="0"/>
            </a:endParaRPr>
          </a:p>
          <a:p>
            <a:pPr>
              <a:buSzPct val="100000"/>
              <a:buFont typeface="Wingdings" pitchFamily="2" charset="2"/>
              <a:buChar char="§"/>
            </a:pPr>
            <a:r>
              <a:rPr lang="en-US" sz="2400" dirty="0">
                <a:solidFill>
                  <a:schemeClr val="accent1">
                    <a:lumMod val="50000"/>
                  </a:schemeClr>
                </a:solidFill>
                <a:latin typeface="Century Gothic" panose="020B0502020202020204" pitchFamily="34" charset="0"/>
              </a:rPr>
              <a:t>Revision of statistical methods </a:t>
            </a:r>
          </a:p>
          <a:p>
            <a:pPr>
              <a:buSzPct val="100000"/>
              <a:buFont typeface="Wingdings" pitchFamily="2" charset="2"/>
              <a:buChar char="§"/>
            </a:pPr>
            <a:endParaRPr lang="en-US" sz="2400" dirty="0">
              <a:solidFill>
                <a:schemeClr val="accent1">
                  <a:lumMod val="50000"/>
                </a:schemeClr>
              </a:solidFill>
              <a:latin typeface="Century Gothic" panose="020B0502020202020204" pitchFamily="34" charset="0"/>
            </a:endParaRPr>
          </a:p>
          <a:p>
            <a:pPr marL="0" indent="0">
              <a:buSzPct val="100000"/>
              <a:buNone/>
            </a:pPr>
            <a:endParaRPr lang="en-US" dirty="0">
              <a:latin typeface="Century Gothic" panose="020B0502020202020204" pitchFamily="34" charset="0"/>
            </a:endParaRPr>
          </a:p>
        </p:txBody>
      </p:sp>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2" name="Foliennummernplatzhalter 1">
            <a:extLst>
              <a:ext uri="{FF2B5EF4-FFF2-40B4-BE49-F238E27FC236}">
                <a16:creationId xmlns:a16="http://schemas.microsoft.com/office/drawing/2014/main" id="{9ED0DE86-006F-5ABB-7E6A-FA51BC1752CE}"/>
              </a:ext>
            </a:extLst>
          </p:cNvPr>
          <p:cNvSpPr>
            <a:spLocks noGrp="1"/>
          </p:cNvSpPr>
          <p:nvPr>
            <p:ph type="sldNum" sz="quarter" idx="12"/>
          </p:nvPr>
        </p:nvSpPr>
        <p:spPr/>
        <p:txBody>
          <a:bodyPr/>
          <a:lstStyle/>
          <a:p>
            <a:fld id="{93E0A8AD-FF62-294C-B5B7-EE1361897724}" type="slidenum">
              <a:rPr lang="en-US" smtClean="0"/>
              <a:t>10</a:t>
            </a:fld>
            <a:endParaRPr lang="en-US"/>
          </a:p>
        </p:txBody>
      </p:sp>
      <p:sp>
        <p:nvSpPr>
          <p:cNvPr id="8" name="Rechteck 7">
            <a:extLst>
              <a:ext uri="{FF2B5EF4-FFF2-40B4-BE49-F238E27FC236}">
                <a16:creationId xmlns:a16="http://schemas.microsoft.com/office/drawing/2014/main" id="{23305493-0923-0533-35F7-05FDDFA3A3C5}"/>
              </a:ext>
            </a:extLst>
          </p:cNvPr>
          <p:cNvSpPr/>
          <p:nvPr/>
        </p:nvSpPr>
        <p:spPr>
          <a:xfrm>
            <a:off x="441543" y="1484133"/>
            <a:ext cx="479686" cy="4490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Titel 1">
            <a:extLst>
              <a:ext uri="{FF2B5EF4-FFF2-40B4-BE49-F238E27FC236}">
                <a16:creationId xmlns:a16="http://schemas.microsoft.com/office/drawing/2014/main" id="{F4A489E3-FA9A-9320-545F-785FAC5CD361}"/>
              </a:ext>
            </a:extLst>
          </p:cNvPr>
          <p:cNvSpPr txBox="1">
            <a:spLocks/>
          </p:cNvSpPr>
          <p:nvPr/>
        </p:nvSpPr>
        <p:spPr>
          <a:xfrm>
            <a:off x="819144" y="4317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Conclusion</a:t>
            </a:r>
            <a:br>
              <a:rPr lang="de-DE" sz="2800" b="1" dirty="0">
                <a:solidFill>
                  <a:schemeClr val="accent1">
                    <a:lumMod val="50000"/>
                  </a:schemeClr>
                </a:solidFill>
                <a:latin typeface="Century Gothic" panose="020B0502020202020204" pitchFamily="34" charset="0"/>
              </a:rPr>
            </a:br>
            <a:r>
              <a:rPr lang="de-DE" sz="2800" b="1" dirty="0">
                <a:latin typeface="Century Gothic" panose="020B0502020202020204" pitchFamily="34" charset="0"/>
              </a:rPr>
              <a:t> </a:t>
            </a:r>
            <a:br>
              <a:rPr lang="de-DE" sz="2400" dirty="0">
                <a:latin typeface="Century Gothic" panose="020B0502020202020204" pitchFamily="34" charset="0"/>
              </a:rPr>
            </a:br>
            <a:endParaRPr lang="de-DE" sz="2400" dirty="0">
              <a:latin typeface="Century Gothic" panose="020B0502020202020204" pitchFamily="34" charset="0"/>
            </a:endParaRPr>
          </a:p>
        </p:txBody>
      </p:sp>
    </p:spTree>
    <p:extLst>
      <p:ext uri="{BB962C8B-B14F-4D97-AF65-F5344CB8AC3E}">
        <p14:creationId xmlns:p14="http://schemas.microsoft.com/office/powerpoint/2010/main" val="209581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8B3E978-FCD0-E981-6C74-E25D814FAE78}"/>
              </a:ext>
            </a:extLst>
          </p:cNvPr>
          <p:cNvSpPr>
            <a:spLocks noGrp="1"/>
          </p:cNvSpPr>
          <p:nvPr>
            <p:ph type="title"/>
          </p:nvPr>
        </p:nvSpPr>
        <p:spPr>
          <a:xfrm>
            <a:off x="831850" y="1512284"/>
            <a:ext cx="10515600" cy="3788752"/>
          </a:xfrm>
        </p:spPr>
        <p:txBody>
          <a:bodyPr>
            <a:normAutofit/>
          </a:bodyPr>
          <a:lstStyle/>
          <a:p>
            <a:pPr>
              <a:lnSpc>
                <a:spcPct val="100000"/>
              </a:lnSpc>
            </a:pPr>
            <a:r>
              <a:rPr lang="en-US" sz="2800" b="1" dirty="0">
                <a:solidFill>
                  <a:schemeClr val="accent1">
                    <a:lumMod val="50000"/>
                  </a:schemeClr>
                </a:solidFill>
                <a:latin typeface="Century Gothic" panose="020B0502020202020204" pitchFamily="34" charset="0"/>
              </a:rPr>
              <a:t>Special thanks to</a:t>
            </a:r>
            <a:br>
              <a:rPr lang="en-US" sz="2800" b="1" dirty="0">
                <a:solidFill>
                  <a:schemeClr val="accent1">
                    <a:lumMod val="50000"/>
                  </a:schemeClr>
                </a:solidFill>
                <a:latin typeface="Century Gothic" panose="020B0502020202020204" pitchFamily="34" charset="0"/>
              </a:rPr>
            </a:br>
            <a:br>
              <a:rPr lang="en-US" sz="36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Prof. Dr. </a:t>
            </a:r>
            <a:r>
              <a:rPr lang="en-US" sz="2400" dirty="0" err="1">
                <a:solidFill>
                  <a:schemeClr val="accent1">
                    <a:lumMod val="50000"/>
                  </a:schemeClr>
                </a:solidFill>
                <a:latin typeface="Century Gothic" panose="020B0502020202020204" pitchFamily="34" charset="0"/>
              </a:rPr>
              <a:t>Farnoosh</a:t>
            </a:r>
            <a:r>
              <a:rPr lang="en-US" sz="2400" dirty="0">
                <a:solidFill>
                  <a:schemeClr val="accent1">
                    <a:lumMod val="50000"/>
                  </a:schemeClr>
                </a:solidFill>
                <a:latin typeface="Century Gothic" panose="020B0502020202020204" pitchFamily="34" charset="0"/>
              </a:rPr>
              <a:t> </a:t>
            </a:r>
            <a:r>
              <a:rPr lang="en-US" sz="2400" dirty="0" err="1">
                <a:solidFill>
                  <a:schemeClr val="accent1">
                    <a:lumMod val="50000"/>
                  </a:schemeClr>
                </a:solidFill>
                <a:latin typeface="Century Gothic" panose="020B0502020202020204" pitchFamily="34" charset="0"/>
              </a:rPr>
              <a:t>Khosrobakhsh</a:t>
            </a:r>
            <a:r>
              <a:rPr lang="en-US" sz="2400" dirty="0">
                <a:solidFill>
                  <a:schemeClr val="accent1">
                    <a:lumMod val="50000"/>
                  </a:schemeClr>
                </a:solidFill>
                <a:latin typeface="Century Gothic" panose="020B0502020202020204" pitchFamily="34" charset="0"/>
              </a:rPr>
              <a:t>, </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Prof. Dr. </a:t>
            </a:r>
            <a:r>
              <a:rPr lang="en-US" sz="2400" dirty="0" err="1">
                <a:solidFill>
                  <a:schemeClr val="accent1">
                    <a:lumMod val="50000"/>
                  </a:schemeClr>
                </a:solidFill>
                <a:latin typeface="Century Gothic" panose="020B0502020202020204" pitchFamily="34" charset="0"/>
              </a:rPr>
              <a:t>Moharem</a:t>
            </a:r>
            <a:r>
              <a:rPr lang="en-US" sz="2400" dirty="0">
                <a:solidFill>
                  <a:schemeClr val="accent1">
                    <a:lumMod val="50000"/>
                  </a:schemeClr>
                </a:solidFill>
                <a:latin typeface="Century Gothic" panose="020B0502020202020204" pitchFamily="34" charset="0"/>
              </a:rPr>
              <a:t> </a:t>
            </a:r>
            <a:r>
              <a:rPr lang="en-US" sz="2400" dirty="0" err="1">
                <a:solidFill>
                  <a:schemeClr val="accent1">
                    <a:lumMod val="50000"/>
                  </a:schemeClr>
                </a:solidFill>
                <a:latin typeface="Century Gothic" panose="020B0502020202020204" pitchFamily="34" charset="0"/>
              </a:rPr>
              <a:t>Ashengroph</a:t>
            </a:r>
            <a:r>
              <a:rPr lang="en-US" sz="2400" dirty="0">
                <a:solidFill>
                  <a:schemeClr val="accent1">
                    <a:lumMod val="50000"/>
                  </a:schemeClr>
                </a:solidFill>
                <a:latin typeface="Century Gothic" panose="020B0502020202020204" pitchFamily="34" charset="0"/>
              </a:rPr>
              <a:t>, </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Hossain </a:t>
            </a:r>
            <a:r>
              <a:rPr lang="en-US" sz="2400" dirty="0" err="1">
                <a:solidFill>
                  <a:schemeClr val="accent1">
                    <a:lumMod val="50000"/>
                  </a:schemeClr>
                </a:solidFill>
                <a:latin typeface="Century Gothic" panose="020B0502020202020204" pitchFamily="34" charset="0"/>
              </a:rPr>
              <a:t>Khoshkhabar</a:t>
            </a:r>
            <a:r>
              <a:rPr lang="en-US" sz="2400" dirty="0">
                <a:solidFill>
                  <a:schemeClr val="accent1">
                    <a:lumMod val="50000"/>
                  </a:schemeClr>
                </a:solidFill>
                <a:latin typeface="Century Gothic" panose="020B0502020202020204" pitchFamily="34" charset="0"/>
              </a:rPr>
              <a:t> (MSc),</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the Department of Cell and Molecular Biology, </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at the University of Kurdistan, </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and all the patients of course!</a:t>
            </a:r>
            <a:endParaRPr lang="en-US" sz="3600" dirty="0"/>
          </a:p>
        </p:txBody>
      </p:sp>
      <p:sp>
        <p:nvSpPr>
          <p:cNvPr id="4" name="Fußzeilenplatzhalter 3">
            <a:extLst>
              <a:ext uri="{FF2B5EF4-FFF2-40B4-BE49-F238E27FC236}">
                <a16:creationId xmlns:a16="http://schemas.microsoft.com/office/drawing/2014/main" id="{D2670A63-E76C-4ABC-76AD-5EFE3562830E}"/>
              </a:ext>
            </a:extLst>
          </p:cNvPr>
          <p:cNvSpPr>
            <a:spLocks noGrp="1"/>
          </p:cNvSpPr>
          <p:nvPr>
            <p:ph type="ftr" sz="quarter" idx="11"/>
          </p:nvPr>
        </p:nvSpPr>
        <p:spPr/>
        <p:txBody>
          <a:bodyPr/>
          <a:lstStyle/>
          <a:p>
            <a:r>
              <a:rPr lang="en-US"/>
              <a:t>06. 06. 2024 | Group 6 | WM II</a:t>
            </a:r>
          </a:p>
        </p:txBody>
      </p:sp>
      <p:sp>
        <p:nvSpPr>
          <p:cNvPr id="2" name="Foliennummernplatzhalter 1">
            <a:extLst>
              <a:ext uri="{FF2B5EF4-FFF2-40B4-BE49-F238E27FC236}">
                <a16:creationId xmlns:a16="http://schemas.microsoft.com/office/drawing/2014/main" id="{CE7CBFFE-0A18-F8B0-276C-320FE037C8D8}"/>
              </a:ext>
            </a:extLst>
          </p:cNvPr>
          <p:cNvSpPr>
            <a:spLocks noGrp="1"/>
          </p:cNvSpPr>
          <p:nvPr>
            <p:ph type="sldNum" sz="quarter" idx="12"/>
          </p:nvPr>
        </p:nvSpPr>
        <p:spPr/>
        <p:txBody>
          <a:bodyPr/>
          <a:lstStyle/>
          <a:p>
            <a:fld id="{93E0A8AD-FF62-294C-B5B7-EE1361897724}" type="slidenum">
              <a:rPr lang="en-US" smtClean="0"/>
              <a:t>11</a:t>
            </a:fld>
            <a:endParaRPr lang="en-US"/>
          </a:p>
        </p:txBody>
      </p:sp>
    </p:spTree>
    <p:extLst>
      <p:ext uri="{BB962C8B-B14F-4D97-AF65-F5344CB8AC3E}">
        <p14:creationId xmlns:p14="http://schemas.microsoft.com/office/powerpoint/2010/main" val="41141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D4CDF28-C07D-8E98-ACAF-103A5A2138D0}"/>
              </a:ext>
            </a:extLst>
          </p:cNvPr>
          <p:cNvSpPr>
            <a:spLocks noGrp="1"/>
          </p:cNvSpPr>
          <p:nvPr>
            <p:ph type="title"/>
          </p:nvPr>
        </p:nvSpPr>
        <p:spPr/>
        <p:txBody>
          <a:bodyPr>
            <a:normAutofit/>
          </a:bodyPr>
          <a:lstStyle/>
          <a:p>
            <a:r>
              <a:rPr lang="en-US" sz="2800" dirty="0">
                <a:solidFill>
                  <a:schemeClr val="accent1">
                    <a:lumMod val="50000"/>
                  </a:schemeClr>
                </a:solidFill>
                <a:latin typeface="Century Gothic" panose="020B0502020202020204" pitchFamily="34" charset="0"/>
              </a:rPr>
              <a:t>and thank </a:t>
            </a:r>
            <a:r>
              <a:rPr lang="en-US" sz="2800" i="1" dirty="0">
                <a:solidFill>
                  <a:schemeClr val="accent1">
                    <a:lumMod val="50000"/>
                  </a:schemeClr>
                </a:solidFill>
                <a:latin typeface="Century Gothic" panose="020B0502020202020204" pitchFamily="34" charset="0"/>
              </a:rPr>
              <a:t>you </a:t>
            </a:r>
            <a:r>
              <a:rPr lang="en-US" sz="2800" dirty="0">
                <a:solidFill>
                  <a:schemeClr val="accent1">
                    <a:lumMod val="50000"/>
                  </a:schemeClr>
                </a:solidFill>
                <a:latin typeface="Century Gothic" panose="020B0502020202020204" pitchFamily="34" charset="0"/>
              </a:rPr>
              <a:t>!</a:t>
            </a:r>
          </a:p>
        </p:txBody>
      </p:sp>
      <p:sp>
        <p:nvSpPr>
          <p:cNvPr id="4" name="Fußzeilenplatzhalter 3">
            <a:extLst>
              <a:ext uri="{FF2B5EF4-FFF2-40B4-BE49-F238E27FC236}">
                <a16:creationId xmlns:a16="http://schemas.microsoft.com/office/drawing/2014/main" id="{D2670A63-E76C-4ABC-76AD-5EFE3562830E}"/>
              </a:ext>
            </a:extLst>
          </p:cNvPr>
          <p:cNvSpPr>
            <a:spLocks noGrp="1"/>
          </p:cNvSpPr>
          <p:nvPr>
            <p:ph type="ftr" sz="quarter" idx="11"/>
          </p:nvPr>
        </p:nvSpPr>
        <p:spPr/>
        <p:txBody>
          <a:bodyPr/>
          <a:lstStyle/>
          <a:p>
            <a:r>
              <a:rPr lang="en-US"/>
              <a:t>06. 06. 2024 | Group 6 | WM II</a:t>
            </a:r>
          </a:p>
        </p:txBody>
      </p:sp>
      <p:sp>
        <p:nvSpPr>
          <p:cNvPr id="2" name="Foliennummernplatzhalter 1">
            <a:extLst>
              <a:ext uri="{FF2B5EF4-FFF2-40B4-BE49-F238E27FC236}">
                <a16:creationId xmlns:a16="http://schemas.microsoft.com/office/drawing/2014/main" id="{96BF4FE8-9C0E-E756-CF4E-16DBF85144E3}"/>
              </a:ext>
            </a:extLst>
          </p:cNvPr>
          <p:cNvSpPr>
            <a:spLocks noGrp="1"/>
          </p:cNvSpPr>
          <p:nvPr>
            <p:ph type="sldNum" sz="quarter" idx="12"/>
          </p:nvPr>
        </p:nvSpPr>
        <p:spPr/>
        <p:txBody>
          <a:bodyPr/>
          <a:lstStyle/>
          <a:p>
            <a:fld id="{93E0A8AD-FF62-294C-B5B7-EE1361897724}" type="slidenum">
              <a:rPr lang="en-US" smtClean="0"/>
              <a:t>12</a:t>
            </a:fld>
            <a:endParaRPr lang="en-US"/>
          </a:p>
        </p:txBody>
      </p:sp>
    </p:spTree>
    <p:extLst>
      <p:ext uri="{BB962C8B-B14F-4D97-AF65-F5344CB8AC3E}">
        <p14:creationId xmlns:p14="http://schemas.microsoft.com/office/powerpoint/2010/main" val="282866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8DAF0-6C31-4D64-547E-5DDB717DC9C6}"/>
              </a:ext>
            </a:extLst>
          </p:cNvPr>
          <p:cNvSpPr>
            <a:spLocks noGrp="1"/>
          </p:cNvSpPr>
          <p:nvPr>
            <p:ph type="title"/>
          </p:nvPr>
        </p:nvSpPr>
        <p:spPr/>
        <p:txBody>
          <a:bodyPr/>
          <a:lstStyle/>
          <a:p>
            <a:r>
              <a:rPr lang="en-US" sz="6000" dirty="0">
                <a:solidFill>
                  <a:schemeClr val="accent1">
                    <a:lumMod val="50000"/>
                  </a:schemeClr>
                </a:solidFill>
                <a:latin typeface="Century Gothic" panose="020B0502020202020204" pitchFamily="34" charset="0"/>
              </a:rPr>
              <a:t>Discussion</a:t>
            </a:r>
            <a:endParaRPr lang="en-US" dirty="0"/>
          </a:p>
        </p:txBody>
      </p:sp>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3" name="Foliennummernplatzhalter 2">
            <a:extLst>
              <a:ext uri="{FF2B5EF4-FFF2-40B4-BE49-F238E27FC236}">
                <a16:creationId xmlns:a16="http://schemas.microsoft.com/office/drawing/2014/main" id="{5C5D4558-843A-D9A6-E9D4-205F63894BE6}"/>
              </a:ext>
            </a:extLst>
          </p:cNvPr>
          <p:cNvSpPr>
            <a:spLocks noGrp="1"/>
          </p:cNvSpPr>
          <p:nvPr>
            <p:ph type="sldNum" sz="quarter" idx="12"/>
          </p:nvPr>
        </p:nvSpPr>
        <p:spPr/>
        <p:txBody>
          <a:bodyPr/>
          <a:lstStyle/>
          <a:p>
            <a:fld id="{93E0A8AD-FF62-294C-B5B7-EE1361897724}" type="slidenum">
              <a:rPr lang="en-US" smtClean="0"/>
              <a:t>13</a:t>
            </a:fld>
            <a:endParaRPr lang="en-US"/>
          </a:p>
        </p:txBody>
      </p:sp>
      <p:sp>
        <p:nvSpPr>
          <p:cNvPr id="8" name="Rechteck 7">
            <a:extLst>
              <a:ext uri="{FF2B5EF4-FFF2-40B4-BE49-F238E27FC236}">
                <a16:creationId xmlns:a16="http://schemas.microsoft.com/office/drawing/2014/main" id="{23305493-0923-0533-35F7-05FDDFA3A3C5}"/>
              </a:ext>
            </a:extLst>
          </p:cNvPr>
          <p:cNvSpPr/>
          <p:nvPr/>
        </p:nvSpPr>
        <p:spPr>
          <a:xfrm>
            <a:off x="441543" y="1484133"/>
            <a:ext cx="479686" cy="4490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0719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619CA81-2EB5-E6D2-EEAE-72E85D3757CC}"/>
              </a:ext>
            </a:extLst>
          </p:cNvPr>
          <p:cNvSpPr>
            <a:spLocks noGrp="1"/>
          </p:cNvSpPr>
          <p:nvPr>
            <p:ph type="title"/>
          </p:nvPr>
        </p:nvSpPr>
        <p:spPr/>
        <p:txBody>
          <a:bodyPr>
            <a:normAutofit/>
          </a:bodyPr>
          <a:lstStyle/>
          <a:p>
            <a:r>
              <a:rPr lang="en-US" sz="2800" b="1" dirty="0">
                <a:solidFill>
                  <a:schemeClr val="accent1">
                    <a:lumMod val="50000"/>
                  </a:schemeClr>
                </a:solidFill>
                <a:latin typeface="Century Gothic" panose="020B0502020202020204" pitchFamily="34" charset="0"/>
              </a:rPr>
              <a:t>HER2: Signaling Pathways</a:t>
            </a:r>
            <a:br>
              <a:rPr lang="en-US" sz="2800" b="1" dirty="0">
                <a:latin typeface="Century Gothic" panose="020B0502020202020204" pitchFamily="34" charset="0"/>
              </a:rPr>
            </a:br>
            <a:endParaRPr lang="en-US" sz="2400" dirty="0">
              <a:latin typeface="Century Gothic" panose="020B0502020202020204" pitchFamily="34" charset="0"/>
            </a:endParaRPr>
          </a:p>
        </p:txBody>
      </p:sp>
      <p:sp>
        <p:nvSpPr>
          <p:cNvPr id="3" name="Textfeld 2">
            <a:extLst>
              <a:ext uri="{FF2B5EF4-FFF2-40B4-BE49-F238E27FC236}">
                <a16:creationId xmlns:a16="http://schemas.microsoft.com/office/drawing/2014/main" id="{F57F55B0-81C5-8D1E-E899-3B5DDBDCF761}"/>
              </a:ext>
            </a:extLst>
          </p:cNvPr>
          <p:cNvSpPr txBox="1"/>
          <p:nvPr/>
        </p:nvSpPr>
        <p:spPr>
          <a:xfrm>
            <a:off x="9696183" y="136525"/>
            <a:ext cx="2142125" cy="338554"/>
          </a:xfrm>
          <a:prstGeom prst="rect">
            <a:avLst/>
          </a:prstGeom>
          <a:noFill/>
        </p:spPr>
        <p:txBody>
          <a:bodyPr wrap="none" rtlCol="0">
            <a:spAutoFit/>
          </a:bodyPr>
          <a:lstStyle/>
          <a:p>
            <a:r>
              <a:rPr lang="en-US" sz="1600" dirty="0">
                <a:solidFill>
                  <a:schemeClr val="bg1">
                    <a:lumMod val="75000"/>
                  </a:schemeClr>
                </a:solidFill>
                <a:latin typeface="+mj-lt"/>
              </a:rPr>
              <a:t>Created with </a:t>
            </a:r>
            <a:r>
              <a:rPr lang="en-US" sz="1600" dirty="0" err="1">
                <a:solidFill>
                  <a:schemeClr val="bg1">
                    <a:lumMod val="75000"/>
                  </a:schemeClr>
                </a:solidFill>
                <a:latin typeface="+mj-lt"/>
              </a:rPr>
              <a:t>BioRender</a:t>
            </a:r>
            <a:endParaRPr lang="en-US" sz="1600" dirty="0">
              <a:solidFill>
                <a:schemeClr val="bg1">
                  <a:lumMod val="75000"/>
                </a:schemeClr>
              </a:solidFill>
              <a:latin typeface="+mj-lt"/>
            </a:endParaRPr>
          </a:p>
        </p:txBody>
      </p:sp>
      <p:graphicFrame>
        <p:nvGraphicFramePr>
          <p:cNvPr id="2" name="Diagramm 1">
            <a:extLst>
              <a:ext uri="{FF2B5EF4-FFF2-40B4-BE49-F238E27FC236}">
                <a16:creationId xmlns:a16="http://schemas.microsoft.com/office/drawing/2014/main" id="{2610CA7A-4547-1A3E-8FC4-6C6FD2ECB99D}"/>
              </a:ext>
            </a:extLst>
          </p:cNvPr>
          <p:cNvGraphicFramePr/>
          <p:nvPr/>
        </p:nvGraphicFramePr>
        <p:xfrm>
          <a:off x="247199" y="6394912"/>
          <a:ext cx="10440000" cy="2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fik 3" descr="Ein Bild, das Text, Screenshot, Diagramm enthält.&#10;&#10;Automatisch generierte Beschreibung">
            <a:extLst>
              <a:ext uri="{FF2B5EF4-FFF2-40B4-BE49-F238E27FC236}">
                <a16:creationId xmlns:a16="http://schemas.microsoft.com/office/drawing/2014/main" id="{71FC7E4A-1775-003E-8C74-9083F00F84F6}"/>
              </a:ext>
            </a:extLst>
          </p:cNvPr>
          <p:cNvPicPr>
            <a:picLocks noChangeAspect="1"/>
          </p:cNvPicPr>
          <p:nvPr/>
        </p:nvPicPr>
        <p:blipFill rotWithShape="1">
          <a:blip r:embed="rId8"/>
          <a:srcRect l="8789" t="10247" b="5255"/>
          <a:stretch/>
        </p:blipFill>
        <p:spPr>
          <a:xfrm>
            <a:off x="2891327" y="1259457"/>
            <a:ext cx="6409346" cy="4983216"/>
          </a:xfrm>
          <a:prstGeom prst="rect">
            <a:avLst/>
          </a:prstGeom>
        </p:spPr>
      </p:pic>
      <p:sp>
        <p:nvSpPr>
          <p:cNvPr id="5" name="Fußzeilenplatzhalter 4">
            <a:extLst>
              <a:ext uri="{FF2B5EF4-FFF2-40B4-BE49-F238E27FC236}">
                <a16:creationId xmlns:a16="http://schemas.microsoft.com/office/drawing/2014/main" id="{8AFE068E-D89F-9513-2709-AFFEC379F8ED}"/>
              </a:ext>
            </a:extLst>
          </p:cNvPr>
          <p:cNvSpPr>
            <a:spLocks noGrp="1"/>
          </p:cNvSpPr>
          <p:nvPr>
            <p:ph type="ftr" sz="quarter" idx="11"/>
          </p:nvPr>
        </p:nvSpPr>
        <p:spPr/>
        <p:txBody>
          <a:bodyPr/>
          <a:lstStyle/>
          <a:p>
            <a:r>
              <a:rPr lang="en-US"/>
              <a:t>06. 06. 2024 | Group 6 | WM II</a:t>
            </a:r>
          </a:p>
        </p:txBody>
      </p:sp>
      <p:sp>
        <p:nvSpPr>
          <p:cNvPr id="6" name="Foliennummernplatzhalter 5">
            <a:extLst>
              <a:ext uri="{FF2B5EF4-FFF2-40B4-BE49-F238E27FC236}">
                <a16:creationId xmlns:a16="http://schemas.microsoft.com/office/drawing/2014/main" id="{97198699-4A8B-63F6-4A52-FF60A111814C}"/>
              </a:ext>
            </a:extLst>
          </p:cNvPr>
          <p:cNvSpPr>
            <a:spLocks noGrp="1"/>
          </p:cNvSpPr>
          <p:nvPr>
            <p:ph type="sldNum" sz="quarter" idx="12"/>
          </p:nvPr>
        </p:nvSpPr>
        <p:spPr/>
        <p:txBody>
          <a:bodyPr/>
          <a:lstStyle/>
          <a:p>
            <a:fld id="{93E0A8AD-FF62-294C-B5B7-EE1361897724}" type="slidenum">
              <a:rPr lang="en-US" smtClean="0"/>
              <a:t>14</a:t>
            </a:fld>
            <a:endParaRPr lang="en-US"/>
          </a:p>
        </p:txBody>
      </p:sp>
    </p:spTree>
    <p:extLst>
      <p:ext uri="{BB962C8B-B14F-4D97-AF65-F5344CB8AC3E}">
        <p14:creationId xmlns:p14="http://schemas.microsoft.com/office/powerpoint/2010/main" val="387367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619CA81-2EB5-E6D2-EEAE-72E85D3757CC}"/>
              </a:ext>
            </a:extLst>
          </p:cNvPr>
          <p:cNvSpPr>
            <a:spLocks noGrp="1"/>
          </p:cNvSpPr>
          <p:nvPr>
            <p:ph type="title"/>
          </p:nvPr>
        </p:nvSpPr>
        <p:spPr/>
        <p:txBody>
          <a:bodyPr>
            <a:normAutofit/>
          </a:bodyPr>
          <a:lstStyle/>
          <a:p>
            <a:br>
              <a:rPr lang="en-US" sz="2800" b="1" dirty="0">
                <a:latin typeface="Century Gothic" panose="020B0502020202020204" pitchFamily="34" charset="0"/>
              </a:rPr>
            </a:br>
            <a:endParaRPr lang="en-US" sz="2400" dirty="0">
              <a:latin typeface="Century Gothic" panose="020B0502020202020204" pitchFamily="34" charset="0"/>
            </a:endParaRPr>
          </a:p>
        </p:txBody>
      </p:sp>
      <p:sp>
        <p:nvSpPr>
          <p:cNvPr id="3" name="Textfeld 2">
            <a:extLst>
              <a:ext uri="{FF2B5EF4-FFF2-40B4-BE49-F238E27FC236}">
                <a16:creationId xmlns:a16="http://schemas.microsoft.com/office/drawing/2014/main" id="{F57F55B0-81C5-8D1E-E899-3B5DDBDCF761}"/>
              </a:ext>
            </a:extLst>
          </p:cNvPr>
          <p:cNvSpPr txBox="1"/>
          <p:nvPr/>
        </p:nvSpPr>
        <p:spPr>
          <a:xfrm>
            <a:off x="9696183" y="136525"/>
            <a:ext cx="2142125" cy="338554"/>
          </a:xfrm>
          <a:prstGeom prst="rect">
            <a:avLst/>
          </a:prstGeom>
          <a:noFill/>
        </p:spPr>
        <p:txBody>
          <a:bodyPr wrap="none" rtlCol="0">
            <a:spAutoFit/>
          </a:bodyPr>
          <a:lstStyle/>
          <a:p>
            <a:r>
              <a:rPr lang="en-US" sz="1600" dirty="0">
                <a:solidFill>
                  <a:schemeClr val="bg1">
                    <a:lumMod val="75000"/>
                  </a:schemeClr>
                </a:solidFill>
                <a:latin typeface="+mj-lt"/>
              </a:rPr>
              <a:t>Created with </a:t>
            </a:r>
            <a:r>
              <a:rPr lang="en-US" sz="1600" dirty="0" err="1">
                <a:solidFill>
                  <a:schemeClr val="bg1">
                    <a:lumMod val="75000"/>
                  </a:schemeClr>
                </a:solidFill>
                <a:latin typeface="+mj-lt"/>
              </a:rPr>
              <a:t>BioRender</a:t>
            </a:r>
            <a:endParaRPr lang="en-US" sz="1600" dirty="0">
              <a:solidFill>
                <a:schemeClr val="bg1">
                  <a:lumMod val="75000"/>
                </a:schemeClr>
              </a:solidFill>
              <a:latin typeface="+mj-lt"/>
            </a:endParaRPr>
          </a:p>
        </p:txBody>
      </p:sp>
      <p:sp>
        <p:nvSpPr>
          <p:cNvPr id="5" name="Fußzeilenplatzhalter 4">
            <a:extLst>
              <a:ext uri="{FF2B5EF4-FFF2-40B4-BE49-F238E27FC236}">
                <a16:creationId xmlns:a16="http://schemas.microsoft.com/office/drawing/2014/main" id="{8AFE068E-D89F-9513-2709-AFFEC379F8ED}"/>
              </a:ext>
            </a:extLst>
          </p:cNvPr>
          <p:cNvSpPr>
            <a:spLocks noGrp="1"/>
          </p:cNvSpPr>
          <p:nvPr>
            <p:ph type="ftr" sz="quarter" idx="11"/>
          </p:nvPr>
        </p:nvSpPr>
        <p:spPr/>
        <p:txBody>
          <a:bodyPr/>
          <a:lstStyle/>
          <a:p>
            <a:r>
              <a:rPr lang="en-US"/>
              <a:t>06. 06. 2024 | Group 6 | WM II</a:t>
            </a:r>
          </a:p>
        </p:txBody>
      </p:sp>
      <p:sp>
        <p:nvSpPr>
          <p:cNvPr id="6" name="Foliennummernplatzhalter 5">
            <a:extLst>
              <a:ext uri="{FF2B5EF4-FFF2-40B4-BE49-F238E27FC236}">
                <a16:creationId xmlns:a16="http://schemas.microsoft.com/office/drawing/2014/main" id="{97198699-4A8B-63F6-4A52-FF60A111814C}"/>
              </a:ext>
            </a:extLst>
          </p:cNvPr>
          <p:cNvSpPr>
            <a:spLocks noGrp="1"/>
          </p:cNvSpPr>
          <p:nvPr>
            <p:ph type="sldNum" sz="quarter" idx="12"/>
          </p:nvPr>
        </p:nvSpPr>
        <p:spPr/>
        <p:txBody>
          <a:bodyPr/>
          <a:lstStyle/>
          <a:p>
            <a:fld id="{93E0A8AD-FF62-294C-B5B7-EE1361897724}" type="slidenum">
              <a:rPr lang="en-US" smtClean="0"/>
              <a:t>15</a:t>
            </a:fld>
            <a:endParaRPr lang="en-US"/>
          </a:p>
        </p:txBody>
      </p:sp>
      <p:grpSp>
        <p:nvGrpSpPr>
          <p:cNvPr id="7" name="Gruppieren 6">
            <a:extLst>
              <a:ext uri="{FF2B5EF4-FFF2-40B4-BE49-F238E27FC236}">
                <a16:creationId xmlns:a16="http://schemas.microsoft.com/office/drawing/2014/main" id="{BE639BEE-D28D-F598-FE39-3B9AB2B104F6}"/>
              </a:ext>
            </a:extLst>
          </p:cNvPr>
          <p:cNvGrpSpPr/>
          <p:nvPr/>
        </p:nvGrpSpPr>
        <p:grpSpPr>
          <a:xfrm>
            <a:off x="3596808" y="702637"/>
            <a:ext cx="4998384" cy="5452726"/>
            <a:chOff x="12834557" y="1153007"/>
            <a:chExt cx="4276476" cy="4774798"/>
          </a:xfrm>
        </p:grpSpPr>
        <p:grpSp>
          <p:nvGrpSpPr>
            <p:cNvPr id="8" name="Gruppieren 7">
              <a:extLst>
                <a:ext uri="{FF2B5EF4-FFF2-40B4-BE49-F238E27FC236}">
                  <a16:creationId xmlns:a16="http://schemas.microsoft.com/office/drawing/2014/main" id="{CD1E8C95-3577-DEFA-407B-BC48D0D32D8D}"/>
                </a:ext>
              </a:extLst>
            </p:cNvPr>
            <p:cNvGrpSpPr/>
            <p:nvPr/>
          </p:nvGrpSpPr>
          <p:grpSpPr>
            <a:xfrm>
              <a:off x="12834557" y="1153007"/>
              <a:ext cx="4276476" cy="3769722"/>
              <a:chOff x="4955686" y="1508236"/>
              <a:chExt cx="4276476" cy="3769722"/>
            </a:xfrm>
          </p:grpSpPr>
          <p:pic>
            <p:nvPicPr>
              <p:cNvPr id="16" name="Grafik 15" descr="Ein Bild, das Screenshot, Text, Cartoon enthält.&#10;&#10;Automatisch generierte Beschreibung">
                <a:extLst>
                  <a:ext uri="{FF2B5EF4-FFF2-40B4-BE49-F238E27FC236}">
                    <a16:creationId xmlns:a16="http://schemas.microsoft.com/office/drawing/2014/main" id="{181539AE-2A63-6EC4-DAA5-6BF7AA496610}"/>
                  </a:ext>
                </a:extLst>
              </p:cNvPr>
              <p:cNvPicPr>
                <a:picLocks noChangeAspect="1"/>
              </p:cNvPicPr>
              <p:nvPr/>
            </p:nvPicPr>
            <p:blipFill rotWithShape="1">
              <a:blip r:embed="rId3"/>
              <a:srcRect l="28200" t="13175" r="25250"/>
              <a:stretch/>
            </p:blipFill>
            <p:spPr>
              <a:xfrm>
                <a:off x="6694343" y="1508236"/>
                <a:ext cx="2537819" cy="3769722"/>
              </a:xfrm>
              <a:prstGeom prst="rect">
                <a:avLst/>
              </a:prstGeom>
            </p:spPr>
          </p:pic>
          <p:pic>
            <p:nvPicPr>
              <p:cNvPr id="17" name="Grafik 16" descr="Ein Bild, das Screenshot, Cartoon, Design enthält.&#10;&#10;Automatisch generierte Beschreibung">
                <a:extLst>
                  <a:ext uri="{FF2B5EF4-FFF2-40B4-BE49-F238E27FC236}">
                    <a16:creationId xmlns:a16="http://schemas.microsoft.com/office/drawing/2014/main" id="{5C6971D2-0F46-0DD0-3B04-A565A3F4C4B1}"/>
                  </a:ext>
                </a:extLst>
              </p:cNvPr>
              <p:cNvPicPr>
                <a:picLocks noChangeAspect="1"/>
              </p:cNvPicPr>
              <p:nvPr/>
            </p:nvPicPr>
            <p:blipFill rotWithShape="1">
              <a:blip r:embed="rId4"/>
              <a:srcRect l="29953" t="12486" r="37109" b="698"/>
              <a:stretch/>
            </p:blipFill>
            <p:spPr>
              <a:xfrm>
                <a:off x="4955686" y="1550112"/>
                <a:ext cx="1770791" cy="3727846"/>
              </a:xfrm>
              <a:prstGeom prst="rect">
                <a:avLst/>
              </a:prstGeom>
            </p:spPr>
          </p:pic>
        </p:grpSp>
        <p:sp>
          <p:nvSpPr>
            <p:cNvPr id="9" name="Textfeld 8">
              <a:extLst>
                <a:ext uri="{FF2B5EF4-FFF2-40B4-BE49-F238E27FC236}">
                  <a16:creationId xmlns:a16="http://schemas.microsoft.com/office/drawing/2014/main" id="{37841526-F607-2AAB-6539-4619E3C0FFFE}"/>
                </a:ext>
              </a:extLst>
            </p:cNvPr>
            <p:cNvSpPr txBox="1"/>
            <p:nvPr/>
          </p:nvSpPr>
          <p:spPr>
            <a:xfrm>
              <a:off x="13068349" y="4253472"/>
              <a:ext cx="1447798" cy="369332"/>
            </a:xfrm>
            <a:prstGeom prst="rect">
              <a:avLst/>
            </a:prstGeom>
            <a:noFill/>
          </p:spPr>
          <p:txBody>
            <a:bodyPr wrap="square" rtlCol="0">
              <a:spAutoFit/>
            </a:bodyPr>
            <a:lstStyle/>
            <a:p>
              <a:r>
                <a:rPr lang="en-US" b="1" dirty="0">
                  <a:solidFill>
                    <a:schemeClr val="accent1">
                      <a:lumMod val="50000"/>
                    </a:schemeClr>
                  </a:solidFill>
                </a:rPr>
                <a:t>Homodimer</a:t>
              </a:r>
            </a:p>
          </p:txBody>
        </p:sp>
        <p:sp>
          <p:nvSpPr>
            <p:cNvPr id="10" name="Textfeld 9">
              <a:extLst>
                <a:ext uri="{FF2B5EF4-FFF2-40B4-BE49-F238E27FC236}">
                  <a16:creationId xmlns:a16="http://schemas.microsoft.com/office/drawing/2014/main" id="{1BC4786B-E7BD-0BFE-556F-6F560C6B0B81}"/>
                </a:ext>
              </a:extLst>
            </p:cNvPr>
            <p:cNvSpPr txBox="1"/>
            <p:nvPr/>
          </p:nvSpPr>
          <p:spPr>
            <a:xfrm>
              <a:off x="14896207" y="4302721"/>
              <a:ext cx="1447798" cy="369332"/>
            </a:xfrm>
            <a:prstGeom prst="rect">
              <a:avLst/>
            </a:prstGeom>
            <a:noFill/>
          </p:spPr>
          <p:txBody>
            <a:bodyPr wrap="square" rtlCol="0">
              <a:spAutoFit/>
            </a:bodyPr>
            <a:lstStyle/>
            <a:p>
              <a:r>
                <a:rPr lang="en-US" b="1" dirty="0">
                  <a:solidFill>
                    <a:schemeClr val="accent1">
                      <a:lumMod val="50000"/>
                    </a:schemeClr>
                  </a:solidFill>
                </a:rPr>
                <a:t>Heterodimer</a:t>
              </a:r>
            </a:p>
          </p:txBody>
        </p:sp>
        <p:grpSp>
          <p:nvGrpSpPr>
            <p:cNvPr id="11" name="Gruppieren 10">
              <a:extLst>
                <a:ext uri="{FF2B5EF4-FFF2-40B4-BE49-F238E27FC236}">
                  <a16:creationId xmlns:a16="http://schemas.microsoft.com/office/drawing/2014/main" id="{C9A47301-30DF-9A3A-A532-32200E60D3A0}"/>
                </a:ext>
              </a:extLst>
            </p:cNvPr>
            <p:cNvGrpSpPr/>
            <p:nvPr/>
          </p:nvGrpSpPr>
          <p:grpSpPr>
            <a:xfrm>
              <a:off x="13359082" y="4969748"/>
              <a:ext cx="3316422" cy="958057"/>
              <a:chOff x="5380004" y="5310094"/>
              <a:chExt cx="3316422" cy="958057"/>
            </a:xfrm>
          </p:grpSpPr>
          <p:sp>
            <p:nvSpPr>
              <p:cNvPr id="12" name="Textfeld 11">
                <a:extLst>
                  <a:ext uri="{FF2B5EF4-FFF2-40B4-BE49-F238E27FC236}">
                    <a16:creationId xmlns:a16="http://schemas.microsoft.com/office/drawing/2014/main" id="{958F0D8E-BDBC-BFF7-869D-88518ED62875}"/>
                  </a:ext>
                </a:extLst>
              </p:cNvPr>
              <p:cNvSpPr txBox="1"/>
              <p:nvPr/>
            </p:nvSpPr>
            <p:spPr>
              <a:xfrm>
                <a:off x="5866133" y="5868041"/>
                <a:ext cx="2830293" cy="400110"/>
              </a:xfrm>
              <a:prstGeom prst="rect">
                <a:avLst/>
              </a:prstGeom>
              <a:noFill/>
            </p:spPr>
            <p:txBody>
              <a:bodyPr wrap="square" rtlCol="0">
                <a:spAutoFit/>
              </a:bodyPr>
              <a:lstStyle/>
              <a:p>
                <a:r>
                  <a:rPr lang="en-US" sz="2000" b="1" dirty="0">
                    <a:solidFill>
                      <a:schemeClr val="accent1">
                        <a:lumMod val="50000"/>
                      </a:schemeClr>
                    </a:solidFill>
                  </a:rPr>
                  <a:t>MAPK &amp; PI3K/Akt, ...</a:t>
                </a:r>
              </a:p>
            </p:txBody>
          </p:sp>
          <p:sp>
            <p:nvSpPr>
              <p:cNvPr id="13" name="Eckige Klammer rechts 12">
                <a:extLst>
                  <a:ext uri="{FF2B5EF4-FFF2-40B4-BE49-F238E27FC236}">
                    <a16:creationId xmlns:a16="http://schemas.microsoft.com/office/drawing/2014/main" id="{A82C6FE0-CD8D-71B2-E95F-587F30583944}"/>
                  </a:ext>
                </a:extLst>
              </p:cNvPr>
              <p:cNvSpPr/>
              <p:nvPr/>
            </p:nvSpPr>
            <p:spPr>
              <a:xfrm rot="5400000">
                <a:off x="6682240" y="4007858"/>
                <a:ext cx="168923" cy="2773395"/>
              </a:xfrm>
              <a:prstGeom prst="rightBracket">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Gerade Verbindung mit Pfeil 13">
                <a:extLst>
                  <a:ext uri="{FF2B5EF4-FFF2-40B4-BE49-F238E27FC236}">
                    <a16:creationId xmlns:a16="http://schemas.microsoft.com/office/drawing/2014/main" id="{47703880-79C9-CEA6-917E-7BB22AF7A0DA}"/>
                  </a:ext>
                </a:extLst>
              </p:cNvPr>
              <p:cNvCxnSpPr>
                <a:cxnSpLocks/>
                <a:stCxn id="13" idx="2"/>
              </p:cNvCxnSpPr>
              <p:nvPr/>
            </p:nvCxnSpPr>
            <p:spPr>
              <a:xfrm>
                <a:off x="6766701" y="5479017"/>
                <a:ext cx="989" cy="367579"/>
              </a:xfrm>
              <a:prstGeom prst="straightConnector1">
                <a:avLst/>
              </a:prstGeom>
              <a:ln w="317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4395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D2670A63-E76C-4ABC-76AD-5EFE3562830E}"/>
              </a:ext>
            </a:extLst>
          </p:cNvPr>
          <p:cNvSpPr>
            <a:spLocks noGrp="1"/>
          </p:cNvSpPr>
          <p:nvPr>
            <p:ph type="ftr" sz="quarter" idx="11"/>
          </p:nvPr>
        </p:nvSpPr>
        <p:spPr/>
        <p:txBody>
          <a:bodyPr/>
          <a:lstStyle/>
          <a:p>
            <a:r>
              <a:rPr lang="en-US"/>
              <a:t>06. 06. 2024 | Group 6 | WM II</a:t>
            </a:r>
          </a:p>
        </p:txBody>
      </p:sp>
      <p:sp>
        <p:nvSpPr>
          <p:cNvPr id="7" name="Foliennummernplatzhalter 6">
            <a:extLst>
              <a:ext uri="{FF2B5EF4-FFF2-40B4-BE49-F238E27FC236}">
                <a16:creationId xmlns:a16="http://schemas.microsoft.com/office/drawing/2014/main" id="{2073E865-4235-7A1A-A5E1-BE8E9E5D6CFF}"/>
              </a:ext>
            </a:extLst>
          </p:cNvPr>
          <p:cNvSpPr>
            <a:spLocks noGrp="1"/>
          </p:cNvSpPr>
          <p:nvPr>
            <p:ph type="sldNum" sz="quarter" idx="12"/>
          </p:nvPr>
        </p:nvSpPr>
        <p:spPr/>
        <p:txBody>
          <a:bodyPr/>
          <a:lstStyle/>
          <a:p>
            <a:fld id="{93E0A8AD-FF62-294C-B5B7-EE1361897724}" type="slidenum">
              <a:rPr lang="en-US" smtClean="0"/>
              <a:t>16</a:t>
            </a:fld>
            <a:endParaRPr lang="en-US"/>
          </a:p>
        </p:txBody>
      </p:sp>
      <p:pic>
        <p:nvPicPr>
          <p:cNvPr id="2" name="Picture 7">
            <a:extLst>
              <a:ext uri="{FF2B5EF4-FFF2-40B4-BE49-F238E27FC236}">
                <a16:creationId xmlns:a16="http://schemas.microsoft.com/office/drawing/2014/main" id="{1D36CA05-D15F-5CC9-A6C3-DA1DB1030104}"/>
              </a:ext>
            </a:extLst>
          </p:cNvPr>
          <p:cNvPicPr>
            <a:picLocks noChangeAspect="1"/>
          </p:cNvPicPr>
          <p:nvPr/>
        </p:nvPicPr>
        <p:blipFill>
          <a:blip r:embed="rId3"/>
          <a:stretch>
            <a:fillRect/>
          </a:stretch>
        </p:blipFill>
        <p:spPr>
          <a:xfrm>
            <a:off x="591042" y="568167"/>
            <a:ext cx="7259188" cy="5690133"/>
          </a:xfrm>
          <a:prstGeom prst="rect">
            <a:avLst/>
          </a:prstGeom>
        </p:spPr>
      </p:pic>
      <p:pic>
        <p:nvPicPr>
          <p:cNvPr id="3" name="Picture 9">
            <a:extLst>
              <a:ext uri="{FF2B5EF4-FFF2-40B4-BE49-F238E27FC236}">
                <a16:creationId xmlns:a16="http://schemas.microsoft.com/office/drawing/2014/main" id="{EB66E421-EE8B-EA00-FBA0-58F29D683389}"/>
              </a:ext>
            </a:extLst>
          </p:cNvPr>
          <p:cNvPicPr>
            <a:picLocks noChangeAspect="1"/>
          </p:cNvPicPr>
          <p:nvPr/>
        </p:nvPicPr>
        <p:blipFill>
          <a:blip r:embed="rId4"/>
          <a:stretch>
            <a:fillRect/>
          </a:stretch>
        </p:blipFill>
        <p:spPr>
          <a:xfrm>
            <a:off x="8124771" y="1565511"/>
            <a:ext cx="3476187" cy="3146271"/>
          </a:xfrm>
          <a:prstGeom prst="rect">
            <a:avLst/>
          </a:prstGeom>
        </p:spPr>
      </p:pic>
    </p:spTree>
    <p:extLst>
      <p:ext uri="{BB962C8B-B14F-4D97-AF65-F5344CB8AC3E}">
        <p14:creationId xmlns:p14="http://schemas.microsoft.com/office/powerpoint/2010/main" val="348444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46609-D109-21D9-BBCA-16B0FD4FB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163" y="5106739"/>
            <a:ext cx="7247248" cy="1554615"/>
          </a:xfrm>
          <a:prstGeom prst="rect">
            <a:avLst/>
          </a:prstGeom>
        </p:spPr>
      </p:pic>
      <p:pic>
        <p:nvPicPr>
          <p:cNvPr id="7" name="Picture 6">
            <a:extLst>
              <a:ext uri="{FF2B5EF4-FFF2-40B4-BE49-F238E27FC236}">
                <a16:creationId xmlns:a16="http://schemas.microsoft.com/office/drawing/2014/main" id="{18849F02-F903-9029-F13D-AD7808D18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174" y="1333311"/>
            <a:ext cx="6636774" cy="3600562"/>
          </a:xfrm>
          <a:prstGeom prst="rect">
            <a:avLst/>
          </a:prstGeom>
        </p:spPr>
      </p:pic>
      <p:sp>
        <p:nvSpPr>
          <p:cNvPr id="8" name="TextBox 7">
            <a:extLst>
              <a:ext uri="{FF2B5EF4-FFF2-40B4-BE49-F238E27FC236}">
                <a16:creationId xmlns:a16="http://schemas.microsoft.com/office/drawing/2014/main" id="{A6562182-D720-0506-C10F-70CB9A655917}"/>
              </a:ext>
            </a:extLst>
          </p:cNvPr>
          <p:cNvSpPr txBox="1"/>
          <p:nvPr/>
        </p:nvSpPr>
        <p:spPr>
          <a:xfrm>
            <a:off x="2453194" y="140506"/>
            <a:ext cx="8214806" cy="1077218"/>
          </a:xfrm>
          <a:prstGeom prst="rect">
            <a:avLst/>
          </a:prstGeom>
          <a:noFill/>
        </p:spPr>
        <p:txBody>
          <a:bodyPr wrap="square" rtlCol="0">
            <a:spAutoFit/>
          </a:bodyPr>
          <a:lstStyle/>
          <a:p>
            <a:r>
              <a:rPr lang="en-US" sz="1600" dirty="0"/>
              <a:t>ACCCTCTCAGCGTACCCTTGTCCCCAGGAAGCATACGTGATGGCTGGTGTGGGCTCCCCATATGTCTCCCGCCTTCTGGGCATCTGCCTGACATCCACGGTGCAGCTGGTGACACAGCTTATGCCCTATGGCTGCCTCTTAGACCATGTCCGGGAAAACCGCGGACGCCTGGGCTCCCAGGACCTGCTGAACTGGTGTATGCAGATTGCCAAGGTATGCACCTGGGCTCTTTGCAGGTCTC</a:t>
            </a:r>
          </a:p>
        </p:txBody>
      </p:sp>
      <p:sp>
        <p:nvSpPr>
          <p:cNvPr id="9" name="TextBox 8">
            <a:extLst>
              <a:ext uri="{FF2B5EF4-FFF2-40B4-BE49-F238E27FC236}">
                <a16:creationId xmlns:a16="http://schemas.microsoft.com/office/drawing/2014/main" id="{5B585E37-5703-E463-81B3-9A63DFE1DFA0}"/>
              </a:ext>
            </a:extLst>
          </p:cNvPr>
          <p:cNvSpPr txBox="1"/>
          <p:nvPr/>
        </p:nvSpPr>
        <p:spPr>
          <a:xfrm>
            <a:off x="191775" y="5699381"/>
            <a:ext cx="3362632" cy="369332"/>
          </a:xfrm>
          <a:prstGeom prst="rect">
            <a:avLst/>
          </a:prstGeom>
          <a:noFill/>
        </p:spPr>
        <p:txBody>
          <a:bodyPr wrap="square" rtlCol="0">
            <a:spAutoFit/>
          </a:bodyPr>
          <a:lstStyle/>
          <a:p>
            <a:r>
              <a:rPr lang="de-DE" dirty="0" err="1"/>
              <a:t>Tyrosine</a:t>
            </a:r>
            <a:r>
              <a:rPr lang="de-DE" dirty="0"/>
              <a:t> </a:t>
            </a:r>
            <a:r>
              <a:rPr lang="de-DE" dirty="0" err="1"/>
              <a:t>kinase</a:t>
            </a:r>
            <a:r>
              <a:rPr lang="de-DE" dirty="0"/>
              <a:t> </a:t>
            </a:r>
            <a:r>
              <a:rPr lang="de-DE" dirty="0" err="1"/>
              <a:t>domain</a:t>
            </a:r>
            <a:r>
              <a:rPr lang="de-DE" dirty="0"/>
              <a:t>:</a:t>
            </a:r>
            <a:endParaRPr lang="en-US" dirty="0"/>
          </a:p>
        </p:txBody>
      </p:sp>
      <p:sp>
        <p:nvSpPr>
          <p:cNvPr id="10" name="TextBox 9">
            <a:extLst>
              <a:ext uri="{FF2B5EF4-FFF2-40B4-BE49-F238E27FC236}">
                <a16:creationId xmlns:a16="http://schemas.microsoft.com/office/drawing/2014/main" id="{F8150E69-077B-C2C8-D313-57294BFB352E}"/>
              </a:ext>
            </a:extLst>
          </p:cNvPr>
          <p:cNvSpPr txBox="1"/>
          <p:nvPr/>
        </p:nvSpPr>
        <p:spPr>
          <a:xfrm>
            <a:off x="275303" y="373828"/>
            <a:ext cx="2389239" cy="646331"/>
          </a:xfrm>
          <a:prstGeom prst="rect">
            <a:avLst/>
          </a:prstGeom>
          <a:noFill/>
        </p:spPr>
        <p:txBody>
          <a:bodyPr wrap="square" rtlCol="0">
            <a:spAutoFit/>
          </a:bodyPr>
          <a:lstStyle/>
          <a:p>
            <a:r>
              <a:rPr lang="de-DE" dirty="0"/>
              <a:t>Exon 20 </a:t>
            </a:r>
            <a:r>
              <a:rPr lang="de-DE" dirty="0" err="1"/>
              <a:t>sequence</a:t>
            </a:r>
            <a:r>
              <a:rPr lang="de-DE" dirty="0"/>
              <a:t> (</a:t>
            </a:r>
            <a:r>
              <a:rPr lang="de-DE" dirty="0" err="1"/>
              <a:t>mrna</a:t>
            </a:r>
            <a:r>
              <a:rPr lang="de-DE" dirty="0"/>
              <a:t>):</a:t>
            </a:r>
            <a:endParaRPr lang="en-US" dirty="0"/>
          </a:p>
        </p:txBody>
      </p:sp>
      <p:sp>
        <p:nvSpPr>
          <p:cNvPr id="11" name="TextBox 10">
            <a:extLst>
              <a:ext uri="{FF2B5EF4-FFF2-40B4-BE49-F238E27FC236}">
                <a16:creationId xmlns:a16="http://schemas.microsoft.com/office/drawing/2014/main" id="{2B6F2C84-1AFF-9756-1283-20D8386DFA53}"/>
              </a:ext>
            </a:extLst>
          </p:cNvPr>
          <p:cNvSpPr txBox="1"/>
          <p:nvPr/>
        </p:nvSpPr>
        <p:spPr>
          <a:xfrm>
            <a:off x="530942" y="1751260"/>
            <a:ext cx="1823930" cy="923330"/>
          </a:xfrm>
          <a:prstGeom prst="rect">
            <a:avLst/>
          </a:prstGeom>
          <a:noFill/>
        </p:spPr>
        <p:txBody>
          <a:bodyPr wrap="square" rtlCol="0">
            <a:spAutoFit/>
          </a:bodyPr>
          <a:lstStyle/>
          <a:p>
            <a:r>
              <a:rPr lang="de-DE" dirty="0" err="1"/>
              <a:t>Translated</a:t>
            </a:r>
            <a:r>
              <a:rPr lang="de-DE" dirty="0"/>
              <a:t> </a:t>
            </a:r>
            <a:r>
              <a:rPr lang="de-DE" dirty="0" err="1"/>
              <a:t>exon</a:t>
            </a:r>
            <a:r>
              <a:rPr lang="de-DE" dirty="0"/>
              <a:t> 20 (all </a:t>
            </a:r>
            <a:r>
              <a:rPr lang="de-DE" dirty="0" err="1"/>
              <a:t>six</a:t>
            </a:r>
            <a:r>
              <a:rPr lang="de-DE" dirty="0"/>
              <a:t> open </a:t>
            </a:r>
            <a:r>
              <a:rPr lang="de-DE" dirty="0" err="1"/>
              <a:t>reading</a:t>
            </a:r>
            <a:r>
              <a:rPr lang="de-DE" dirty="0"/>
              <a:t> </a:t>
            </a:r>
            <a:r>
              <a:rPr lang="de-DE" dirty="0" err="1"/>
              <a:t>frames</a:t>
            </a:r>
            <a:r>
              <a:rPr lang="de-DE" dirty="0"/>
              <a:t>):</a:t>
            </a:r>
            <a:endParaRPr lang="en-US" dirty="0"/>
          </a:p>
        </p:txBody>
      </p:sp>
      <p:sp>
        <p:nvSpPr>
          <p:cNvPr id="12" name="TextBox 11">
            <a:extLst>
              <a:ext uri="{FF2B5EF4-FFF2-40B4-BE49-F238E27FC236}">
                <a16:creationId xmlns:a16="http://schemas.microsoft.com/office/drawing/2014/main" id="{A5E5A0C9-AF74-0F3E-1837-CF4FE2FF6903}"/>
              </a:ext>
            </a:extLst>
          </p:cNvPr>
          <p:cNvSpPr txBox="1"/>
          <p:nvPr/>
        </p:nvSpPr>
        <p:spPr>
          <a:xfrm>
            <a:off x="10156631" y="5560880"/>
            <a:ext cx="1828800" cy="646331"/>
          </a:xfrm>
          <a:prstGeom prst="rect">
            <a:avLst/>
          </a:prstGeom>
          <a:noFill/>
        </p:spPr>
        <p:txBody>
          <a:bodyPr wrap="square" rtlCol="0">
            <a:spAutoFit/>
          </a:bodyPr>
          <a:lstStyle/>
          <a:p>
            <a:r>
              <a:rPr lang="de-DE" dirty="0"/>
              <a:t>Exon 20 </a:t>
            </a:r>
            <a:r>
              <a:rPr lang="de-DE" dirty="0" err="1"/>
              <a:t>possibly</a:t>
            </a:r>
            <a:r>
              <a:rPr lang="de-DE" dirty="0"/>
              <a:t> </a:t>
            </a:r>
            <a:r>
              <a:rPr lang="de-DE" dirty="0" err="1"/>
              <a:t>from</a:t>
            </a:r>
            <a:r>
              <a:rPr lang="de-DE" dirty="0"/>
              <a:t> 750-820</a:t>
            </a:r>
            <a:endParaRPr lang="en-US" dirty="0"/>
          </a:p>
        </p:txBody>
      </p:sp>
    </p:spTree>
    <p:extLst>
      <p:ext uri="{BB962C8B-B14F-4D97-AF65-F5344CB8AC3E}">
        <p14:creationId xmlns:p14="http://schemas.microsoft.com/office/powerpoint/2010/main" val="286836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EC8EB27-21ED-AF17-2AA2-B6503BE7BA22}"/>
              </a:ext>
            </a:extLst>
          </p:cNvPr>
          <p:cNvSpPr>
            <a:spLocks noChangeArrowheads="1"/>
          </p:cNvSpPr>
          <p:nvPr/>
        </p:nvSpPr>
        <p:spPr bwMode="auto">
          <a:xfrm>
            <a:off x="314633" y="1107425"/>
            <a:ext cx="11120284"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Exon_20(protein sequence 750-820):  </a:t>
            </a:r>
            <a:r>
              <a:rPr kumimoji="0" lang="en-US" altLang="en-US" sz="1400" b="0" i="0" u="none" strike="noStrike" cap="none" normalizeH="0" baseline="0" dirty="0">
                <a:ln>
                  <a:noFill/>
                </a:ln>
                <a:solidFill>
                  <a:schemeClr val="tx1"/>
                </a:solidFill>
                <a:effectLst/>
                <a:latin typeface="Arial Unicode MS"/>
                <a:hlinkClick r:id="rId2"/>
              </a:rPr>
              <a:t>https://www.ncbi.nlm.nih.gov/protein/NP_004439.2</a:t>
            </a:r>
            <a:endParaRPr kumimoji="0" lang="en-US" altLang="en-US"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PDGENVKIPVAIKVLRENTSPKANKEILDEAYV</a:t>
            </a:r>
            <a:r>
              <a:rPr kumimoji="0" lang="en-US" altLang="en-US" b="0" i="0" u="none" strike="noStrike" cap="none" normalizeH="0" baseline="0" dirty="0">
                <a:ln>
                  <a:noFill/>
                </a:ln>
                <a:solidFill>
                  <a:schemeClr val="tx1"/>
                </a:solidFill>
                <a:effectLst/>
                <a:highlight>
                  <a:srgbClr val="00FFFF"/>
                </a:highlight>
                <a:latin typeface="Arial Unicode MS"/>
              </a:rPr>
              <a:t>MAGVGSPYVSRLLGICLTSTVQLVTQLMPYGCLLDHVRENRGRLGSQDLLNWCMQIA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00FFFF"/>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Exon 20 (translated from mRNA):  </a:t>
            </a:r>
            <a:r>
              <a:rPr kumimoji="0" lang="en-US" altLang="en-US" sz="1600" b="0" i="0" u="none" strike="noStrike" cap="none" normalizeH="0" baseline="0" dirty="0">
                <a:ln>
                  <a:noFill/>
                </a:ln>
                <a:solidFill>
                  <a:schemeClr val="tx1"/>
                </a:solidFill>
                <a:effectLst/>
                <a:latin typeface="Arial Unicode MS"/>
                <a:hlinkClick r:id="rId3"/>
              </a:rPr>
              <a:t>https://web.expasy.org/translate/</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FFFF00"/>
                </a:highlight>
                <a:latin typeface="Arial" panose="020B0604020202020204" pitchFamily="34" charset="0"/>
              </a:rPr>
              <a:t>MAGVGSPYVSRLLGICLTSTVQLVTQLMPYGCLLDHVRENRGRLGSQDLLNWCMQIA</a:t>
            </a:r>
            <a:r>
              <a:rPr kumimoji="0" lang="en-US" altLang="en-US" b="0" i="0" u="none" strike="noStrike" cap="none" normalizeH="0" baseline="0" dirty="0">
                <a:ln>
                  <a:noFill/>
                </a:ln>
                <a:solidFill>
                  <a:schemeClr val="tx1"/>
                </a:solidFill>
                <a:effectLst/>
                <a:latin typeface="Arial" panose="020B0604020202020204" pitchFamily="34" charset="0"/>
              </a:rPr>
              <a:t>KVCTWALCRS</a:t>
            </a:r>
          </a:p>
        </p:txBody>
      </p:sp>
    </p:spTree>
    <p:extLst>
      <p:ext uri="{BB962C8B-B14F-4D97-AF65-F5344CB8AC3E}">
        <p14:creationId xmlns:p14="http://schemas.microsoft.com/office/powerpoint/2010/main" val="424294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7" name="Foliennummernplatzhalter 6">
            <a:extLst>
              <a:ext uri="{FF2B5EF4-FFF2-40B4-BE49-F238E27FC236}">
                <a16:creationId xmlns:a16="http://schemas.microsoft.com/office/drawing/2014/main" id="{D21E7D24-1F0F-4765-E057-81B3C9ED5F2D}"/>
              </a:ext>
            </a:extLst>
          </p:cNvPr>
          <p:cNvSpPr>
            <a:spLocks noGrp="1"/>
          </p:cNvSpPr>
          <p:nvPr>
            <p:ph type="sldNum" sz="quarter" idx="12"/>
          </p:nvPr>
        </p:nvSpPr>
        <p:spPr/>
        <p:txBody>
          <a:bodyPr/>
          <a:lstStyle/>
          <a:p>
            <a:fld id="{93E0A8AD-FF62-294C-B5B7-EE1361897724}" type="slidenum">
              <a:rPr lang="en-US" smtClean="0"/>
              <a:t>19</a:t>
            </a:fld>
            <a:endParaRPr lang="en-US"/>
          </a:p>
        </p:txBody>
      </p:sp>
      <p:sp>
        <p:nvSpPr>
          <p:cNvPr id="8" name="Rechteck 7">
            <a:extLst>
              <a:ext uri="{FF2B5EF4-FFF2-40B4-BE49-F238E27FC236}">
                <a16:creationId xmlns:a16="http://schemas.microsoft.com/office/drawing/2014/main" id="{23305493-0923-0533-35F7-05FDDFA3A3C5}"/>
              </a:ext>
            </a:extLst>
          </p:cNvPr>
          <p:cNvSpPr/>
          <p:nvPr/>
        </p:nvSpPr>
        <p:spPr>
          <a:xfrm>
            <a:off x="441543" y="1484133"/>
            <a:ext cx="479686" cy="4490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Titel 1">
            <a:extLst>
              <a:ext uri="{FF2B5EF4-FFF2-40B4-BE49-F238E27FC236}">
                <a16:creationId xmlns:a16="http://schemas.microsoft.com/office/drawing/2014/main" id="{F4A489E3-FA9A-9320-545F-785FAC5CD361}"/>
              </a:ext>
            </a:extLst>
          </p:cNvPr>
          <p:cNvSpPr txBox="1">
            <a:spLocks/>
          </p:cNvSpPr>
          <p:nvPr/>
        </p:nvSpPr>
        <p:spPr>
          <a:xfrm>
            <a:off x="833432" y="5032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Exon 20 was amplified in PCR </a:t>
            </a:r>
            <a:br>
              <a:rPr lang="de-DE" sz="2600" b="1" dirty="0">
                <a:solidFill>
                  <a:schemeClr val="accent1">
                    <a:lumMod val="50000"/>
                  </a:schemeClr>
                </a:solidFill>
                <a:latin typeface="Century Gothic" panose="020B0502020202020204" pitchFamily="34" charset="0"/>
              </a:rPr>
            </a:br>
            <a:br>
              <a:rPr lang="de-DE" sz="2600" b="1" dirty="0">
                <a:solidFill>
                  <a:schemeClr val="accent1">
                    <a:lumMod val="50000"/>
                  </a:schemeClr>
                </a:solidFill>
                <a:latin typeface="Century Gothic" panose="020B0502020202020204" pitchFamily="34" charset="0"/>
              </a:rPr>
            </a:br>
            <a:endParaRPr lang="de-DE" sz="2400" dirty="0">
              <a:latin typeface="Century Gothic" panose="020B0502020202020204" pitchFamily="34" charset="0"/>
            </a:endParaRPr>
          </a:p>
        </p:txBody>
      </p:sp>
      <p:graphicFrame>
        <p:nvGraphicFramePr>
          <p:cNvPr id="6" name="Tabelle 5">
            <a:extLst>
              <a:ext uri="{FF2B5EF4-FFF2-40B4-BE49-F238E27FC236}">
                <a16:creationId xmlns:a16="http://schemas.microsoft.com/office/drawing/2014/main" id="{E0526EAF-3EEF-CD7F-22E4-94EEF971550B}"/>
              </a:ext>
            </a:extLst>
          </p:cNvPr>
          <p:cNvGraphicFramePr>
            <a:graphicFrameLocks noGrp="1"/>
          </p:cNvGraphicFramePr>
          <p:nvPr/>
        </p:nvGraphicFramePr>
        <p:xfrm>
          <a:off x="1502728" y="4592841"/>
          <a:ext cx="3034636" cy="1112520"/>
        </p:xfrm>
        <a:graphic>
          <a:graphicData uri="http://schemas.openxmlformats.org/drawingml/2006/table">
            <a:tbl>
              <a:tblPr bandRow="1">
                <a:tableStyleId>{5C22544A-7EE6-4342-B048-85BDC9FD1C3A}</a:tableStyleId>
              </a:tblPr>
              <a:tblGrid>
                <a:gridCol w="627336">
                  <a:extLst>
                    <a:ext uri="{9D8B030D-6E8A-4147-A177-3AD203B41FA5}">
                      <a16:colId xmlns:a16="http://schemas.microsoft.com/office/drawing/2014/main" val="4025927042"/>
                    </a:ext>
                  </a:extLst>
                </a:gridCol>
                <a:gridCol w="2407300">
                  <a:extLst>
                    <a:ext uri="{9D8B030D-6E8A-4147-A177-3AD203B41FA5}">
                      <a16:colId xmlns:a16="http://schemas.microsoft.com/office/drawing/2014/main" val="1127093602"/>
                    </a:ext>
                  </a:extLst>
                </a:gridCol>
              </a:tblGrid>
              <a:tr h="370840">
                <a:tc>
                  <a:txBody>
                    <a:bodyPr/>
                    <a:lstStyle/>
                    <a:p>
                      <a:pPr algn="l"/>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1-3:</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Patient </a:t>
                      </a:r>
                      <a:r>
                        <a:rPr lang="de-DE" sz="1600" b="1" dirty="0" err="1">
                          <a:latin typeface="Arial Unicode MS" panose="020B0604020202020204" pitchFamily="34" charset="-128"/>
                          <a:ea typeface="Arial Unicode MS" panose="020B0604020202020204" pitchFamily="34" charset="-128"/>
                          <a:cs typeface="Arial Unicode MS" panose="020B0604020202020204" pitchFamily="34" charset="-128"/>
                        </a:rPr>
                        <a:t>samples</a:t>
                      </a:r>
                      <a:endParaRPr lang="de-DE"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noFill/>
                  </a:tcPr>
                </a:tc>
                <a:extLst>
                  <a:ext uri="{0D108BD9-81ED-4DB2-BD59-A6C34878D82A}">
                    <a16:rowId xmlns:a16="http://schemas.microsoft.com/office/drawing/2014/main" val="395179745"/>
                  </a:ext>
                </a:extLst>
              </a:tr>
              <a:tr h="370840">
                <a:tc>
                  <a:txBody>
                    <a:bodyPr/>
                    <a:lstStyle/>
                    <a:p>
                      <a:pPr algn="l"/>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NC:</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Negative </a:t>
                      </a:r>
                      <a:r>
                        <a:rPr lang="de-DE" sz="1600" b="1" dirty="0" err="1">
                          <a:latin typeface="Arial Unicode MS" panose="020B0604020202020204" pitchFamily="34" charset="-128"/>
                          <a:ea typeface="Arial Unicode MS" panose="020B0604020202020204" pitchFamily="34" charset="-128"/>
                          <a:cs typeface="Arial Unicode MS" panose="020B0604020202020204" pitchFamily="34" charset="-128"/>
                        </a:rPr>
                        <a:t>control</a:t>
                      </a:r>
                      <a:endParaRPr lang="de-DE"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noFill/>
                  </a:tcPr>
                </a:tc>
                <a:extLst>
                  <a:ext uri="{0D108BD9-81ED-4DB2-BD59-A6C34878D82A}">
                    <a16:rowId xmlns:a16="http://schemas.microsoft.com/office/drawing/2014/main" val="182445582"/>
                  </a:ext>
                </a:extLst>
              </a:tr>
              <a:tr h="370840">
                <a:tc>
                  <a:txBody>
                    <a:bodyPr/>
                    <a:lstStyle/>
                    <a:p>
                      <a:pPr algn="l"/>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M:</a:t>
                      </a:r>
                    </a:p>
                  </a:txBody>
                  <a:tcPr>
                    <a:noFill/>
                  </a:tcPr>
                </a:tc>
                <a:tc>
                  <a:txBody>
                    <a:bodyPr/>
                    <a:lstStyle/>
                    <a:p>
                      <a:pPr marL="0" indent="0" algn="l">
                        <a:buFont typeface="Wingdings" panose="05000000000000000000" pitchFamily="2" charset="2"/>
                        <a:buNone/>
                      </a:pPr>
                      <a:r>
                        <a:rPr lang="de-DE" sz="1600" b="1" dirty="0">
                          <a:latin typeface="Arial Unicode MS" panose="020B0604020202020204" pitchFamily="34" charset="-128"/>
                          <a:ea typeface="Arial Unicode MS" panose="020B0604020202020204" pitchFamily="34" charset="-128"/>
                          <a:cs typeface="Arial Unicode MS" panose="020B0604020202020204" pitchFamily="34" charset="-128"/>
                        </a:rPr>
                        <a:t>DNA </a:t>
                      </a:r>
                      <a:r>
                        <a:rPr lang="de-DE" sz="1600" b="1" dirty="0" err="1">
                          <a:latin typeface="Arial Unicode MS" panose="020B0604020202020204" pitchFamily="34" charset="-128"/>
                          <a:ea typeface="Arial Unicode MS" panose="020B0604020202020204" pitchFamily="34" charset="-128"/>
                          <a:cs typeface="Arial Unicode MS" panose="020B0604020202020204" pitchFamily="34" charset="-128"/>
                        </a:rPr>
                        <a:t>ladder</a:t>
                      </a:r>
                      <a:endParaRPr lang="de-DE"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noFill/>
                  </a:tcPr>
                </a:tc>
                <a:extLst>
                  <a:ext uri="{0D108BD9-81ED-4DB2-BD59-A6C34878D82A}">
                    <a16:rowId xmlns:a16="http://schemas.microsoft.com/office/drawing/2014/main" val="320797509"/>
                  </a:ext>
                </a:extLst>
              </a:tr>
            </a:tbl>
          </a:graphicData>
        </a:graphic>
      </p:graphicFrame>
      <p:grpSp>
        <p:nvGrpSpPr>
          <p:cNvPr id="2" name="Gruppieren 1">
            <a:extLst>
              <a:ext uri="{FF2B5EF4-FFF2-40B4-BE49-F238E27FC236}">
                <a16:creationId xmlns:a16="http://schemas.microsoft.com/office/drawing/2014/main" id="{7A36ACAE-DE11-D490-D5C4-B71E23668C0D}"/>
              </a:ext>
            </a:extLst>
          </p:cNvPr>
          <p:cNvGrpSpPr/>
          <p:nvPr/>
        </p:nvGrpSpPr>
        <p:grpSpPr>
          <a:xfrm>
            <a:off x="4038600" y="1592769"/>
            <a:ext cx="5245454" cy="4112592"/>
            <a:chOff x="3657600" y="1474016"/>
            <a:chExt cx="5245454" cy="4112592"/>
          </a:xfrm>
        </p:grpSpPr>
        <p:pic>
          <p:nvPicPr>
            <p:cNvPr id="11" name="Grafik 10">
              <a:extLst>
                <a:ext uri="{FF2B5EF4-FFF2-40B4-BE49-F238E27FC236}">
                  <a16:creationId xmlns:a16="http://schemas.microsoft.com/office/drawing/2014/main" id="{E1F81B12-EC6A-D1F8-A0DB-080F3AECBE46}"/>
                </a:ext>
              </a:extLst>
            </p:cNvPr>
            <p:cNvPicPr>
              <a:picLocks noChangeAspect="1"/>
            </p:cNvPicPr>
            <p:nvPr/>
          </p:nvPicPr>
          <p:blipFill rotWithShape="1">
            <a:blip r:embed="rId3"/>
            <a:srcRect l="13874" r="11978" b="14868"/>
            <a:stretch/>
          </p:blipFill>
          <p:spPr>
            <a:xfrm>
              <a:off x="3657600" y="1474016"/>
              <a:ext cx="3870542" cy="4112592"/>
            </a:xfrm>
            <a:prstGeom prst="rect">
              <a:avLst/>
            </a:prstGeom>
          </p:spPr>
        </p:pic>
        <p:cxnSp>
          <p:nvCxnSpPr>
            <p:cNvPr id="15" name="Gerader Verbinder 14">
              <a:extLst>
                <a:ext uri="{FF2B5EF4-FFF2-40B4-BE49-F238E27FC236}">
                  <a16:creationId xmlns:a16="http://schemas.microsoft.com/office/drawing/2014/main" id="{CCA09622-474C-E840-8E58-568ECC7766FA}"/>
                </a:ext>
              </a:extLst>
            </p:cNvPr>
            <p:cNvCxnSpPr>
              <a:cxnSpLocks/>
            </p:cNvCxnSpPr>
            <p:nvPr/>
          </p:nvCxnSpPr>
          <p:spPr>
            <a:xfrm>
              <a:off x="7614782" y="5102841"/>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5BE4E07-7EC2-7FC8-08BD-03BBA7C191FD}"/>
                </a:ext>
              </a:extLst>
            </p:cNvPr>
            <p:cNvCxnSpPr>
              <a:cxnSpLocks/>
            </p:cNvCxnSpPr>
            <p:nvPr/>
          </p:nvCxnSpPr>
          <p:spPr>
            <a:xfrm>
              <a:off x="7614781" y="4530622"/>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5494FC8B-AA67-A777-6D70-269D8C669B56}"/>
                </a:ext>
              </a:extLst>
            </p:cNvPr>
            <p:cNvCxnSpPr>
              <a:cxnSpLocks/>
            </p:cNvCxnSpPr>
            <p:nvPr/>
          </p:nvCxnSpPr>
          <p:spPr>
            <a:xfrm>
              <a:off x="7614780" y="4107928"/>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54B21CBD-4F64-F98B-258C-7F2CAB86C099}"/>
                </a:ext>
              </a:extLst>
            </p:cNvPr>
            <p:cNvCxnSpPr>
              <a:cxnSpLocks/>
            </p:cNvCxnSpPr>
            <p:nvPr/>
          </p:nvCxnSpPr>
          <p:spPr>
            <a:xfrm>
              <a:off x="7614779" y="3762871"/>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A95AE727-1C8E-F823-E506-156EE347577C}"/>
                </a:ext>
              </a:extLst>
            </p:cNvPr>
            <p:cNvCxnSpPr>
              <a:cxnSpLocks/>
            </p:cNvCxnSpPr>
            <p:nvPr/>
          </p:nvCxnSpPr>
          <p:spPr>
            <a:xfrm>
              <a:off x="7614778" y="3564781"/>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EC2ADD9F-76DA-AC01-6392-251B28B848DF}"/>
                </a:ext>
              </a:extLst>
            </p:cNvPr>
            <p:cNvCxnSpPr>
              <a:cxnSpLocks/>
            </p:cNvCxnSpPr>
            <p:nvPr/>
          </p:nvCxnSpPr>
          <p:spPr>
            <a:xfrm>
              <a:off x="7614777" y="3353447"/>
              <a:ext cx="438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92BB38C-D482-270B-363B-503A035E2D0E}"/>
                </a:ext>
              </a:extLst>
            </p:cNvPr>
            <p:cNvSpPr txBox="1"/>
            <p:nvPr/>
          </p:nvSpPr>
          <p:spPr>
            <a:xfrm>
              <a:off x="8122004" y="3214947"/>
              <a:ext cx="781050" cy="307777"/>
            </a:xfrm>
            <a:prstGeom prst="rect">
              <a:avLst/>
            </a:prstGeom>
            <a:noFill/>
          </p:spPr>
          <p:txBody>
            <a:bodyPr wrap="square" rtlCol="0">
              <a:spAutoFit/>
            </a:bodyPr>
            <a:lstStyle/>
            <a:p>
              <a:pPr algn="ctr"/>
              <a:r>
                <a:rPr lang="de-DE" sz="1400" b="1" dirty="0"/>
                <a:t>600 bp</a:t>
              </a:r>
            </a:p>
          </p:txBody>
        </p:sp>
        <p:sp>
          <p:nvSpPr>
            <p:cNvPr id="23" name="Textfeld 22">
              <a:extLst>
                <a:ext uri="{FF2B5EF4-FFF2-40B4-BE49-F238E27FC236}">
                  <a16:creationId xmlns:a16="http://schemas.microsoft.com/office/drawing/2014/main" id="{701EFF42-02D4-A3C5-EB36-BC8324BE97C2}"/>
                </a:ext>
              </a:extLst>
            </p:cNvPr>
            <p:cNvSpPr txBox="1"/>
            <p:nvPr/>
          </p:nvSpPr>
          <p:spPr>
            <a:xfrm>
              <a:off x="8122004" y="3426281"/>
              <a:ext cx="781050" cy="307777"/>
            </a:xfrm>
            <a:prstGeom prst="rect">
              <a:avLst/>
            </a:prstGeom>
            <a:noFill/>
          </p:spPr>
          <p:txBody>
            <a:bodyPr wrap="square" rtlCol="0">
              <a:spAutoFit/>
            </a:bodyPr>
            <a:lstStyle/>
            <a:p>
              <a:pPr algn="ctr"/>
              <a:r>
                <a:rPr lang="de-DE" sz="1400" b="1" dirty="0"/>
                <a:t>500 bp</a:t>
              </a:r>
            </a:p>
          </p:txBody>
        </p:sp>
        <p:sp>
          <p:nvSpPr>
            <p:cNvPr id="24" name="Textfeld 23">
              <a:extLst>
                <a:ext uri="{FF2B5EF4-FFF2-40B4-BE49-F238E27FC236}">
                  <a16:creationId xmlns:a16="http://schemas.microsoft.com/office/drawing/2014/main" id="{264A6B5E-2918-4F7C-A3F2-8110A97720C7}"/>
                </a:ext>
              </a:extLst>
            </p:cNvPr>
            <p:cNvSpPr txBox="1"/>
            <p:nvPr/>
          </p:nvSpPr>
          <p:spPr>
            <a:xfrm>
              <a:off x="8122004" y="3624371"/>
              <a:ext cx="781050" cy="307777"/>
            </a:xfrm>
            <a:prstGeom prst="rect">
              <a:avLst/>
            </a:prstGeom>
            <a:noFill/>
          </p:spPr>
          <p:txBody>
            <a:bodyPr wrap="square" rtlCol="0">
              <a:spAutoFit/>
            </a:bodyPr>
            <a:lstStyle/>
            <a:p>
              <a:pPr algn="ctr"/>
              <a:r>
                <a:rPr lang="de-DE" sz="1400" b="1" dirty="0"/>
                <a:t>400 bp</a:t>
              </a:r>
            </a:p>
          </p:txBody>
        </p:sp>
        <p:sp>
          <p:nvSpPr>
            <p:cNvPr id="25" name="Textfeld 24">
              <a:extLst>
                <a:ext uri="{FF2B5EF4-FFF2-40B4-BE49-F238E27FC236}">
                  <a16:creationId xmlns:a16="http://schemas.microsoft.com/office/drawing/2014/main" id="{A605B671-08D0-858F-8741-95C4EC97238A}"/>
                </a:ext>
              </a:extLst>
            </p:cNvPr>
            <p:cNvSpPr txBox="1"/>
            <p:nvPr/>
          </p:nvSpPr>
          <p:spPr>
            <a:xfrm>
              <a:off x="8122004" y="3969428"/>
              <a:ext cx="781050" cy="307777"/>
            </a:xfrm>
            <a:prstGeom prst="rect">
              <a:avLst/>
            </a:prstGeom>
            <a:noFill/>
          </p:spPr>
          <p:txBody>
            <a:bodyPr wrap="square" rtlCol="0">
              <a:spAutoFit/>
            </a:bodyPr>
            <a:lstStyle/>
            <a:p>
              <a:pPr algn="ctr"/>
              <a:r>
                <a:rPr lang="de-DE" sz="1400" b="1" dirty="0"/>
                <a:t>300 bp</a:t>
              </a:r>
            </a:p>
          </p:txBody>
        </p:sp>
        <p:sp>
          <p:nvSpPr>
            <p:cNvPr id="26" name="Textfeld 25">
              <a:extLst>
                <a:ext uri="{FF2B5EF4-FFF2-40B4-BE49-F238E27FC236}">
                  <a16:creationId xmlns:a16="http://schemas.microsoft.com/office/drawing/2014/main" id="{EEDC5EAD-91B4-F6AD-D049-3C5E6B556FCF}"/>
                </a:ext>
              </a:extLst>
            </p:cNvPr>
            <p:cNvSpPr txBox="1"/>
            <p:nvPr/>
          </p:nvSpPr>
          <p:spPr>
            <a:xfrm>
              <a:off x="8122004" y="4393218"/>
              <a:ext cx="781050" cy="307777"/>
            </a:xfrm>
            <a:prstGeom prst="rect">
              <a:avLst/>
            </a:prstGeom>
            <a:noFill/>
          </p:spPr>
          <p:txBody>
            <a:bodyPr wrap="square" rtlCol="0">
              <a:spAutoFit/>
            </a:bodyPr>
            <a:lstStyle/>
            <a:p>
              <a:pPr algn="ctr"/>
              <a:r>
                <a:rPr lang="de-DE" sz="1400" b="1" dirty="0"/>
                <a:t>200 bp</a:t>
              </a:r>
            </a:p>
          </p:txBody>
        </p:sp>
        <p:sp>
          <p:nvSpPr>
            <p:cNvPr id="27" name="Textfeld 26">
              <a:extLst>
                <a:ext uri="{FF2B5EF4-FFF2-40B4-BE49-F238E27FC236}">
                  <a16:creationId xmlns:a16="http://schemas.microsoft.com/office/drawing/2014/main" id="{94AAF2AB-1C35-D658-E4E8-BB7108A90C42}"/>
                </a:ext>
              </a:extLst>
            </p:cNvPr>
            <p:cNvSpPr txBox="1"/>
            <p:nvPr/>
          </p:nvSpPr>
          <p:spPr>
            <a:xfrm>
              <a:off x="8122004" y="4965121"/>
              <a:ext cx="781050" cy="307777"/>
            </a:xfrm>
            <a:prstGeom prst="rect">
              <a:avLst/>
            </a:prstGeom>
            <a:noFill/>
          </p:spPr>
          <p:txBody>
            <a:bodyPr wrap="square" rtlCol="0">
              <a:spAutoFit/>
            </a:bodyPr>
            <a:lstStyle/>
            <a:p>
              <a:pPr algn="ctr"/>
              <a:r>
                <a:rPr lang="de-DE" sz="1400" b="1" dirty="0"/>
                <a:t>100 bp</a:t>
              </a:r>
            </a:p>
          </p:txBody>
        </p:sp>
      </p:grpSp>
    </p:spTree>
    <p:extLst>
      <p:ext uri="{BB962C8B-B14F-4D97-AF65-F5344CB8AC3E}">
        <p14:creationId xmlns:p14="http://schemas.microsoft.com/office/powerpoint/2010/main" val="36653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Darstellung enthält.&#10;&#10;Automatisch generierte Beschreibung mit geringer Zuverlässigkeit">
            <a:extLst>
              <a:ext uri="{FF2B5EF4-FFF2-40B4-BE49-F238E27FC236}">
                <a16:creationId xmlns:a16="http://schemas.microsoft.com/office/drawing/2014/main" id="{CF9DDAF7-4CF1-74E3-7854-672853597ED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22966" y="475079"/>
            <a:ext cx="6105142" cy="5698132"/>
          </a:xfrm>
          <a:prstGeom prst="rect">
            <a:avLst/>
          </a:prstGeom>
        </p:spPr>
      </p:pic>
      <p:sp>
        <p:nvSpPr>
          <p:cNvPr id="8" name="Textfeld 7">
            <a:extLst>
              <a:ext uri="{FF2B5EF4-FFF2-40B4-BE49-F238E27FC236}">
                <a16:creationId xmlns:a16="http://schemas.microsoft.com/office/drawing/2014/main" id="{9D261BCC-19E5-7DBA-7269-2D81516FA8F5}"/>
              </a:ext>
            </a:extLst>
          </p:cNvPr>
          <p:cNvSpPr txBox="1"/>
          <p:nvPr/>
        </p:nvSpPr>
        <p:spPr>
          <a:xfrm>
            <a:off x="9696183" y="136525"/>
            <a:ext cx="2142125" cy="338554"/>
          </a:xfrm>
          <a:prstGeom prst="rect">
            <a:avLst/>
          </a:prstGeom>
          <a:noFill/>
        </p:spPr>
        <p:txBody>
          <a:bodyPr wrap="none" rtlCol="0">
            <a:spAutoFit/>
          </a:bodyPr>
          <a:lstStyle/>
          <a:p>
            <a:r>
              <a:rPr lang="en-US" sz="1600" dirty="0">
                <a:solidFill>
                  <a:schemeClr val="bg1">
                    <a:lumMod val="50000"/>
                  </a:schemeClr>
                </a:solidFill>
                <a:latin typeface="+mj-lt"/>
              </a:rPr>
              <a:t>Created with </a:t>
            </a:r>
            <a:r>
              <a:rPr lang="en-US" sz="1600" dirty="0" err="1">
                <a:solidFill>
                  <a:schemeClr val="bg1">
                    <a:lumMod val="50000"/>
                  </a:schemeClr>
                </a:solidFill>
                <a:latin typeface="+mj-lt"/>
              </a:rPr>
              <a:t>BioRender</a:t>
            </a:r>
            <a:endParaRPr lang="en-US" sz="1600" dirty="0">
              <a:solidFill>
                <a:schemeClr val="bg1">
                  <a:lumMod val="50000"/>
                </a:schemeClr>
              </a:solidFill>
              <a:latin typeface="+mj-lt"/>
            </a:endParaRPr>
          </a:p>
        </p:txBody>
      </p:sp>
      <p:sp>
        <p:nvSpPr>
          <p:cNvPr id="9" name="Titel 1">
            <a:extLst>
              <a:ext uri="{FF2B5EF4-FFF2-40B4-BE49-F238E27FC236}">
                <a16:creationId xmlns:a16="http://schemas.microsoft.com/office/drawing/2014/main" id="{F14467B5-2CAD-20A0-DF6A-0963FBFB2126}"/>
              </a:ext>
            </a:extLst>
          </p:cNvPr>
          <p:cNvSpPr>
            <a:spLocks noGrp="1"/>
          </p:cNvSpPr>
          <p:nvPr>
            <p:ph type="title"/>
          </p:nvPr>
        </p:nvSpPr>
        <p:spPr>
          <a:xfrm>
            <a:off x="838200" y="365125"/>
            <a:ext cx="4033838" cy="1325563"/>
          </a:xfrm>
        </p:spPr>
        <p:txBody>
          <a:bodyPr>
            <a:normAutofit/>
          </a:bodyPr>
          <a:lstStyle/>
          <a:p>
            <a:r>
              <a:rPr lang="en-US" sz="2800" b="1" dirty="0">
                <a:solidFill>
                  <a:schemeClr val="accent1">
                    <a:lumMod val="50000"/>
                  </a:schemeClr>
                </a:solidFill>
                <a:latin typeface="Century Gothic" panose="020B0502020202020204" pitchFamily="34" charset="0"/>
              </a:rPr>
              <a:t>One common </a:t>
            </a:r>
            <a:br>
              <a:rPr lang="en-US" sz="2800" b="1" dirty="0">
                <a:solidFill>
                  <a:schemeClr val="accent1">
                    <a:lumMod val="50000"/>
                  </a:schemeClr>
                </a:solidFill>
                <a:latin typeface="Century Gothic" panose="020B0502020202020204" pitchFamily="34" charset="0"/>
              </a:rPr>
            </a:br>
            <a:r>
              <a:rPr lang="en-US" sz="2800" b="1" dirty="0">
                <a:solidFill>
                  <a:schemeClr val="accent1">
                    <a:lumMod val="50000"/>
                  </a:schemeClr>
                </a:solidFill>
                <a:latin typeface="Century Gothic" panose="020B0502020202020204" pitchFamily="34" charset="0"/>
              </a:rPr>
              <a:t>denominator in cancer </a:t>
            </a:r>
            <a:endParaRPr lang="en-US" sz="2400" b="1" dirty="0">
              <a:latin typeface="Century Gothic" panose="020B0502020202020204" pitchFamily="34" charset="0"/>
            </a:endParaRPr>
          </a:p>
        </p:txBody>
      </p:sp>
      <p:sp>
        <p:nvSpPr>
          <p:cNvPr id="5" name="Fußzeilenplatzhalter 3">
            <a:extLst>
              <a:ext uri="{FF2B5EF4-FFF2-40B4-BE49-F238E27FC236}">
                <a16:creationId xmlns:a16="http://schemas.microsoft.com/office/drawing/2014/main" id="{53B371BD-8E10-C98D-DDB5-D20230255AF8}"/>
              </a:ext>
            </a:extLst>
          </p:cNvPr>
          <p:cNvSpPr>
            <a:spLocks noGrp="1"/>
          </p:cNvSpPr>
          <p:nvPr>
            <p:ph type="ftr" sz="quarter" idx="11"/>
          </p:nvPr>
        </p:nvSpPr>
        <p:spPr/>
        <p:txBody>
          <a:bodyPr/>
          <a:lstStyle/>
          <a:p>
            <a:r>
              <a:rPr lang="en-US" dirty="0"/>
              <a:t>06. 06. 2024 | Group 6 | WM II</a:t>
            </a:r>
          </a:p>
        </p:txBody>
      </p:sp>
      <p:sp>
        <p:nvSpPr>
          <p:cNvPr id="6" name="Foliennummernplatzhalter 13">
            <a:extLst>
              <a:ext uri="{FF2B5EF4-FFF2-40B4-BE49-F238E27FC236}">
                <a16:creationId xmlns:a16="http://schemas.microsoft.com/office/drawing/2014/main" id="{EA1B0FAD-1217-1320-2B71-607C6D0CD1FA}"/>
              </a:ext>
            </a:extLst>
          </p:cNvPr>
          <p:cNvSpPr>
            <a:spLocks noGrp="1"/>
          </p:cNvSpPr>
          <p:nvPr>
            <p:ph type="sldNum" sz="quarter" idx="12"/>
          </p:nvPr>
        </p:nvSpPr>
        <p:spPr/>
        <p:txBody>
          <a:bodyPr/>
          <a:lstStyle/>
          <a:p>
            <a:fld id="{93E0A8AD-FF62-294C-B5B7-EE1361897724}" type="slidenum">
              <a:rPr lang="en-US" smtClean="0"/>
              <a:t>2</a:t>
            </a:fld>
            <a:endParaRPr lang="en-US" dirty="0"/>
          </a:p>
        </p:txBody>
      </p:sp>
      <p:pic>
        <p:nvPicPr>
          <p:cNvPr id="13" name="Grafik 12">
            <a:extLst>
              <a:ext uri="{FF2B5EF4-FFF2-40B4-BE49-F238E27FC236}">
                <a16:creationId xmlns:a16="http://schemas.microsoft.com/office/drawing/2014/main" id="{92242A7B-29CC-B767-D0C2-DE25830F346E}"/>
              </a:ext>
            </a:extLst>
          </p:cNvPr>
          <p:cNvPicPr>
            <a:picLocks noChangeAspect="1"/>
          </p:cNvPicPr>
          <p:nvPr/>
        </p:nvPicPr>
        <p:blipFill>
          <a:blip r:embed="rId5"/>
          <a:stretch>
            <a:fillRect/>
          </a:stretch>
        </p:blipFill>
        <p:spPr>
          <a:xfrm>
            <a:off x="6425990" y="2432050"/>
            <a:ext cx="736600" cy="1993900"/>
          </a:xfrm>
          <a:prstGeom prst="rect">
            <a:avLst/>
          </a:prstGeom>
        </p:spPr>
      </p:pic>
      <p:sp>
        <p:nvSpPr>
          <p:cNvPr id="14" name="Textfeld 13">
            <a:extLst>
              <a:ext uri="{FF2B5EF4-FFF2-40B4-BE49-F238E27FC236}">
                <a16:creationId xmlns:a16="http://schemas.microsoft.com/office/drawing/2014/main" id="{C0DA0CE0-E1BF-D9F1-A8EA-8CE3384CA3D3}"/>
              </a:ext>
            </a:extLst>
          </p:cNvPr>
          <p:cNvSpPr txBox="1"/>
          <p:nvPr/>
        </p:nvSpPr>
        <p:spPr>
          <a:xfrm>
            <a:off x="6124216" y="3324145"/>
            <a:ext cx="689612" cy="369332"/>
          </a:xfrm>
          <a:prstGeom prst="rect">
            <a:avLst/>
          </a:prstGeom>
          <a:noFill/>
        </p:spPr>
        <p:txBody>
          <a:bodyPr wrap="none" rtlCol="0">
            <a:spAutoFit/>
          </a:bodyPr>
          <a:lstStyle/>
          <a:p>
            <a:r>
              <a:rPr lang="en-US" b="1" dirty="0"/>
              <a:t>HER2</a:t>
            </a:r>
          </a:p>
        </p:txBody>
      </p:sp>
    </p:spTree>
    <p:extLst>
      <p:ext uri="{BB962C8B-B14F-4D97-AF65-F5344CB8AC3E}">
        <p14:creationId xmlns:p14="http://schemas.microsoft.com/office/powerpoint/2010/main" val="72751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619CA81-2EB5-E6D2-EEAE-72E85D3757CC}"/>
              </a:ext>
            </a:extLst>
          </p:cNvPr>
          <p:cNvSpPr>
            <a:spLocks noGrp="1"/>
          </p:cNvSpPr>
          <p:nvPr>
            <p:ph type="title"/>
          </p:nvPr>
        </p:nvSpPr>
        <p:spPr/>
        <p:txBody>
          <a:bodyPr>
            <a:normAutofit/>
          </a:bodyPr>
          <a:lstStyle/>
          <a:p>
            <a:r>
              <a:rPr lang="de-DE" sz="2800" b="1" dirty="0">
                <a:solidFill>
                  <a:schemeClr val="accent1">
                    <a:lumMod val="50000"/>
                  </a:schemeClr>
                </a:solidFill>
                <a:latin typeface="Century Gothic" panose="020B0502020202020204" pitchFamily="34" charset="0"/>
              </a:rPr>
              <a:t>HER2  </a:t>
            </a:r>
            <a:br>
              <a:rPr lang="de-DE" sz="2800" b="1" dirty="0">
                <a:latin typeface="Century Gothic" panose="020B0502020202020204" pitchFamily="34" charset="0"/>
              </a:rPr>
            </a:br>
            <a:endParaRPr lang="de-DE" sz="2400" dirty="0">
              <a:latin typeface="Century Gothic" panose="020B0502020202020204" pitchFamily="34" charset="0"/>
            </a:endParaRPr>
          </a:p>
        </p:txBody>
      </p:sp>
      <p:sp>
        <p:nvSpPr>
          <p:cNvPr id="4" name="Fußzeilenplatzhalter 3">
            <a:extLst>
              <a:ext uri="{FF2B5EF4-FFF2-40B4-BE49-F238E27FC236}">
                <a16:creationId xmlns:a16="http://schemas.microsoft.com/office/drawing/2014/main" id="{FD119376-AC8D-8244-C0D1-17A4E4CD21F5}"/>
              </a:ext>
            </a:extLst>
          </p:cNvPr>
          <p:cNvSpPr>
            <a:spLocks noGrp="1"/>
          </p:cNvSpPr>
          <p:nvPr>
            <p:ph type="ftr" sz="quarter" idx="11"/>
          </p:nvPr>
        </p:nvSpPr>
        <p:spPr/>
        <p:txBody>
          <a:bodyPr/>
          <a:lstStyle/>
          <a:p>
            <a:r>
              <a:rPr lang="en-US" dirty="0"/>
              <a:t>06. 06. 2024 | Group 6 | WM II</a:t>
            </a:r>
          </a:p>
        </p:txBody>
      </p:sp>
      <p:sp>
        <p:nvSpPr>
          <p:cNvPr id="14" name="Foliennummernplatzhalter 13">
            <a:extLst>
              <a:ext uri="{FF2B5EF4-FFF2-40B4-BE49-F238E27FC236}">
                <a16:creationId xmlns:a16="http://schemas.microsoft.com/office/drawing/2014/main" id="{5ED0272E-7751-4439-E47A-F75AC611440B}"/>
              </a:ext>
            </a:extLst>
          </p:cNvPr>
          <p:cNvSpPr>
            <a:spLocks noGrp="1"/>
          </p:cNvSpPr>
          <p:nvPr>
            <p:ph type="sldNum" sz="quarter" idx="12"/>
          </p:nvPr>
        </p:nvSpPr>
        <p:spPr/>
        <p:txBody>
          <a:bodyPr/>
          <a:lstStyle/>
          <a:p>
            <a:fld id="{93E0A8AD-FF62-294C-B5B7-EE1361897724}" type="slidenum">
              <a:rPr lang="en-US" smtClean="0"/>
              <a:t>3</a:t>
            </a:fld>
            <a:endParaRPr lang="en-US" dirty="0"/>
          </a:p>
        </p:txBody>
      </p:sp>
      <p:sp>
        <p:nvSpPr>
          <p:cNvPr id="12" name="Textfeld 11">
            <a:extLst>
              <a:ext uri="{FF2B5EF4-FFF2-40B4-BE49-F238E27FC236}">
                <a16:creationId xmlns:a16="http://schemas.microsoft.com/office/drawing/2014/main" id="{F696488D-1235-47A6-47BC-C0A446A60B32}"/>
              </a:ext>
            </a:extLst>
          </p:cNvPr>
          <p:cNvSpPr txBox="1"/>
          <p:nvPr/>
        </p:nvSpPr>
        <p:spPr>
          <a:xfrm>
            <a:off x="9696183" y="136525"/>
            <a:ext cx="2142125" cy="338554"/>
          </a:xfrm>
          <a:prstGeom prst="rect">
            <a:avLst/>
          </a:prstGeom>
          <a:noFill/>
        </p:spPr>
        <p:txBody>
          <a:bodyPr wrap="none" rtlCol="0">
            <a:spAutoFit/>
          </a:bodyPr>
          <a:lstStyle/>
          <a:p>
            <a:r>
              <a:rPr lang="en-US" sz="1600" dirty="0">
                <a:solidFill>
                  <a:schemeClr val="bg1">
                    <a:lumMod val="50000"/>
                  </a:schemeClr>
                </a:solidFill>
                <a:latin typeface="+mj-lt"/>
              </a:rPr>
              <a:t>Created with </a:t>
            </a:r>
            <a:r>
              <a:rPr lang="en-US" sz="1600" dirty="0" err="1">
                <a:solidFill>
                  <a:schemeClr val="bg1">
                    <a:lumMod val="50000"/>
                  </a:schemeClr>
                </a:solidFill>
                <a:latin typeface="+mj-lt"/>
              </a:rPr>
              <a:t>BioRender</a:t>
            </a:r>
            <a:endParaRPr lang="en-US" sz="1600" dirty="0">
              <a:solidFill>
                <a:schemeClr val="bg1">
                  <a:lumMod val="50000"/>
                </a:schemeClr>
              </a:solidFill>
              <a:latin typeface="+mj-lt"/>
            </a:endParaRPr>
          </a:p>
        </p:txBody>
      </p:sp>
      <p:pic>
        <p:nvPicPr>
          <p:cNvPr id="6" name="Grafik 5" descr="Ein Bild, das Text, Screenshot, Diagramm enthält.&#10;&#10;Automatisch generierte Beschreibung">
            <a:extLst>
              <a:ext uri="{FF2B5EF4-FFF2-40B4-BE49-F238E27FC236}">
                <a16:creationId xmlns:a16="http://schemas.microsoft.com/office/drawing/2014/main" id="{1BDE4498-D2DF-94C7-C632-DAEE49B69D7F}"/>
              </a:ext>
            </a:extLst>
          </p:cNvPr>
          <p:cNvPicPr>
            <a:picLocks noChangeAspect="1"/>
          </p:cNvPicPr>
          <p:nvPr/>
        </p:nvPicPr>
        <p:blipFill rotWithShape="1">
          <a:blip r:embed="rId3"/>
          <a:srcRect l="18771" t="17491" r="61797" b="23530"/>
          <a:stretch/>
        </p:blipFill>
        <p:spPr>
          <a:xfrm>
            <a:off x="3003750" y="1908822"/>
            <a:ext cx="1359187" cy="3881257"/>
          </a:xfrm>
          <a:prstGeom prst="rect">
            <a:avLst/>
          </a:prstGeom>
        </p:spPr>
      </p:pic>
      <p:sp>
        <p:nvSpPr>
          <p:cNvPr id="19" name="Geschweifte Klammer rechts 18">
            <a:extLst>
              <a:ext uri="{FF2B5EF4-FFF2-40B4-BE49-F238E27FC236}">
                <a16:creationId xmlns:a16="http://schemas.microsoft.com/office/drawing/2014/main" id="{7EF5A94C-9555-FA24-01E9-E2864207D57C}"/>
              </a:ext>
            </a:extLst>
          </p:cNvPr>
          <p:cNvSpPr/>
          <p:nvPr/>
        </p:nvSpPr>
        <p:spPr>
          <a:xfrm rot="10800000">
            <a:off x="3380275" y="4693256"/>
            <a:ext cx="208227" cy="764365"/>
          </a:xfrm>
          <a:prstGeom prst="rightBrac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feld 19">
            <a:extLst>
              <a:ext uri="{FF2B5EF4-FFF2-40B4-BE49-F238E27FC236}">
                <a16:creationId xmlns:a16="http://schemas.microsoft.com/office/drawing/2014/main" id="{9CB89A6D-AD9E-ECC3-C336-E1D69D012455}"/>
              </a:ext>
            </a:extLst>
          </p:cNvPr>
          <p:cNvSpPr txBox="1"/>
          <p:nvPr/>
        </p:nvSpPr>
        <p:spPr>
          <a:xfrm>
            <a:off x="1943613" y="4724734"/>
            <a:ext cx="1698021" cy="523220"/>
          </a:xfrm>
          <a:prstGeom prst="rect">
            <a:avLst/>
          </a:prstGeom>
          <a:noFill/>
        </p:spPr>
        <p:txBody>
          <a:bodyPr wrap="square" rtlCol="0">
            <a:spAutoFit/>
          </a:bodyPr>
          <a:lstStyle/>
          <a:p>
            <a:pPr algn="ctr"/>
            <a:r>
              <a:rPr lang="en-US" sz="1400" b="1" dirty="0"/>
              <a:t>Tyrosine kinase </a:t>
            </a:r>
            <a:br>
              <a:rPr lang="en-US" sz="1400" b="1" dirty="0"/>
            </a:br>
            <a:r>
              <a:rPr lang="en-US" sz="1400" b="1" dirty="0"/>
              <a:t>domain</a:t>
            </a:r>
          </a:p>
        </p:txBody>
      </p:sp>
      <p:sp>
        <p:nvSpPr>
          <p:cNvPr id="48" name="Textfeld 47">
            <a:extLst>
              <a:ext uri="{FF2B5EF4-FFF2-40B4-BE49-F238E27FC236}">
                <a16:creationId xmlns:a16="http://schemas.microsoft.com/office/drawing/2014/main" id="{73DB3224-09BB-FAF7-D552-C54F5E127C67}"/>
              </a:ext>
            </a:extLst>
          </p:cNvPr>
          <p:cNvSpPr txBox="1"/>
          <p:nvPr/>
        </p:nvSpPr>
        <p:spPr>
          <a:xfrm>
            <a:off x="838200" y="1067119"/>
            <a:ext cx="4801635" cy="400110"/>
          </a:xfrm>
          <a:prstGeom prst="rect">
            <a:avLst/>
          </a:prstGeom>
          <a:noFill/>
        </p:spPr>
        <p:txBody>
          <a:bodyPr wrap="none" rtlCol="0">
            <a:spAutoFit/>
          </a:bodyPr>
          <a:lstStyle/>
          <a:p>
            <a:r>
              <a:rPr lang="en-US" sz="2000" dirty="0">
                <a:solidFill>
                  <a:schemeClr val="accent1">
                    <a:lumMod val="50000"/>
                  </a:schemeClr>
                </a:solidFill>
              </a:rPr>
              <a:t>Human Epidermal Growth Factor Receptor 2</a:t>
            </a:r>
          </a:p>
        </p:txBody>
      </p:sp>
      <p:cxnSp>
        <p:nvCxnSpPr>
          <p:cNvPr id="45" name="Gerade Verbindung mit Pfeil 44">
            <a:extLst>
              <a:ext uri="{FF2B5EF4-FFF2-40B4-BE49-F238E27FC236}">
                <a16:creationId xmlns:a16="http://schemas.microsoft.com/office/drawing/2014/main" id="{699BE129-EEBB-3F1F-141D-B4C88BFBB6B4}"/>
              </a:ext>
            </a:extLst>
          </p:cNvPr>
          <p:cNvCxnSpPr>
            <a:cxnSpLocks/>
          </p:cNvCxnSpPr>
          <p:nvPr/>
        </p:nvCxnSpPr>
        <p:spPr>
          <a:xfrm>
            <a:off x="7259686" y="3503105"/>
            <a:ext cx="40640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FE3278A8-C84F-DF83-F3F2-084D99BE7FB0}"/>
              </a:ext>
            </a:extLst>
          </p:cNvPr>
          <p:cNvSpPr txBox="1"/>
          <p:nvPr/>
        </p:nvSpPr>
        <p:spPr>
          <a:xfrm>
            <a:off x="5423423" y="3196716"/>
            <a:ext cx="1886233" cy="584775"/>
          </a:xfrm>
          <a:prstGeom prst="rect">
            <a:avLst/>
          </a:prstGeom>
          <a:noFill/>
        </p:spPr>
        <p:txBody>
          <a:bodyPr wrap="square" rtlCol="0">
            <a:spAutoFit/>
          </a:bodyPr>
          <a:lstStyle/>
          <a:p>
            <a:r>
              <a:rPr lang="en-US" sz="1600" b="1" dirty="0"/>
              <a:t>≤ 90 % of oncogenic driver mutations</a:t>
            </a:r>
          </a:p>
        </p:txBody>
      </p:sp>
      <p:grpSp>
        <p:nvGrpSpPr>
          <p:cNvPr id="51" name="Gruppieren 50">
            <a:extLst>
              <a:ext uri="{FF2B5EF4-FFF2-40B4-BE49-F238E27FC236}">
                <a16:creationId xmlns:a16="http://schemas.microsoft.com/office/drawing/2014/main" id="{258F9A3B-0136-C2E4-5CF4-FE48E5ADF993}"/>
              </a:ext>
            </a:extLst>
          </p:cNvPr>
          <p:cNvGrpSpPr/>
          <p:nvPr/>
        </p:nvGrpSpPr>
        <p:grpSpPr>
          <a:xfrm>
            <a:off x="7877828" y="1821738"/>
            <a:ext cx="1943093" cy="3881256"/>
            <a:chOff x="5435429" y="1752841"/>
            <a:chExt cx="1744420" cy="3642042"/>
          </a:xfrm>
        </p:grpSpPr>
        <p:pic>
          <p:nvPicPr>
            <p:cNvPr id="36" name="Grafik 35" descr="Ein Bild, das Text, Screenshot, Schrift, Zahl enthält.&#10;&#10;Automatisch generierte Beschreibung">
              <a:extLst>
                <a:ext uri="{FF2B5EF4-FFF2-40B4-BE49-F238E27FC236}">
                  <a16:creationId xmlns:a16="http://schemas.microsoft.com/office/drawing/2014/main" id="{9FB5F050-63E2-10DF-3942-F24297BB7281}"/>
                </a:ext>
              </a:extLst>
            </p:cNvPr>
            <p:cNvPicPr>
              <a:picLocks noChangeAspect="1"/>
            </p:cNvPicPr>
            <p:nvPr/>
          </p:nvPicPr>
          <p:blipFill rotWithShape="1">
            <a:blip r:embed="rId4"/>
            <a:srcRect b="13915"/>
            <a:stretch/>
          </p:blipFill>
          <p:spPr>
            <a:xfrm>
              <a:off x="5452062" y="1752841"/>
              <a:ext cx="1694704" cy="3642042"/>
            </a:xfrm>
            <a:prstGeom prst="rect">
              <a:avLst/>
            </a:prstGeom>
          </p:spPr>
        </p:pic>
        <p:sp>
          <p:nvSpPr>
            <p:cNvPr id="9" name="Bogen 8">
              <a:extLst>
                <a:ext uri="{FF2B5EF4-FFF2-40B4-BE49-F238E27FC236}">
                  <a16:creationId xmlns:a16="http://schemas.microsoft.com/office/drawing/2014/main" id="{BD2F90BB-C6B7-FCA6-FE12-ABF23DE3EDE2}"/>
                </a:ext>
              </a:extLst>
            </p:cNvPr>
            <p:cNvSpPr/>
            <p:nvPr/>
          </p:nvSpPr>
          <p:spPr>
            <a:xfrm rot="13639601">
              <a:off x="5431355" y="3148372"/>
              <a:ext cx="826400" cy="818252"/>
            </a:xfrm>
            <a:prstGeom prst="arc">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Bogen 4">
              <a:extLst>
                <a:ext uri="{FF2B5EF4-FFF2-40B4-BE49-F238E27FC236}">
                  <a16:creationId xmlns:a16="http://schemas.microsoft.com/office/drawing/2014/main" id="{A0D00867-A144-4654-A845-2CA248520A8F}"/>
                </a:ext>
              </a:extLst>
            </p:cNvPr>
            <p:cNvSpPr/>
            <p:nvPr/>
          </p:nvSpPr>
          <p:spPr>
            <a:xfrm rot="13198944">
              <a:off x="5439063" y="1940423"/>
              <a:ext cx="753343" cy="833267"/>
            </a:xfrm>
            <a:prstGeom prst="arc">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Bogen 9">
              <a:extLst>
                <a:ext uri="{FF2B5EF4-FFF2-40B4-BE49-F238E27FC236}">
                  <a16:creationId xmlns:a16="http://schemas.microsoft.com/office/drawing/2014/main" id="{374E1B03-88C1-A430-2366-90BF694B894A}"/>
                </a:ext>
              </a:extLst>
            </p:cNvPr>
            <p:cNvSpPr/>
            <p:nvPr/>
          </p:nvSpPr>
          <p:spPr>
            <a:xfrm rot="13198944">
              <a:off x="5437159" y="4330999"/>
              <a:ext cx="753343" cy="833267"/>
            </a:xfrm>
            <a:prstGeom prst="arc">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Bogen 10">
              <a:extLst>
                <a:ext uri="{FF2B5EF4-FFF2-40B4-BE49-F238E27FC236}">
                  <a16:creationId xmlns:a16="http://schemas.microsoft.com/office/drawing/2014/main" id="{FFD38B8D-D8E9-DF91-75EE-A8EEDA40A210}"/>
                </a:ext>
              </a:extLst>
            </p:cNvPr>
            <p:cNvSpPr/>
            <p:nvPr/>
          </p:nvSpPr>
          <p:spPr>
            <a:xfrm rot="2414705">
              <a:off x="6426506" y="2622717"/>
              <a:ext cx="753343" cy="833267"/>
            </a:xfrm>
            <a:prstGeom prst="arc">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Bogen 12">
              <a:extLst>
                <a:ext uri="{FF2B5EF4-FFF2-40B4-BE49-F238E27FC236}">
                  <a16:creationId xmlns:a16="http://schemas.microsoft.com/office/drawing/2014/main" id="{31B05104-4B38-CFD6-F2C6-BFE317CD29D0}"/>
                </a:ext>
              </a:extLst>
            </p:cNvPr>
            <p:cNvSpPr/>
            <p:nvPr/>
          </p:nvSpPr>
          <p:spPr>
            <a:xfrm rot="2331705">
              <a:off x="6418512" y="3801102"/>
              <a:ext cx="753343" cy="833267"/>
            </a:xfrm>
            <a:prstGeom prst="arc">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pic>
        <p:nvPicPr>
          <p:cNvPr id="23" name="Grafik 22">
            <a:extLst>
              <a:ext uri="{FF2B5EF4-FFF2-40B4-BE49-F238E27FC236}">
                <a16:creationId xmlns:a16="http://schemas.microsoft.com/office/drawing/2014/main" id="{76AF1948-4B94-72F9-EC06-64555AC78B55}"/>
              </a:ext>
            </a:extLst>
          </p:cNvPr>
          <p:cNvPicPr>
            <a:picLocks noChangeAspect="1"/>
          </p:cNvPicPr>
          <p:nvPr/>
        </p:nvPicPr>
        <p:blipFill>
          <a:blip r:embed="rId5"/>
          <a:stretch>
            <a:fillRect/>
          </a:stretch>
        </p:blipFill>
        <p:spPr>
          <a:xfrm>
            <a:off x="4554900" y="4290003"/>
            <a:ext cx="2567020" cy="1363176"/>
          </a:xfrm>
          <a:prstGeom prst="rect">
            <a:avLst/>
          </a:prstGeom>
        </p:spPr>
      </p:pic>
    </p:spTree>
    <p:extLst>
      <p:ext uri="{BB962C8B-B14F-4D97-AF65-F5344CB8AC3E}">
        <p14:creationId xmlns:p14="http://schemas.microsoft.com/office/powerpoint/2010/main" val="91000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EBF8BFE1-4A9B-A3DA-891F-BA975CC135A5}"/>
              </a:ext>
            </a:extLst>
          </p:cNvPr>
          <p:cNvSpPr>
            <a:spLocks noGrp="1"/>
          </p:cNvSpPr>
          <p:nvPr>
            <p:ph type="title"/>
          </p:nvPr>
        </p:nvSpPr>
        <p:spPr>
          <a:xfrm>
            <a:off x="838200" y="493717"/>
            <a:ext cx="10515600" cy="1325563"/>
          </a:xfrm>
        </p:spPr>
        <p:txBody>
          <a:bodyPr/>
          <a:lstStyle/>
          <a:p>
            <a:r>
              <a:rPr kumimoji="0" lang="en-US" sz="2800" b="1" i="0" u="none" strike="noStrike" kern="1200" cap="none" spc="0" normalizeH="0" baseline="0" noProof="0" dirty="0">
                <a:ln>
                  <a:noFill/>
                </a:ln>
                <a:solidFill>
                  <a:srgbClr val="4472C4">
                    <a:lumMod val="50000"/>
                  </a:srgbClr>
                </a:solidFill>
                <a:effectLst/>
                <a:uLnTx/>
                <a:uFillTx/>
                <a:latin typeface="Century Gothic" panose="020B0502020202020204" pitchFamily="34" charset="0"/>
                <a:ea typeface="+mn-ea"/>
                <a:cs typeface="+mn-cs"/>
              </a:rPr>
              <a:t>Aims</a:t>
            </a:r>
            <a:br>
              <a:rPr kumimoji="0" lang="en-US" sz="2800" b="1" i="0" u="none" strike="noStrike" kern="1200" cap="none" spc="0" normalizeH="0" baseline="0" noProof="0" dirty="0">
                <a:ln>
                  <a:noFill/>
                </a:ln>
                <a:solidFill>
                  <a:srgbClr val="4472C4">
                    <a:lumMod val="50000"/>
                  </a:srgbClr>
                </a:solidFill>
                <a:effectLst/>
                <a:uLnTx/>
                <a:uFillTx/>
                <a:latin typeface="Century Gothic" panose="020B0502020202020204" pitchFamily="34" charset="0"/>
                <a:ea typeface="+mn-ea"/>
                <a:cs typeface="+mn-cs"/>
              </a:rPr>
            </a:br>
            <a:endParaRPr lang="en-US" dirty="0"/>
          </a:p>
        </p:txBody>
      </p:sp>
      <p:sp>
        <p:nvSpPr>
          <p:cNvPr id="3" name="Inhaltsplatzhalter 2">
            <a:extLst>
              <a:ext uri="{FF2B5EF4-FFF2-40B4-BE49-F238E27FC236}">
                <a16:creationId xmlns:a16="http://schemas.microsoft.com/office/drawing/2014/main" id="{64E86D21-6A68-98D2-4D84-F224B80A4931}"/>
              </a:ext>
            </a:extLst>
          </p:cNvPr>
          <p:cNvSpPr>
            <a:spLocks noGrp="1"/>
          </p:cNvSpPr>
          <p:nvPr>
            <p:ph idx="1"/>
          </p:nvPr>
        </p:nvSpPr>
        <p:spPr/>
        <p:txBody>
          <a:bodyPr>
            <a:normAutofit/>
          </a:bodyPr>
          <a:lstStyle/>
          <a:p>
            <a:pPr marL="0" indent="0">
              <a:buNone/>
            </a:pPr>
            <a:r>
              <a:rPr lang="de-DE" sz="2400" dirty="0">
                <a:solidFill>
                  <a:schemeClr val="tx2">
                    <a:lumMod val="75000"/>
                  </a:schemeClr>
                </a:solidFill>
                <a:latin typeface="Century Gothic" panose="020B0502020202020204" pitchFamily="34" charset="0"/>
              </a:rPr>
              <a:t> </a:t>
            </a:r>
          </a:p>
          <a:p>
            <a:pPr>
              <a:buFont typeface="Wingdings" pitchFamily="2" charset="2"/>
              <a:buChar char="Ø"/>
            </a:pPr>
            <a:r>
              <a:rPr lang="en-US" sz="2400" dirty="0">
                <a:solidFill>
                  <a:schemeClr val="accent1">
                    <a:lumMod val="50000"/>
                  </a:schemeClr>
                </a:solidFill>
                <a:latin typeface="Century Gothic" panose="020B0502020202020204" pitchFamily="34" charset="0"/>
              </a:rPr>
              <a:t> prevalence of HER2 exon 20 mutations in 100 patients with CRC ?</a:t>
            </a:r>
          </a:p>
          <a:p>
            <a:pPr>
              <a:buFont typeface="Wingdings" pitchFamily="2" charset="2"/>
              <a:buChar char="Ø"/>
            </a:pPr>
            <a:endParaRPr lang="en-US" sz="2400" dirty="0">
              <a:solidFill>
                <a:schemeClr val="accent1">
                  <a:lumMod val="50000"/>
                </a:schemeClr>
              </a:solidFill>
              <a:latin typeface="Century Gothic" panose="020B0502020202020204" pitchFamily="34" charset="0"/>
            </a:endParaRPr>
          </a:p>
          <a:p>
            <a:pPr>
              <a:buFont typeface="Wingdings" pitchFamily="2" charset="2"/>
              <a:buChar char="Ø"/>
            </a:pPr>
            <a:r>
              <a:rPr lang="en-US" sz="2400" dirty="0">
                <a:solidFill>
                  <a:schemeClr val="accent1">
                    <a:lumMod val="50000"/>
                  </a:schemeClr>
                </a:solidFill>
                <a:latin typeface="Century Gothic" panose="020B0502020202020204" pitchFamily="34" charset="0"/>
              </a:rPr>
              <a:t> statistical significance of pre-defined features ?</a:t>
            </a:r>
          </a:p>
          <a:p>
            <a:pPr>
              <a:buFont typeface="Wingdings" pitchFamily="2" charset="2"/>
              <a:buChar char="§"/>
            </a:pPr>
            <a:endParaRPr lang="en-US"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a:p>
            <a:pPr>
              <a:buFont typeface="Wingdings" pitchFamily="2" charset="2"/>
              <a:buChar char="§"/>
            </a:pPr>
            <a:endParaRPr lang="de-DE" sz="2400" dirty="0">
              <a:solidFill>
                <a:schemeClr val="tx2">
                  <a:lumMod val="75000"/>
                </a:schemeClr>
              </a:solidFill>
              <a:latin typeface="Century Gothic" panose="020B0502020202020204" pitchFamily="34" charset="0"/>
            </a:endParaRPr>
          </a:p>
        </p:txBody>
      </p:sp>
      <p:sp>
        <p:nvSpPr>
          <p:cNvPr id="4" name="Fußzeilenplatzhalter 3">
            <a:extLst>
              <a:ext uri="{FF2B5EF4-FFF2-40B4-BE49-F238E27FC236}">
                <a16:creationId xmlns:a16="http://schemas.microsoft.com/office/drawing/2014/main" id="{58D19F8A-FE4D-A9CB-7BBE-906DA630AD2D}"/>
              </a:ext>
            </a:extLst>
          </p:cNvPr>
          <p:cNvSpPr>
            <a:spLocks noGrp="1"/>
          </p:cNvSpPr>
          <p:nvPr>
            <p:ph type="ftr" sz="quarter" idx="11"/>
          </p:nvPr>
        </p:nvSpPr>
        <p:spPr/>
        <p:txBody>
          <a:bodyPr/>
          <a:lstStyle/>
          <a:p>
            <a:r>
              <a:rPr lang="en-US"/>
              <a:t>06. 06. 2024 | Group 6 | WM II</a:t>
            </a:r>
          </a:p>
        </p:txBody>
      </p:sp>
      <p:sp>
        <p:nvSpPr>
          <p:cNvPr id="2" name="Foliennummernplatzhalter 1">
            <a:extLst>
              <a:ext uri="{FF2B5EF4-FFF2-40B4-BE49-F238E27FC236}">
                <a16:creationId xmlns:a16="http://schemas.microsoft.com/office/drawing/2014/main" id="{EB9C82BD-A0CE-BB42-D77B-394558994E74}"/>
              </a:ext>
            </a:extLst>
          </p:cNvPr>
          <p:cNvSpPr>
            <a:spLocks noGrp="1"/>
          </p:cNvSpPr>
          <p:nvPr>
            <p:ph type="sldNum" sz="quarter" idx="12"/>
          </p:nvPr>
        </p:nvSpPr>
        <p:spPr/>
        <p:txBody>
          <a:bodyPr/>
          <a:lstStyle/>
          <a:p>
            <a:fld id="{93E0A8AD-FF62-294C-B5B7-EE1361897724}" type="slidenum">
              <a:rPr lang="en-US" smtClean="0"/>
              <a:t>4</a:t>
            </a:fld>
            <a:endParaRPr lang="en-US"/>
          </a:p>
        </p:txBody>
      </p:sp>
    </p:spTree>
    <p:extLst>
      <p:ext uri="{BB962C8B-B14F-4D97-AF65-F5344CB8AC3E}">
        <p14:creationId xmlns:p14="http://schemas.microsoft.com/office/powerpoint/2010/main" val="252869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2" name="Foliennummernplatzhalter 1">
            <a:extLst>
              <a:ext uri="{FF2B5EF4-FFF2-40B4-BE49-F238E27FC236}">
                <a16:creationId xmlns:a16="http://schemas.microsoft.com/office/drawing/2014/main" id="{F46C438E-7755-3FBD-B5E5-FFB6AF104B76}"/>
              </a:ext>
            </a:extLst>
          </p:cNvPr>
          <p:cNvSpPr>
            <a:spLocks noGrp="1"/>
          </p:cNvSpPr>
          <p:nvPr>
            <p:ph type="sldNum" sz="quarter" idx="12"/>
          </p:nvPr>
        </p:nvSpPr>
        <p:spPr/>
        <p:txBody>
          <a:bodyPr/>
          <a:lstStyle/>
          <a:p>
            <a:fld id="{93E0A8AD-FF62-294C-B5B7-EE1361897724}" type="slidenum">
              <a:rPr lang="en-US" smtClean="0"/>
              <a:t>5</a:t>
            </a:fld>
            <a:endParaRPr lang="en-US"/>
          </a:p>
        </p:txBody>
      </p:sp>
      <p:sp>
        <p:nvSpPr>
          <p:cNvPr id="9" name="Titel 1">
            <a:extLst>
              <a:ext uri="{FF2B5EF4-FFF2-40B4-BE49-F238E27FC236}">
                <a16:creationId xmlns:a16="http://schemas.microsoft.com/office/drawing/2014/main" id="{6FD485ED-70C1-0E79-CC75-FF4CA982531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de-DE" sz="2800" b="1" dirty="0">
                <a:solidFill>
                  <a:schemeClr val="accent1">
                    <a:lumMod val="50000"/>
                  </a:schemeClr>
                </a:solidFill>
                <a:latin typeface="Century Gothic" panose="020B0502020202020204" pitchFamily="34" charset="0"/>
              </a:rPr>
            </a:br>
            <a:r>
              <a:rPr lang="de-DE" sz="2800" b="1" dirty="0">
                <a:latin typeface="Century Gothic" panose="020B0502020202020204" pitchFamily="34" charset="0"/>
              </a:rPr>
              <a:t> </a:t>
            </a:r>
            <a:br>
              <a:rPr lang="de-DE" sz="2400" dirty="0">
                <a:latin typeface="Century Gothic" panose="020B0502020202020204" pitchFamily="34" charset="0"/>
              </a:rPr>
            </a:br>
            <a:endParaRPr lang="de-DE" sz="2400" dirty="0">
              <a:latin typeface="Century Gothic" panose="020B0502020202020204" pitchFamily="34" charset="0"/>
            </a:endParaRPr>
          </a:p>
        </p:txBody>
      </p:sp>
      <p:sp>
        <p:nvSpPr>
          <p:cNvPr id="8" name="Titel 1">
            <a:extLst>
              <a:ext uri="{FF2B5EF4-FFF2-40B4-BE49-F238E27FC236}">
                <a16:creationId xmlns:a16="http://schemas.microsoft.com/office/drawing/2014/main" id="{613F2BA0-AD32-1151-A003-F13E9898A3B7}"/>
              </a:ext>
            </a:extLst>
          </p:cNvPr>
          <p:cNvSpPr txBox="1">
            <a:spLocks/>
          </p:cNvSpPr>
          <p:nvPr/>
        </p:nvSpPr>
        <p:spPr>
          <a:xfrm>
            <a:off x="834879" y="5175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Experimental process</a:t>
            </a:r>
            <a:br>
              <a:rPr lang="en-US" sz="2800" b="1" dirty="0">
                <a:solidFill>
                  <a:schemeClr val="accent1">
                    <a:lumMod val="50000"/>
                  </a:schemeClr>
                </a:solidFill>
                <a:latin typeface="Century Gothic" panose="020B0502020202020204" pitchFamily="34" charset="0"/>
              </a:rPr>
            </a:br>
            <a:br>
              <a:rPr lang="en-US" sz="2800" b="1" dirty="0">
                <a:solidFill>
                  <a:schemeClr val="accent1">
                    <a:lumMod val="50000"/>
                  </a:schemeClr>
                </a:solidFill>
                <a:latin typeface="Century Gothic" panose="020B0502020202020204" pitchFamily="34" charset="0"/>
              </a:rPr>
            </a:br>
            <a:r>
              <a:rPr lang="en-US" sz="2800" b="1" dirty="0">
                <a:latin typeface="Century Gothic" panose="020B0502020202020204" pitchFamily="34" charset="0"/>
              </a:rPr>
              <a:t> </a:t>
            </a:r>
            <a:endParaRPr lang="en-US" sz="2400" dirty="0">
              <a:latin typeface="Century Gothic" panose="020B0502020202020204" pitchFamily="34" charset="0"/>
            </a:endParaRPr>
          </a:p>
        </p:txBody>
      </p:sp>
      <p:grpSp>
        <p:nvGrpSpPr>
          <p:cNvPr id="18" name="Gruppieren 17">
            <a:extLst>
              <a:ext uri="{FF2B5EF4-FFF2-40B4-BE49-F238E27FC236}">
                <a16:creationId xmlns:a16="http://schemas.microsoft.com/office/drawing/2014/main" id="{C85E1793-E24A-2442-2E29-66A675C3CB1B}"/>
              </a:ext>
            </a:extLst>
          </p:cNvPr>
          <p:cNvGrpSpPr/>
          <p:nvPr/>
        </p:nvGrpSpPr>
        <p:grpSpPr>
          <a:xfrm>
            <a:off x="1136358" y="1218745"/>
            <a:ext cx="9912642" cy="4442668"/>
            <a:chOff x="1574014" y="1557299"/>
            <a:chExt cx="8950585" cy="4020625"/>
          </a:xfrm>
        </p:grpSpPr>
        <p:pic>
          <p:nvPicPr>
            <p:cNvPr id="5" name="Grafik 4">
              <a:extLst>
                <a:ext uri="{FF2B5EF4-FFF2-40B4-BE49-F238E27FC236}">
                  <a16:creationId xmlns:a16="http://schemas.microsoft.com/office/drawing/2014/main" id="{90FDFC57-6BD6-F086-EC7B-F6B4833B478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574014" y="2053449"/>
              <a:ext cx="8950585" cy="3008271"/>
            </a:xfrm>
            <a:prstGeom prst="rect">
              <a:avLst/>
            </a:prstGeom>
          </p:spPr>
        </p:pic>
        <p:sp>
          <p:nvSpPr>
            <p:cNvPr id="7" name="Geschweifte Klammer links 6">
              <a:extLst>
                <a:ext uri="{FF2B5EF4-FFF2-40B4-BE49-F238E27FC236}">
                  <a16:creationId xmlns:a16="http://schemas.microsoft.com/office/drawing/2014/main" id="{5E4540B9-E8D0-7916-72FB-650F28AE4FFE}"/>
                </a:ext>
              </a:extLst>
            </p:cNvPr>
            <p:cNvSpPr/>
            <p:nvPr/>
          </p:nvSpPr>
          <p:spPr>
            <a:xfrm rot="16200000">
              <a:off x="4017699" y="2622860"/>
              <a:ext cx="400897" cy="4671166"/>
            </a:xfrm>
            <a:prstGeom prst="leftBrace">
              <a:avLst>
                <a:gd name="adj1" fmla="val 8333"/>
                <a:gd name="adj2" fmla="val 48347"/>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1">
                    <a:lumMod val="50000"/>
                  </a:schemeClr>
                </a:solidFill>
              </a:endParaRPr>
            </a:p>
          </p:txBody>
        </p:sp>
        <p:sp>
          <p:nvSpPr>
            <p:cNvPr id="10" name="Geschweifte Klammer links 9">
              <a:extLst>
                <a:ext uri="{FF2B5EF4-FFF2-40B4-BE49-F238E27FC236}">
                  <a16:creationId xmlns:a16="http://schemas.microsoft.com/office/drawing/2014/main" id="{80C9C7AF-386D-41BF-2FFF-1551E89EA791}"/>
                </a:ext>
              </a:extLst>
            </p:cNvPr>
            <p:cNvSpPr/>
            <p:nvPr/>
          </p:nvSpPr>
          <p:spPr>
            <a:xfrm rot="5400000">
              <a:off x="8287771" y="522199"/>
              <a:ext cx="400899" cy="3252543"/>
            </a:xfrm>
            <a:prstGeom prst="leftBrace">
              <a:avLst>
                <a:gd name="adj1" fmla="val 8333"/>
                <a:gd name="adj2" fmla="val 46352"/>
              </a:avLst>
            </a:prstGeom>
            <a:ln w="222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1">
                    <a:lumMod val="50000"/>
                  </a:schemeClr>
                </a:solidFill>
              </a:endParaRPr>
            </a:p>
          </p:txBody>
        </p:sp>
        <p:sp>
          <p:nvSpPr>
            <p:cNvPr id="11" name="Textfeld 10">
              <a:extLst>
                <a:ext uri="{FF2B5EF4-FFF2-40B4-BE49-F238E27FC236}">
                  <a16:creationId xmlns:a16="http://schemas.microsoft.com/office/drawing/2014/main" id="{D6DF39E0-451B-ACA6-E974-112D65BD6625}"/>
                </a:ext>
              </a:extLst>
            </p:cNvPr>
            <p:cNvSpPr txBox="1"/>
            <p:nvPr/>
          </p:nvSpPr>
          <p:spPr>
            <a:xfrm>
              <a:off x="3402400" y="5177024"/>
              <a:ext cx="2473809" cy="400900"/>
            </a:xfrm>
            <a:prstGeom prst="rect">
              <a:avLst/>
            </a:prstGeom>
            <a:noFill/>
          </p:spPr>
          <p:txBody>
            <a:bodyPr wrap="square" rtlCol="0">
              <a:spAutoFit/>
            </a:bodyPr>
            <a:lstStyle/>
            <a:p>
              <a:r>
                <a:rPr lang="en-US" b="1" dirty="0">
                  <a:solidFill>
                    <a:schemeClr val="accent1">
                      <a:lumMod val="50000"/>
                    </a:schemeClr>
                  </a:solidFill>
                </a:rPr>
                <a:t>Sample Preparation</a:t>
              </a:r>
            </a:p>
          </p:txBody>
        </p:sp>
        <p:sp>
          <p:nvSpPr>
            <p:cNvPr id="12" name="Textfeld 11">
              <a:extLst>
                <a:ext uri="{FF2B5EF4-FFF2-40B4-BE49-F238E27FC236}">
                  <a16:creationId xmlns:a16="http://schemas.microsoft.com/office/drawing/2014/main" id="{FA8D4EFF-0E1A-CB0C-E208-22B93A78F9F7}"/>
                </a:ext>
              </a:extLst>
            </p:cNvPr>
            <p:cNvSpPr txBox="1"/>
            <p:nvPr/>
          </p:nvSpPr>
          <p:spPr>
            <a:xfrm>
              <a:off x="7640683" y="1557299"/>
              <a:ext cx="2473809" cy="400900"/>
            </a:xfrm>
            <a:prstGeom prst="rect">
              <a:avLst/>
            </a:prstGeom>
            <a:noFill/>
          </p:spPr>
          <p:txBody>
            <a:bodyPr wrap="square" rtlCol="0">
              <a:spAutoFit/>
            </a:bodyPr>
            <a:lstStyle/>
            <a:p>
              <a:r>
                <a:rPr lang="en-US" b="1" dirty="0">
                  <a:solidFill>
                    <a:schemeClr val="accent1">
                      <a:lumMod val="50000"/>
                    </a:schemeClr>
                  </a:solidFill>
                </a:rPr>
                <a:t>Sample Analysis </a:t>
              </a:r>
            </a:p>
          </p:txBody>
        </p:sp>
      </p:grpSp>
      <p:sp>
        <p:nvSpPr>
          <p:cNvPr id="14" name="Textfeld 13">
            <a:extLst>
              <a:ext uri="{FF2B5EF4-FFF2-40B4-BE49-F238E27FC236}">
                <a16:creationId xmlns:a16="http://schemas.microsoft.com/office/drawing/2014/main" id="{B4D14BE5-C912-D0F5-1F18-8889E357D075}"/>
              </a:ext>
            </a:extLst>
          </p:cNvPr>
          <p:cNvSpPr txBox="1"/>
          <p:nvPr/>
        </p:nvSpPr>
        <p:spPr>
          <a:xfrm>
            <a:off x="9696183" y="136525"/>
            <a:ext cx="2142125" cy="338554"/>
          </a:xfrm>
          <a:prstGeom prst="rect">
            <a:avLst/>
          </a:prstGeom>
          <a:noFill/>
        </p:spPr>
        <p:txBody>
          <a:bodyPr wrap="none" rtlCol="0">
            <a:spAutoFit/>
          </a:bodyPr>
          <a:lstStyle/>
          <a:p>
            <a:r>
              <a:rPr lang="en-US" sz="1600" dirty="0">
                <a:solidFill>
                  <a:schemeClr val="bg1">
                    <a:lumMod val="50000"/>
                  </a:schemeClr>
                </a:solidFill>
                <a:latin typeface="+mj-lt"/>
              </a:rPr>
              <a:t>Created with </a:t>
            </a:r>
            <a:r>
              <a:rPr lang="en-US" sz="1600" dirty="0" err="1">
                <a:solidFill>
                  <a:schemeClr val="bg1">
                    <a:lumMod val="50000"/>
                  </a:schemeClr>
                </a:solidFill>
                <a:latin typeface="+mj-lt"/>
              </a:rPr>
              <a:t>BioRender</a:t>
            </a:r>
            <a:endParaRPr lang="en-US" sz="1600" dirty="0">
              <a:solidFill>
                <a:schemeClr val="bg1">
                  <a:lumMod val="50000"/>
                </a:schemeClr>
              </a:solidFill>
              <a:latin typeface="+mj-lt"/>
            </a:endParaRPr>
          </a:p>
        </p:txBody>
      </p:sp>
    </p:spTree>
    <p:extLst>
      <p:ext uri="{BB962C8B-B14F-4D97-AF65-F5344CB8AC3E}">
        <p14:creationId xmlns:p14="http://schemas.microsoft.com/office/powerpoint/2010/main" val="153517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7" name="Foliennummernplatzhalter 6">
            <a:extLst>
              <a:ext uri="{FF2B5EF4-FFF2-40B4-BE49-F238E27FC236}">
                <a16:creationId xmlns:a16="http://schemas.microsoft.com/office/drawing/2014/main" id="{D21E7D24-1F0F-4765-E057-81B3C9ED5F2D}"/>
              </a:ext>
            </a:extLst>
          </p:cNvPr>
          <p:cNvSpPr>
            <a:spLocks noGrp="1"/>
          </p:cNvSpPr>
          <p:nvPr>
            <p:ph type="sldNum" sz="quarter" idx="12"/>
          </p:nvPr>
        </p:nvSpPr>
        <p:spPr/>
        <p:txBody>
          <a:bodyPr/>
          <a:lstStyle/>
          <a:p>
            <a:fld id="{93E0A8AD-FF62-294C-B5B7-EE1361897724}" type="slidenum">
              <a:rPr lang="en-US" smtClean="0"/>
              <a:t>6</a:t>
            </a:fld>
            <a:endParaRPr lang="en-US"/>
          </a:p>
        </p:txBody>
      </p:sp>
      <p:sp>
        <p:nvSpPr>
          <p:cNvPr id="14" name="Titel 1">
            <a:extLst>
              <a:ext uri="{FF2B5EF4-FFF2-40B4-BE49-F238E27FC236}">
                <a16:creationId xmlns:a16="http://schemas.microsoft.com/office/drawing/2014/main" id="{F4A489E3-FA9A-9320-545F-785FAC5CD361}"/>
              </a:ext>
            </a:extLst>
          </p:cNvPr>
          <p:cNvSpPr txBox="1">
            <a:spLocks/>
          </p:cNvSpPr>
          <p:nvPr/>
        </p:nvSpPr>
        <p:spPr>
          <a:xfrm>
            <a:off x="833432" y="4746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HER2 mutations are present in 10% of CRC patients</a:t>
            </a:r>
            <a:br>
              <a:rPr lang="en-US" sz="2600" b="1" dirty="0">
                <a:solidFill>
                  <a:schemeClr val="accent1">
                    <a:lumMod val="50000"/>
                  </a:schemeClr>
                </a:solidFill>
                <a:latin typeface="Century Gothic" panose="020B0502020202020204" pitchFamily="34" charset="0"/>
              </a:rPr>
            </a:br>
            <a:br>
              <a:rPr lang="en-US" sz="2600" b="1" dirty="0">
                <a:solidFill>
                  <a:schemeClr val="accent1">
                    <a:lumMod val="50000"/>
                  </a:schemeClr>
                </a:solidFill>
                <a:latin typeface="Century Gothic" panose="020B0502020202020204" pitchFamily="34" charset="0"/>
              </a:rPr>
            </a:br>
            <a:endParaRPr lang="en-US" sz="2400" dirty="0">
              <a:latin typeface="Century Gothic" panose="020B0502020202020204" pitchFamily="34" charset="0"/>
            </a:endParaRPr>
          </a:p>
        </p:txBody>
      </p:sp>
      <p:pic>
        <p:nvPicPr>
          <p:cNvPr id="2" name="Grafik 1">
            <a:extLst>
              <a:ext uri="{FF2B5EF4-FFF2-40B4-BE49-F238E27FC236}">
                <a16:creationId xmlns:a16="http://schemas.microsoft.com/office/drawing/2014/main" id="{50031D47-F072-9D38-016E-77D1FEF877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481754" y="1376144"/>
            <a:ext cx="5671646" cy="4656870"/>
          </a:xfrm>
          <a:prstGeom prst="rect">
            <a:avLst/>
          </a:prstGeom>
        </p:spPr>
      </p:pic>
      <p:sp>
        <p:nvSpPr>
          <p:cNvPr id="9" name="Rechteck 8">
            <a:extLst>
              <a:ext uri="{FF2B5EF4-FFF2-40B4-BE49-F238E27FC236}">
                <a16:creationId xmlns:a16="http://schemas.microsoft.com/office/drawing/2014/main" id="{BA6E069E-90C3-E85A-86EE-742FF221C413}"/>
              </a:ext>
            </a:extLst>
          </p:cNvPr>
          <p:cNvSpPr/>
          <p:nvPr/>
        </p:nvSpPr>
        <p:spPr>
          <a:xfrm>
            <a:off x="5130726" y="4605326"/>
            <a:ext cx="878778" cy="14751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FE637BF6-EF54-C9FC-8253-BCCB7D5D41EF}"/>
              </a:ext>
            </a:extLst>
          </p:cNvPr>
          <p:cNvCxnSpPr>
            <a:cxnSpLocks/>
          </p:cNvCxnSpPr>
          <p:nvPr/>
        </p:nvCxnSpPr>
        <p:spPr>
          <a:xfrm flipH="1">
            <a:off x="5381103" y="4423478"/>
            <a:ext cx="367145" cy="77189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66D7A0B8-9514-3BA2-9D35-C56746928579}"/>
              </a:ext>
            </a:extLst>
          </p:cNvPr>
          <p:cNvSpPr/>
          <p:nvPr/>
        </p:nvSpPr>
        <p:spPr>
          <a:xfrm>
            <a:off x="5130726" y="4143100"/>
            <a:ext cx="297877" cy="4266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feld 17">
            <a:extLst>
              <a:ext uri="{FF2B5EF4-FFF2-40B4-BE49-F238E27FC236}">
                <a16:creationId xmlns:a16="http://schemas.microsoft.com/office/drawing/2014/main" id="{BF155C09-685C-A037-6F62-8FC56479E7A0}"/>
              </a:ext>
            </a:extLst>
          </p:cNvPr>
          <p:cNvSpPr txBox="1"/>
          <p:nvPr/>
        </p:nvSpPr>
        <p:spPr>
          <a:xfrm>
            <a:off x="8720619" y="5124720"/>
            <a:ext cx="1597360" cy="646331"/>
          </a:xfrm>
          <a:prstGeom prst="rect">
            <a:avLst/>
          </a:prstGeom>
          <a:noFill/>
        </p:spPr>
        <p:txBody>
          <a:bodyPr wrap="none" rtlCol="0">
            <a:spAutoFit/>
          </a:bodyPr>
          <a:lstStyle/>
          <a:p>
            <a:r>
              <a:rPr lang="en-US" b="1" dirty="0"/>
              <a:t>CGC = Arginine</a:t>
            </a:r>
          </a:p>
          <a:p>
            <a:r>
              <a:rPr lang="en-US" b="1" dirty="0"/>
              <a:t>GGC = Glycine</a:t>
            </a:r>
          </a:p>
        </p:txBody>
      </p:sp>
      <p:sp>
        <p:nvSpPr>
          <p:cNvPr id="3" name="Rechteck 2">
            <a:extLst>
              <a:ext uri="{FF2B5EF4-FFF2-40B4-BE49-F238E27FC236}">
                <a16:creationId xmlns:a16="http://schemas.microsoft.com/office/drawing/2014/main" id="{3B9EF60D-2A0D-62F9-DAAB-03F73EB67607}"/>
              </a:ext>
            </a:extLst>
          </p:cNvPr>
          <p:cNvSpPr/>
          <p:nvPr/>
        </p:nvSpPr>
        <p:spPr>
          <a:xfrm>
            <a:off x="5130726" y="1652257"/>
            <a:ext cx="297877" cy="4266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957FC3AC-63B1-41BF-4222-7B73910D0F4A}"/>
              </a:ext>
            </a:extLst>
          </p:cNvPr>
          <p:cNvSpPr/>
          <p:nvPr/>
        </p:nvSpPr>
        <p:spPr>
          <a:xfrm>
            <a:off x="5111670" y="2031228"/>
            <a:ext cx="878778" cy="1475164"/>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E7BD1422-5A40-CE9E-0A09-EBE836EF25AC}"/>
              </a:ext>
            </a:extLst>
          </p:cNvPr>
          <p:cNvSpPr txBox="1"/>
          <p:nvPr/>
        </p:nvSpPr>
        <p:spPr>
          <a:xfrm>
            <a:off x="5689074" y="4138835"/>
            <a:ext cx="383438" cy="369332"/>
          </a:xfrm>
          <a:prstGeom prst="rect">
            <a:avLst/>
          </a:prstGeom>
          <a:noFill/>
        </p:spPr>
        <p:txBody>
          <a:bodyPr wrap="none" rtlCol="0">
            <a:spAutoFit/>
          </a:bodyPr>
          <a:lstStyle/>
          <a:p>
            <a:r>
              <a:rPr lang="en-US" b="1" dirty="0">
                <a:solidFill>
                  <a:srgbClr val="FF0000"/>
                </a:solidFill>
              </a:rPr>
              <a:t>G</a:t>
            </a:r>
            <a:r>
              <a:rPr lang="en-US" dirty="0"/>
              <a:t> </a:t>
            </a:r>
          </a:p>
        </p:txBody>
      </p:sp>
    </p:spTree>
    <p:extLst>
      <p:ext uri="{BB962C8B-B14F-4D97-AF65-F5344CB8AC3E}">
        <p14:creationId xmlns:p14="http://schemas.microsoft.com/office/powerpoint/2010/main" val="179712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uppieren 60">
            <a:extLst>
              <a:ext uri="{FF2B5EF4-FFF2-40B4-BE49-F238E27FC236}">
                <a16:creationId xmlns:a16="http://schemas.microsoft.com/office/drawing/2014/main" id="{BE36E636-BB04-67EC-95A2-CE3D8CB8FFBC}"/>
              </a:ext>
            </a:extLst>
          </p:cNvPr>
          <p:cNvGrpSpPr/>
          <p:nvPr/>
        </p:nvGrpSpPr>
        <p:grpSpPr>
          <a:xfrm>
            <a:off x="2152241" y="1168636"/>
            <a:ext cx="7887518" cy="5199097"/>
            <a:chOff x="2152241" y="1168636"/>
            <a:chExt cx="7887518" cy="5199097"/>
          </a:xfrm>
        </p:grpSpPr>
        <p:pic>
          <p:nvPicPr>
            <p:cNvPr id="3" name="Picture 4">
              <a:extLst>
                <a:ext uri="{FF2B5EF4-FFF2-40B4-BE49-F238E27FC236}">
                  <a16:creationId xmlns:a16="http://schemas.microsoft.com/office/drawing/2014/main" id="{13B89098-47FC-D184-E0FB-4FA096A0D235}"/>
                </a:ext>
              </a:extLst>
            </p:cNvPr>
            <p:cNvPicPr>
              <a:picLocks noChangeAspect="1"/>
            </p:cNvPicPr>
            <p:nvPr/>
          </p:nvPicPr>
          <p:blipFill>
            <a:blip r:embed="rId3"/>
            <a:stretch>
              <a:fillRect/>
            </a:stretch>
          </p:blipFill>
          <p:spPr>
            <a:xfrm>
              <a:off x="2152241" y="1168636"/>
              <a:ext cx="7887518" cy="5199097"/>
            </a:xfrm>
            <a:prstGeom prst="rect">
              <a:avLst/>
            </a:prstGeom>
          </p:spPr>
        </p:pic>
        <p:sp>
          <p:nvSpPr>
            <p:cNvPr id="43" name="Oval 42">
              <a:extLst>
                <a:ext uri="{FF2B5EF4-FFF2-40B4-BE49-F238E27FC236}">
                  <a16:creationId xmlns:a16="http://schemas.microsoft.com/office/drawing/2014/main" id="{024552B0-A6F3-E691-873F-FC0BAE67F4BA}"/>
                </a:ext>
              </a:extLst>
            </p:cNvPr>
            <p:cNvSpPr/>
            <p:nvPr/>
          </p:nvSpPr>
          <p:spPr>
            <a:xfrm>
              <a:off x="3289847" y="5402711"/>
              <a:ext cx="807521" cy="828305"/>
            </a:xfrm>
            <a:prstGeom prst="ellipse">
              <a:avLst/>
            </a:prstGeom>
            <a:solidFill>
              <a:schemeClr val="bg1">
                <a:lumMod val="85000"/>
              </a:schemeClr>
            </a:solid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2428FF6-958B-4CBE-E4C4-EBB57842DB5B}"/>
                </a:ext>
              </a:extLst>
            </p:cNvPr>
            <p:cNvSpPr/>
            <p:nvPr/>
          </p:nvSpPr>
          <p:spPr>
            <a:xfrm>
              <a:off x="2826329" y="4013858"/>
              <a:ext cx="807521" cy="828305"/>
            </a:xfrm>
            <a:prstGeom prst="ellipse">
              <a:avLst/>
            </a:prstGeom>
            <a:solidFill>
              <a:srgbClr val="679EFF"/>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a:extLst>
                <a:ext uri="{FF2B5EF4-FFF2-40B4-BE49-F238E27FC236}">
                  <a16:creationId xmlns:a16="http://schemas.microsoft.com/office/drawing/2014/main" id="{750C3518-4EC8-4CD5-2BD8-086301A6F098}"/>
                </a:ext>
              </a:extLst>
            </p:cNvPr>
            <p:cNvSpPr txBox="1"/>
            <p:nvPr/>
          </p:nvSpPr>
          <p:spPr>
            <a:xfrm>
              <a:off x="2784293" y="4258733"/>
              <a:ext cx="917239" cy="338554"/>
            </a:xfrm>
            <a:prstGeom prst="rect">
              <a:avLst/>
            </a:prstGeom>
            <a:noFill/>
          </p:spPr>
          <p:txBody>
            <a:bodyPr wrap="none" rtlCol="0">
              <a:spAutoFit/>
            </a:bodyPr>
            <a:lstStyle/>
            <a:p>
              <a:r>
                <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Rectum</a:t>
              </a:r>
            </a:p>
          </p:txBody>
        </p:sp>
        <p:sp>
          <p:nvSpPr>
            <p:cNvPr id="13" name="Oval 12">
              <a:extLst>
                <a:ext uri="{FF2B5EF4-FFF2-40B4-BE49-F238E27FC236}">
                  <a16:creationId xmlns:a16="http://schemas.microsoft.com/office/drawing/2014/main" id="{53AA61B0-A490-35B2-5700-BE81FAC723AD}"/>
                </a:ext>
              </a:extLst>
            </p:cNvPr>
            <p:cNvSpPr/>
            <p:nvPr/>
          </p:nvSpPr>
          <p:spPr>
            <a:xfrm>
              <a:off x="5692239" y="1191654"/>
              <a:ext cx="807521" cy="828305"/>
            </a:xfrm>
            <a:prstGeom prst="ellipse">
              <a:avLst/>
            </a:prstGeom>
            <a:solidFill>
              <a:schemeClr val="tx1">
                <a:lumMod val="75000"/>
                <a:lumOff val="25000"/>
              </a:schemeClr>
            </a:solidFill>
            <a:ln w="381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feld 14">
              <a:extLst>
                <a:ext uri="{FF2B5EF4-FFF2-40B4-BE49-F238E27FC236}">
                  <a16:creationId xmlns:a16="http://schemas.microsoft.com/office/drawing/2014/main" id="{7F1314A6-311B-D08D-80BB-77A9E14FA619}"/>
                </a:ext>
              </a:extLst>
            </p:cNvPr>
            <p:cNvSpPr txBox="1"/>
            <p:nvPr/>
          </p:nvSpPr>
          <p:spPr>
            <a:xfrm>
              <a:off x="5745203" y="1371072"/>
              <a:ext cx="728084" cy="523220"/>
            </a:xfrm>
            <a:prstGeom prst="rect">
              <a:avLst/>
            </a:prstGeom>
            <a:noFill/>
          </p:spPr>
          <p:txBody>
            <a:bodyPr wrap="none" rtlCol="0">
              <a:spAutoFit/>
            </a:bodyPr>
            <a:lstStyle/>
            <a:p>
              <a:r>
                <a:rPr lang="en-US" sz="14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HER2 </a:t>
              </a:r>
              <a:br>
                <a:rPr lang="en-US" sz="14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4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Status</a:t>
              </a:r>
            </a:p>
          </p:txBody>
        </p:sp>
        <p:sp>
          <p:nvSpPr>
            <p:cNvPr id="20" name="Oval 19">
              <a:extLst>
                <a:ext uri="{FF2B5EF4-FFF2-40B4-BE49-F238E27FC236}">
                  <a16:creationId xmlns:a16="http://schemas.microsoft.com/office/drawing/2014/main" id="{EA099B44-DBE4-C033-1A76-04C7D1B488A7}"/>
                </a:ext>
              </a:extLst>
            </p:cNvPr>
            <p:cNvSpPr/>
            <p:nvPr/>
          </p:nvSpPr>
          <p:spPr>
            <a:xfrm>
              <a:off x="2325595" y="5413164"/>
              <a:ext cx="807521" cy="828305"/>
            </a:xfrm>
            <a:prstGeom prst="ellipse">
              <a:avLst/>
            </a:prstGeom>
            <a:solidFill>
              <a:schemeClr val="accent2">
                <a:lumMod val="20000"/>
                <a:lumOff val="80000"/>
              </a:schemeClr>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feld 20">
              <a:extLst>
                <a:ext uri="{FF2B5EF4-FFF2-40B4-BE49-F238E27FC236}">
                  <a16:creationId xmlns:a16="http://schemas.microsoft.com/office/drawing/2014/main" id="{2A4A4CD6-3F74-6DFD-9DBC-EF3C5333850D}"/>
                </a:ext>
              </a:extLst>
            </p:cNvPr>
            <p:cNvSpPr txBox="1"/>
            <p:nvPr/>
          </p:nvSpPr>
          <p:spPr>
            <a:xfrm>
              <a:off x="2283559" y="5658039"/>
              <a:ext cx="904415" cy="307777"/>
            </a:xfrm>
            <a:prstGeom prst="rect">
              <a:avLst/>
            </a:prstGeom>
            <a:noFill/>
          </p:spPr>
          <p:txBody>
            <a:bodyPr wrap="none" rtlCol="0">
              <a:spAutoFit/>
            </a:bodyPr>
            <a:lstStyle/>
            <a:p>
              <a:r>
                <a:rPr lang="en-US" sz="1400" b="1" dirty="0">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 name="Textfeld 29">
              <a:extLst>
                <a:ext uri="{FF2B5EF4-FFF2-40B4-BE49-F238E27FC236}">
                  <a16:creationId xmlns:a16="http://schemas.microsoft.com/office/drawing/2014/main" id="{3C508374-28ED-7282-95EA-9B1E9F35C8F5}"/>
                </a:ext>
              </a:extLst>
            </p:cNvPr>
            <p:cNvSpPr txBox="1"/>
            <p:nvPr/>
          </p:nvSpPr>
          <p:spPr>
            <a:xfrm>
              <a:off x="3251086" y="5533844"/>
              <a:ext cx="904415" cy="523220"/>
            </a:xfrm>
            <a:prstGeom prst="rect">
              <a:avLst/>
            </a:prstGeom>
            <a:noFill/>
          </p:spPr>
          <p:txBody>
            <a:bodyPr wrap="none" rtlCol="0">
              <a:spAutoFit/>
            </a:bodyPr>
            <a:lstStyle/>
            <a:p>
              <a:pPr algn="ct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No</a:t>
              </a:r>
              <a:b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7" name="Oval 36">
              <a:extLst>
                <a:ext uri="{FF2B5EF4-FFF2-40B4-BE49-F238E27FC236}">
                  <a16:creationId xmlns:a16="http://schemas.microsoft.com/office/drawing/2014/main" id="{3224F4B6-0065-41D3-4D2A-74D053303065}"/>
                </a:ext>
              </a:extLst>
            </p:cNvPr>
            <p:cNvSpPr/>
            <p:nvPr/>
          </p:nvSpPr>
          <p:spPr>
            <a:xfrm>
              <a:off x="3777588" y="2603692"/>
              <a:ext cx="807521" cy="828305"/>
            </a:xfrm>
            <a:prstGeom prst="ellipse">
              <a:avLst/>
            </a:prstGeom>
            <a:solidFill>
              <a:schemeClr val="tx1">
                <a:lumMod val="65000"/>
                <a:lumOff val="35000"/>
              </a:schemeClr>
            </a:solid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feld 37">
              <a:extLst>
                <a:ext uri="{FF2B5EF4-FFF2-40B4-BE49-F238E27FC236}">
                  <a16:creationId xmlns:a16="http://schemas.microsoft.com/office/drawing/2014/main" id="{CE32FECE-1AA4-584F-0070-FA88C8314EC6}"/>
                </a:ext>
              </a:extLst>
            </p:cNvPr>
            <p:cNvSpPr txBox="1"/>
            <p:nvPr/>
          </p:nvSpPr>
          <p:spPr>
            <a:xfrm>
              <a:off x="3758425" y="2863955"/>
              <a:ext cx="837089" cy="307777"/>
            </a:xfrm>
            <a:prstGeom prst="rect">
              <a:avLst/>
            </a:prstGeom>
            <a:noFill/>
          </p:spPr>
          <p:txBody>
            <a:bodyPr wrap="none" rtlCol="0">
              <a:spAutoFit/>
            </a:bodyPr>
            <a:lstStyle/>
            <a:p>
              <a:pPr algn="ctr"/>
              <a:r>
                <a:rPr lang="en-US" sz="14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HER2 +</a:t>
              </a:r>
              <a:endPar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 name="Oval 38">
              <a:extLst>
                <a:ext uri="{FF2B5EF4-FFF2-40B4-BE49-F238E27FC236}">
                  <a16:creationId xmlns:a16="http://schemas.microsoft.com/office/drawing/2014/main" id="{32136526-A52B-E33D-CFDF-241841C2B2F4}"/>
                </a:ext>
              </a:extLst>
            </p:cNvPr>
            <p:cNvSpPr/>
            <p:nvPr/>
          </p:nvSpPr>
          <p:spPr>
            <a:xfrm>
              <a:off x="4259322" y="5411929"/>
              <a:ext cx="807521" cy="828305"/>
            </a:xfrm>
            <a:prstGeom prst="ellipse">
              <a:avLst/>
            </a:prstGeom>
            <a:solidFill>
              <a:schemeClr val="accent2">
                <a:lumMod val="20000"/>
                <a:lumOff val="80000"/>
              </a:schemeClr>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39">
              <a:extLst>
                <a:ext uri="{FF2B5EF4-FFF2-40B4-BE49-F238E27FC236}">
                  <a16:creationId xmlns:a16="http://schemas.microsoft.com/office/drawing/2014/main" id="{BC65CC25-ADEC-B304-C1DF-C2A64CB5A6F6}"/>
                </a:ext>
              </a:extLst>
            </p:cNvPr>
            <p:cNvSpPr txBox="1"/>
            <p:nvPr/>
          </p:nvSpPr>
          <p:spPr>
            <a:xfrm>
              <a:off x="4217286" y="5656804"/>
              <a:ext cx="904415" cy="307777"/>
            </a:xfrm>
            <a:prstGeom prst="rect">
              <a:avLst/>
            </a:prstGeom>
            <a:noFill/>
          </p:spPr>
          <p:txBody>
            <a:bodyPr wrap="none" rtlCol="0">
              <a:spAutoFit/>
            </a:bodyPr>
            <a:lstStyle/>
            <a:p>
              <a:r>
                <a:rPr lang="en-US" sz="1400" b="1" dirty="0">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Oval 43">
              <a:extLst>
                <a:ext uri="{FF2B5EF4-FFF2-40B4-BE49-F238E27FC236}">
                  <a16:creationId xmlns:a16="http://schemas.microsoft.com/office/drawing/2014/main" id="{D9E41845-588C-0AD4-9B5D-CAB7F54DF8A2}"/>
                </a:ext>
              </a:extLst>
            </p:cNvPr>
            <p:cNvSpPr/>
            <p:nvPr/>
          </p:nvSpPr>
          <p:spPr>
            <a:xfrm>
              <a:off x="5211578" y="5411929"/>
              <a:ext cx="807521" cy="828305"/>
            </a:xfrm>
            <a:prstGeom prst="ellipse">
              <a:avLst/>
            </a:prstGeom>
            <a:solidFill>
              <a:schemeClr val="bg1">
                <a:lumMod val="85000"/>
              </a:schemeClr>
            </a:solid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a:extLst>
                <a:ext uri="{FF2B5EF4-FFF2-40B4-BE49-F238E27FC236}">
                  <a16:creationId xmlns:a16="http://schemas.microsoft.com/office/drawing/2014/main" id="{C82D1758-453B-1354-9299-FB2B5304C8BD}"/>
                </a:ext>
              </a:extLst>
            </p:cNvPr>
            <p:cNvSpPr txBox="1"/>
            <p:nvPr/>
          </p:nvSpPr>
          <p:spPr>
            <a:xfrm>
              <a:off x="5172817" y="5543062"/>
              <a:ext cx="904415" cy="523220"/>
            </a:xfrm>
            <a:prstGeom prst="rect">
              <a:avLst/>
            </a:prstGeom>
            <a:noFill/>
          </p:spPr>
          <p:txBody>
            <a:bodyPr wrap="none" rtlCol="0">
              <a:spAutoFit/>
            </a:bodyPr>
            <a:lstStyle/>
            <a:p>
              <a:pPr algn="ct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No</a:t>
              </a:r>
              <a:b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 name="Oval 45">
              <a:extLst>
                <a:ext uri="{FF2B5EF4-FFF2-40B4-BE49-F238E27FC236}">
                  <a16:creationId xmlns:a16="http://schemas.microsoft.com/office/drawing/2014/main" id="{15835AF5-736C-24D0-DF0F-ADF966FD156D}"/>
                </a:ext>
              </a:extLst>
            </p:cNvPr>
            <p:cNvSpPr/>
            <p:nvPr/>
          </p:nvSpPr>
          <p:spPr>
            <a:xfrm>
              <a:off x="7136395" y="5401793"/>
              <a:ext cx="807521" cy="828305"/>
            </a:xfrm>
            <a:prstGeom prst="ellipse">
              <a:avLst/>
            </a:prstGeom>
            <a:solidFill>
              <a:schemeClr val="bg1">
                <a:lumMod val="85000"/>
              </a:schemeClr>
            </a:solid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feld 46">
              <a:extLst>
                <a:ext uri="{FF2B5EF4-FFF2-40B4-BE49-F238E27FC236}">
                  <a16:creationId xmlns:a16="http://schemas.microsoft.com/office/drawing/2014/main" id="{C84AFFF4-88B1-1C16-EC5B-92F852EDEB74}"/>
                </a:ext>
              </a:extLst>
            </p:cNvPr>
            <p:cNvSpPr txBox="1"/>
            <p:nvPr/>
          </p:nvSpPr>
          <p:spPr>
            <a:xfrm>
              <a:off x="7097634" y="5532926"/>
              <a:ext cx="904415" cy="523220"/>
            </a:xfrm>
            <a:prstGeom prst="rect">
              <a:avLst/>
            </a:prstGeom>
            <a:noFill/>
          </p:spPr>
          <p:txBody>
            <a:bodyPr wrap="none" rtlCol="0">
              <a:spAutoFit/>
            </a:bodyPr>
            <a:lstStyle/>
            <a:p>
              <a:pPr algn="ct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No</a:t>
              </a:r>
              <a:b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 name="Oval 47">
              <a:extLst>
                <a:ext uri="{FF2B5EF4-FFF2-40B4-BE49-F238E27FC236}">
                  <a16:creationId xmlns:a16="http://schemas.microsoft.com/office/drawing/2014/main" id="{5FAFA958-4A60-77B8-DAA8-334B9E1E63EB}"/>
                </a:ext>
              </a:extLst>
            </p:cNvPr>
            <p:cNvSpPr/>
            <p:nvPr/>
          </p:nvSpPr>
          <p:spPr>
            <a:xfrm>
              <a:off x="9070122" y="5401793"/>
              <a:ext cx="807521" cy="828305"/>
            </a:xfrm>
            <a:prstGeom prst="ellipse">
              <a:avLst/>
            </a:prstGeom>
            <a:solidFill>
              <a:schemeClr val="bg1">
                <a:lumMod val="85000"/>
              </a:schemeClr>
            </a:solid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feld 48">
              <a:extLst>
                <a:ext uri="{FF2B5EF4-FFF2-40B4-BE49-F238E27FC236}">
                  <a16:creationId xmlns:a16="http://schemas.microsoft.com/office/drawing/2014/main" id="{75273CCE-255A-6EF0-B95A-7A9697CF1FB1}"/>
                </a:ext>
              </a:extLst>
            </p:cNvPr>
            <p:cNvSpPr txBox="1"/>
            <p:nvPr/>
          </p:nvSpPr>
          <p:spPr>
            <a:xfrm>
              <a:off x="9031361" y="5532926"/>
              <a:ext cx="904415" cy="523220"/>
            </a:xfrm>
            <a:prstGeom prst="rect">
              <a:avLst/>
            </a:prstGeom>
            <a:noFill/>
          </p:spPr>
          <p:txBody>
            <a:bodyPr wrap="none" rtlCol="0">
              <a:spAutoFit/>
            </a:bodyPr>
            <a:lstStyle/>
            <a:p>
              <a:pPr algn="ct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No</a:t>
              </a:r>
              <a:b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 name="Oval 49">
              <a:extLst>
                <a:ext uri="{FF2B5EF4-FFF2-40B4-BE49-F238E27FC236}">
                  <a16:creationId xmlns:a16="http://schemas.microsoft.com/office/drawing/2014/main" id="{159DBC5A-5F32-8A3A-B6DC-10BB7DA5CB00}"/>
                </a:ext>
              </a:extLst>
            </p:cNvPr>
            <p:cNvSpPr/>
            <p:nvPr/>
          </p:nvSpPr>
          <p:spPr>
            <a:xfrm>
              <a:off x="6193049" y="5394300"/>
              <a:ext cx="807521" cy="828305"/>
            </a:xfrm>
            <a:prstGeom prst="ellipse">
              <a:avLst/>
            </a:prstGeom>
            <a:solidFill>
              <a:schemeClr val="accent2">
                <a:lumMod val="20000"/>
                <a:lumOff val="80000"/>
              </a:schemeClr>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feld 50">
              <a:extLst>
                <a:ext uri="{FF2B5EF4-FFF2-40B4-BE49-F238E27FC236}">
                  <a16:creationId xmlns:a16="http://schemas.microsoft.com/office/drawing/2014/main" id="{BE7C70B7-766A-DE79-B527-C62C0646C49A}"/>
                </a:ext>
              </a:extLst>
            </p:cNvPr>
            <p:cNvSpPr txBox="1"/>
            <p:nvPr/>
          </p:nvSpPr>
          <p:spPr>
            <a:xfrm>
              <a:off x="6151013" y="5639175"/>
              <a:ext cx="904415" cy="307777"/>
            </a:xfrm>
            <a:prstGeom prst="rect">
              <a:avLst/>
            </a:prstGeom>
            <a:noFill/>
          </p:spPr>
          <p:txBody>
            <a:bodyPr wrap="none" rtlCol="0">
              <a:spAutoFit/>
            </a:bodyPr>
            <a:lstStyle/>
            <a:p>
              <a:r>
                <a:rPr lang="en-US" sz="1400" b="1" dirty="0">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2" name="Oval 51">
              <a:extLst>
                <a:ext uri="{FF2B5EF4-FFF2-40B4-BE49-F238E27FC236}">
                  <a16:creationId xmlns:a16="http://schemas.microsoft.com/office/drawing/2014/main" id="{56BEAABD-8FCB-916C-2697-805C9BF59862}"/>
                </a:ext>
              </a:extLst>
            </p:cNvPr>
            <p:cNvSpPr/>
            <p:nvPr/>
          </p:nvSpPr>
          <p:spPr>
            <a:xfrm>
              <a:off x="8117866" y="5401793"/>
              <a:ext cx="807521" cy="828305"/>
            </a:xfrm>
            <a:prstGeom prst="ellipse">
              <a:avLst/>
            </a:prstGeom>
            <a:solidFill>
              <a:schemeClr val="accent2">
                <a:lumMod val="20000"/>
                <a:lumOff val="80000"/>
              </a:schemeClr>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52">
              <a:extLst>
                <a:ext uri="{FF2B5EF4-FFF2-40B4-BE49-F238E27FC236}">
                  <a16:creationId xmlns:a16="http://schemas.microsoft.com/office/drawing/2014/main" id="{44D80D4F-5530-2AC3-F8BD-595CAFA5E3EB}"/>
                </a:ext>
              </a:extLst>
            </p:cNvPr>
            <p:cNvSpPr txBox="1"/>
            <p:nvPr/>
          </p:nvSpPr>
          <p:spPr>
            <a:xfrm>
              <a:off x="8075830" y="5646668"/>
              <a:ext cx="904415" cy="307777"/>
            </a:xfrm>
            <a:prstGeom prst="rect">
              <a:avLst/>
            </a:prstGeom>
            <a:noFill/>
          </p:spPr>
          <p:txBody>
            <a:bodyPr wrap="none" rtlCol="0">
              <a:spAutoFit/>
            </a:bodyPr>
            <a:lstStyle/>
            <a:p>
              <a:r>
                <a:rPr lang="en-US" sz="1400" b="1" dirty="0">
                  <a:latin typeface="Arial Unicode MS" panose="020B0604020202020204" pitchFamily="34" charset="-128"/>
                  <a:ea typeface="Arial Unicode MS" panose="020B0604020202020204" pitchFamily="34" charset="-128"/>
                  <a:cs typeface="Arial Unicode MS" panose="020B0604020202020204" pitchFamily="34" charset="-128"/>
                </a:rPr>
                <a:t>Mutation</a:t>
              </a:r>
              <a:endParaRPr 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 name="Oval 54">
              <a:extLst>
                <a:ext uri="{FF2B5EF4-FFF2-40B4-BE49-F238E27FC236}">
                  <a16:creationId xmlns:a16="http://schemas.microsoft.com/office/drawing/2014/main" id="{1C52129C-8551-2A4A-1F60-90D433F192BD}"/>
                </a:ext>
              </a:extLst>
            </p:cNvPr>
            <p:cNvSpPr/>
            <p:nvPr/>
          </p:nvSpPr>
          <p:spPr>
            <a:xfrm>
              <a:off x="6667259" y="3999483"/>
              <a:ext cx="807521" cy="828305"/>
            </a:xfrm>
            <a:prstGeom prst="ellipse">
              <a:avLst/>
            </a:prstGeom>
            <a:solidFill>
              <a:srgbClr val="679EFF"/>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feld 55">
              <a:extLst>
                <a:ext uri="{FF2B5EF4-FFF2-40B4-BE49-F238E27FC236}">
                  <a16:creationId xmlns:a16="http://schemas.microsoft.com/office/drawing/2014/main" id="{8703279B-AB2D-E611-0AF4-CAD9B336D581}"/>
                </a:ext>
              </a:extLst>
            </p:cNvPr>
            <p:cNvSpPr txBox="1"/>
            <p:nvPr/>
          </p:nvSpPr>
          <p:spPr>
            <a:xfrm>
              <a:off x="6625223" y="4244358"/>
              <a:ext cx="917239" cy="338554"/>
            </a:xfrm>
            <a:prstGeom prst="rect">
              <a:avLst/>
            </a:prstGeom>
            <a:noFill/>
          </p:spPr>
          <p:txBody>
            <a:bodyPr wrap="none" rtlCol="0">
              <a:spAutoFit/>
            </a:bodyPr>
            <a:lstStyle/>
            <a:p>
              <a:r>
                <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Rectum</a:t>
              </a:r>
            </a:p>
          </p:txBody>
        </p:sp>
        <p:sp>
          <p:nvSpPr>
            <p:cNvPr id="57" name="Oval 56">
              <a:extLst>
                <a:ext uri="{FF2B5EF4-FFF2-40B4-BE49-F238E27FC236}">
                  <a16:creationId xmlns:a16="http://schemas.microsoft.com/office/drawing/2014/main" id="{AB55B78E-0A8E-430A-4ABB-4EAC018D748B}"/>
                </a:ext>
              </a:extLst>
            </p:cNvPr>
            <p:cNvSpPr/>
            <p:nvPr/>
          </p:nvSpPr>
          <p:spPr>
            <a:xfrm>
              <a:off x="4725776" y="4011600"/>
              <a:ext cx="807521" cy="828305"/>
            </a:xfrm>
            <a:prstGeom prst="ellipse">
              <a:avLst/>
            </a:prstGeom>
            <a:solidFill>
              <a:srgbClr val="679EFF"/>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feld 57">
              <a:extLst>
                <a:ext uri="{FF2B5EF4-FFF2-40B4-BE49-F238E27FC236}">
                  <a16:creationId xmlns:a16="http://schemas.microsoft.com/office/drawing/2014/main" id="{B57B6C7F-DA42-7FF8-11EF-7A208C7BF0BF}"/>
                </a:ext>
              </a:extLst>
            </p:cNvPr>
            <p:cNvSpPr txBox="1"/>
            <p:nvPr/>
          </p:nvSpPr>
          <p:spPr>
            <a:xfrm>
              <a:off x="4743115" y="4256475"/>
              <a:ext cx="742511" cy="338554"/>
            </a:xfrm>
            <a:prstGeom prst="rect">
              <a:avLst/>
            </a:prstGeom>
            <a:noFill/>
          </p:spPr>
          <p:txBody>
            <a:bodyPr wrap="none" rtlCol="0">
              <a:spAutoFit/>
            </a:bodyPr>
            <a:lstStyle/>
            <a:p>
              <a:r>
                <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Colon</a:t>
              </a:r>
            </a:p>
          </p:txBody>
        </p:sp>
        <p:sp>
          <p:nvSpPr>
            <p:cNvPr id="59" name="Oval 58">
              <a:extLst>
                <a:ext uri="{FF2B5EF4-FFF2-40B4-BE49-F238E27FC236}">
                  <a16:creationId xmlns:a16="http://schemas.microsoft.com/office/drawing/2014/main" id="{7FBB60A0-2E43-3B1E-DF05-9390753A9649}"/>
                </a:ext>
              </a:extLst>
            </p:cNvPr>
            <p:cNvSpPr/>
            <p:nvPr/>
          </p:nvSpPr>
          <p:spPr>
            <a:xfrm>
              <a:off x="8600186" y="3999483"/>
              <a:ext cx="807521" cy="828305"/>
            </a:xfrm>
            <a:prstGeom prst="ellipse">
              <a:avLst/>
            </a:prstGeom>
            <a:solidFill>
              <a:srgbClr val="679EFF"/>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feld 59">
              <a:extLst>
                <a:ext uri="{FF2B5EF4-FFF2-40B4-BE49-F238E27FC236}">
                  <a16:creationId xmlns:a16="http://schemas.microsoft.com/office/drawing/2014/main" id="{450A01D0-E97D-50F5-585D-4DB100EDF79C}"/>
                </a:ext>
              </a:extLst>
            </p:cNvPr>
            <p:cNvSpPr txBox="1"/>
            <p:nvPr/>
          </p:nvSpPr>
          <p:spPr>
            <a:xfrm>
              <a:off x="8617525" y="4244358"/>
              <a:ext cx="742511" cy="338554"/>
            </a:xfrm>
            <a:prstGeom prst="rect">
              <a:avLst/>
            </a:prstGeom>
            <a:noFill/>
          </p:spPr>
          <p:txBody>
            <a:bodyPr wrap="none" rtlCol="0">
              <a:spAutoFit/>
            </a:bodyPr>
            <a:lstStyle/>
            <a:p>
              <a:r>
                <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Colon</a:t>
              </a:r>
            </a:p>
          </p:txBody>
        </p:sp>
      </p:grpSp>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dirty="0"/>
              <a:t>06. 06. 2024 | Group 6 | WM II</a:t>
            </a:r>
          </a:p>
        </p:txBody>
      </p:sp>
      <p:sp>
        <p:nvSpPr>
          <p:cNvPr id="7" name="Foliennummernplatzhalter 6">
            <a:extLst>
              <a:ext uri="{FF2B5EF4-FFF2-40B4-BE49-F238E27FC236}">
                <a16:creationId xmlns:a16="http://schemas.microsoft.com/office/drawing/2014/main" id="{D21E7D24-1F0F-4765-E057-81B3C9ED5F2D}"/>
              </a:ext>
            </a:extLst>
          </p:cNvPr>
          <p:cNvSpPr>
            <a:spLocks noGrp="1"/>
          </p:cNvSpPr>
          <p:nvPr>
            <p:ph type="sldNum" sz="quarter" idx="12"/>
          </p:nvPr>
        </p:nvSpPr>
        <p:spPr/>
        <p:txBody>
          <a:bodyPr/>
          <a:lstStyle/>
          <a:p>
            <a:fld id="{93E0A8AD-FF62-294C-B5B7-EE1361897724}" type="slidenum">
              <a:rPr lang="en-US" smtClean="0"/>
              <a:t>7</a:t>
            </a:fld>
            <a:endParaRPr lang="en-US"/>
          </a:p>
        </p:txBody>
      </p:sp>
      <p:sp>
        <p:nvSpPr>
          <p:cNvPr id="8" name="Rechteck 7">
            <a:extLst>
              <a:ext uri="{FF2B5EF4-FFF2-40B4-BE49-F238E27FC236}">
                <a16:creationId xmlns:a16="http://schemas.microsoft.com/office/drawing/2014/main" id="{23305493-0923-0533-35F7-05FDDFA3A3C5}"/>
              </a:ext>
            </a:extLst>
          </p:cNvPr>
          <p:cNvSpPr/>
          <p:nvPr/>
        </p:nvSpPr>
        <p:spPr>
          <a:xfrm>
            <a:off x="441543" y="1484133"/>
            <a:ext cx="479686" cy="4490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Titel 1">
            <a:extLst>
              <a:ext uri="{FF2B5EF4-FFF2-40B4-BE49-F238E27FC236}">
                <a16:creationId xmlns:a16="http://schemas.microsoft.com/office/drawing/2014/main" id="{F4A489E3-FA9A-9320-545F-785FAC5CD36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de-DE" sz="2800" b="1" dirty="0">
                <a:solidFill>
                  <a:schemeClr val="accent1">
                    <a:lumMod val="50000"/>
                  </a:schemeClr>
                </a:solidFill>
                <a:latin typeface="Century Gothic" panose="020B0502020202020204" pitchFamily="34" charset="0"/>
              </a:rPr>
            </a:br>
            <a:r>
              <a:rPr lang="de-DE" sz="2800" b="1" dirty="0">
                <a:latin typeface="Century Gothic" panose="020B0502020202020204" pitchFamily="34" charset="0"/>
              </a:rPr>
              <a:t> </a:t>
            </a:r>
            <a:br>
              <a:rPr lang="de-DE" sz="2400" dirty="0">
                <a:latin typeface="Century Gothic" panose="020B0502020202020204" pitchFamily="34" charset="0"/>
              </a:rPr>
            </a:br>
            <a:endParaRPr lang="de-DE" sz="2400" dirty="0">
              <a:latin typeface="Century Gothic" panose="020B0502020202020204" pitchFamily="34" charset="0"/>
            </a:endParaRPr>
          </a:p>
        </p:txBody>
      </p:sp>
      <p:sp>
        <p:nvSpPr>
          <p:cNvPr id="2" name="TextBox 8">
            <a:extLst>
              <a:ext uri="{FF2B5EF4-FFF2-40B4-BE49-F238E27FC236}">
                <a16:creationId xmlns:a16="http://schemas.microsoft.com/office/drawing/2014/main" id="{F3DEBAC7-519E-E18E-7059-20FCE5A73620}"/>
              </a:ext>
            </a:extLst>
          </p:cNvPr>
          <p:cNvSpPr txBox="1"/>
          <p:nvPr/>
        </p:nvSpPr>
        <p:spPr>
          <a:xfrm>
            <a:off x="999996" y="1277093"/>
            <a:ext cx="3405514" cy="1483483"/>
          </a:xfrm>
          <a:prstGeom prst="rect">
            <a:avLst/>
          </a:prstGeom>
          <a:noFill/>
        </p:spPr>
        <p:txBody>
          <a:bodyPr wrap="square" lIns="0" tIns="0" rIns="0" bIns="0" rtlCol="0">
            <a:spAutoFit/>
          </a:bodyPr>
          <a:lstStyle/>
          <a:p>
            <a:r>
              <a:rPr lang="en-US" sz="1920" b="1" dirty="0">
                <a:solidFill>
                  <a:schemeClr val="accent1">
                    <a:lumMod val="50000"/>
                  </a:schemeClr>
                </a:solidFill>
                <a:latin typeface="Century Gothic" panose="020B0502020202020204" pitchFamily="34" charset="0"/>
              </a:rPr>
              <a:t>Features:</a:t>
            </a:r>
            <a:endParaRPr lang="en-US" sz="1680" dirty="0">
              <a:solidFill>
                <a:schemeClr val="accent1">
                  <a:lumMod val="50000"/>
                </a:schemeClr>
              </a:solidFill>
              <a:latin typeface="Century Gothic" panose="020B0502020202020204" pitchFamily="34" charset="0"/>
            </a:endParaRPr>
          </a:p>
          <a:p>
            <a:pPr marL="342900" indent="-342900">
              <a:buSzPct val="75000"/>
              <a:buFont typeface="Wingdings" pitchFamily="2" charset="2"/>
              <a:buChar char="§"/>
            </a:pPr>
            <a:r>
              <a:rPr lang="en-US" sz="2000" dirty="0">
                <a:solidFill>
                  <a:schemeClr val="accent1">
                    <a:lumMod val="50000"/>
                  </a:schemeClr>
                </a:solidFill>
                <a:latin typeface="Century Gothic" panose="020B0502020202020204" pitchFamily="34" charset="0"/>
              </a:rPr>
              <a:t>HER2 Status (HER2 +/-)</a:t>
            </a:r>
          </a:p>
          <a:p>
            <a:pPr marL="342900" indent="-342900">
              <a:buSzPct val="75000"/>
              <a:buFont typeface="Wingdings" pitchFamily="2" charset="2"/>
              <a:buChar char="§"/>
            </a:pPr>
            <a:r>
              <a:rPr lang="en-US" sz="2000" dirty="0">
                <a:solidFill>
                  <a:schemeClr val="accent1">
                    <a:lumMod val="50000"/>
                  </a:schemeClr>
                </a:solidFill>
                <a:latin typeface="Century Gothic" panose="020B0502020202020204" pitchFamily="34" charset="0"/>
              </a:rPr>
              <a:t>e.g., tumor location</a:t>
            </a:r>
          </a:p>
          <a:p>
            <a:pPr marL="800100" lvl="1" indent="-342900">
              <a:buSzPct val="120000"/>
              <a:buFont typeface="Wingdings" pitchFamily="2" charset="2"/>
              <a:buChar char="§"/>
            </a:pPr>
            <a:endParaRPr lang="en-US" b="1" dirty="0">
              <a:solidFill>
                <a:schemeClr val="accent1">
                  <a:lumMod val="50000"/>
                </a:schemeClr>
              </a:solidFill>
              <a:latin typeface="Century Gothic" panose="020B0502020202020204" pitchFamily="34" charset="0"/>
            </a:endParaRPr>
          </a:p>
          <a:p>
            <a:endParaRPr lang="en-US" sz="1920" b="1" dirty="0">
              <a:solidFill>
                <a:schemeClr val="accent1">
                  <a:lumMod val="50000"/>
                </a:schemeClr>
              </a:solidFill>
              <a:latin typeface="Century Gothic" panose="020B0502020202020204" pitchFamily="34" charset="0"/>
            </a:endParaRPr>
          </a:p>
        </p:txBody>
      </p:sp>
      <p:sp>
        <p:nvSpPr>
          <p:cNvPr id="28" name="Titel 1">
            <a:extLst>
              <a:ext uri="{FF2B5EF4-FFF2-40B4-BE49-F238E27FC236}">
                <a16:creationId xmlns:a16="http://schemas.microsoft.com/office/drawing/2014/main" id="{089F742A-FC48-5E01-10DF-7651560E23E9}"/>
              </a:ext>
            </a:extLst>
          </p:cNvPr>
          <p:cNvSpPr txBox="1">
            <a:spLocks/>
          </p:cNvSpPr>
          <p:nvPr/>
        </p:nvSpPr>
        <p:spPr>
          <a:xfrm>
            <a:off x="823912" y="4646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Correlating features to mutations considering HER2 status   </a:t>
            </a:r>
            <a:br>
              <a:rPr lang="de-DE" sz="2800" b="1" dirty="0">
                <a:solidFill>
                  <a:schemeClr val="accent1">
                    <a:lumMod val="50000"/>
                  </a:schemeClr>
                </a:solidFill>
                <a:latin typeface="Century Gothic" panose="020B0502020202020204" pitchFamily="34" charset="0"/>
              </a:rPr>
            </a:br>
            <a:r>
              <a:rPr lang="de-DE" sz="2800" b="1" dirty="0">
                <a:latin typeface="Century Gothic" panose="020B0502020202020204" pitchFamily="34" charset="0"/>
              </a:rPr>
              <a:t> </a:t>
            </a:r>
            <a:br>
              <a:rPr lang="de-DE" sz="2400" dirty="0">
                <a:latin typeface="Century Gothic" panose="020B0502020202020204" pitchFamily="34" charset="0"/>
              </a:rPr>
            </a:br>
            <a:endParaRPr lang="de-DE" sz="2400" dirty="0">
              <a:latin typeface="Century Gothic" panose="020B0502020202020204" pitchFamily="34" charset="0"/>
            </a:endParaRPr>
          </a:p>
        </p:txBody>
      </p:sp>
      <p:sp>
        <p:nvSpPr>
          <p:cNvPr id="9" name="Oval 8">
            <a:extLst>
              <a:ext uri="{FF2B5EF4-FFF2-40B4-BE49-F238E27FC236}">
                <a16:creationId xmlns:a16="http://schemas.microsoft.com/office/drawing/2014/main" id="{795451B5-F3AF-689E-A2FB-468712F7B489}"/>
              </a:ext>
            </a:extLst>
          </p:cNvPr>
          <p:cNvSpPr/>
          <p:nvPr/>
        </p:nvSpPr>
        <p:spPr>
          <a:xfrm>
            <a:off x="7626431" y="2606016"/>
            <a:ext cx="807521" cy="828305"/>
          </a:xfrm>
          <a:prstGeom prst="ellipse">
            <a:avLst/>
          </a:prstGeom>
          <a:solidFill>
            <a:schemeClr val="tx1">
              <a:lumMod val="65000"/>
              <a:lumOff val="35000"/>
            </a:schemeClr>
          </a:solid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feld 9">
            <a:extLst>
              <a:ext uri="{FF2B5EF4-FFF2-40B4-BE49-F238E27FC236}">
                <a16:creationId xmlns:a16="http://schemas.microsoft.com/office/drawing/2014/main" id="{FA146147-31C3-321F-7413-B75B98063D34}"/>
              </a:ext>
            </a:extLst>
          </p:cNvPr>
          <p:cNvSpPr txBox="1"/>
          <p:nvPr/>
        </p:nvSpPr>
        <p:spPr>
          <a:xfrm>
            <a:off x="7643998" y="2866279"/>
            <a:ext cx="792205" cy="307777"/>
          </a:xfrm>
          <a:prstGeom prst="rect">
            <a:avLst/>
          </a:prstGeom>
          <a:noFill/>
        </p:spPr>
        <p:txBody>
          <a:bodyPr wrap="none" rtlCol="0">
            <a:spAutoFit/>
          </a:bodyPr>
          <a:lstStyle/>
          <a:p>
            <a:pPr algn="ctr"/>
            <a:r>
              <a:rPr lang="en-US" sz="14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HER2 -</a:t>
            </a:r>
            <a:endParaRPr lang="en-US" sz="1600" b="1"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618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4A90DD04-9CC5-DCDB-3B70-DF3C0DEAF398}"/>
              </a:ext>
            </a:extLst>
          </p:cNvPr>
          <p:cNvSpPr>
            <a:spLocks noGrp="1"/>
          </p:cNvSpPr>
          <p:nvPr>
            <p:ph type="ftr" sz="quarter" idx="11"/>
          </p:nvPr>
        </p:nvSpPr>
        <p:spPr/>
        <p:txBody>
          <a:bodyPr/>
          <a:lstStyle/>
          <a:p>
            <a:r>
              <a:rPr lang="en-US"/>
              <a:t>06. 06. 2024 | Group 6 | WM II</a:t>
            </a:r>
          </a:p>
        </p:txBody>
      </p:sp>
      <p:sp>
        <p:nvSpPr>
          <p:cNvPr id="10" name="Foliennummernplatzhalter 9">
            <a:extLst>
              <a:ext uri="{FF2B5EF4-FFF2-40B4-BE49-F238E27FC236}">
                <a16:creationId xmlns:a16="http://schemas.microsoft.com/office/drawing/2014/main" id="{E03619D6-3F71-4D0A-777E-34F829891EBE}"/>
              </a:ext>
            </a:extLst>
          </p:cNvPr>
          <p:cNvSpPr>
            <a:spLocks noGrp="1"/>
          </p:cNvSpPr>
          <p:nvPr>
            <p:ph type="sldNum" sz="quarter" idx="12"/>
          </p:nvPr>
        </p:nvSpPr>
        <p:spPr/>
        <p:txBody>
          <a:bodyPr/>
          <a:lstStyle/>
          <a:p>
            <a:fld id="{93E0A8AD-FF62-294C-B5B7-EE1361897724}" type="slidenum">
              <a:rPr lang="en-US" smtClean="0"/>
              <a:t>8</a:t>
            </a:fld>
            <a:endParaRPr lang="en-US"/>
          </a:p>
        </p:txBody>
      </p:sp>
      <p:sp>
        <p:nvSpPr>
          <p:cNvPr id="8" name="Rechteck 7">
            <a:extLst>
              <a:ext uri="{FF2B5EF4-FFF2-40B4-BE49-F238E27FC236}">
                <a16:creationId xmlns:a16="http://schemas.microsoft.com/office/drawing/2014/main" id="{23305493-0923-0533-35F7-05FDDFA3A3C5}"/>
              </a:ext>
            </a:extLst>
          </p:cNvPr>
          <p:cNvSpPr/>
          <p:nvPr/>
        </p:nvSpPr>
        <p:spPr>
          <a:xfrm>
            <a:off x="441543" y="1484133"/>
            <a:ext cx="479686" cy="4490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4" name="Titel 1">
            <a:extLst>
              <a:ext uri="{FF2B5EF4-FFF2-40B4-BE49-F238E27FC236}">
                <a16:creationId xmlns:a16="http://schemas.microsoft.com/office/drawing/2014/main" id="{F4A489E3-FA9A-9320-545F-785FAC5CD361}"/>
              </a:ext>
            </a:extLst>
          </p:cNvPr>
          <p:cNvSpPr txBox="1">
            <a:spLocks/>
          </p:cNvSpPr>
          <p:nvPr/>
        </p:nvSpPr>
        <p:spPr>
          <a:xfrm>
            <a:off x="990600" y="517525"/>
            <a:ext cx="100347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b="1" dirty="0">
                <a:solidFill>
                  <a:schemeClr val="accent1">
                    <a:lumMod val="50000"/>
                  </a:schemeClr>
                </a:solidFill>
                <a:latin typeface="Century Gothic" panose="020B0502020202020204" pitchFamily="34" charset="0"/>
              </a:rPr>
            </a:br>
            <a:r>
              <a:rPr lang="en-US" sz="2800" b="1" dirty="0">
                <a:latin typeface="Century Gothic" panose="020B0502020202020204" pitchFamily="34" charset="0"/>
              </a:rPr>
              <a:t> </a:t>
            </a:r>
            <a:br>
              <a:rPr lang="en-US" sz="2400" dirty="0">
                <a:latin typeface="Century Gothic" panose="020B0502020202020204" pitchFamily="34" charset="0"/>
              </a:rPr>
            </a:br>
            <a:endParaRPr lang="en-US" sz="2400" dirty="0">
              <a:latin typeface="Century Gothic" panose="020B0502020202020204" pitchFamily="34" charset="0"/>
            </a:endParaRPr>
          </a:p>
        </p:txBody>
      </p:sp>
      <p:sp>
        <p:nvSpPr>
          <p:cNvPr id="7" name="Titel 1">
            <a:extLst>
              <a:ext uri="{FF2B5EF4-FFF2-40B4-BE49-F238E27FC236}">
                <a16:creationId xmlns:a16="http://schemas.microsoft.com/office/drawing/2014/main" id="{E1FA5574-83EB-C6F2-7AB5-C541DEB903FC}"/>
              </a:ext>
            </a:extLst>
          </p:cNvPr>
          <p:cNvSpPr txBox="1">
            <a:spLocks/>
          </p:cNvSpPr>
          <p:nvPr/>
        </p:nvSpPr>
        <p:spPr>
          <a:xfrm>
            <a:off x="952761" y="5087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800" b="1" dirty="0">
                <a:solidFill>
                  <a:schemeClr val="accent1">
                    <a:lumMod val="50000"/>
                  </a:schemeClr>
                </a:solidFill>
                <a:latin typeface="Century Gothic" panose="020B0502020202020204" pitchFamily="34" charset="0"/>
              </a:rPr>
            </a:br>
            <a:r>
              <a:rPr lang="en-US" sz="2800" b="1" dirty="0">
                <a:latin typeface="Century Gothic" panose="020B0502020202020204" pitchFamily="34" charset="0"/>
              </a:rPr>
              <a:t> </a:t>
            </a:r>
            <a:br>
              <a:rPr lang="en-US" sz="2400" dirty="0">
                <a:latin typeface="Century Gothic" panose="020B0502020202020204" pitchFamily="34" charset="0"/>
              </a:rPr>
            </a:br>
            <a:endParaRPr lang="en-US" sz="2400" dirty="0">
              <a:latin typeface="Century Gothic" panose="020B0502020202020204" pitchFamily="34" charset="0"/>
            </a:endParaRPr>
          </a:p>
        </p:txBody>
      </p:sp>
      <p:sp>
        <p:nvSpPr>
          <p:cNvPr id="11" name="Titel 1">
            <a:extLst>
              <a:ext uri="{FF2B5EF4-FFF2-40B4-BE49-F238E27FC236}">
                <a16:creationId xmlns:a16="http://schemas.microsoft.com/office/drawing/2014/main" id="{EE21965D-33FE-9CD7-62F1-232D52F093C3}"/>
              </a:ext>
            </a:extLst>
          </p:cNvPr>
          <p:cNvSpPr txBox="1">
            <a:spLocks/>
          </p:cNvSpPr>
          <p:nvPr/>
        </p:nvSpPr>
        <p:spPr>
          <a:xfrm>
            <a:off x="838200" y="4789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lumMod val="50000"/>
                  </a:schemeClr>
                </a:solidFill>
                <a:latin typeface="Century Gothic" panose="020B0502020202020204" pitchFamily="34" charset="0"/>
              </a:rPr>
              <a:t>Metastasis &amp; Tumor Location are statistically significant   </a:t>
            </a:r>
            <a:br>
              <a:rPr lang="de-DE" sz="3200" b="1" dirty="0">
                <a:solidFill>
                  <a:schemeClr val="accent1">
                    <a:lumMod val="50000"/>
                  </a:schemeClr>
                </a:solidFill>
                <a:latin typeface="Century Gothic" panose="020B0502020202020204" pitchFamily="34" charset="0"/>
              </a:rPr>
            </a:br>
            <a:r>
              <a:rPr lang="de-DE" sz="3200" b="1" dirty="0">
                <a:latin typeface="Century Gothic" panose="020B0502020202020204" pitchFamily="34" charset="0"/>
              </a:rPr>
              <a:t> </a:t>
            </a:r>
            <a:br>
              <a:rPr lang="de-DE" sz="2800" dirty="0">
                <a:latin typeface="Century Gothic" panose="020B0502020202020204" pitchFamily="34" charset="0"/>
              </a:rPr>
            </a:br>
            <a:endParaRPr lang="de-DE" sz="2800" dirty="0">
              <a:latin typeface="Century Gothic" panose="020B0502020202020204" pitchFamily="34" charset="0"/>
            </a:endParaRPr>
          </a:p>
        </p:txBody>
      </p:sp>
      <p:grpSp>
        <p:nvGrpSpPr>
          <p:cNvPr id="27" name="Gruppieren 26">
            <a:extLst>
              <a:ext uri="{FF2B5EF4-FFF2-40B4-BE49-F238E27FC236}">
                <a16:creationId xmlns:a16="http://schemas.microsoft.com/office/drawing/2014/main" id="{804EB8BA-CCD1-5E9E-807D-B69C3F35E202}"/>
              </a:ext>
            </a:extLst>
          </p:cNvPr>
          <p:cNvGrpSpPr/>
          <p:nvPr/>
        </p:nvGrpSpPr>
        <p:grpSpPr>
          <a:xfrm>
            <a:off x="1483091" y="1059355"/>
            <a:ext cx="8249056" cy="5238256"/>
            <a:chOff x="2326055" y="1320307"/>
            <a:chExt cx="7249292" cy="4838500"/>
          </a:xfrm>
        </p:grpSpPr>
        <p:pic>
          <p:nvPicPr>
            <p:cNvPr id="18" name="Picture 21">
              <a:extLst>
                <a:ext uri="{FF2B5EF4-FFF2-40B4-BE49-F238E27FC236}">
                  <a16:creationId xmlns:a16="http://schemas.microsoft.com/office/drawing/2014/main" id="{1F9DEE5F-84A7-A627-BEC6-3637BE0D53F8}"/>
                </a:ext>
              </a:extLst>
            </p:cNvPr>
            <p:cNvPicPr>
              <a:picLocks noChangeAspect="1"/>
            </p:cNvPicPr>
            <p:nvPr/>
          </p:nvPicPr>
          <p:blipFill rotWithShape="1">
            <a:blip r:embed="rId3">
              <a:extLst>
                <a:ext uri="{28A0092B-C50C-407E-A947-70E740481C1C}">
                  <a14:useLocalDpi xmlns:a14="http://schemas.microsoft.com/office/drawing/2010/main" val="0"/>
                </a:ext>
              </a:extLst>
            </a:blip>
            <a:srcRect t="8237" r="2021"/>
            <a:stretch/>
          </p:blipFill>
          <p:spPr>
            <a:xfrm>
              <a:off x="2326055" y="1597306"/>
              <a:ext cx="7249292" cy="4561501"/>
            </a:xfrm>
            <a:prstGeom prst="rect">
              <a:avLst/>
            </a:prstGeom>
          </p:spPr>
        </p:pic>
        <p:sp>
          <p:nvSpPr>
            <p:cNvPr id="19" name="TextBox 6">
              <a:extLst>
                <a:ext uri="{FF2B5EF4-FFF2-40B4-BE49-F238E27FC236}">
                  <a16:creationId xmlns:a16="http://schemas.microsoft.com/office/drawing/2014/main" id="{70A749FE-CF9A-40CD-60F3-86D4E7BE11B1}"/>
                </a:ext>
              </a:extLst>
            </p:cNvPr>
            <p:cNvSpPr txBox="1"/>
            <p:nvPr/>
          </p:nvSpPr>
          <p:spPr>
            <a:xfrm>
              <a:off x="4920551" y="2508970"/>
              <a:ext cx="1006683" cy="276999"/>
            </a:xfrm>
            <a:prstGeom prst="rect">
              <a:avLst/>
            </a:prstGeom>
            <a:noFill/>
          </p:spPr>
          <p:txBody>
            <a:bodyPr wrap="square" rtlCol="0">
              <a:spAutoFit/>
            </a:bodyPr>
            <a:lstStyle/>
            <a:p>
              <a:r>
                <a:rPr lang="de-DE" sz="1200" b="1" dirty="0"/>
                <a:t>p = 0.014 *</a:t>
              </a:r>
              <a:endParaRPr lang="en-US" sz="1200" b="1" dirty="0"/>
            </a:p>
          </p:txBody>
        </p:sp>
        <p:sp>
          <p:nvSpPr>
            <p:cNvPr id="20" name="TextBox 5">
              <a:extLst>
                <a:ext uri="{FF2B5EF4-FFF2-40B4-BE49-F238E27FC236}">
                  <a16:creationId xmlns:a16="http://schemas.microsoft.com/office/drawing/2014/main" id="{B4B4BED7-D340-3AFE-E40B-48AEE820CCF0}"/>
                </a:ext>
              </a:extLst>
            </p:cNvPr>
            <p:cNvSpPr txBox="1"/>
            <p:nvPr/>
          </p:nvSpPr>
          <p:spPr>
            <a:xfrm>
              <a:off x="4038600" y="2294075"/>
              <a:ext cx="1006683" cy="276999"/>
            </a:xfrm>
            <a:prstGeom prst="rect">
              <a:avLst/>
            </a:prstGeom>
            <a:noFill/>
          </p:spPr>
          <p:txBody>
            <a:bodyPr wrap="square" rtlCol="0">
              <a:spAutoFit/>
            </a:bodyPr>
            <a:lstStyle/>
            <a:p>
              <a:r>
                <a:rPr lang="de-DE" sz="1200" b="1" dirty="0"/>
                <a:t>p =  0.005 **</a:t>
              </a:r>
              <a:endParaRPr lang="en-US" sz="1200" b="1" dirty="0"/>
            </a:p>
          </p:txBody>
        </p:sp>
        <p:sp>
          <p:nvSpPr>
            <p:cNvPr id="21" name="TextBox 5">
              <a:extLst>
                <a:ext uri="{FF2B5EF4-FFF2-40B4-BE49-F238E27FC236}">
                  <a16:creationId xmlns:a16="http://schemas.microsoft.com/office/drawing/2014/main" id="{15430835-C320-5C08-29DC-CB27BF8B6C23}"/>
                </a:ext>
              </a:extLst>
            </p:cNvPr>
            <p:cNvSpPr txBox="1"/>
            <p:nvPr/>
          </p:nvSpPr>
          <p:spPr>
            <a:xfrm>
              <a:off x="7449449" y="1348102"/>
              <a:ext cx="377242" cy="276999"/>
            </a:xfrm>
            <a:prstGeom prst="rect">
              <a:avLst/>
            </a:prstGeom>
            <a:noFill/>
          </p:spPr>
          <p:txBody>
            <a:bodyPr wrap="square" rtlCol="0">
              <a:spAutoFit/>
            </a:bodyPr>
            <a:lstStyle/>
            <a:p>
              <a:r>
                <a:rPr lang="de-DE" sz="1200" dirty="0"/>
                <a:t>NS</a:t>
              </a:r>
              <a:endParaRPr lang="en-US" sz="1200" dirty="0"/>
            </a:p>
          </p:txBody>
        </p:sp>
        <p:sp>
          <p:nvSpPr>
            <p:cNvPr id="22" name="TextBox 5">
              <a:extLst>
                <a:ext uri="{FF2B5EF4-FFF2-40B4-BE49-F238E27FC236}">
                  <a16:creationId xmlns:a16="http://schemas.microsoft.com/office/drawing/2014/main" id="{CD511345-9B01-80D9-3D53-22A57AC376F4}"/>
                </a:ext>
              </a:extLst>
            </p:cNvPr>
            <p:cNvSpPr txBox="1"/>
            <p:nvPr/>
          </p:nvSpPr>
          <p:spPr>
            <a:xfrm>
              <a:off x="3234819" y="1320307"/>
              <a:ext cx="1006683" cy="276999"/>
            </a:xfrm>
            <a:prstGeom prst="rect">
              <a:avLst/>
            </a:prstGeom>
            <a:noFill/>
          </p:spPr>
          <p:txBody>
            <a:bodyPr wrap="square" rtlCol="0">
              <a:spAutoFit/>
            </a:bodyPr>
            <a:lstStyle/>
            <a:p>
              <a:r>
                <a:rPr lang="de-DE" sz="1200" dirty="0"/>
                <a:t>NS</a:t>
              </a:r>
              <a:endParaRPr lang="en-US" sz="1200" dirty="0"/>
            </a:p>
          </p:txBody>
        </p:sp>
        <p:sp>
          <p:nvSpPr>
            <p:cNvPr id="23" name="Eckige Klammer rechts 22">
              <a:extLst>
                <a:ext uri="{FF2B5EF4-FFF2-40B4-BE49-F238E27FC236}">
                  <a16:creationId xmlns:a16="http://schemas.microsoft.com/office/drawing/2014/main" id="{4ACA2149-9020-246A-205A-CE8B2C5A5831}"/>
                </a:ext>
              </a:extLst>
            </p:cNvPr>
            <p:cNvSpPr/>
            <p:nvPr/>
          </p:nvSpPr>
          <p:spPr>
            <a:xfrm rot="16200000">
              <a:off x="3361038" y="1331313"/>
              <a:ext cx="104172" cy="65007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Eckige Klammer rechts 23">
              <a:extLst>
                <a:ext uri="{FF2B5EF4-FFF2-40B4-BE49-F238E27FC236}">
                  <a16:creationId xmlns:a16="http://schemas.microsoft.com/office/drawing/2014/main" id="{5C556876-7833-9C19-3C55-32FCD42065FC}"/>
                </a:ext>
              </a:extLst>
            </p:cNvPr>
            <p:cNvSpPr/>
            <p:nvPr/>
          </p:nvSpPr>
          <p:spPr>
            <a:xfrm rot="16200000">
              <a:off x="7542991" y="-98269"/>
              <a:ext cx="190158" cy="3636899"/>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25" name="Rechteck 24">
            <a:extLst>
              <a:ext uri="{FF2B5EF4-FFF2-40B4-BE49-F238E27FC236}">
                <a16:creationId xmlns:a16="http://schemas.microsoft.com/office/drawing/2014/main" id="{AFE6EB45-482C-2964-5A40-15A5E48E0A06}"/>
              </a:ext>
            </a:extLst>
          </p:cNvPr>
          <p:cNvSpPr/>
          <p:nvPr/>
        </p:nvSpPr>
        <p:spPr>
          <a:xfrm>
            <a:off x="10175124" y="1268514"/>
            <a:ext cx="210451" cy="218087"/>
          </a:xfrm>
          <a:prstGeom prst="rect">
            <a:avLst/>
          </a:prstGeom>
          <a:solidFill>
            <a:srgbClr val="E8C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6" name="Textfeld 25">
            <a:extLst>
              <a:ext uri="{FF2B5EF4-FFF2-40B4-BE49-F238E27FC236}">
                <a16:creationId xmlns:a16="http://schemas.microsoft.com/office/drawing/2014/main" id="{6C432B47-80A4-337A-6816-3C4AD1E46AB9}"/>
              </a:ext>
            </a:extLst>
          </p:cNvPr>
          <p:cNvSpPr txBox="1"/>
          <p:nvPr/>
        </p:nvSpPr>
        <p:spPr>
          <a:xfrm>
            <a:off x="10301454" y="1230485"/>
            <a:ext cx="156978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Mutated Exon 20</a:t>
            </a:r>
          </a:p>
          <a:p>
            <a:endParaRPr lang="en-US" dirty="0"/>
          </a:p>
        </p:txBody>
      </p:sp>
    </p:spTree>
    <p:extLst>
      <p:ext uri="{BB962C8B-B14F-4D97-AF65-F5344CB8AC3E}">
        <p14:creationId xmlns:p14="http://schemas.microsoft.com/office/powerpoint/2010/main" val="191017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770D-A6BC-F3E5-6509-9242FB2D54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23A75E-DA4B-8279-5E0C-C47CEF73978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9079264-5565-8C2E-5C84-7F55847C767C}"/>
              </a:ext>
            </a:extLst>
          </p:cNvPr>
          <p:cNvSpPr>
            <a:spLocks noGrp="1"/>
          </p:cNvSpPr>
          <p:nvPr>
            <p:ph type="ftr" sz="quarter" idx="11"/>
          </p:nvPr>
        </p:nvSpPr>
        <p:spPr/>
        <p:txBody>
          <a:bodyPr/>
          <a:lstStyle/>
          <a:p>
            <a:r>
              <a:rPr lang="en-US"/>
              <a:t>06. 06. 2024 | Group 6 | WM II</a:t>
            </a:r>
          </a:p>
        </p:txBody>
      </p:sp>
      <p:sp>
        <p:nvSpPr>
          <p:cNvPr id="5" name="Slide Number Placeholder 4">
            <a:extLst>
              <a:ext uri="{FF2B5EF4-FFF2-40B4-BE49-F238E27FC236}">
                <a16:creationId xmlns:a16="http://schemas.microsoft.com/office/drawing/2014/main" id="{BEB8EAF1-1016-05A0-7EFF-79B33D42C65B}"/>
              </a:ext>
            </a:extLst>
          </p:cNvPr>
          <p:cNvSpPr>
            <a:spLocks noGrp="1"/>
          </p:cNvSpPr>
          <p:nvPr>
            <p:ph type="sldNum" sz="quarter" idx="12"/>
          </p:nvPr>
        </p:nvSpPr>
        <p:spPr/>
        <p:txBody>
          <a:bodyPr/>
          <a:lstStyle/>
          <a:p>
            <a:fld id="{93E0A8AD-FF62-294C-B5B7-EE1361897724}" type="slidenum">
              <a:rPr lang="en-US" smtClean="0"/>
              <a:t>9</a:t>
            </a:fld>
            <a:endParaRPr lang="en-US"/>
          </a:p>
        </p:txBody>
      </p:sp>
    </p:spTree>
    <p:extLst>
      <p:ext uri="{BB962C8B-B14F-4D97-AF65-F5344CB8AC3E}">
        <p14:creationId xmlns:p14="http://schemas.microsoft.com/office/powerpoint/2010/main" val="2975301618"/>
      </p:ext>
    </p:extLst>
  </p:cSld>
  <p:clrMapOvr>
    <a:masterClrMapping/>
  </p:clrMapOvr>
</p:sld>
</file>

<file path=ppt/theme/theme1.xml><?xml version="1.0" encoding="utf-8"?>
<a:theme xmlns:a="http://schemas.openxmlformats.org/drawingml/2006/main" name="Office 2013 – 2022-Design">
  <a:themeElements>
    <a:clrScheme name="Office 2013 – 2022-Design">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Design">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227</TotalTime>
  <Words>1096</Words>
  <Application>Microsoft Office PowerPoint</Application>
  <PresentationFormat>Widescreen</PresentationFormat>
  <Paragraphs>219</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Arial Unicode MS</vt:lpstr>
      <vt:lpstr>Calibri</vt:lpstr>
      <vt:lpstr>Calibri Light</vt:lpstr>
      <vt:lpstr>Century Gothic</vt:lpstr>
      <vt:lpstr>Wingdings</vt:lpstr>
      <vt:lpstr>Office 2013 – 2022-Design</vt:lpstr>
      <vt:lpstr>PowerPoint Presentation</vt:lpstr>
      <vt:lpstr>One common  denominator in cancer </vt:lpstr>
      <vt:lpstr>HER2   </vt:lpstr>
      <vt:lpstr>Aims </vt:lpstr>
      <vt:lpstr>PowerPoint Presentation</vt:lpstr>
      <vt:lpstr>PowerPoint Presentation</vt:lpstr>
      <vt:lpstr>PowerPoint Presentation</vt:lpstr>
      <vt:lpstr>PowerPoint Presentation</vt:lpstr>
      <vt:lpstr>PowerPoint Presentation</vt:lpstr>
      <vt:lpstr>PowerPoint Presentation</vt:lpstr>
      <vt:lpstr>Special thanks to  Prof. Dr. Farnoosh Khosrobakhsh,  Prof. Dr. Moharem Ashengroph,  Hossain Khoshkhabar (MSc), the Department of Cell and Molecular Biology,  at the University of Kurdistan,  and all the patients of course!</vt:lpstr>
      <vt:lpstr>and thank you !</vt:lpstr>
      <vt:lpstr>Discussion</vt:lpstr>
      <vt:lpstr>HER2: Signaling Pathways </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dilo trck</dc:creator>
  <cp:lastModifiedBy>loqman samani</cp:lastModifiedBy>
  <cp:revision>504</cp:revision>
  <dcterms:created xsi:type="dcterms:W3CDTF">2024-05-01T13:50:24Z</dcterms:created>
  <dcterms:modified xsi:type="dcterms:W3CDTF">2024-06-06T10:41:22Z</dcterms:modified>
</cp:coreProperties>
</file>