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72" r:id="rId6"/>
    <p:sldId id="281" r:id="rId7"/>
    <p:sldId id="258" r:id="rId8"/>
    <p:sldId id="282" r:id="rId9"/>
    <p:sldId id="273" r:id="rId10"/>
    <p:sldId id="259" r:id="rId11"/>
    <p:sldId id="274" r:id="rId12"/>
    <p:sldId id="283" r:id="rId13"/>
    <p:sldId id="260" r:id="rId14"/>
    <p:sldId id="261" r:id="rId15"/>
    <p:sldId id="275" r:id="rId16"/>
    <p:sldId id="284" r:id="rId17"/>
    <p:sldId id="262" r:id="rId18"/>
    <p:sldId id="276" r:id="rId19"/>
    <p:sldId id="285" r:id="rId20"/>
    <p:sldId id="263" r:id="rId21"/>
    <p:sldId id="277" r:id="rId22"/>
    <p:sldId id="286" r:id="rId23"/>
    <p:sldId id="264" r:id="rId24"/>
    <p:sldId id="278" r:id="rId25"/>
    <p:sldId id="287" r:id="rId26"/>
    <p:sldId id="265" r:id="rId27"/>
    <p:sldId id="279" r:id="rId28"/>
    <p:sldId id="288" r:id="rId29"/>
    <p:sldId id="266" r:id="rId30"/>
    <p:sldId id="280" r:id="rId31"/>
    <p:sldId id="289" r:id="rId32"/>
    <p:sldId id="291" r:id="rId33"/>
    <p:sldId id="292" r:id="rId34"/>
    <p:sldId id="293" r:id="rId35"/>
    <p:sldId id="267" r:id="rId36"/>
    <p:sldId id="268" r:id="rId37"/>
    <p:sldId id="269" r:id="rId38"/>
    <p:sldId id="290" r:id="rId3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0003-4E69-4FCF-BC13-A85B4D3EDAC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142714"/>
            <a:ext cx="6590444" cy="900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2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7422"/>
            <a:ext cx="5888764" cy="88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86" y="294468"/>
            <a:ext cx="21774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message</a:t>
            </a:r>
          </a:p>
          <a:p>
            <a:r>
              <a:rPr lang="en-US" dirty="0"/>
              <a:t>’What’s up, Doc?’</a:t>
            </a:r>
          </a:p>
          <a:p>
            <a:r>
              <a:rPr lang="en-US" b="1" dirty="0"/>
              <a:t>&gt;&gt;&gt; </a:t>
            </a:r>
            <a:r>
              <a:rPr lang="en-US" dirty="0"/>
              <a:t>n</a:t>
            </a:r>
          </a:p>
          <a:p>
            <a:r>
              <a:rPr lang="en-US" dirty="0"/>
              <a:t>17</a:t>
            </a:r>
          </a:p>
          <a:p>
            <a:r>
              <a:rPr lang="en-US" b="1" dirty="0"/>
              <a:t>&gt;&gt;&gt; </a:t>
            </a:r>
            <a:r>
              <a:rPr lang="en-US" dirty="0"/>
              <a:t>pi</a:t>
            </a:r>
          </a:p>
          <a:p>
            <a:r>
              <a:rPr lang="en-US" dirty="0"/>
              <a:t>3.14159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day = "Thursday"</a:t>
            </a:r>
          </a:p>
          <a:p>
            <a:r>
              <a:rPr lang="en-US" b="1" dirty="0"/>
              <a:t>&gt;&gt;&gt; </a:t>
            </a:r>
            <a:r>
              <a:rPr lang="en-US" dirty="0"/>
              <a:t>day</a:t>
            </a:r>
          </a:p>
          <a:p>
            <a:r>
              <a:rPr lang="en-US" dirty="0"/>
              <a:t>’Thursday’</a:t>
            </a:r>
          </a:p>
          <a:p>
            <a:r>
              <a:rPr lang="en-US" b="1" dirty="0"/>
              <a:t>&gt;&gt;&gt; </a:t>
            </a:r>
            <a:r>
              <a:rPr lang="en-US" dirty="0"/>
              <a:t>day = "Friday"</a:t>
            </a:r>
          </a:p>
          <a:p>
            <a:r>
              <a:rPr lang="en-US" b="1" dirty="0"/>
              <a:t>&gt;&gt;&gt; </a:t>
            </a:r>
            <a:r>
              <a:rPr lang="en-US" dirty="0"/>
              <a:t>day</a:t>
            </a:r>
          </a:p>
          <a:p>
            <a:r>
              <a:rPr lang="en-US" dirty="0"/>
              <a:t>’Friday’</a:t>
            </a:r>
          </a:p>
          <a:p>
            <a:r>
              <a:rPr lang="en-US" b="1" dirty="0"/>
              <a:t>&gt;&gt;&gt; </a:t>
            </a:r>
            <a:r>
              <a:rPr lang="en-US" dirty="0"/>
              <a:t>day = 21</a:t>
            </a:r>
          </a:p>
          <a:p>
            <a:r>
              <a:rPr lang="en-US" b="1" dirty="0"/>
              <a:t>&gt;&gt;&gt; </a:t>
            </a:r>
            <a:r>
              <a:rPr lang="en-US" dirty="0"/>
              <a:t>day</a:t>
            </a:r>
          </a:p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428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</a:t>
            </a:r>
          </a:p>
          <a:p>
            <a:r>
              <a:rPr lang="en-US" dirty="0"/>
              <a:t>WS ch2_4</a:t>
            </a:r>
          </a:p>
          <a:p>
            <a:endParaRPr lang="en-US" dirty="0"/>
          </a:p>
          <a:p>
            <a:r>
              <a:rPr lang="en-US" dirty="0"/>
              <a:t>What does Python do with:</a:t>
            </a:r>
          </a:p>
          <a:p>
            <a:r>
              <a:rPr lang="en-US" dirty="0" err="1"/>
              <a:t>x,y,z</a:t>
            </a:r>
            <a:r>
              <a:rPr lang="en-US" dirty="0"/>
              <a:t> = 1,2,3</a:t>
            </a:r>
          </a:p>
          <a:p>
            <a:r>
              <a:rPr lang="en-US" dirty="0"/>
              <a:t>x = x + 5</a:t>
            </a:r>
          </a:p>
          <a:p>
            <a:r>
              <a:rPr lang="en-US" dirty="0"/>
              <a:t>x = y * 4</a:t>
            </a:r>
          </a:p>
          <a:p>
            <a:r>
              <a:rPr lang="en-US" dirty="0"/>
              <a:t>z = z  -  2</a:t>
            </a:r>
          </a:p>
          <a:p>
            <a:r>
              <a:rPr lang="en-US" dirty="0"/>
              <a:t>*******************************************</a:t>
            </a:r>
          </a:p>
          <a:p>
            <a:endParaRPr lang="en-US" dirty="0"/>
          </a:p>
          <a:p>
            <a:r>
              <a:rPr lang="en-US" dirty="0"/>
              <a:t>I will assign the variable </a:t>
            </a:r>
            <a:r>
              <a:rPr lang="en-US" dirty="0" err="1"/>
              <a:t>x,y,z</a:t>
            </a:r>
            <a:r>
              <a:rPr lang="en-US" dirty="0"/>
              <a:t> the corresponding int from left to right:</a:t>
            </a:r>
          </a:p>
          <a:p>
            <a:r>
              <a:rPr lang="en-US" dirty="0"/>
              <a:t>x would be assigned 1, y would be assigned 2, and x would be 3.</a:t>
            </a:r>
          </a:p>
          <a:p>
            <a:endParaRPr lang="en-US" dirty="0"/>
          </a:p>
          <a:p>
            <a:r>
              <a:rPr lang="en-US" dirty="0"/>
              <a:t>The first problem would be evaluated like so (1)+5 and the result 6 would be assigned to x. x is now 6. </a:t>
            </a:r>
          </a:p>
          <a:p>
            <a:endParaRPr lang="en-US" dirty="0"/>
          </a:p>
          <a:p>
            <a:r>
              <a:rPr lang="en-US" dirty="0"/>
              <a:t>The second problem would evaluate (2)*4 and our result would be 6. Then python would assign 6 to x. x is now 6.</a:t>
            </a:r>
          </a:p>
          <a:p>
            <a:endParaRPr lang="en-US" dirty="0"/>
          </a:p>
          <a:p>
            <a:r>
              <a:rPr lang="en-US" dirty="0"/>
              <a:t>The third problem evaluate (3) – 2 and our result would be 1. Then python would assign 1 to z. z is now 1.</a:t>
            </a:r>
          </a:p>
        </p:txBody>
      </p:sp>
    </p:spTree>
    <p:extLst>
      <p:ext uri="{BB962C8B-B14F-4D97-AF65-F5344CB8AC3E}">
        <p14:creationId xmlns:p14="http://schemas.microsoft.com/office/powerpoint/2010/main" val="91484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" y="154338"/>
            <a:ext cx="6541647" cy="8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0" y="108865"/>
            <a:ext cx="5842269" cy="87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8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56" y="480447"/>
            <a:ext cx="1986441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1 + 1</a:t>
            </a:r>
          </a:p>
          <a:p>
            <a:r>
              <a:rPr lang="en-US" dirty="0"/>
              <a:t>2</a:t>
            </a:r>
          </a:p>
          <a:p>
            <a:r>
              <a:rPr lang="en-US" b="1" dirty="0"/>
              <a:t>&gt;&gt;&gt; </a:t>
            </a:r>
            <a:r>
              <a:rPr lang="en-US" dirty="0" err="1"/>
              <a:t>len</a:t>
            </a:r>
            <a:r>
              <a:rPr lang="en-US" dirty="0"/>
              <a:t>("hello")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17</a:t>
            </a:r>
          </a:p>
          <a:p>
            <a:r>
              <a:rPr lang="en-US" dirty="0"/>
              <a:t>17</a:t>
            </a:r>
          </a:p>
          <a:p>
            <a:r>
              <a:rPr lang="en-US" b="1" dirty="0"/>
              <a:t>&gt;&gt;&gt; </a:t>
            </a:r>
            <a:r>
              <a:rPr lang="en-US" dirty="0"/>
              <a:t>y = 3.14</a:t>
            </a:r>
          </a:p>
          <a:p>
            <a:r>
              <a:rPr lang="en-US" b="1" dirty="0"/>
              <a:t>&gt;&gt;&gt; </a:t>
            </a:r>
            <a:r>
              <a:rPr lang="en-US" dirty="0"/>
              <a:t>x = </a:t>
            </a:r>
            <a:r>
              <a:rPr lang="en-US" dirty="0" err="1"/>
              <a:t>len</a:t>
            </a:r>
            <a:r>
              <a:rPr lang="en-US" dirty="0"/>
              <a:t>("hello")</a:t>
            </a:r>
          </a:p>
          <a:p>
            <a:r>
              <a:rPr lang="en-US" b="1" dirty="0"/>
              <a:t>&gt;&gt;&gt; </a:t>
            </a:r>
            <a:r>
              <a:rPr lang="en-US" dirty="0"/>
              <a:t>x</a:t>
            </a:r>
          </a:p>
          <a:p>
            <a:r>
              <a:rPr lang="en-US" dirty="0"/>
              <a:t>5</a:t>
            </a:r>
          </a:p>
          <a:p>
            <a:r>
              <a:rPr lang="en-US" b="1" dirty="0"/>
              <a:t>&gt;&gt;&gt; </a:t>
            </a:r>
            <a:r>
              <a:rPr lang="en-US" dirty="0"/>
              <a:t>y</a:t>
            </a:r>
          </a:p>
          <a:p>
            <a:r>
              <a:rPr lang="en-US" dirty="0"/>
              <a:t>3.14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2 ** 3</a:t>
            </a:r>
          </a:p>
          <a:p>
            <a:r>
              <a:rPr lang="en-US" dirty="0"/>
              <a:t>8</a:t>
            </a:r>
          </a:p>
          <a:p>
            <a:r>
              <a:rPr lang="en-US" b="1" dirty="0"/>
              <a:t>&gt;&gt;&gt; </a:t>
            </a:r>
            <a:r>
              <a:rPr lang="en-US" dirty="0"/>
              <a:t>3 ** 2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7862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2_5 :  Predict the result of evaluating the following expressions:</a:t>
            </a:r>
          </a:p>
          <a:p>
            <a:pPr marL="342900" indent="-342900">
              <a:buAutoNum type="arabicPeriod"/>
            </a:pPr>
            <a:r>
              <a:rPr lang="en-US" dirty="0"/>
              <a:t>x = (3 + 2) **2 + 1</a:t>
            </a:r>
          </a:p>
          <a:p>
            <a:r>
              <a:rPr lang="en-US" dirty="0"/>
              <a:t>     x</a:t>
            </a:r>
          </a:p>
          <a:p>
            <a:r>
              <a:rPr lang="en-US" dirty="0"/>
              <a:t>     x = x/2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2. a = 2</a:t>
            </a:r>
          </a:p>
          <a:p>
            <a:r>
              <a:rPr lang="en-US" dirty="0"/>
              <a:t>    b = 3</a:t>
            </a:r>
          </a:p>
          <a:p>
            <a:r>
              <a:rPr lang="en-US" dirty="0"/>
              <a:t>    x = 4*(b – a)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    a = a + 1</a:t>
            </a:r>
          </a:p>
          <a:p>
            <a:r>
              <a:rPr lang="en-US" dirty="0"/>
              <a:t>    b = b – 1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************************************</a:t>
            </a:r>
          </a:p>
          <a:p>
            <a:r>
              <a:rPr lang="en-US" dirty="0"/>
              <a:t>1)	x = (3+2)**2+1</a:t>
            </a:r>
          </a:p>
          <a:p>
            <a:r>
              <a:rPr lang="en-US" dirty="0"/>
              <a:t>    	x = (5)*2+1</a:t>
            </a:r>
          </a:p>
          <a:p>
            <a:r>
              <a:rPr lang="en-US" dirty="0"/>
              <a:t>	x = 25+1</a:t>
            </a:r>
          </a:p>
          <a:p>
            <a:r>
              <a:rPr lang="en-US" dirty="0"/>
              <a:t>	x = 26</a:t>
            </a:r>
          </a:p>
          <a:p>
            <a:endParaRPr lang="en-US" dirty="0"/>
          </a:p>
          <a:p>
            <a:r>
              <a:rPr lang="en-US" dirty="0"/>
              <a:t>2)	x = 4*(b - a) , a = 2 , b = 3</a:t>
            </a:r>
          </a:p>
          <a:p>
            <a:r>
              <a:rPr lang="en-US" dirty="0"/>
              <a:t>	x = 4*((3) - (2))</a:t>
            </a:r>
          </a:p>
          <a:p>
            <a:r>
              <a:rPr lang="en-US" dirty="0"/>
              <a:t>	x = 4*(1)</a:t>
            </a:r>
          </a:p>
          <a:p>
            <a:r>
              <a:rPr lang="en-US" dirty="0"/>
              <a:t>	x = 4</a:t>
            </a:r>
          </a:p>
          <a:p>
            <a:endParaRPr lang="en-US" dirty="0"/>
          </a:p>
          <a:p>
            <a:r>
              <a:rPr lang="en-US" dirty="0"/>
              <a:t>	a = a +1 , a = 2</a:t>
            </a:r>
          </a:p>
          <a:p>
            <a:r>
              <a:rPr lang="en-US" dirty="0"/>
              <a:t>	a = (2)+1</a:t>
            </a:r>
          </a:p>
          <a:p>
            <a:r>
              <a:rPr lang="en-US" dirty="0"/>
              <a:t>	a = 3</a:t>
            </a:r>
          </a:p>
          <a:p>
            <a:endParaRPr lang="en-US" dirty="0"/>
          </a:p>
          <a:p>
            <a:r>
              <a:rPr lang="en-US" dirty="0"/>
              <a:t>	b = b - 1 , b = 3</a:t>
            </a:r>
          </a:p>
          <a:p>
            <a:r>
              <a:rPr lang="en-US" dirty="0"/>
              <a:t>	b = (3) -1</a:t>
            </a:r>
          </a:p>
          <a:p>
            <a:r>
              <a:rPr lang="en-US" dirty="0"/>
              <a:t>	b = 2</a:t>
            </a:r>
          </a:p>
          <a:p>
            <a:r>
              <a:rPr lang="en-US" dirty="0"/>
              <a:t>	x = 26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6" y="185145"/>
            <a:ext cx="6012931" cy="85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7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84" y="187702"/>
            <a:ext cx="627681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minutes = 645</a:t>
            </a:r>
          </a:p>
          <a:p>
            <a:r>
              <a:rPr lang="en-US" b="1" dirty="0"/>
              <a:t>&gt;&gt;&gt; </a:t>
            </a:r>
            <a:r>
              <a:rPr lang="en-US" dirty="0"/>
              <a:t>hours = minutes / 60</a:t>
            </a:r>
          </a:p>
          <a:p>
            <a:r>
              <a:rPr lang="en-US" b="1" dirty="0"/>
              <a:t>&gt;&gt;&gt; </a:t>
            </a:r>
            <a:r>
              <a:rPr lang="en-US" dirty="0"/>
              <a:t>hours</a:t>
            </a:r>
          </a:p>
          <a:p>
            <a:r>
              <a:rPr lang="en-US" dirty="0"/>
              <a:t>10.75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7 / 4</a:t>
            </a:r>
          </a:p>
          <a:p>
            <a:r>
              <a:rPr lang="en-US" dirty="0"/>
              <a:t>1.75</a:t>
            </a:r>
          </a:p>
          <a:p>
            <a:r>
              <a:rPr lang="en-US" b="1" dirty="0"/>
              <a:t>&gt;&gt;&gt; </a:t>
            </a:r>
            <a:r>
              <a:rPr lang="en-US" dirty="0"/>
              <a:t>7 // 4</a:t>
            </a:r>
          </a:p>
          <a:p>
            <a:r>
              <a:rPr lang="en-US" dirty="0"/>
              <a:t>1</a:t>
            </a:r>
          </a:p>
          <a:p>
            <a:r>
              <a:rPr lang="en-US" b="1" dirty="0"/>
              <a:t>&gt;&gt;&gt; </a:t>
            </a:r>
            <a:r>
              <a:rPr lang="en-US" dirty="0"/>
              <a:t>minutes = 645</a:t>
            </a:r>
          </a:p>
          <a:p>
            <a:r>
              <a:rPr lang="en-US" b="1" dirty="0"/>
              <a:t>&gt;&gt;&gt; </a:t>
            </a:r>
            <a:r>
              <a:rPr lang="en-US" dirty="0"/>
              <a:t>hours = minutes // 60</a:t>
            </a:r>
          </a:p>
          <a:p>
            <a:r>
              <a:rPr lang="en-US" b="1" dirty="0"/>
              <a:t>&gt;&gt;&gt; </a:t>
            </a:r>
            <a:r>
              <a:rPr lang="en-US" dirty="0"/>
              <a:t>hours</a:t>
            </a:r>
          </a:p>
          <a:p>
            <a:r>
              <a:rPr lang="en-US" dirty="0"/>
              <a:t>10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(3.14)</a:t>
            </a:r>
          </a:p>
          <a:p>
            <a:r>
              <a:rPr lang="en-US" dirty="0"/>
              <a:t>3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(3.9999) # This doesn’t round to the closest </a:t>
            </a:r>
            <a:r>
              <a:rPr lang="en-US" dirty="0" err="1"/>
              <a:t>int</a:t>
            </a:r>
            <a:r>
              <a:rPr lang="en-US" dirty="0"/>
              <a:t>!</a:t>
            </a:r>
          </a:p>
          <a:p>
            <a:r>
              <a:rPr lang="en-US" dirty="0"/>
              <a:t>3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(3.0)</a:t>
            </a:r>
          </a:p>
          <a:p>
            <a:r>
              <a:rPr lang="en-US" dirty="0"/>
              <a:t>3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(-3.999) # Note that the result is closer to zero</a:t>
            </a:r>
          </a:p>
          <a:p>
            <a:r>
              <a:rPr lang="en-US" dirty="0"/>
              <a:t>-3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(minutes / 60)</a:t>
            </a:r>
          </a:p>
          <a:p>
            <a:r>
              <a:rPr lang="en-US" dirty="0"/>
              <a:t>10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("2345") # Parse a string to produce an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2345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(17) # It even works if </a:t>
            </a:r>
            <a:r>
              <a:rPr lang="en-US" dirty="0" err="1"/>
              <a:t>arg</a:t>
            </a:r>
            <a:r>
              <a:rPr lang="en-US" dirty="0"/>
              <a:t> is already an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17</a:t>
            </a:r>
          </a:p>
          <a:p>
            <a:r>
              <a:rPr lang="en-US" b="1" dirty="0"/>
              <a:t>&gt;&gt;&gt; </a:t>
            </a:r>
            <a:r>
              <a:rPr lang="en-US" dirty="0" err="1"/>
              <a:t>int</a:t>
            </a:r>
            <a:r>
              <a:rPr lang="en-US" dirty="0"/>
              <a:t>("23 bottles")</a:t>
            </a:r>
          </a:p>
        </p:txBody>
      </p:sp>
    </p:spTree>
    <p:extLst>
      <p:ext uri="{BB962C8B-B14F-4D97-AF65-F5344CB8AC3E}">
        <p14:creationId xmlns:p14="http://schemas.microsoft.com/office/powerpoint/2010/main" val="287950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07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2_6</a:t>
            </a:r>
          </a:p>
          <a:p>
            <a:r>
              <a:rPr lang="en-US" dirty="0"/>
              <a:t>Use the // operator to convert  8911 minutes to days, hours and minutes. (Later, we will meet the modulus operator which can also</a:t>
            </a:r>
          </a:p>
          <a:p>
            <a:r>
              <a:rPr lang="en-US" dirty="0"/>
              <a:t>be used.)</a:t>
            </a:r>
          </a:p>
          <a:p>
            <a:r>
              <a:rPr lang="en-US" dirty="0"/>
              <a:t>************************************</a:t>
            </a:r>
          </a:p>
          <a:p>
            <a:endParaRPr lang="en-US" dirty="0"/>
          </a:p>
          <a:p>
            <a:r>
              <a:rPr lang="en-US" dirty="0"/>
              <a:t>minutes = 8911</a:t>
            </a:r>
          </a:p>
          <a:p>
            <a:r>
              <a:rPr lang="en-US" dirty="0"/>
              <a:t>days = minutes // 1440</a:t>
            </a:r>
          </a:p>
          <a:p>
            <a:r>
              <a:rPr lang="en-US" dirty="0"/>
              <a:t>hours = (minutes - (days * 1440)) // 60</a:t>
            </a:r>
          </a:p>
          <a:p>
            <a:r>
              <a:rPr lang="en-US" dirty="0"/>
              <a:t>minute = minutes % 60</a:t>
            </a:r>
          </a:p>
          <a:p>
            <a:endParaRPr lang="en-US" dirty="0"/>
          </a:p>
          <a:p>
            <a:r>
              <a:rPr lang="en-US" dirty="0"/>
              <a:t>print("There are", days, "days", hours, "hours and", minute, "minutes in", minutes, "minutes.\n")</a:t>
            </a:r>
          </a:p>
          <a:p>
            <a:endParaRPr lang="en-US" dirty="0"/>
          </a:p>
          <a:p>
            <a:r>
              <a:rPr lang="en-US" u="sng" dirty="0"/>
              <a:t>OOP Version</a:t>
            </a:r>
            <a:r>
              <a:rPr lang="en-US" dirty="0"/>
              <a:t>:</a:t>
            </a:r>
          </a:p>
          <a:p>
            <a:r>
              <a:rPr lang="en-US" sz="800" dirty="0"/>
              <a:t>class </a:t>
            </a:r>
            <a:r>
              <a:rPr lang="en-US" sz="800" dirty="0" err="1"/>
              <a:t>MinToDaysHoursMinutes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self.mins</a:t>
            </a:r>
            <a:r>
              <a:rPr lang="en-US" sz="800" dirty="0"/>
              <a:t> = int(input("How many minutes do you wish to convert: "))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</a:t>
            </a:r>
            <a:r>
              <a:rPr lang="en-US" sz="800" dirty="0"/>
              <a:t> = 0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self.hours</a:t>
            </a:r>
            <a:r>
              <a:rPr lang="en-US" sz="800" dirty="0"/>
              <a:t> = 0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self.days</a:t>
            </a:r>
            <a:r>
              <a:rPr lang="en-US" sz="800" dirty="0"/>
              <a:t> = 0</a:t>
            </a:r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MinToDay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self.days</a:t>
            </a:r>
            <a:r>
              <a:rPr lang="en-US" sz="800" dirty="0"/>
              <a:t> = </a:t>
            </a:r>
            <a:r>
              <a:rPr lang="en-US" sz="800" dirty="0" err="1"/>
              <a:t>self.mins</a:t>
            </a:r>
            <a:r>
              <a:rPr lang="en-US" sz="800" dirty="0"/>
              <a:t> // 1440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self.days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MinToHours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self.hours</a:t>
            </a:r>
            <a:r>
              <a:rPr lang="en-US" sz="800" dirty="0"/>
              <a:t> = (</a:t>
            </a:r>
            <a:r>
              <a:rPr lang="en-US" sz="800" dirty="0" err="1"/>
              <a:t>self.mins</a:t>
            </a:r>
            <a:r>
              <a:rPr lang="en-US" sz="800" dirty="0"/>
              <a:t>-(</a:t>
            </a:r>
            <a:r>
              <a:rPr lang="en-US" sz="800" dirty="0" err="1"/>
              <a:t>self.days</a:t>
            </a:r>
            <a:r>
              <a:rPr lang="en-US" sz="800" dirty="0"/>
              <a:t> * 1440)) // 60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self.hours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MinToMins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</a:t>
            </a:r>
            <a:r>
              <a:rPr lang="en-US" sz="800" dirty="0"/>
              <a:t> = </a:t>
            </a:r>
            <a:r>
              <a:rPr lang="en-US" sz="800" dirty="0" err="1"/>
              <a:t>self.mins</a:t>
            </a:r>
            <a:r>
              <a:rPr lang="en-US" sz="800" dirty="0"/>
              <a:t> % 60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self.min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toString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self.mins</a:t>
            </a:r>
            <a:r>
              <a:rPr lang="en-US" sz="800" dirty="0"/>
              <a:t> == 1: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 in", </a:t>
            </a:r>
            <a:r>
              <a:rPr lang="en-US" sz="800" dirty="0" err="1"/>
              <a:t>self.mins</a:t>
            </a:r>
            <a:r>
              <a:rPr lang="en-US" sz="800" dirty="0"/>
              <a:t>, "minute.")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elif</a:t>
            </a:r>
            <a:r>
              <a:rPr lang="en-US" sz="800" dirty="0"/>
              <a:t> </a:t>
            </a:r>
            <a:r>
              <a:rPr lang="en-US" sz="800" dirty="0" err="1"/>
              <a:t>self.MinToMins</a:t>
            </a:r>
            <a:r>
              <a:rPr lang="en-US" sz="800" dirty="0"/>
              <a:t>() == 1: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 in", </a:t>
            </a:r>
            <a:r>
              <a:rPr lang="en-US" sz="800" dirty="0" err="1"/>
              <a:t>self.mins</a:t>
            </a:r>
            <a:r>
              <a:rPr lang="en-US" sz="800" dirty="0"/>
              <a:t>, "minutes.")</a:t>
            </a:r>
          </a:p>
          <a:p>
            <a:endParaRPr lang="en-US" sz="800" dirty="0"/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"minutes in", </a:t>
            </a:r>
            <a:r>
              <a:rPr lang="en-US" sz="800" dirty="0" err="1"/>
              <a:t>self.mins</a:t>
            </a:r>
            <a:r>
              <a:rPr lang="en-US" sz="800" dirty="0"/>
              <a:t>, "minutes.")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example_a</a:t>
            </a:r>
            <a:r>
              <a:rPr lang="en-US" sz="800" dirty="0"/>
              <a:t> = </a:t>
            </a:r>
            <a:r>
              <a:rPr lang="en-US" sz="800" dirty="0" err="1"/>
              <a:t>MinToDaysHoursMinutes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r>
              <a:rPr lang="en-US" sz="800" dirty="0" err="1"/>
              <a:t>example_a.toString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62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079" y="260214"/>
            <a:ext cx="5559089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type("Hello, World!")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r>
              <a:rPr lang="en-US" b="1" dirty="0"/>
              <a:t>&gt;&gt;&gt; </a:t>
            </a:r>
            <a:r>
              <a:rPr lang="en-US" dirty="0"/>
              <a:t>type(17)</a:t>
            </a:r>
          </a:p>
          <a:p>
            <a:r>
              <a:rPr lang="en-US" dirty="0"/>
              <a:t>&lt;class ’</a:t>
            </a:r>
            <a:r>
              <a:rPr lang="en-US" dirty="0" err="1"/>
              <a:t>int</a:t>
            </a:r>
            <a:r>
              <a:rPr lang="en-US" dirty="0"/>
              <a:t>’&gt;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type(3.2)</a:t>
            </a:r>
          </a:p>
          <a:p>
            <a:r>
              <a:rPr lang="en-US" dirty="0"/>
              <a:t>&lt;class ’float’&gt;</a:t>
            </a:r>
          </a:p>
          <a:p>
            <a:r>
              <a:rPr lang="en-US" dirty="0"/>
              <a:t>What about values like "17“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type("17")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r>
              <a:rPr lang="en-US" b="1" dirty="0"/>
              <a:t>&gt;&gt;&gt; </a:t>
            </a:r>
            <a:r>
              <a:rPr lang="en-US" dirty="0"/>
              <a:t>type("3.2")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type(3)</a:t>
            </a:r>
          </a:p>
          <a:p>
            <a:r>
              <a:rPr lang="en-US" dirty="0"/>
              <a:t>type(3.0)</a:t>
            </a:r>
          </a:p>
          <a:p>
            <a:r>
              <a:rPr lang="en-US" dirty="0"/>
              <a:t>type('3')</a:t>
            </a:r>
          </a:p>
          <a:p>
            <a:r>
              <a:rPr lang="en-US" dirty="0"/>
              <a:t>type('hello world')</a:t>
            </a:r>
          </a:p>
          <a:p>
            <a:r>
              <a:rPr lang="en-US" dirty="0"/>
              <a:t>type([1,2,3])</a:t>
            </a:r>
          </a:p>
          <a:p>
            <a:r>
              <a:rPr lang="en-US" dirty="0"/>
              <a:t>type((1,2,3))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9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cwellman\AppData\Roaming\PixelMetrics\CaptureWiz\Temp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" y="201477"/>
            <a:ext cx="5749279" cy="8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2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52" y="208547"/>
            <a:ext cx="19843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float(17)</a:t>
            </a:r>
          </a:p>
          <a:p>
            <a:r>
              <a:rPr lang="en-US" dirty="0"/>
              <a:t>17.0</a:t>
            </a:r>
          </a:p>
          <a:p>
            <a:r>
              <a:rPr lang="en-US" b="1" dirty="0"/>
              <a:t>&gt;&gt;&gt; </a:t>
            </a:r>
            <a:r>
              <a:rPr lang="en-US" dirty="0"/>
              <a:t>float("123.45")</a:t>
            </a:r>
          </a:p>
          <a:p>
            <a:r>
              <a:rPr lang="en-US" dirty="0"/>
              <a:t>123.45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 err="1"/>
              <a:t>str</a:t>
            </a:r>
            <a:r>
              <a:rPr lang="en-US" dirty="0"/>
              <a:t>(17)</a:t>
            </a:r>
          </a:p>
          <a:p>
            <a:r>
              <a:rPr lang="en-US" dirty="0"/>
              <a:t>’17’</a:t>
            </a:r>
          </a:p>
          <a:p>
            <a:r>
              <a:rPr lang="en-US" b="1" dirty="0"/>
              <a:t>&gt;&gt;&gt; </a:t>
            </a:r>
            <a:r>
              <a:rPr lang="en-US" dirty="0" err="1"/>
              <a:t>str</a:t>
            </a:r>
            <a:r>
              <a:rPr lang="en-US" dirty="0"/>
              <a:t>(123.45)</a:t>
            </a:r>
          </a:p>
          <a:p>
            <a:r>
              <a:rPr lang="en-US" dirty="0"/>
              <a:t>’123.45’</a:t>
            </a:r>
          </a:p>
        </p:txBody>
      </p:sp>
    </p:spTree>
    <p:extLst>
      <p:ext uri="{BB962C8B-B14F-4D97-AF65-F5344CB8AC3E}">
        <p14:creationId xmlns:p14="http://schemas.microsoft.com/office/powerpoint/2010/main" val="240712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2_7</a:t>
            </a:r>
          </a:p>
          <a:p>
            <a:r>
              <a:rPr lang="en-US" dirty="0"/>
              <a:t>How could you find the number of digits in an arbitrary integer?</a:t>
            </a:r>
          </a:p>
          <a:p>
            <a:r>
              <a:rPr lang="en-US" dirty="0"/>
              <a:t>Assume that the integer in question has been assigned to n.</a:t>
            </a:r>
          </a:p>
          <a:p>
            <a:r>
              <a:rPr lang="en-US" dirty="0"/>
              <a:t>For example, without counting the digits by hand, how many</a:t>
            </a:r>
          </a:p>
          <a:p>
            <a:r>
              <a:rPr lang="en-US" dirty="0"/>
              <a:t>Digits are there  in</a:t>
            </a:r>
          </a:p>
          <a:p>
            <a:r>
              <a:rPr lang="en-US" dirty="0"/>
              <a:t>n = 10837645697820775994467843245679991239087567806632</a:t>
            </a:r>
          </a:p>
          <a:p>
            <a:r>
              <a:rPr lang="en-US" dirty="0"/>
              <a:t>************************************</a:t>
            </a:r>
          </a:p>
          <a:p>
            <a:endParaRPr lang="en-US" dirty="0"/>
          </a:p>
          <a:p>
            <a:r>
              <a:rPr lang="en-US" dirty="0"/>
              <a:t>&gt;&gt;&gt; n = 10837645697820775994467843245679991239087567806632</a:t>
            </a:r>
          </a:p>
          <a:p>
            <a:r>
              <a:rPr lang="en-US" dirty="0"/>
              <a:t>&gt;&gt;&gt; n = str(n)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(n)</a:t>
            </a:r>
          </a:p>
          <a:p>
            <a:endParaRPr lang="en-US" dirty="0"/>
          </a:p>
          <a:p>
            <a:r>
              <a:rPr lang="en-US" dirty="0"/>
              <a:t>Output: 50</a:t>
            </a:r>
          </a:p>
        </p:txBody>
      </p:sp>
    </p:spTree>
    <p:extLst>
      <p:ext uri="{BB962C8B-B14F-4D97-AF65-F5344CB8AC3E}">
        <p14:creationId xmlns:p14="http://schemas.microsoft.com/office/powerpoint/2010/main" val="412232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1" y="160337"/>
            <a:ext cx="6476870" cy="839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4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465221"/>
            <a:ext cx="624190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2 ** 3 ** 2 # The right-most ** operator gets done first!</a:t>
            </a:r>
          </a:p>
          <a:p>
            <a:r>
              <a:rPr lang="en-US" dirty="0"/>
              <a:t>512</a:t>
            </a:r>
          </a:p>
          <a:p>
            <a:r>
              <a:rPr lang="en-US" b="1" dirty="0"/>
              <a:t>&gt;&gt;&gt; </a:t>
            </a:r>
            <a:r>
              <a:rPr lang="en-US" dirty="0"/>
              <a:t>(2 ** 3) ** 2 # Use parentheses to force the order you want!</a:t>
            </a:r>
          </a:p>
          <a:p>
            <a:r>
              <a:rPr lang="en-US" dirty="0"/>
              <a:t>64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message - 1 # Error</a:t>
            </a:r>
          </a:p>
          <a:p>
            <a:r>
              <a:rPr lang="en-US" b="1" dirty="0"/>
              <a:t>&gt;&gt;&gt; </a:t>
            </a:r>
            <a:r>
              <a:rPr lang="en-US" dirty="0"/>
              <a:t>"Hello" / 123 # Error</a:t>
            </a:r>
          </a:p>
          <a:p>
            <a:r>
              <a:rPr lang="en-US" b="1" dirty="0"/>
              <a:t>&gt;&gt;&gt; </a:t>
            </a:r>
            <a:r>
              <a:rPr lang="en-US" dirty="0"/>
              <a:t>message * "Hello" # Error</a:t>
            </a:r>
          </a:p>
          <a:p>
            <a:r>
              <a:rPr lang="en-US" b="1" dirty="0"/>
              <a:t>&gt;&gt;&gt; </a:t>
            </a:r>
            <a:r>
              <a:rPr lang="en-US" dirty="0"/>
              <a:t>"15" + 2 # Error</a:t>
            </a:r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’Fun’*3</a:t>
            </a:r>
          </a:p>
          <a:p>
            <a:r>
              <a:rPr lang="en-US" b="1" dirty="0"/>
              <a:t>&gt;&gt;&gt;  </a:t>
            </a:r>
            <a:r>
              <a:rPr lang="en-US" dirty="0"/>
              <a:t>"</a:t>
            </a:r>
            <a:r>
              <a:rPr lang="en-US" dirty="0" err="1"/>
              <a:t>Fun"+"Fun"+"Fun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fruit = "banana"</a:t>
            </a:r>
          </a:p>
          <a:p>
            <a:r>
              <a:rPr lang="en-US" dirty="0"/>
              <a:t> </a:t>
            </a:r>
            <a:r>
              <a:rPr lang="en-US" dirty="0" err="1"/>
              <a:t>baked_good</a:t>
            </a:r>
            <a:r>
              <a:rPr lang="en-US" dirty="0"/>
              <a:t> = " nut bread"</a:t>
            </a:r>
          </a:p>
          <a:p>
            <a:r>
              <a:rPr lang="en-US" dirty="0"/>
              <a:t> print(fruit + </a:t>
            </a:r>
            <a:r>
              <a:rPr lang="en-US" dirty="0" err="1"/>
              <a:t>baked_good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= input("Please enter your name: ")</a:t>
            </a:r>
          </a:p>
        </p:txBody>
      </p:sp>
    </p:spTree>
    <p:extLst>
      <p:ext uri="{BB962C8B-B14F-4D97-AF65-F5344CB8AC3E}">
        <p14:creationId xmlns:p14="http://schemas.microsoft.com/office/powerpoint/2010/main" val="218949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2_8</a:t>
            </a:r>
          </a:p>
          <a:p>
            <a:r>
              <a:rPr lang="en-US" dirty="0"/>
              <a:t>Predict the result of evaluating:</a:t>
            </a:r>
          </a:p>
          <a:p>
            <a:r>
              <a:rPr lang="en-US" dirty="0"/>
              <a:t>n = </a:t>
            </a:r>
            <a:r>
              <a:rPr lang="en-US" dirty="0" err="1"/>
              <a:t>len</a:t>
            </a:r>
            <a:r>
              <a:rPr lang="en-US" dirty="0"/>
              <a:t>(‘two’)</a:t>
            </a:r>
          </a:p>
          <a:p>
            <a:r>
              <a:rPr lang="en-US" dirty="0" err="1"/>
              <a:t>strg</a:t>
            </a:r>
            <a:r>
              <a:rPr lang="en-US" dirty="0"/>
              <a:t> = ‘peanut butter’ + ‘ &amp; ‘  + ‘jelly’</a:t>
            </a:r>
          </a:p>
          <a:p>
            <a:r>
              <a:rPr lang="en-US" dirty="0" err="1"/>
              <a:t>strg</a:t>
            </a:r>
            <a:endParaRPr lang="en-US" dirty="0"/>
          </a:p>
          <a:p>
            <a:r>
              <a:rPr lang="en-US" dirty="0" err="1"/>
              <a:t>strg</a:t>
            </a:r>
            <a:r>
              <a:rPr lang="en-US" dirty="0"/>
              <a:t>*n</a:t>
            </a:r>
          </a:p>
          <a:p>
            <a:r>
              <a:rPr lang="en-US" dirty="0"/>
              <a:t>************************************</a:t>
            </a:r>
          </a:p>
          <a:p>
            <a:r>
              <a:rPr lang="en-US" dirty="0"/>
              <a:t>The output would be:</a:t>
            </a:r>
          </a:p>
          <a:p>
            <a:endParaRPr lang="en-US" dirty="0"/>
          </a:p>
          <a:p>
            <a:r>
              <a:rPr lang="en-US" dirty="0"/>
              <a:t>peanut butter &amp; jelly</a:t>
            </a:r>
          </a:p>
          <a:p>
            <a:endParaRPr lang="en-US" dirty="0"/>
          </a:p>
          <a:p>
            <a:r>
              <a:rPr lang="en-US" dirty="0"/>
              <a:t>peanut butter &amp; jelly</a:t>
            </a:r>
          </a:p>
          <a:p>
            <a:r>
              <a:rPr lang="en-US" dirty="0"/>
              <a:t>peanut butter &amp; jelly</a:t>
            </a:r>
          </a:p>
          <a:p>
            <a:r>
              <a:rPr lang="en-US" dirty="0"/>
              <a:t>peanut butter &amp; jelly</a:t>
            </a:r>
          </a:p>
          <a:p>
            <a:endParaRPr lang="en-US" dirty="0"/>
          </a:p>
          <a:p>
            <a:r>
              <a:rPr lang="en-US" dirty="0"/>
              <a:t>This is because the result of </a:t>
            </a:r>
            <a:r>
              <a:rPr lang="en-US" dirty="0" err="1"/>
              <a:t>len</a:t>
            </a:r>
            <a:r>
              <a:rPr lang="en-US" dirty="0"/>
              <a:t>(‘two’) is three because two is three letters long. </a:t>
            </a:r>
            <a:r>
              <a:rPr lang="en-US" dirty="0" err="1"/>
              <a:t>strg</a:t>
            </a:r>
            <a:r>
              <a:rPr lang="en-US" dirty="0"/>
              <a:t>*n would be the same as </a:t>
            </a:r>
            <a:r>
              <a:rPr lang="en-US" dirty="0" err="1"/>
              <a:t>strg</a:t>
            </a:r>
            <a:r>
              <a:rPr lang="en-US" dirty="0"/>
              <a:t>*3 and that would print the string 3 times.</a:t>
            </a:r>
          </a:p>
        </p:txBody>
      </p:sp>
    </p:spTree>
    <p:extLst>
      <p:ext uri="{BB962C8B-B14F-4D97-AF65-F5344CB8AC3E}">
        <p14:creationId xmlns:p14="http://schemas.microsoft.com/office/powerpoint/2010/main" val="403035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8" y="170858"/>
            <a:ext cx="6250388" cy="86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8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6" y="561474"/>
            <a:ext cx="6844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= input("What is your radius? ")</a:t>
            </a:r>
          </a:p>
          <a:p>
            <a:r>
              <a:rPr lang="en-US" dirty="0"/>
              <a:t>r = float(response)</a:t>
            </a:r>
          </a:p>
          <a:p>
            <a:r>
              <a:rPr lang="en-US" dirty="0"/>
              <a:t>area = 3.14159 * r**2</a:t>
            </a:r>
          </a:p>
          <a:p>
            <a:r>
              <a:rPr lang="en-US" dirty="0"/>
              <a:t>print("The area is ", area)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= float( input("What is your radius? ") )</a:t>
            </a:r>
          </a:p>
          <a:p>
            <a:r>
              <a:rPr lang="en-US" dirty="0"/>
              <a:t>print("The area is ", 3.14159 * r**2)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print("The area is ", 3.14159*float(input("What is your radius?"))**2)</a:t>
            </a:r>
          </a:p>
        </p:txBody>
      </p:sp>
    </p:spTree>
    <p:extLst>
      <p:ext uri="{BB962C8B-B14F-4D97-AF65-F5344CB8AC3E}">
        <p14:creationId xmlns:p14="http://schemas.microsoft.com/office/powerpoint/2010/main" val="300501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</a:t>
            </a:r>
          </a:p>
          <a:p>
            <a:r>
              <a:rPr lang="en-US" dirty="0"/>
              <a:t>WS ch2_9</a:t>
            </a:r>
          </a:p>
          <a:p>
            <a:r>
              <a:rPr lang="en-US" dirty="0"/>
              <a:t>Get a user’s name, then ask the user using that name to provide</a:t>
            </a:r>
          </a:p>
          <a:p>
            <a:r>
              <a:rPr lang="en-US" dirty="0"/>
              <a:t>The radius of a circle.  Then, print out the user’s name &amp; the </a:t>
            </a:r>
          </a:p>
          <a:p>
            <a:r>
              <a:rPr lang="en-US" dirty="0"/>
              <a:t>Circumference of the circle.</a:t>
            </a:r>
          </a:p>
          <a:p>
            <a:r>
              <a:rPr lang="en-US" dirty="0"/>
              <a:t>*********************************</a:t>
            </a:r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name = input("What should I call you: ")</a:t>
            </a:r>
          </a:p>
          <a:p>
            <a:r>
              <a:rPr lang="en-US" dirty="0"/>
              <a:t>radius = input("Hello " + name + " what is the radius of your circle: ")</a:t>
            </a:r>
          </a:p>
          <a:p>
            <a:r>
              <a:rPr lang="en-US" dirty="0"/>
              <a:t>circumference = (2*</a:t>
            </a:r>
            <a:r>
              <a:rPr lang="en-US" dirty="0" err="1"/>
              <a:t>math.pi</a:t>
            </a:r>
            <a:r>
              <a:rPr lang="en-US" dirty="0"/>
              <a:t>*int(radius))</a:t>
            </a:r>
          </a:p>
          <a:p>
            <a:endParaRPr lang="en-US" dirty="0"/>
          </a:p>
          <a:p>
            <a:r>
              <a:rPr lang="en-US" dirty="0"/>
              <a:t>print("Ok", name, "that means the circumference of your circle with a radius of", radius, "is", circumference)</a:t>
            </a:r>
          </a:p>
        </p:txBody>
      </p:sp>
    </p:spTree>
    <p:extLst>
      <p:ext uri="{BB962C8B-B14F-4D97-AF65-F5344CB8AC3E}">
        <p14:creationId xmlns:p14="http://schemas.microsoft.com/office/powerpoint/2010/main" val="114648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" y="-3752941"/>
            <a:ext cx="6357769" cy="895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86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2_1</a:t>
            </a:r>
          </a:p>
          <a:p>
            <a:r>
              <a:rPr lang="en-US" dirty="0"/>
              <a:t>What is the resulting data type when an </a:t>
            </a:r>
            <a:r>
              <a:rPr lang="en-US" dirty="0" err="1"/>
              <a:t>int</a:t>
            </a:r>
            <a:r>
              <a:rPr lang="en-US" dirty="0"/>
              <a:t> and a float are added?</a:t>
            </a:r>
          </a:p>
          <a:p>
            <a:r>
              <a:rPr lang="en-US" dirty="0"/>
              <a:t>**************************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C05AC-A4FA-4218-972F-33EA1FDD42E0}"/>
              </a:ext>
            </a:extLst>
          </p:cNvPr>
          <p:cNvSpPr txBox="1"/>
          <p:nvPr/>
        </p:nvSpPr>
        <p:spPr>
          <a:xfrm>
            <a:off x="0" y="1552353"/>
            <a:ext cx="55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5879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561474"/>
            <a:ext cx="5250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q = 7 // 3 # This is integer division operator</a:t>
            </a:r>
          </a:p>
          <a:p>
            <a:r>
              <a:rPr lang="en-US" b="1" dirty="0"/>
              <a:t>&gt;&gt;&gt; </a:t>
            </a:r>
            <a:r>
              <a:rPr lang="en-US" dirty="0"/>
              <a:t>print(q)</a:t>
            </a:r>
          </a:p>
          <a:p>
            <a:r>
              <a:rPr lang="en-US" dirty="0"/>
              <a:t>2</a:t>
            </a:r>
          </a:p>
          <a:p>
            <a:r>
              <a:rPr lang="en-US" b="1" dirty="0"/>
              <a:t>&gt;&gt;&gt; </a:t>
            </a:r>
            <a:r>
              <a:rPr lang="en-US" dirty="0"/>
              <a:t>r = 7 % 3</a:t>
            </a:r>
          </a:p>
          <a:p>
            <a:r>
              <a:rPr lang="en-US" b="1" dirty="0"/>
              <a:t>&gt;&gt;&gt; </a:t>
            </a:r>
            <a:r>
              <a:rPr lang="en-US" dirty="0"/>
              <a:t>print(r)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total_secs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(input("How many seconds, in total?"))</a:t>
            </a:r>
          </a:p>
          <a:p>
            <a:r>
              <a:rPr lang="en-US" dirty="0"/>
              <a:t>hours = </a:t>
            </a:r>
            <a:r>
              <a:rPr lang="en-US" dirty="0" err="1"/>
              <a:t>total_secs</a:t>
            </a:r>
            <a:r>
              <a:rPr lang="en-US" dirty="0"/>
              <a:t> // 3600</a:t>
            </a:r>
          </a:p>
          <a:p>
            <a:r>
              <a:rPr lang="en-US" dirty="0" err="1"/>
              <a:t>secs_still_remaining</a:t>
            </a:r>
            <a:r>
              <a:rPr lang="en-US" dirty="0"/>
              <a:t> = </a:t>
            </a:r>
            <a:r>
              <a:rPr lang="en-US" dirty="0" err="1"/>
              <a:t>total_secs</a:t>
            </a:r>
            <a:r>
              <a:rPr lang="en-US" dirty="0"/>
              <a:t> % 3600</a:t>
            </a:r>
          </a:p>
          <a:p>
            <a:r>
              <a:rPr lang="en-US" dirty="0"/>
              <a:t>minutes = </a:t>
            </a:r>
            <a:r>
              <a:rPr lang="en-US" dirty="0" err="1"/>
              <a:t>secs_still_remaining</a:t>
            </a:r>
            <a:r>
              <a:rPr lang="en-US" dirty="0"/>
              <a:t> // 60</a:t>
            </a:r>
          </a:p>
          <a:p>
            <a:r>
              <a:rPr lang="en-US" dirty="0" err="1"/>
              <a:t>secs_finally_remaining</a:t>
            </a:r>
            <a:r>
              <a:rPr lang="en-US" dirty="0"/>
              <a:t> = </a:t>
            </a:r>
            <a:r>
              <a:rPr lang="en-US" dirty="0" err="1"/>
              <a:t>secs_still_remaining</a:t>
            </a:r>
            <a:r>
              <a:rPr lang="en-US" dirty="0"/>
              <a:t> % 60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print("</a:t>
            </a:r>
            <a:r>
              <a:rPr lang="en-US" dirty="0" err="1"/>
              <a:t>Hrs</a:t>
            </a:r>
            <a:r>
              <a:rPr lang="en-US" dirty="0"/>
              <a:t>=", hours, " mins=", minutes,</a:t>
            </a:r>
          </a:p>
          <a:p>
            <a:r>
              <a:rPr lang="en-US" dirty="0"/>
              <a:t>"secs=", </a:t>
            </a:r>
            <a:r>
              <a:rPr lang="en-US" dirty="0" err="1"/>
              <a:t>secs_finally_remaining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76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6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ch2_10</a:t>
            </a:r>
          </a:p>
          <a:p>
            <a:r>
              <a:rPr lang="en-US" dirty="0"/>
              <a:t>You leave for vacation on Friday &amp; return 123 days later.  Use // and % to compute the number of weeks gone and number of days after Friday that you returned.  What day did you return?</a:t>
            </a:r>
          </a:p>
          <a:p>
            <a:r>
              <a:rPr lang="en-US" dirty="0"/>
              <a:t>**************************************</a:t>
            </a:r>
          </a:p>
          <a:p>
            <a:r>
              <a:rPr lang="en-US" dirty="0"/>
              <a:t>vacation = 123</a:t>
            </a:r>
          </a:p>
          <a:p>
            <a:endParaRPr lang="en-US" dirty="0"/>
          </a:p>
          <a:p>
            <a:r>
              <a:rPr lang="en-US" dirty="0" err="1"/>
              <a:t>weeksGone</a:t>
            </a:r>
            <a:r>
              <a:rPr lang="en-US" dirty="0"/>
              <a:t> = vacation // 7</a:t>
            </a:r>
          </a:p>
          <a:p>
            <a:endParaRPr lang="en-US" dirty="0"/>
          </a:p>
          <a:p>
            <a:r>
              <a:rPr lang="en-US" dirty="0" err="1"/>
              <a:t>daysAfterFriday</a:t>
            </a:r>
            <a:r>
              <a:rPr lang="en-US" dirty="0"/>
              <a:t> = vacation % 7</a:t>
            </a:r>
          </a:p>
          <a:p>
            <a:endParaRPr lang="en-US" dirty="0"/>
          </a:p>
          <a:p>
            <a:r>
              <a:rPr lang="en-US" dirty="0"/>
              <a:t>print("If you leave for", vacation, "days after Friday. You have been            gone for", </a:t>
            </a:r>
            <a:r>
              <a:rPr lang="en-US" dirty="0" err="1"/>
              <a:t>weeksGone</a:t>
            </a:r>
            <a:r>
              <a:rPr lang="en-US" dirty="0"/>
              <a:t>, "weeks and will return",</a:t>
            </a:r>
          </a:p>
          <a:p>
            <a:r>
              <a:rPr lang="en-US" dirty="0" err="1"/>
              <a:t>daysAfterFriday</a:t>
            </a:r>
            <a:r>
              <a:rPr lang="en-US" dirty="0"/>
              <a:t>, "after </a:t>
            </a:r>
            <a:r>
              <a:rPr lang="en-US" dirty="0" err="1"/>
              <a:t>friday</a:t>
            </a:r>
            <a:r>
              <a:rPr lang="en-US" dirty="0"/>
              <a:t>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125730"/>
            <a:ext cx="3046796" cy="877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for loop &amp; range </a:t>
            </a:r>
          </a:p>
          <a:p>
            <a:endParaRPr lang="en-US" dirty="0"/>
          </a:p>
          <a:p>
            <a:r>
              <a:rPr lang="en-US" dirty="0"/>
              <a:t>## repetition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i</a:t>
            </a:r>
            <a:r>
              <a:rPr lang="en-US" dirty="0"/>
              <a:t> is the loop variable</a:t>
            </a:r>
          </a:p>
          <a:p>
            <a:r>
              <a:rPr lang="en-US" dirty="0"/>
              <a:t>## </a:t>
            </a:r>
            <a:r>
              <a:rPr lang="en-US" dirty="0" err="1"/>
              <a:t>i</a:t>
            </a:r>
            <a:r>
              <a:rPr lang="en-US" dirty="0"/>
              <a:t> is not used inside loop</a:t>
            </a:r>
          </a:p>
          <a:p>
            <a:r>
              <a:rPr lang="en-US" dirty="0"/>
              <a:t>## goes thru loop 3 times</a:t>
            </a:r>
          </a:p>
          <a:p>
            <a:r>
              <a:rPr lang="en-US" dirty="0"/>
              <a:t>##    </a:t>
            </a:r>
            <a:r>
              <a:rPr lang="en-US" dirty="0" err="1"/>
              <a:t>i</a:t>
            </a:r>
            <a:r>
              <a:rPr lang="en-US" dirty="0"/>
              <a:t> takes on the values 0,1,2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print('Hello!')</a:t>
            </a:r>
          </a:p>
          <a:p>
            <a:endParaRPr lang="en-US" dirty="0"/>
          </a:p>
          <a:p>
            <a:r>
              <a:rPr lang="en-US" dirty="0"/>
              <a:t>Hello!</a:t>
            </a:r>
          </a:p>
          <a:p>
            <a:r>
              <a:rPr lang="en-US" dirty="0"/>
              <a:t>Hello!</a:t>
            </a:r>
          </a:p>
          <a:p>
            <a:r>
              <a:rPr lang="en-US" dirty="0"/>
              <a:t>Hello!</a:t>
            </a:r>
          </a:p>
          <a:p>
            <a:r>
              <a:rPr lang="en-US" dirty="0"/>
              <a:t>## ## </a:t>
            </a:r>
            <a:r>
              <a:rPr lang="en-US" dirty="0" err="1"/>
              <a:t>i</a:t>
            </a:r>
            <a:r>
              <a:rPr lang="en-US" dirty="0"/>
              <a:t> is the loop variable</a:t>
            </a:r>
          </a:p>
          <a:p>
            <a:r>
              <a:rPr lang="en-US" dirty="0"/>
              <a:t>## </a:t>
            </a:r>
            <a:r>
              <a:rPr lang="en-US" dirty="0" err="1"/>
              <a:t>i</a:t>
            </a:r>
            <a:r>
              <a:rPr lang="en-US" dirty="0"/>
              <a:t> is used inside loop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**2)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553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70" y="228600"/>
            <a:ext cx="5885201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**.5)</a:t>
            </a:r>
          </a:p>
          <a:p>
            <a:endParaRPr lang="en-US" dirty="0"/>
          </a:p>
          <a:p>
            <a:r>
              <a:rPr lang="en-US" dirty="0"/>
              <a:t>0.0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1.4142135623730951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 by default, range starts at 0</a:t>
            </a:r>
          </a:p>
          <a:p>
            <a:r>
              <a:rPr lang="en-US" dirty="0"/>
              <a:t>## range's start can be </a:t>
            </a:r>
            <a:r>
              <a:rPr lang="en-US" dirty="0" err="1"/>
              <a:t>overiden</a:t>
            </a:r>
            <a:r>
              <a:rPr lang="en-US" dirty="0"/>
              <a:t> with a second parameter</a:t>
            </a:r>
          </a:p>
          <a:p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range(1,4):</a:t>
            </a:r>
          </a:p>
          <a:p>
            <a:r>
              <a:rPr lang="en-US" dirty="0"/>
              <a:t>    print(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##  by default, range increases the loop variable by</a:t>
            </a:r>
          </a:p>
          <a:p>
            <a:r>
              <a:rPr lang="en-US" dirty="0"/>
              <a:t>## range's increment can be </a:t>
            </a:r>
            <a:r>
              <a:rPr lang="en-US" dirty="0" err="1"/>
              <a:t>overiden</a:t>
            </a:r>
            <a:r>
              <a:rPr lang="en-US" dirty="0"/>
              <a:t> with a third parameter</a:t>
            </a:r>
          </a:p>
          <a:p>
            <a:r>
              <a:rPr lang="en-US" dirty="0"/>
              <a:t>for number in range(1,10,2):</a:t>
            </a:r>
          </a:p>
          <a:p>
            <a:r>
              <a:rPr lang="en-US" dirty="0"/>
              <a:t>    print(number)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6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ch2_11</a:t>
            </a:r>
          </a:p>
          <a:p>
            <a:r>
              <a:rPr lang="en-US" dirty="0"/>
              <a:t>Use a for loop with range to print out  table of numbers for the</a:t>
            </a:r>
          </a:p>
          <a:p>
            <a:r>
              <a:rPr lang="en-US" dirty="0"/>
              <a:t>Square and cube of integers from 1 to 10.  The first column should have the number, the second column will have the square of the number and the third column will have the cube.</a:t>
            </a:r>
          </a:p>
          <a:p>
            <a:r>
              <a:rPr lang="en-US" dirty="0"/>
              <a:t>**************************************</a:t>
            </a:r>
          </a:p>
          <a:p>
            <a:endParaRPr lang="en-US" dirty="0"/>
          </a:p>
          <a:p>
            <a:r>
              <a:rPr lang="en-US" dirty="0"/>
              <a:t>print("Num", " ", "Squared", " ", "Cubed")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 "   ", (</a:t>
            </a:r>
            <a:r>
              <a:rPr lang="en-US" dirty="0" err="1"/>
              <a:t>i</a:t>
            </a:r>
            <a:r>
              <a:rPr lang="en-US" dirty="0"/>
              <a:t>**2), "       ", (</a:t>
            </a:r>
            <a:r>
              <a:rPr lang="en-US" dirty="0" err="1"/>
              <a:t>i</a:t>
            </a:r>
            <a:r>
              <a:rPr lang="en-US" dirty="0"/>
              <a:t>**3))</a:t>
            </a:r>
          </a:p>
          <a:p>
            <a:endParaRPr lang="en-US" dirty="0"/>
          </a:p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ch2_12</a:t>
            </a:r>
          </a:p>
          <a:p>
            <a:r>
              <a:rPr lang="en-US" dirty="0"/>
              <a:t>Use a for loop with range to sum all the  odd numbers from 11 to 91.  Use a sum accumulator.</a:t>
            </a:r>
          </a:p>
          <a:p>
            <a:r>
              <a:rPr lang="en-US" dirty="0"/>
              <a:t>**************************************</a:t>
            </a:r>
          </a:p>
          <a:p>
            <a:endParaRPr lang="en-US" dirty="0"/>
          </a:p>
          <a:p>
            <a:r>
              <a:rPr lang="en-US" dirty="0"/>
              <a:t>sum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range(11,92,2):</a:t>
            </a:r>
          </a:p>
          <a:p>
            <a:r>
              <a:rPr lang="en-US" dirty="0"/>
              <a:t>    sum = sum +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1013238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" y="223245"/>
            <a:ext cx="5950758" cy="88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6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wellman\AppData\Roaming\PixelMetrics\CaptureWiz\Temp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" y="169108"/>
            <a:ext cx="6027449" cy="87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47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wellman\AppData\Roaming\PixelMetrics\CaptureWiz\Temp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8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93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330200"/>
            <a:ext cx="1424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for </a:t>
            </a:r>
            <a:r>
              <a:rPr lang="en-US" dirty="0" err="1"/>
              <a:t>Ch</a:t>
            </a:r>
            <a:r>
              <a:rPr lang="en-US" dirty="0"/>
              <a:t> 2:</a:t>
            </a:r>
          </a:p>
          <a:p>
            <a:r>
              <a:rPr lang="en-US" dirty="0"/>
              <a:t>1,3,4,6,7</a:t>
            </a:r>
          </a:p>
          <a:p>
            <a:r>
              <a:rPr lang="en-US" dirty="0" err="1"/>
              <a:t>Youtube</a:t>
            </a:r>
            <a:r>
              <a:rPr lang="en-US" dirty="0"/>
              <a:t> HW: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26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9" y="168274"/>
            <a:ext cx="6120608" cy="87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471" y="356461"/>
            <a:ext cx="5921621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type(’This is a string.’)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r>
              <a:rPr lang="en-US" b="1" dirty="0"/>
              <a:t>&gt;&gt;&gt; </a:t>
            </a:r>
            <a:r>
              <a:rPr lang="en-US" dirty="0"/>
              <a:t>type("And so is this.")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r>
              <a:rPr lang="en-US" b="1" dirty="0"/>
              <a:t>&gt;&gt;&gt; </a:t>
            </a:r>
            <a:r>
              <a:rPr lang="en-US" dirty="0"/>
              <a:t>type("""and this.""")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r>
              <a:rPr lang="en-US" b="1" dirty="0"/>
              <a:t>&gt;&gt;&gt; </a:t>
            </a:r>
            <a:r>
              <a:rPr lang="en-US" dirty="0"/>
              <a:t>type(’’’and even this...’’’)</a:t>
            </a:r>
          </a:p>
          <a:p>
            <a:r>
              <a:rPr lang="en-US" dirty="0"/>
              <a:t>&lt;class ’</a:t>
            </a:r>
            <a:r>
              <a:rPr lang="en-US" dirty="0" err="1"/>
              <a:t>str</a:t>
            </a:r>
            <a:r>
              <a:rPr lang="en-US" dirty="0"/>
              <a:t>’&gt;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print(’’’"Oh no", she exclaimed, "Ben’s bike is broken!"’’’)</a:t>
            </a:r>
          </a:p>
          <a:p>
            <a:r>
              <a:rPr lang="en-US" dirty="0"/>
              <a:t>"Oh no", she exclaimed, "Ben’s bike is broken!"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message = """This message will</a:t>
            </a:r>
          </a:p>
          <a:p>
            <a:r>
              <a:rPr lang="en-US" b="1" dirty="0"/>
              <a:t>... </a:t>
            </a:r>
            <a:r>
              <a:rPr lang="en-US" dirty="0"/>
              <a:t>span several</a:t>
            </a:r>
          </a:p>
          <a:p>
            <a:r>
              <a:rPr lang="en-US" b="1" dirty="0"/>
              <a:t>... </a:t>
            </a:r>
            <a:r>
              <a:rPr lang="en-US" dirty="0"/>
              <a:t>lines."""</a:t>
            </a:r>
          </a:p>
          <a:p>
            <a:r>
              <a:rPr lang="en-US" b="1" dirty="0"/>
              <a:t>&gt;&gt;&gt; </a:t>
            </a:r>
            <a:r>
              <a:rPr lang="en-US" dirty="0"/>
              <a:t>print(message)</a:t>
            </a:r>
          </a:p>
          <a:p>
            <a:r>
              <a:rPr lang="en-US" dirty="0"/>
              <a:t>This message will</a:t>
            </a:r>
          </a:p>
          <a:p>
            <a:r>
              <a:rPr lang="en-US" dirty="0"/>
              <a:t>span several</a:t>
            </a:r>
          </a:p>
          <a:p>
            <a:r>
              <a:rPr lang="en-US" dirty="0"/>
              <a:t>lines.</a:t>
            </a:r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’This is a string.’</a:t>
            </a:r>
          </a:p>
          <a:p>
            <a:r>
              <a:rPr lang="en-US" dirty="0"/>
              <a:t>’This is a string.’</a:t>
            </a:r>
          </a:p>
          <a:p>
            <a:r>
              <a:rPr lang="en-US" b="1" dirty="0"/>
              <a:t>&gt;&gt;&gt; </a:t>
            </a:r>
            <a:r>
              <a:rPr lang="en-US" dirty="0"/>
              <a:t>"""And so is this."""</a:t>
            </a:r>
          </a:p>
          <a:p>
            <a:r>
              <a:rPr lang="en-US" dirty="0"/>
              <a:t>’And so is this.’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32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</a:t>
            </a:r>
          </a:p>
          <a:p>
            <a:r>
              <a:rPr lang="en-US" dirty="0"/>
              <a:t>WS Ch2_2</a:t>
            </a:r>
          </a:p>
          <a:p>
            <a:r>
              <a:rPr lang="en-US" dirty="0"/>
              <a:t>Use    print        to print out the following strings:</a:t>
            </a:r>
          </a:p>
          <a:p>
            <a:r>
              <a:rPr lang="en-US" dirty="0"/>
              <a:t>What's the big idea?</a:t>
            </a:r>
          </a:p>
          <a:p>
            <a:r>
              <a:rPr lang="en-US" dirty="0"/>
              <a:t>"What's the big idea?", she said.</a:t>
            </a:r>
          </a:p>
          <a:p>
            <a:r>
              <a:rPr lang="en-US" dirty="0"/>
              <a:t>**********************************************</a:t>
            </a:r>
          </a:p>
          <a:p>
            <a:endParaRPr lang="en-US" dirty="0"/>
          </a:p>
          <a:p>
            <a:r>
              <a:rPr lang="en-US" dirty="0"/>
              <a:t>print(''' "What's the big deal?", she said.''')</a:t>
            </a:r>
          </a:p>
        </p:txBody>
      </p:sp>
    </p:spTree>
    <p:extLst>
      <p:ext uri="{BB962C8B-B14F-4D97-AF65-F5344CB8AC3E}">
        <p14:creationId xmlns:p14="http://schemas.microsoft.com/office/powerpoint/2010/main" val="354307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8" y="264612"/>
            <a:ext cx="5826770" cy="86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0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</a:t>
            </a:r>
          </a:p>
          <a:p>
            <a:r>
              <a:rPr lang="en-US" dirty="0"/>
              <a:t>WS ch2_3</a:t>
            </a:r>
          </a:p>
          <a:p>
            <a:r>
              <a:rPr lang="en-US" dirty="0"/>
              <a:t>What does Python do with the following?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x = x + 1</a:t>
            </a:r>
          </a:p>
          <a:p>
            <a:endParaRPr lang="en-US" dirty="0"/>
          </a:p>
          <a:p>
            <a:r>
              <a:rPr lang="en-US" dirty="0"/>
              <a:t>y = 20</a:t>
            </a:r>
          </a:p>
          <a:p>
            <a:r>
              <a:rPr lang="en-US" dirty="0"/>
              <a:t>y = y/2</a:t>
            </a:r>
          </a:p>
          <a:p>
            <a:endParaRPr lang="en-US" dirty="0"/>
          </a:p>
          <a:p>
            <a:r>
              <a:rPr lang="en-US" dirty="0"/>
              <a:t>z = 34</a:t>
            </a:r>
          </a:p>
          <a:p>
            <a:r>
              <a:rPr lang="en-US" dirty="0"/>
              <a:t>z = z * 2</a:t>
            </a:r>
          </a:p>
          <a:p>
            <a:endParaRPr lang="en-US" dirty="0"/>
          </a:p>
          <a:p>
            <a:r>
              <a:rPr lang="en-US" dirty="0"/>
              <a:t>w = 45</a:t>
            </a:r>
          </a:p>
          <a:p>
            <a:r>
              <a:rPr lang="en-US" dirty="0"/>
              <a:t>w = w - 3</a:t>
            </a:r>
          </a:p>
          <a:p>
            <a:r>
              <a:rPr lang="en-US" dirty="0"/>
              <a:t>**********************************</a:t>
            </a:r>
          </a:p>
          <a:p>
            <a:r>
              <a:rPr lang="en-US" dirty="0"/>
              <a:t>For the first one assigns 1 to x and then evaluates (1)+1 and assigns the result to x. So x is 2.</a:t>
            </a:r>
          </a:p>
          <a:p>
            <a:endParaRPr lang="en-US" dirty="0"/>
          </a:p>
          <a:p>
            <a:r>
              <a:rPr lang="en-US" dirty="0"/>
              <a:t>The second one assigns 20 to y and then evaluates (20)/2 and then assign the result to y. y would be 10.</a:t>
            </a:r>
          </a:p>
          <a:p>
            <a:endParaRPr lang="en-US" dirty="0"/>
          </a:p>
          <a:p>
            <a:r>
              <a:rPr lang="en-US" dirty="0"/>
              <a:t>The third one would assign 34 to z and then evaluate (34)*2 and the result would be assigned to z. z would be 68.</a:t>
            </a:r>
          </a:p>
          <a:p>
            <a:endParaRPr lang="en-US" dirty="0"/>
          </a:p>
          <a:p>
            <a:r>
              <a:rPr lang="en-US" dirty="0"/>
              <a:t>The last one would assign 45 to w and then evaluate</a:t>
            </a:r>
          </a:p>
          <a:p>
            <a:r>
              <a:rPr lang="en-US" dirty="0"/>
              <a:t>(45) – 3 and assign the result to w. w would be 42.</a:t>
            </a:r>
          </a:p>
        </p:txBody>
      </p:sp>
    </p:spTree>
    <p:extLst>
      <p:ext uri="{BB962C8B-B14F-4D97-AF65-F5344CB8AC3E}">
        <p14:creationId xmlns:p14="http://schemas.microsoft.com/office/powerpoint/2010/main" val="6889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340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42000</a:t>
            </a:r>
          </a:p>
          <a:p>
            <a:r>
              <a:rPr lang="en-US" dirty="0"/>
              <a:t>42000</a:t>
            </a:r>
          </a:p>
          <a:p>
            <a:r>
              <a:rPr lang="en-US" b="1" dirty="0"/>
              <a:t>&gt;&gt;&gt; </a:t>
            </a:r>
            <a:r>
              <a:rPr lang="en-US" dirty="0"/>
              <a:t>42,000</a:t>
            </a:r>
          </a:p>
          <a:p>
            <a:r>
              <a:rPr lang="en-US" dirty="0"/>
              <a:t>(42, 0)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message = "What’s up, Doc?"</a:t>
            </a:r>
          </a:p>
          <a:p>
            <a:r>
              <a:rPr lang="en-US" b="1" dirty="0"/>
              <a:t>&gt;&gt;&gt; </a:t>
            </a:r>
            <a:r>
              <a:rPr lang="en-US" dirty="0"/>
              <a:t>n = 17</a:t>
            </a:r>
          </a:p>
          <a:p>
            <a:r>
              <a:rPr lang="en-US" b="1" dirty="0"/>
              <a:t>&gt;&gt;&gt; </a:t>
            </a:r>
            <a:r>
              <a:rPr lang="en-US" dirty="0"/>
              <a:t>pi = 3.14159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17 = n</a:t>
            </a:r>
          </a:p>
          <a:p>
            <a:r>
              <a:rPr lang="en-US" dirty="0"/>
              <a:t>File "&lt;interactive input&gt;", line 1</a:t>
            </a:r>
          </a:p>
          <a:p>
            <a:r>
              <a:rPr lang="en-US" dirty="0" err="1"/>
              <a:t>SyntaxError</a:t>
            </a:r>
            <a:r>
              <a:rPr lang="en-US" dirty="0"/>
              <a:t>: can’t assign to literal</a:t>
            </a:r>
          </a:p>
        </p:txBody>
      </p:sp>
    </p:spTree>
    <p:extLst>
      <p:ext uri="{BB962C8B-B14F-4D97-AF65-F5344CB8AC3E}">
        <p14:creationId xmlns:p14="http://schemas.microsoft.com/office/powerpoint/2010/main" val="63573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2267</Words>
  <Application>Microsoft Office PowerPoint</Application>
  <PresentationFormat>On-screen Show (4:3)</PresentationFormat>
  <Paragraphs>505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54</cp:revision>
  <dcterms:created xsi:type="dcterms:W3CDTF">2016-08-24T20:16:10Z</dcterms:created>
  <dcterms:modified xsi:type="dcterms:W3CDTF">2019-04-04T17:44:31Z</dcterms:modified>
</cp:coreProperties>
</file>