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9" r:id="rId5"/>
    <p:sldId id="284" r:id="rId6"/>
    <p:sldId id="286" r:id="rId7"/>
    <p:sldId id="287" r:id="rId8"/>
    <p:sldId id="288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ADB7-3932-44D1-AA3B-373BD0A01CF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WS ch4_1</a:t>
            </a:r>
          </a:p>
          <a:p>
            <a:r>
              <a:rPr lang="en-US" dirty="0"/>
              <a:t>Write a function, </a:t>
            </a:r>
            <a:r>
              <a:rPr lang="en-US" dirty="0" err="1"/>
              <a:t>draw_triangle</a:t>
            </a:r>
            <a:r>
              <a:rPr lang="en-US" dirty="0"/>
              <a:t>(</a:t>
            </a:r>
            <a:r>
              <a:rPr lang="en-US" dirty="0" err="1"/>
              <a:t>t,sz</a:t>
            </a:r>
            <a:r>
              <a:rPr lang="en-US" dirty="0"/>
              <a:t>), which draws an equilateral triangle of size </a:t>
            </a:r>
            <a:r>
              <a:rPr lang="en-US" dirty="0" err="1"/>
              <a:t>sz</a:t>
            </a:r>
            <a:r>
              <a:rPr lang="en-US" dirty="0"/>
              <a:t> using Turtle t.</a:t>
            </a:r>
          </a:p>
          <a:p>
            <a:r>
              <a:rPr lang="en-US" dirty="0"/>
              <a:t>*************************************************</a:t>
            </a:r>
          </a:p>
          <a:p>
            <a:r>
              <a:rPr lang="en-US" dirty="0" err="1"/>
              <a:t>draw_triangle</a:t>
            </a:r>
            <a:r>
              <a:rPr lang="en-US" dirty="0"/>
              <a:t>(tess,150)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</a:t>
            </a:r>
            <a:r>
              <a:rPr lang="en-US" dirty="0" err="1"/>
              <a:t>alex.fd</a:t>
            </a:r>
            <a:r>
              <a:rPr lang="en-US" dirty="0"/>
              <a:t>(100)</a:t>
            </a:r>
          </a:p>
          <a:p>
            <a:r>
              <a:rPr lang="en-US" dirty="0"/>
              <a:t>    </a:t>
            </a:r>
            <a:r>
              <a:rPr lang="en-US" dirty="0" err="1"/>
              <a:t>alex.lt</a:t>
            </a:r>
            <a:r>
              <a:rPr lang="en-US" dirty="0"/>
              <a:t>(120)</a:t>
            </a:r>
          </a:p>
          <a:p>
            <a:endParaRPr lang="en-US" dirty="0"/>
          </a:p>
        </p:txBody>
      </p:sp>
      <p:pic>
        <p:nvPicPr>
          <p:cNvPr id="16386" name="Picture 2" descr="C:\Users\cwellman\AppData\Roaming\PixelMetrics\CaptureWiz\Temp\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63" y="1754326"/>
            <a:ext cx="1924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WS ch4_2</a:t>
            </a:r>
          </a:p>
          <a:p>
            <a:r>
              <a:rPr lang="en-US" dirty="0"/>
              <a:t>Write a function, </a:t>
            </a:r>
            <a:r>
              <a:rPr lang="en-US" dirty="0" err="1"/>
              <a:t>draw_rects</a:t>
            </a:r>
            <a:r>
              <a:rPr lang="en-US" dirty="0"/>
              <a:t>(t,W1,H1,W2,H2), which uses Turtle t to draw 2 rectangles with the same center.  Can you use </a:t>
            </a:r>
            <a:r>
              <a:rPr lang="en-US" dirty="0" err="1"/>
              <a:t>draw_rectangle</a:t>
            </a:r>
            <a:r>
              <a:rPr lang="en-US" dirty="0"/>
              <a:t>(</a:t>
            </a:r>
            <a:r>
              <a:rPr lang="en-US" dirty="0" err="1"/>
              <a:t>t,W,H</a:t>
            </a:r>
            <a:r>
              <a:rPr lang="en-US" dirty="0"/>
              <a:t>) as a helper function?  Can you write any other useful helper functions?</a:t>
            </a:r>
          </a:p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def </a:t>
            </a:r>
            <a:r>
              <a:rPr lang="en-US" dirty="0" err="1"/>
              <a:t>draw_rectangle</a:t>
            </a:r>
            <a:r>
              <a:rPr lang="en-US" dirty="0"/>
              <a:t>(t, W, H):</a:t>
            </a:r>
          </a:p>
          <a:p>
            <a:r>
              <a:rPr lang="en-US" dirty="0"/>
              <a:t>    </a:t>
            </a:r>
            <a:r>
              <a:rPr lang="en-US" dirty="0" err="1"/>
              <a:t>t.pu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t.fd</a:t>
            </a:r>
            <a:r>
              <a:rPr lang="en-US" dirty="0"/>
              <a:t>(W/2)</a:t>
            </a:r>
          </a:p>
          <a:p>
            <a:r>
              <a:rPr lang="en-US" dirty="0"/>
              <a:t>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</a:t>
            </a:r>
            <a:r>
              <a:rPr lang="en-US" dirty="0" err="1"/>
              <a:t>t.fd</a:t>
            </a:r>
            <a:r>
              <a:rPr lang="en-US" dirty="0"/>
              <a:t>(H/2)</a:t>
            </a:r>
          </a:p>
          <a:p>
            <a:r>
              <a:rPr lang="en-US" dirty="0"/>
              <a:t>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</a:t>
            </a:r>
            <a:r>
              <a:rPr lang="en-US" dirty="0" err="1"/>
              <a:t>t.pd</a:t>
            </a:r>
            <a:r>
              <a:rPr lang="en-US" dirty="0"/>
              <a:t>()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range(2):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(W)</a:t>
            </a:r>
          </a:p>
          <a:p>
            <a:r>
              <a:rPr lang="en-US" dirty="0"/>
              <a:t>    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(H)</a:t>
            </a:r>
          </a:p>
          <a:p>
            <a:r>
              <a:rPr lang="en-US" dirty="0"/>
              <a:t>    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</a:t>
            </a:r>
            <a:r>
              <a:rPr lang="en-US" dirty="0" err="1"/>
              <a:t>t.pu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t.fd</a:t>
            </a:r>
            <a:r>
              <a:rPr lang="en-US" dirty="0"/>
              <a:t>(W / 2)</a:t>
            </a:r>
          </a:p>
          <a:p>
            <a:r>
              <a:rPr lang="en-US" dirty="0"/>
              <a:t>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</a:t>
            </a:r>
            <a:r>
              <a:rPr lang="en-US" dirty="0" err="1"/>
              <a:t>t.fd</a:t>
            </a:r>
            <a:r>
              <a:rPr lang="en-US" dirty="0"/>
              <a:t>(H / 2)</a:t>
            </a:r>
          </a:p>
          <a:p>
            <a:r>
              <a:rPr lang="en-US" dirty="0"/>
              <a:t>    </a:t>
            </a:r>
            <a:r>
              <a:rPr lang="en-US" dirty="0" err="1"/>
              <a:t>t.lt</a:t>
            </a:r>
            <a:r>
              <a:rPr lang="en-US" dirty="0"/>
              <a:t>(90)</a:t>
            </a:r>
          </a:p>
          <a:p>
            <a:r>
              <a:rPr lang="en-US" dirty="0"/>
              <a:t>    </a:t>
            </a:r>
            <a:r>
              <a:rPr lang="en-US" dirty="0" err="1"/>
              <a:t>t.pd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draw_rects</a:t>
            </a:r>
            <a:r>
              <a:rPr lang="en-US" dirty="0"/>
              <a:t>(t, W1, H1, W2, H2):</a:t>
            </a:r>
          </a:p>
          <a:p>
            <a:r>
              <a:rPr lang="en-US" dirty="0"/>
              <a:t>    </a:t>
            </a:r>
            <a:r>
              <a:rPr lang="en-US" dirty="0" err="1"/>
              <a:t>draw_rectangle</a:t>
            </a:r>
            <a:r>
              <a:rPr lang="en-US" dirty="0"/>
              <a:t>(t, W1, H1)</a:t>
            </a:r>
          </a:p>
          <a:p>
            <a:r>
              <a:rPr lang="en-US" dirty="0"/>
              <a:t>    </a:t>
            </a:r>
            <a:r>
              <a:rPr lang="en-US" dirty="0" err="1"/>
              <a:t>draw_rectangle</a:t>
            </a:r>
            <a:r>
              <a:rPr lang="en-US" dirty="0"/>
              <a:t>(t, W2, H2)</a:t>
            </a:r>
          </a:p>
          <a:p>
            <a:endParaRPr lang="en-US" dirty="0"/>
          </a:p>
          <a:p>
            <a:r>
              <a:rPr lang="en-US" dirty="0"/>
              <a:t>draw_rects(tess,200,20,25,400)</a:t>
            </a:r>
          </a:p>
          <a:p>
            <a:endParaRPr lang="en-US" dirty="0"/>
          </a:p>
        </p:txBody>
      </p:sp>
      <p:pic>
        <p:nvPicPr>
          <p:cNvPr id="15362" name="Picture 2" descr="C:\Users\cwellman\AppData\Roaming\PixelMetrics\CaptureWiz\Temp\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21415"/>
            <a:ext cx="23241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</a:t>
            </a:r>
          </a:p>
          <a:p>
            <a:r>
              <a:rPr lang="en-US" dirty="0"/>
              <a:t>WS ch4_3</a:t>
            </a:r>
          </a:p>
          <a:p>
            <a:r>
              <a:rPr lang="en-US" dirty="0"/>
              <a:t>Write a function, </a:t>
            </a:r>
            <a:r>
              <a:rPr lang="en-US" dirty="0" err="1"/>
              <a:t>five_factorial</a:t>
            </a:r>
            <a:r>
              <a:rPr lang="en-US" dirty="0"/>
              <a:t>(), which return 5! = 1*2*3*4*5</a:t>
            </a:r>
          </a:p>
          <a:p>
            <a:r>
              <a:rPr lang="en-US" dirty="0"/>
              <a:t>********************************************</a:t>
            </a:r>
          </a:p>
          <a:p>
            <a:r>
              <a:rPr lang="en-US" dirty="0"/>
              <a:t>factorial = 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6):</a:t>
            </a:r>
          </a:p>
          <a:p>
            <a:r>
              <a:rPr lang="en-US" dirty="0"/>
              <a:t>    factorial = factorial*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print("The factorial of", num, "is", factorial)</a:t>
            </a:r>
          </a:p>
          <a:p>
            <a:r>
              <a:rPr lang="en-US" dirty="0"/>
              <a:t>***********************************************</a:t>
            </a:r>
          </a:p>
          <a:p>
            <a:r>
              <a:rPr lang="en-US" dirty="0"/>
              <a:t>WS ch4_4</a:t>
            </a:r>
          </a:p>
          <a:p>
            <a:r>
              <a:rPr lang="en-US" dirty="0"/>
              <a:t>Write a function, factorial(n), which returns n! .  n is an </a:t>
            </a:r>
            <a:r>
              <a:rPr lang="en-US" dirty="0" err="1"/>
              <a:t>int</a:t>
            </a:r>
            <a:r>
              <a:rPr lang="en-US" dirty="0"/>
              <a:t> &gt;=1.</a:t>
            </a:r>
          </a:p>
          <a:p>
            <a:r>
              <a:rPr lang="en-US" dirty="0"/>
              <a:t>***********************************************</a:t>
            </a:r>
          </a:p>
          <a:p>
            <a:r>
              <a:rPr lang="en-US" dirty="0"/>
              <a:t>def factorial(num):</a:t>
            </a:r>
          </a:p>
          <a:p>
            <a:r>
              <a:rPr lang="en-US" dirty="0"/>
              <a:t>    factorials = 1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num+1):</a:t>
            </a:r>
          </a:p>
          <a:p>
            <a:r>
              <a:rPr lang="en-US" dirty="0"/>
              <a:t>        factorials = factorials*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return num, factorials</a:t>
            </a:r>
          </a:p>
          <a:p>
            <a:r>
              <a:rPr lang="en-US" dirty="0"/>
              <a:t>*************************************************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4_5</a:t>
            </a:r>
          </a:p>
          <a:p>
            <a:r>
              <a:rPr lang="en-US" dirty="0"/>
              <a:t>Use factorial(n) to print out a table of n! for 1 &lt;= n &lt;= 10.</a:t>
            </a:r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def factorial(num):</a:t>
            </a:r>
          </a:p>
          <a:p>
            <a:r>
              <a:rPr lang="en-US" dirty="0"/>
              <a:t>    factorials = 1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num+1):</a:t>
            </a:r>
          </a:p>
          <a:p>
            <a:r>
              <a:rPr lang="en-US" dirty="0"/>
              <a:t>        factorials = factorials*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return num, factorials</a:t>
            </a:r>
          </a:p>
          <a:p>
            <a:endParaRPr lang="en-US" dirty="0"/>
          </a:p>
          <a:p>
            <a:r>
              <a:rPr lang="en-US" dirty="0"/>
              <a:t>print('n          !n')</a:t>
            </a:r>
          </a:p>
          <a:p>
            <a:r>
              <a:rPr lang="en-US" dirty="0"/>
              <a:t>print('-------------')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x, y = factorial(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print(f'{x}          {y}')</a:t>
            </a:r>
          </a:p>
        </p:txBody>
      </p:sp>
      <p:pic>
        <p:nvPicPr>
          <p:cNvPr id="17410" name="Picture 2" descr="C:\Users\cwellman\AppData\Roaming\PixelMetrics\CaptureWiz\Temp\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76" y="6186309"/>
            <a:ext cx="2169171" cy="27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3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4_5A</a:t>
            </a:r>
          </a:p>
          <a:p>
            <a:r>
              <a:rPr lang="en-US" dirty="0"/>
              <a:t>Write a function, f2c(</a:t>
            </a:r>
            <a:r>
              <a:rPr lang="en-US" dirty="0" err="1"/>
              <a:t>fahr</a:t>
            </a:r>
            <a:r>
              <a:rPr lang="en-US" dirty="0"/>
              <a:t>), that takes degrees in Fahrenheit &amp; returns Celsius degrees.</a:t>
            </a:r>
          </a:p>
          <a:p>
            <a:r>
              <a:rPr lang="en-US" dirty="0"/>
              <a:t>Write a function, f2k(</a:t>
            </a:r>
            <a:r>
              <a:rPr lang="en-US" dirty="0" err="1"/>
              <a:t>fahr</a:t>
            </a:r>
            <a:r>
              <a:rPr lang="en-US" dirty="0"/>
              <a:t>), that takes Fahrenheit degrees &amp; returns Kelvin degrees.  Use f2c(</a:t>
            </a:r>
            <a:r>
              <a:rPr lang="en-US" dirty="0" err="1"/>
              <a:t>fahr</a:t>
            </a:r>
            <a:r>
              <a:rPr lang="en-US" dirty="0"/>
              <a:t>) as a helper function.</a:t>
            </a:r>
          </a:p>
          <a:p>
            <a:r>
              <a:rPr lang="en-US" dirty="0"/>
              <a:t>32F ~ 0C, 212F ~ 100C</a:t>
            </a:r>
          </a:p>
          <a:p>
            <a:r>
              <a:rPr lang="en-US" dirty="0" err="1"/>
              <a:t>deg</a:t>
            </a:r>
            <a:r>
              <a:rPr lang="en-US" dirty="0"/>
              <a:t> K = </a:t>
            </a:r>
            <a:r>
              <a:rPr lang="en-US" dirty="0" err="1"/>
              <a:t>deg</a:t>
            </a:r>
            <a:r>
              <a:rPr lang="en-US" dirty="0"/>
              <a:t> C + 273.15</a:t>
            </a:r>
          </a:p>
          <a:p>
            <a:r>
              <a:rPr lang="en-US" dirty="0"/>
              <a:t>************************************************</a:t>
            </a:r>
          </a:p>
          <a:p>
            <a:r>
              <a:rPr lang="pt-BR" dirty="0"/>
              <a:t>def f2c(num):</a:t>
            </a:r>
          </a:p>
          <a:p>
            <a:r>
              <a:rPr lang="pt-BR" dirty="0"/>
              <a:t>    C = (num - 32)*(5/9)</a:t>
            </a:r>
          </a:p>
          <a:p>
            <a:r>
              <a:rPr lang="pt-BR" dirty="0"/>
              <a:t>    return C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 f2K(num):</a:t>
            </a:r>
          </a:p>
          <a:p>
            <a:r>
              <a:rPr lang="pt-BR" dirty="0"/>
              <a:t>    K = f2c(num) + 273.15</a:t>
            </a:r>
          </a:p>
          <a:p>
            <a:r>
              <a:rPr lang="pt-BR" dirty="0"/>
              <a:t>    return 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4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9" y="433953"/>
            <a:ext cx="6230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</a:t>
            </a:r>
          </a:p>
          <a:p>
            <a:r>
              <a:rPr lang="en-US" dirty="0"/>
              <a:t>WS ch4_6</a:t>
            </a:r>
          </a:p>
          <a:p>
            <a:r>
              <a:rPr lang="en-US" dirty="0"/>
              <a:t>Choose </a:t>
            </a:r>
            <a:r>
              <a:rPr lang="en-US" dirty="0" err="1"/>
              <a:t>p,r,n</a:t>
            </a:r>
            <a:r>
              <a:rPr lang="en-US" dirty="0"/>
              <a:t> = 1000,0.05,1.  Use </a:t>
            </a:r>
            <a:r>
              <a:rPr lang="en-US" dirty="0" err="1"/>
              <a:t>final_amt</a:t>
            </a:r>
            <a:r>
              <a:rPr lang="en-US" dirty="0"/>
              <a:t>(p, r, n, t) with a for loop to print out a table showing  the final amount for the 1</a:t>
            </a:r>
            <a:r>
              <a:rPr lang="en-US" baseline="30000" dirty="0"/>
              <a:t>st</a:t>
            </a:r>
            <a:r>
              <a:rPr lang="en-US" dirty="0"/>
              <a:t> 20 years.  Look up and use the round  function to print out 2 </a:t>
            </a:r>
            <a:r>
              <a:rPr lang="en-US" dirty="0" err="1"/>
              <a:t>decmal</a:t>
            </a:r>
            <a:r>
              <a:rPr lang="en-US" dirty="0"/>
              <a:t> places.</a:t>
            </a:r>
          </a:p>
          <a:p>
            <a:r>
              <a:rPr lang="en-US" dirty="0"/>
              <a:t>******************************************</a:t>
            </a:r>
          </a:p>
          <a:p>
            <a:r>
              <a:rPr lang="en-US" dirty="0"/>
              <a:t>def </a:t>
            </a:r>
            <a:r>
              <a:rPr lang="en-US" dirty="0" err="1"/>
              <a:t>final_amt</a:t>
            </a:r>
            <a:r>
              <a:rPr lang="en-US" dirty="0"/>
              <a:t>(p, r, n, t):</a:t>
            </a:r>
          </a:p>
          <a:p>
            <a:r>
              <a:rPr lang="en-US" dirty="0"/>
              <a:t>    A = (1 + r/n)</a:t>
            </a:r>
          </a:p>
          <a:p>
            <a:r>
              <a:rPr lang="en-US" dirty="0"/>
              <a:t>    A = A**(n*t)</a:t>
            </a:r>
          </a:p>
          <a:p>
            <a:r>
              <a:rPr lang="en-US" dirty="0"/>
              <a:t>    A = p*A</a:t>
            </a:r>
          </a:p>
          <a:p>
            <a:r>
              <a:rPr lang="en-US" dirty="0"/>
              <a:t>    return round(A, 2)</a:t>
            </a:r>
          </a:p>
          <a:p>
            <a:endParaRPr lang="en-US" dirty="0"/>
          </a:p>
          <a:p>
            <a:r>
              <a:rPr lang="en-US" dirty="0"/>
              <a:t>print('year        $amt')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21):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}          {</a:t>
            </a:r>
            <a:r>
              <a:rPr lang="en-US" dirty="0" err="1"/>
              <a:t>final_amt</a:t>
            </a:r>
            <a:r>
              <a:rPr lang="en-US" dirty="0"/>
              <a:t>(1000, 0.05, 1, </a:t>
            </a:r>
            <a:r>
              <a:rPr lang="en-US" dirty="0" err="1"/>
              <a:t>i</a:t>
            </a:r>
            <a:r>
              <a:rPr lang="en-US" dirty="0"/>
              <a:t>)}')</a:t>
            </a:r>
          </a:p>
        </p:txBody>
      </p:sp>
      <p:pic>
        <p:nvPicPr>
          <p:cNvPr id="18434" name="Picture 2" descr="C:\Users\cwellman\AppData\Roaming\PixelMetrics\CaptureWiz\Temp\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2807761"/>
            <a:ext cx="1633810" cy="60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9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**********************************************</a:t>
            </a:r>
          </a:p>
          <a:p>
            <a:r>
              <a:rPr lang="en-US" dirty="0"/>
              <a:t>WS ch4_8</a:t>
            </a:r>
          </a:p>
          <a:p>
            <a:r>
              <a:rPr lang="en-US" dirty="0"/>
              <a:t>Write a function, </a:t>
            </a:r>
            <a:r>
              <a:rPr lang="en-US" dirty="0" err="1"/>
              <a:t>trngl_perim</a:t>
            </a:r>
            <a:r>
              <a:rPr lang="en-US" dirty="0"/>
              <a:t>(x1,y1,x2,y2,x3,y3), which takes the coordinates of the 3 vertices of a triangle as parameters and which returns the perimeter of the triangle. Write a helper function, distance(x1,y1,x2,y2), which returns the distance between 2 points, which will be in the definition of </a:t>
            </a:r>
            <a:r>
              <a:rPr lang="en-US" dirty="0" err="1"/>
              <a:t>trngl_perim</a:t>
            </a:r>
            <a:r>
              <a:rPr lang="en-US" dirty="0"/>
              <a:t>(x1,y1,x2,y2,x3,y3).  Check that both functions are working correctly.</a:t>
            </a:r>
          </a:p>
          <a:p>
            <a:endParaRPr lang="en-US" dirty="0"/>
          </a:p>
          <a:p>
            <a:r>
              <a:rPr lang="en-US" dirty="0"/>
              <a:t>Find the perimeter of the triangle whose vertices are</a:t>
            </a:r>
          </a:p>
          <a:p>
            <a:r>
              <a:rPr lang="en-US" dirty="0"/>
              <a:t>(1,2),(3,4),(5,6).</a:t>
            </a:r>
          </a:p>
          <a:p>
            <a:r>
              <a:rPr lang="en-US" dirty="0"/>
              <a:t>***********************************************</a:t>
            </a:r>
          </a:p>
          <a:p>
            <a:endParaRPr lang="en-US" dirty="0"/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(x1, y1, x2, y2):</a:t>
            </a:r>
          </a:p>
          <a:p>
            <a:r>
              <a:rPr lang="es-ES" dirty="0"/>
              <a:t>    D = </a:t>
            </a:r>
            <a:r>
              <a:rPr lang="es-ES" dirty="0" err="1"/>
              <a:t>math.sqrt</a:t>
            </a:r>
            <a:r>
              <a:rPr lang="es-ES" dirty="0"/>
              <a:t>((x2-x1)**2 + (y2 - y1)**2)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D</a:t>
            </a:r>
          </a:p>
          <a:p>
            <a:endParaRPr lang="es-ES" dirty="0"/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trngl_perim</a:t>
            </a:r>
            <a:r>
              <a:rPr lang="es-ES" dirty="0"/>
              <a:t>(x1,y1,x2,y2,x3,y3):</a:t>
            </a:r>
          </a:p>
          <a:p>
            <a:r>
              <a:rPr lang="es-ES" dirty="0"/>
              <a:t>    P1 = </a:t>
            </a:r>
            <a:r>
              <a:rPr lang="es-ES" dirty="0" err="1"/>
              <a:t>distance</a:t>
            </a:r>
            <a:r>
              <a:rPr lang="es-ES" dirty="0"/>
              <a:t>(x1,y1,x2,y2)</a:t>
            </a:r>
          </a:p>
          <a:p>
            <a:r>
              <a:rPr lang="es-ES" dirty="0"/>
              <a:t>    P2 = </a:t>
            </a:r>
            <a:r>
              <a:rPr lang="es-ES" dirty="0" err="1"/>
              <a:t>distance</a:t>
            </a:r>
            <a:r>
              <a:rPr lang="es-ES" dirty="0"/>
              <a:t>(x2,y2,x3,y3)</a:t>
            </a:r>
          </a:p>
          <a:p>
            <a:r>
              <a:rPr lang="es-ES" dirty="0"/>
              <a:t>    P3 = </a:t>
            </a:r>
            <a:r>
              <a:rPr lang="es-ES" dirty="0" err="1"/>
              <a:t>distance</a:t>
            </a:r>
            <a:r>
              <a:rPr lang="es-ES" dirty="0"/>
              <a:t>(x3,y3,x1,y1)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P1 + P2 +P3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trngl_perim</a:t>
            </a:r>
            <a:r>
              <a:rPr lang="es-ES" dirty="0"/>
              <a:t>(1,2,3,-4,-4,5))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**********************************************</a:t>
            </a:r>
          </a:p>
          <a:p>
            <a:r>
              <a:rPr lang="en-US" sz="1400" dirty="0"/>
              <a:t>WS ch4_9</a:t>
            </a:r>
          </a:p>
          <a:p>
            <a:r>
              <a:rPr lang="en-US" sz="1400" dirty="0"/>
              <a:t>The number, e, Euler’s number, is an irrational number which has the value of 2.718281828459045 to that many decimals places. It is just as important as the number pi. [You can access the value of e from the math module as </a:t>
            </a:r>
            <a:r>
              <a:rPr lang="en-US" sz="1400" dirty="0" err="1"/>
              <a:t>math.e</a:t>
            </a:r>
            <a:r>
              <a:rPr lang="en-US" sz="1400" dirty="0"/>
              <a:t>.]</a:t>
            </a:r>
          </a:p>
          <a:p>
            <a:r>
              <a:rPr lang="en-US" sz="1400" dirty="0"/>
              <a:t>A formula for e</a:t>
            </a:r>
            <a:r>
              <a:rPr lang="en-US" sz="1400" baseline="30000" dirty="0"/>
              <a:t>x</a:t>
            </a:r>
            <a:r>
              <a:rPr lang="en-US" sz="1400" dirty="0"/>
              <a:t> is the infinite sum</a:t>
            </a:r>
          </a:p>
          <a:p>
            <a:r>
              <a:rPr lang="en-US" sz="1400" dirty="0"/>
              <a:t>e</a:t>
            </a:r>
            <a:r>
              <a:rPr lang="en-US" sz="1400" baseline="30000" dirty="0"/>
              <a:t>x</a:t>
            </a:r>
            <a:r>
              <a:rPr lang="en-US" sz="1400" dirty="0"/>
              <a:t> = 1 + x + x</a:t>
            </a:r>
            <a:r>
              <a:rPr lang="en-US" sz="1400" baseline="30000" dirty="0"/>
              <a:t>2</a:t>
            </a:r>
            <a:r>
              <a:rPr lang="en-US" sz="1400" dirty="0"/>
              <a:t>/2! + x</a:t>
            </a:r>
            <a:r>
              <a:rPr lang="en-US" sz="1400" baseline="30000" dirty="0"/>
              <a:t>3</a:t>
            </a:r>
            <a:r>
              <a:rPr lang="en-US" sz="1400" dirty="0"/>
              <a:t>/4! + …. + </a:t>
            </a:r>
            <a:r>
              <a:rPr lang="en-US" sz="1400" dirty="0" err="1"/>
              <a:t>x</a:t>
            </a:r>
            <a:r>
              <a:rPr lang="en-US" sz="1400" baseline="30000" dirty="0" err="1"/>
              <a:t>n</a:t>
            </a:r>
            <a:r>
              <a:rPr lang="en-US" sz="1400" dirty="0"/>
              <a:t>/n! + ….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e_to_the_x_series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), which returns n terms of the above series:</a:t>
            </a:r>
          </a:p>
          <a:p>
            <a:r>
              <a:rPr lang="en-US" sz="1400" dirty="0"/>
              <a:t>1 + x + x</a:t>
            </a:r>
            <a:r>
              <a:rPr lang="en-US" sz="1400" baseline="30000" dirty="0"/>
              <a:t>2</a:t>
            </a:r>
            <a:r>
              <a:rPr lang="en-US" sz="1400" dirty="0"/>
              <a:t>/2! + x</a:t>
            </a:r>
            <a:r>
              <a:rPr lang="en-US" sz="1400" baseline="30000" dirty="0"/>
              <a:t>3</a:t>
            </a:r>
            <a:r>
              <a:rPr lang="en-US" sz="1400" dirty="0"/>
              <a:t>/4! + …. + </a:t>
            </a:r>
            <a:r>
              <a:rPr lang="en-US" sz="1400" dirty="0" err="1"/>
              <a:t>x</a:t>
            </a:r>
            <a:r>
              <a:rPr lang="en-US" sz="1400" baseline="30000" dirty="0" err="1"/>
              <a:t>n</a:t>
            </a:r>
            <a:r>
              <a:rPr lang="en-US" sz="1400" dirty="0"/>
              <a:t>/n!</a:t>
            </a:r>
          </a:p>
          <a:p>
            <a:endParaRPr lang="en-US" sz="1400" dirty="0"/>
          </a:p>
          <a:p>
            <a:r>
              <a:rPr lang="en-US" sz="1400" dirty="0"/>
              <a:t>Use factorial(n) as a helper function in the definition of </a:t>
            </a:r>
            <a:r>
              <a:rPr lang="en-US" sz="1400" dirty="0" err="1"/>
              <a:t>e_to_the_x_series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).</a:t>
            </a:r>
          </a:p>
          <a:p>
            <a:endParaRPr lang="en-US" sz="1400" dirty="0"/>
          </a:p>
          <a:p>
            <a:r>
              <a:rPr lang="en-US" sz="1400" dirty="0"/>
              <a:t>Print out a table of </a:t>
            </a:r>
            <a:r>
              <a:rPr lang="en-US" sz="1400" dirty="0" err="1"/>
              <a:t>e^x</a:t>
            </a:r>
            <a:r>
              <a:rPr lang="en-US" sz="1400" dirty="0"/>
              <a:t> for x from 0 to 5 in steps of .5.  The table should have 3 columns (don’t worry too much for now about making things line up):</a:t>
            </a:r>
          </a:p>
          <a:p>
            <a:r>
              <a:rPr lang="en-US" sz="1400" dirty="0"/>
              <a:t>&gt;&gt;&gt; </a:t>
            </a:r>
          </a:p>
          <a:p>
            <a:r>
              <a:rPr lang="en-US" sz="1400" dirty="0"/>
              <a:t>x        </a:t>
            </a:r>
            <a:r>
              <a:rPr lang="en-US" sz="1400" dirty="0" err="1"/>
              <a:t>e^x</a:t>
            </a:r>
            <a:r>
              <a:rPr lang="en-US" sz="1400" dirty="0"/>
              <a:t> series    </a:t>
            </a:r>
            <a:r>
              <a:rPr lang="en-US" sz="1400" dirty="0" err="1"/>
              <a:t>e^x</a:t>
            </a:r>
            <a:r>
              <a:rPr lang="en-US" sz="1400" dirty="0"/>
              <a:t> using </a:t>
            </a:r>
          </a:p>
          <a:p>
            <a:r>
              <a:rPr lang="en-US" sz="1400" dirty="0"/>
              <a:t>         w 10 terms    value of e</a:t>
            </a:r>
          </a:p>
          <a:p>
            <a:r>
              <a:rPr lang="en-US" sz="1400" dirty="0"/>
              <a:t>-------  ---------      ---------</a:t>
            </a:r>
          </a:p>
          <a:p>
            <a:r>
              <a:rPr lang="en-US" sz="1400" dirty="0"/>
              <a:t>0          1.0               1.0</a:t>
            </a:r>
          </a:p>
          <a:p>
            <a:r>
              <a:rPr lang="en-US" sz="1400" dirty="0"/>
              <a:t>0.5      1.6487         1.6487</a:t>
            </a:r>
          </a:p>
          <a:p>
            <a:r>
              <a:rPr lang="en-US" sz="1400" dirty="0"/>
              <a:t>1.0      2.7183         2.7183</a:t>
            </a:r>
          </a:p>
          <a:p>
            <a:r>
              <a:rPr lang="en-US" sz="1400" dirty="0"/>
              <a:t>1.5      4.4817         4.4817</a:t>
            </a:r>
          </a:p>
          <a:p>
            <a:r>
              <a:rPr lang="en-US" sz="1400" dirty="0"/>
              <a:t>2.0      7.3887         7.3891</a:t>
            </a:r>
          </a:p>
          <a:p>
            <a:r>
              <a:rPr lang="en-US" sz="1400" dirty="0"/>
              <a:t>2.5      12.1791       12.1825</a:t>
            </a:r>
          </a:p>
          <a:p>
            <a:r>
              <a:rPr lang="en-US" sz="1400" dirty="0"/>
              <a:t>3.0      20.0634       20.0855</a:t>
            </a:r>
          </a:p>
          <a:p>
            <a:r>
              <a:rPr lang="en-US" sz="1400" dirty="0"/>
              <a:t>3.5      33.0057       33.1155</a:t>
            </a:r>
          </a:p>
          <a:p>
            <a:r>
              <a:rPr lang="en-US" sz="1400" dirty="0"/>
              <a:t>4.0      54.1541       54.5982</a:t>
            </a:r>
          </a:p>
          <a:p>
            <a:r>
              <a:rPr lang="en-US" sz="1400" dirty="0"/>
              <a:t>4.5      88.4785       90.0171</a:t>
            </a:r>
          </a:p>
          <a:p>
            <a:r>
              <a:rPr lang="en-US" sz="1400" dirty="0"/>
              <a:t>5.0      143.6895     148.4132</a:t>
            </a:r>
          </a:p>
          <a:p>
            <a:r>
              <a:rPr lang="en-US" sz="14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7841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633" y="0"/>
            <a:ext cx="6858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WS </a:t>
            </a:r>
            <a:r>
              <a:rPr lang="en-US" sz="1200" dirty="0" err="1"/>
              <a:t>ch</a:t>
            </a:r>
            <a:r>
              <a:rPr lang="en-US" sz="1200" dirty="0"/>
              <a:t> 4-10</a:t>
            </a:r>
          </a:p>
          <a:p>
            <a:r>
              <a:rPr lang="en-US" sz="1200" dirty="0"/>
              <a:t>This example is about helper functions, not conditionals. Write code to produce the following turtle output.  Use appropriate helper functions.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square(t, s):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range(4):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t.fd</a:t>
            </a:r>
            <a:r>
              <a:rPr lang="en-US" sz="1200" dirty="0"/>
              <a:t>(s)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t.lt</a:t>
            </a:r>
            <a:r>
              <a:rPr lang="en-US" sz="1200" dirty="0"/>
              <a:t>(90)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t.fd</a:t>
            </a:r>
            <a:r>
              <a:rPr lang="en-US" sz="1200" dirty="0"/>
              <a:t>(s)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line_o_squares</a:t>
            </a:r>
            <a:r>
              <a:rPr lang="en-US" sz="1200" dirty="0"/>
              <a:t>(t, s, </a:t>
            </a:r>
            <a:r>
              <a:rPr lang="en-US" sz="1200" dirty="0" err="1"/>
              <a:t>spc</a:t>
            </a:r>
            <a:r>
              <a:rPr lang="en-US" sz="1200" dirty="0"/>
              <a:t>, n):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range(n):</a:t>
            </a:r>
          </a:p>
          <a:p>
            <a:r>
              <a:rPr lang="en-US" sz="1200" dirty="0"/>
              <a:t>        square(t, s)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t.pu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t.fd</a:t>
            </a:r>
            <a:r>
              <a:rPr lang="en-US" sz="1200" dirty="0"/>
              <a:t>(</a:t>
            </a:r>
            <a:r>
              <a:rPr lang="en-US" sz="1200" dirty="0" err="1"/>
              <a:t>spc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t.pd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def line_o_squares2(t, s, </a:t>
            </a:r>
            <a:r>
              <a:rPr lang="en-US" sz="1200" dirty="0" err="1"/>
              <a:t>spc</a:t>
            </a:r>
            <a:r>
              <a:rPr lang="en-US" sz="1200" dirty="0"/>
              <a:t>, n):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range(n):</a:t>
            </a:r>
          </a:p>
          <a:p>
            <a:r>
              <a:rPr lang="en-US" sz="1200" dirty="0"/>
              <a:t>        square(t, s)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t.fd</a:t>
            </a:r>
            <a:r>
              <a:rPr lang="en-US" sz="1200" dirty="0"/>
              <a:t>(</a:t>
            </a:r>
            <a:r>
              <a:rPr lang="en-US" sz="1200" dirty="0" err="1"/>
              <a:t>spc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square_o_squares</a:t>
            </a:r>
            <a:r>
              <a:rPr lang="en-US" sz="1200" dirty="0"/>
              <a:t>(t, s, </a:t>
            </a:r>
            <a:r>
              <a:rPr lang="en-US" sz="1200" dirty="0" err="1"/>
              <a:t>spc</a:t>
            </a:r>
            <a:r>
              <a:rPr lang="en-US" sz="1200" dirty="0"/>
              <a:t>, n, n2):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range(n2):</a:t>
            </a:r>
          </a:p>
          <a:p>
            <a:r>
              <a:rPr lang="en-US" sz="1200" dirty="0"/>
              <a:t>        for j in range(4):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line_o_squares</a:t>
            </a:r>
            <a:r>
              <a:rPr lang="en-US" sz="1200" dirty="0"/>
              <a:t>(t, s, </a:t>
            </a:r>
            <a:r>
              <a:rPr lang="en-US" sz="1200" dirty="0" err="1"/>
              <a:t>spc</a:t>
            </a:r>
            <a:r>
              <a:rPr lang="en-US" sz="1200" dirty="0"/>
              <a:t>, n)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t.pu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t.fd</a:t>
            </a:r>
            <a:r>
              <a:rPr lang="en-US" sz="1200" dirty="0"/>
              <a:t>(</a:t>
            </a:r>
            <a:r>
              <a:rPr lang="en-US" sz="1200" dirty="0" err="1"/>
              <a:t>spc</a:t>
            </a:r>
            <a:r>
              <a:rPr lang="en-US" sz="1200" dirty="0"/>
              <a:t>*2)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t.pd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t.lt</a:t>
            </a:r>
            <a:r>
              <a:rPr lang="en-US" sz="1200" dirty="0"/>
              <a:t>(90)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t.pu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in range(2):</a:t>
            </a:r>
          </a:p>
          <a:p>
            <a:r>
              <a:rPr lang="en-US" sz="1200" dirty="0"/>
              <a:t>            line_o_squares2(t, s, </a:t>
            </a:r>
            <a:r>
              <a:rPr lang="en-US" sz="1200" dirty="0" err="1"/>
              <a:t>spc</a:t>
            </a:r>
            <a:r>
              <a:rPr lang="en-US" sz="1200" dirty="0"/>
              <a:t>, n)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t.pd</a:t>
            </a:r>
            <a:r>
              <a:rPr lang="en-US" sz="1200" dirty="0"/>
              <a:t>()</a:t>
            </a:r>
          </a:p>
        </p:txBody>
      </p:sp>
      <p:pic>
        <p:nvPicPr>
          <p:cNvPr id="1026" name="Picture 2" descr="C:\Users\cwellman\AppData\Roaming\PixelMetrics\CaptureWiz\Temp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3" y="646331"/>
            <a:ext cx="6868633" cy="16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3026</TotalTime>
  <Words>1454</Words>
  <Application>Microsoft Office PowerPoint</Application>
  <PresentationFormat>On-screen Show (4:3)</PresentationFormat>
  <Paragraphs>189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40</cp:revision>
  <dcterms:created xsi:type="dcterms:W3CDTF">2016-08-26T04:13:26Z</dcterms:created>
  <dcterms:modified xsi:type="dcterms:W3CDTF">2019-05-09T01:24:12Z</dcterms:modified>
</cp:coreProperties>
</file>