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78" r:id="rId3"/>
    <p:sldId id="279" r:id="rId4"/>
    <p:sldId id="280" r:id="rId5"/>
    <p:sldId id="281" r:id="rId6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86" autoAdjust="0"/>
    <p:restoredTop sz="94660"/>
  </p:normalViewPr>
  <p:slideViewPr>
    <p:cSldViewPr snapToGrid="0">
      <p:cViewPr varScale="1">
        <p:scale>
          <a:sx n="90" d="100"/>
          <a:sy n="90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54FC8-797D-43F0-97BF-A8347995B37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5B0-5D9F-4EDA-9508-26254C48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1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54FC8-797D-43F0-97BF-A8347995B37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5B0-5D9F-4EDA-9508-26254C48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54FC8-797D-43F0-97BF-A8347995B37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5B0-5D9F-4EDA-9508-26254C48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4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54FC8-797D-43F0-97BF-A8347995B37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5B0-5D9F-4EDA-9508-26254C48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3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54FC8-797D-43F0-97BF-A8347995B37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5B0-5D9F-4EDA-9508-26254C48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0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54FC8-797D-43F0-97BF-A8347995B37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5B0-5D9F-4EDA-9508-26254C48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9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54FC8-797D-43F0-97BF-A8347995B37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5B0-5D9F-4EDA-9508-26254C48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7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54FC8-797D-43F0-97BF-A8347995B37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5B0-5D9F-4EDA-9508-26254C48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2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54FC8-797D-43F0-97BF-A8347995B37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5B0-5D9F-4EDA-9508-26254C48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0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54FC8-797D-43F0-97BF-A8347995B37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5B0-5D9F-4EDA-9508-26254C48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8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54FC8-797D-43F0-97BF-A8347995B37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5B0-5D9F-4EDA-9508-26254C48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1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54FC8-797D-43F0-97BF-A8347995B37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455B0-5D9F-4EDA-9508-26254C48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7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901" y="88900"/>
            <a:ext cx="59118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WS 8_1</a:t>
            </a:r>
          </a:p>
          <a:p>
            <a:r>
              <a:rPr lang="en-US" sz="1400" dirty="0"/>
              <a:t>Write a function, </a:t>
            </a:r>
            <a:r>
              <a:rPr lang="en-US" sz="1400" dirty="0" err="1"/>
              <a:t>numeric_value_ofL</a:t>
            </a:r>
            <a:r>
              <a:rPr lang="en-US" sz="1400" dirty="0"/>
              <a:t>(Letter), which takes a single lower case or upper case letter &amp; which returns 1 for an ‘a’ for an ‘A’, 2 for a ‘b’ or a ‘B’. …. 26 for a ‘z’ or a ‘Z’.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WS 8_2</a:t>
            </a:r>
          </a:p>
          <a:p>
            <a:r>
              <a:rPr lang="en-US" sz="1400" dirty="0"/>
              <a:t>Write a function, </a:t>
            </a:r>
            <a:r>
              <a:rPr lang="en-US" sz="1400" dirty="0" err="1"/>
              <a:t>numeric_value_ofW</a:t>
            </a:r>
            <a:r>
              <a:rPr lang="en-US" sz="1400" dirty="0"/>
              <a:t>(Word), which takes a Word, a combination of only lower case and upper case letters, and which uses </a:t>
            </a:r>
            <a:r>
              <a:rPr lang="en-US" sz="1400" dirty="0" err="1"/>
              <a:t>numeric_value_of</a:t>
            </a:r>
            <a:r>
              <a:rPr lang="en-US" sz="1400" dirty="0"/>
              <a:t>(Letter) to return the value of the word as the sum of the values of the letters in Word.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WS 8_3</a:t>
            </a:r>
          </a:p>
          <a:p>
            <a:r>
              <a:rPr lang="en-US" sz="1400" dirty="0"/>
              <a:t>Write a function </a:t>
            </a:r>
            <a:r>
              <a:rPr lang="en-US" sz="1400" dirty="0" err="1"/>
              <a:t>numeric_value_ofS</a:t>
            </a:r>
            <a:r>
              <a:rPr lang="en-US" sz="1400" dirty="0"/>
              <a:t>(Sentence),  which takes a Sentence, which is a string consisting of words separated by spaces and where each word consists only of lowercase and uppercase letters, and which returns the sum of the numeric value of Sentence.  Uses </a:t>
            </a:r>
            <a:r>
              <a:rPr lang="en-US" sz="1400" dirty="0" err="1"/>
              <a:t>numeric_value_of</a:t>
            </a:r>
            <a:r>
              <a:rPr lang="en-US" sz="1400" dirty="0"/>
              <a:t>(Word).</a:t>
            </a:r>
          </a:p>
        </p:txBody>
      </p:sp>
    </p:spTree>
    <p:extLst>
      <p:ext uri="{BB962C8B-B14F-4D97-AF65-F5344CB8AC3E}">
        <p14:creationId xmlns:p14="http://schemas.microsoft.com/office/powerpoint/2010/main" val="88526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WS ch8_4</a:t>
            </a:r>
          </a:p>
          <a:p>
            <a:r>
              <a:rPr lang="en-US" sz="1400" dirty="0"/>
              <a:t>Write a function </a:t>
            </a:r>
            <a:r>
              <a:rPr lang="en-US" sz="1400" dirty="0" err="1"/>
              <a:t>updown</a:t>
            </a:r>
            <a:r>
              <a:rPr lang="en-US" sz="1400" dirty="0"/>
              <a:t>(Word), which for any string prints out what the example below shows if Word = ‘dog’:</a:t>
            </a:r>
          </a:p>
          <a:p>
            <a:r>
              <a:rPr lang="en-US" sz="1400" dirty="0"/>
              <a:t>&gt;&gt;&gt; </a:t>
            </a:r>
            <a:r>
              <a:rPr lang="en-US" sz="1400" dirty="0" err="1"/>
              <a:t>updown</a:t>
            </a:r>
            <a:r>
              <a:rPr lang="en-US" sz="1400" dirty="0"/>
              <a:t>(‘dog’)</a:t>
            </a:r>
          </a:p>
          <a:p>
            <a:endParaRPr lang="en-US" sz="1400" dirty="0"/>
          </a:p>
          <a:p>
            <a:r>
              <a:rPr lang="en-US" sz="1400" dirty="0"/>
              <a:t>‘d’</a:t>
            </a:r>
          </a:p>
          <a:p>
            <a:r>
              <a:rPr lang="en-US" sz="1400" dirty="0"/>
              <a:t>‘do’</a:t>
            </a:r>
          </a:p>
          <a:p>
            <a:r>
              <a:rPr lang="en-US" sz="1400" dirty="0"/>
              <a:t>‘dog’</a:t>
            </a:r>
          </a:p>
          <a:p>
            <a:r>
              <a:rPr lang="en-US" sz="1400" dirty="0"/>
              <a:t>‘do’</a:t>
            </a:r>
          </a:p>
          <a:p>
            <a:r>
              <a:rPr lang="en-US" sz="1400" dirty="0"/>
              <a:t>‘d’</a:t>
            </a:r>
          </a:p>
          <a:p>
            <a:endParaRPr lang="en-US" sz="1400" dirty="0"/>
          </a:p>
          <a:p>
            <a:r>
              <a:rPr lang="en-US" sz="1400" dirty="0"/>
              <a:t>&gt;&gt;&gt;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Ws</a:t>
            </a:r>
            <a:r>
              <a:rPr lang="en-US" sz="1400" dirty="0"/>
              <a:t> ch8_5</a:t>
            </a:r>
          </a:p>
          <a:p>
            <a:r>
              <a:rPr lang="en-US" sz="1400" dirty="0"/>
              <a:t>Write a function, </a:t>
            </a:r>
            <a:r>
              <a:rPr lang="en-US" sz="1400" dirty="0" err="1"/>
              <a:t>count_words_in</a:t>
            </a:r>
            <a:r>
              <a:rPr lang="en-US" sz="1400" dirty="0"/>
              <a:t>(Sentence), that returns the number of words in Sentence that have between 3 and 7 letters and which contain at least 2 vowels, where vowels are taken to be the letters {‘</a:t>
            </a:r>
            <a:r>
              <a:rPr lang="en-US" sz="1400" dirty="0" err="1"/>
              <a:t>a’,’e’,’I’,’o’,’u</a:t>
            </a:r>
            <a:r>
              <a:rPr lang="en-US" sz="1400" dirty="0"/>
              <a:t>’}.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Ws</a:t>
            </a:r>
            <a:r>
              <a:rPr lang="en-US" sz="1400" dirty="0"/>
              <a:t> ch8_6</a:t>
            </a:r>
          </a:p>
          <a:p>
            <a:r>
              <a:rPr lang="en-US" sz="1400" dirty="0"/>
              <a:t>Write a function, count_words_in_1(Sentence), that does the same thing as the previous function except that y is also a vowel, but only if it is at the end of the word.</a:t>
            </a:r>
          </a:p>
        </p:txBody>
      </p:sp>
    </p:spTree>
    <p:extLst>
      <p:ext uri="{BB962C8B-B14F-4D97-AF65-F5344CB8AC3E}">
        <p14:creationId xmlns:p14="http://schemas.microsoft.com/office/powerpoint/2010/main" val="242530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679" y="340242"/>
            <a:ext cx="60871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Ws</a:t>
            </a:r>
            <a:r>
              <a:rPr lang="en-US" sz="1400" dirty="0"/>
              <a:t> ch8_7</a:t>
            </a:r>
          </a:p>
          <a:p>
            <a:r>
              <a:rPr lang="en-US" sz="1400" dirty="0"/>
              <a:t>Write a function, </a:t>
            </a:r>
            <a:r>
              <a:rPr lang="en-US" sz="1400" dirty="0" err="1"/>
              <a:t>num_words_in</a:t>
            </a:r>
            <a:r>
              <a:rPr lang="en-US" sz="1400" dirty="0"/>
              <a:t>(Sentence), which returns the number of words in Sentence.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Ws</a:t>
            </a:r>
            <a:r>
              <a:rPr lang="en-US" sz="1400" dirty="0"/>
              <a:t> ch8_7A</a:t>
            </a:r>
          </a:p>
          <a:p>
            <a:r>
              <a:rPr lang="en-US" sz="1400" dirty="0"/>
              <a:t>Write a function, </a:t>
            </a:r>
            <a:r>
              <a:rPr lang="en-US" sz="1400" dirty="0" err="1"/>
              <a:t>RmvVwlsFrom</a:t>
            </a:r>
            <a:r>
              <a:rPr lang="en-US" sz="1400" dirty="0"/>
              <a:t>(String), which returns the original string with the</a:t>
            </a:r>
          </a:p>
          <a:p>
            <a:r>
              <a:rPr lang="en-US" sz="1400" dirty="0"/>
              <a:t>Vowels ‘a’,’e’,’</a:t>
            </a:r>
            <a:r>
              <a:rPr lang="en-US" sz="1400" dirty="0" err="1"/>
              <a:t>i</a:t>
            </a:r>
            <a:r>
              <a:rPr lang="en-US" sz="1400" dirty="0"/>
              <a:t>’,’</a:t>
            </a:r>
            <a:r>
              <a:rPr lang="en-US" sz="1400" dirty="0" err="1"/>
              <a:t>o’,’u</a:t>
            </a:r>
            <a:r>
              <a:rPr lang="en-US" sz="1400" dirty="0"/>
              <a:t>’ removed.  Write a helper function </a:t>
            </a:r>
            <a:r>
              <a:rPr lang="en-US" sz="1400" dirty="0" err="1"/>
              <a:t>isVowel</a:t>
            </a:r>
            <a:r>
              <a:rPr lang="en-US" sz="1400" dirty="0"/>
              <a:t>(</a:t>
            </a:r>
            <a:r>
              <a:rPr lang="en-US" sz="1400" dirty="0" err="1"/>
              <a:t>Ltr</a:t>
            </a:r>
            <a:r>
              <a:rPr lang="en-US" sz="1400" dirty="0"/>
              <a:t>), which returns</a:t>
            </a:r>
          </a:p>
          <a:p>
            <a:r>
              <a:rPr lang="en-US" sz="1400" dirty="0"/>
              <a:t>True if </a:t>
            </a:r>
            <a:r>
              <a:rPr lang="en-US" sz="1400" dirty="0" err="1"/>
              <a:t>Ltr</a:t>
            </a:r>
            <a:r>
              <a:rPr lang="en-US" sz="1400" dirty="0"/>
              <a:t> is a vowel &amp; which otherwise returns False.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WS ch8_7B</a:t>
            </a:r>
          </a:p>
          <a:p>
            <a:r>
              <a:rPr lang="en-US" sz="1400" dirty="0"/>
              <a:t>Write a function, </a:t>
            </a:r>
            <a:r>
              <a:rPr lang="en-US" sz="1400" dirty="0" err="1"/>
              <a:t>longestWordIn</a:t>
            </a:r>
            <a:r>
              <a:rPr lang="en-US" sz="1400" dirty="0"/>
              <a:t>(String), which returns the length of the longest</a:t>
            </a:r>
          </a:p>
          <a:p>
            <a:r>
              <a:rPr lang="en-US" sz="1400" dirty="0"/>
              <a:t>word in String and the corresponding word(s).  Uses </a:t>
            </a:r>
            <a:r>
              <a:rPr lang="en-US" sz="1400" dirty="0" err="1"/>
              <a:t>list.index</a:t>
            </a:r>
            <a:r>
              <a:rPr lang="en-US" sz="1400" dirty="0"/>
              <a:t>(x), which returns</a:t>
            </a:r>
          </a:p>
          <a:p>
            <a:r>
              <a:rPr lang="en-US" sz="1400" dirty="0"/>
              <a:t>The index of element x </a:t>
            </a:r>
            <a:r>
              <a:rPr lang="en-US" sz="1400"/>
              <a:t>in list.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408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6298" y="526312"/>
            <a:ext cx="56352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Ws</a:t>
            </a:r>
            <a:r>
              <a:rPr lang="en-US" sz="1400" dirty="0"/>
              <a:t> ch8_8</a:t>
            </a:r>
          </a:p>
          <a:p>
            <a:r>
              <a:rPr lang="en-US" sz="1400" dirty="0"/>
              <a:t>Redo the 15 primes per line table for primes &lt;= 1000 using the string format method. See </a:t>
            </a:r>
            <a:r>
              <a:rPr lang="en-US" sz="1400" dirty="0" err="1"/>
              <a:t>ws</a:t>
            </a:r>
            <a:r>
              <a:rPr lang="en-US" sz="1400" dirty="0"/>
              <a:t> ch6_9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Ws</a:t>
            </a:r>
            <a:r>
              <a:rPr lang="en-US" sz="1400" dirty="0"/>
              <a:t> ch8_9</a:t>
            </a:r>
          </a:p>
          <a:p>
            <a:r>
              <a:rPr lang="en-US" sz="1400" dirty="0"/>
              <a:t>Print out a table for the escape velocity from the earth,  where M = 5.97 x 10</a:t>
            </a:r>
            <a:r>
              <a:rPr lang="en-US" sz="1400" baseline="30000" dirty="0"/>
              <a:t>24</a:t>
            </a:r>
            <a:r>
              <a:rPr lang="en-US" sz="1400" dirty="0"/>
              <a:t> kg is the mass of the earth, for r varying from 6.5 x 10</a:t>
            </a:r>
            <a:r>
              <a:rPr lang="en-US" sz="1400" baseline="30000" dirty="0"/>
              <a:t>6</a:t>
            </a:r>
            <a:r>
              <a:rPr lang="en-US" sz="1400" dirty="0"/>
              <a:t> m to 15x10</a:t>
            </a:r>
            <a:r>
              <a:rPr lang="en-US" sz="1400" baseline="30000" dirty="0"/>
              <a:t>6</a:t>
            </a:r>
            <a:r>
              <a:rPr lang="en-US" sz="1400" dirty="0"/>
              <a:t> m in increments of 0.5 x 10</a:t>
            </a:r>
            <a:r>
              <a:rPr lang="en-US" sz="1400" baseline="30000" dirty="0"/>
              <a:t>6</a:t>
            </a:r>
            <a:r>
              <a:rPr lang="en-US" sz="1400" dirty="0"/>
              <a:t> m .  Use the formula below and print formatting with 3 significant figures for r and 3 significant figures for the escape velocity. Re = 6.37 x 10</a:t>
            </a:r>
            <a:r>
              <a:rPr lang="en-US" sz="1400" baseline="30000" dirty="0"/>
              <a:t>6</a:t>
            </a:r>
            <a:r>
              <a:rPr lang="en-US" sz="1400" dirty="0"/>
              <a:t> m is </a:t>
            </a:r>
            <a:r>
              <a:rPr lang="en-US" sz="1400"/>
              <a:t>the radius </a:t>
            </a:r>
            <a:r>
              <a:rPr lang="en-US" sz="1400" dirty="0"/>
              <a:t>of the earth.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2052" name="Picture 4" descr="C:\Users\cwellman\AppData\Roaming\PixelMetrics\CaptureWiz\Tem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57" y="3560136"/>
            <a:ext cx="5746897" cy="214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83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620" y="303027"/>
            <a:ext cx="58000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Ws</a:t>
            </a:r>
            <a:r>
              <a:rPr lang="en-US" sz="1400" dirty="0"/>
              <a:t> 8_10</a:t>
            </a:r>
          </a:p>
          <a:p>
            <a:r>
              <a:rPr lang="en-US" sz="1400" dirty="0"/>
              <a:t>Write a function that takes word of lowercase letters (plaintext) and which returns an enciphered word (cypher text) using a circular Caesar cypher for each letter.</a:t>
            </a:r>
          </a:p>
          <a:p>
            <a:endParaRPr lang="en-US" sz="1400" dirty="0"/>
          </a:p>
          <a:p>
            <a:r>
              <a:rPr lang="en-US" sz="1400" dirty="0"/>
              <a:t>The </a:t>
            </a:r>
            <a:r>
              <a:rPr lang="en-US" sz="1400" b="1" dirty="0"/>
              <a:t>Caesar cipher</a:t>
            </a:r>
            <a:r>
              <a:rPr lang="en-US" sz="1400" dirty="0"/>
              <a:t> is one of the earliest known and simplest </a:t>
            </a:r>
            <a:r>
              <a:rPr lang="en-US" sz="1400" b="1" dirty="0"/>
              <a:t>ciphers</a:t>
            </a:r>
            <a:r>
              <a:rPr lang="en-US" sz="1400" dirty="0"/>
              <a:t>. It is a type of substitution </a:t>
            </a:r>
            <a:r>
              <a:rPr lang="en-US" sz="1400" b="1" dirty="0"/>
              <a:t>cipher</a:t>
            </a:r>
            <a:r>
              <a:rPr lang="en-US" sz="1400" dirty="0"/>
              <a:t> in which each letter in the plaintext is 'shifted' a certain number of places down the alphabet. For example, with a shift of 1, A would be replaced by B, B would become C, and so on.</a:t>
            </a:r>
          </a:p>
          <a:p>
            <a:endParaRPr lang="en-US" sz="1400" dirty="0"/>
          </a:p>
          <a:p>
            <a:r>
              <a:rPr lang="en-US" sz="1400" dirty="0"/>
              <a:t>If a letter is shifted off the end of the alphabet, it goes back to the beginning of the alphabet.  For example, the letter ‘y’ shifted 3 to the right  becomes the letter ‘b’.</a:t>
            </a:r>
          </a:p>
          <a:p>
            <a:endParaRPr lang="en-US" sz="1400" dirty="0"/>
          </a:p>
          <a:p>
            <a:r>
              <a:rPr lang="en-US" sz="1400" dirty="0"/>
              <a:t>Use appropriate helper functions.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4793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1879</TotalTime>
  <Words>697</Words>
  <Application>Microsoft Office PowerPoint</Application>
  <PresentationFormat>On-screen Show (4:3)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Clarke Wellman</dc:creator>
  <cp:lastModifiedBy>Lorenzo Martinez</cp:lastModifiedBy>
  <cp:revision>43</cp:revision>
  <dcterms:created xsi:type="dcterms:W3CDTF">2016-08-31T05:18:06Z</dcterms:created>
  <dcterms:modified xsi:type="dcterms:W3CDTF">2019-06-06T17:42:37Z</dcterms:modified>
</cp:coreProperties>
</file>