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1" r:id="rId4"/>
    <p:sldId id="258" r:id="rId5"/>
    <p:sldId id="260" r:id="rId6"/>
    <p:sldId id="261" r:id="rId7"/>
    <p:sldId id="262" r:id="rId8"/>
    <p:sldId id="263" r:id="rId9"/>
    <p:sldId id="282" r:id="rId10"/>
    <p:sldId id="264" r:id="rId11"/>
    <p:sldId id="265" r:id="rId12"/>
    <p:sldId id="266" r:id="rId13"/>
    <p:sldId id="267" r:id="rId14"/>
    <p:sldId id="268" r:id="rId15"/>
    <p:sldId id="283" r:id="rId16"/>
    <p:sldId id="289" r:id="rId17"/>
    <p:sldId id="269" r:id="rId18"/>
    <p:sldId id="270" r:id="rId19"/>
    <p:sldId id="271" r:id="rId20"/>
    <p:sldId id="272" r:id="rId21"/>
    <p:sldId id="284" r:id="rId22"/>
    <p:sldId id="273" r:id="rId23"/>
    <p:sldId id="274" r:id="rId24"/>
    <p:sldId id="285" r:id="rId25"/>
    <p:sldId id="286" r:id="rId26"/>
    <p:sldId id="287" r:id="rId27"/>
    <p:sldId id="288" r:id="rId28"/>
    <p:sldId id="275" r:id="rId29"/>
    <p:sldId id="276" r:id="rId30"/>
    <p:sldId id="277" r:id="rId31"/>
    <p:sldId id="278" r:id="rId32"/>
    <p:sldId id="279" r:id="rId33"/>
    <p:sldId id="280" r:id="rId3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72" autoAdjust="0"/>
    <p:restoredTop sz="94660"/>
  </p:normalViewPr>
  <p:slideViewPr>
    <p:cSldViewPr snapToGrid="0">
      <p:cViewPr>
        <p:scale>
          <a:sx n="140" d="100"/>
          <a:sy n="140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ADB7-3932-44D1-AA3B-373BD0A01CF2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F711-F316-4C0A-8608-012B2C34E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4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ADB7-3932-44D1-AA3B-373BD0A01CF2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F711-F316-4C0A-8608-012B2C34E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0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ADB7-3932-44D1-AA3B-373BD0A01CF2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F711-F316-4C0A-8608-012B2C34E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5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ADB7-3932-44D1-AA3B-373BD0A01CF2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F711-F316-4C0A-8608-012B2C34E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ADB7-3932-44D1-AA3B-373BD0A01CF2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F711-F316-4C0A-8608-012B2C34E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3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ADB7-3932-44D1-AA3B-373BD0A01CF2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F711-F316-4C0A-8608-012B2C34E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7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ADB7-3932-44D1-AA3B-373BD0A01CF2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F711-F316-4C0A-8608-012B2C34E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7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ADB7-3932-44D1-AA3B-373BD0A01CF2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F711-F316-4C0A-8608-012B2C34E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6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ADB7-3932-44D1-AA3B-373BD0A01CF2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F711-F316-4C0A-8608-012B2C34E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2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ADB7-3932-44D1-AA3B-373BD0A01CF2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F711-F316-4C0A-8608-012B2C34E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9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ADB7-3932-44D1-AA3B-373BD0A01CF2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F711-F316-4C0A-8608-012B2C34E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6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FADB7-3932-44D1-AA3B-373BD0A01CF2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FF711-F316-4C0A-8608-012B2C34E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2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wellman\AppData\Roaming\PixelMetrics\CaptureWiz\Temp\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7" y="454427"/>
            <a:ext cx="6152235" cy="858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136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wellman\AppData\Roaming\PixelMetrics\CaptureWiz\Temp\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7" y="216518"/>
            <a:ext cx="5946037" cy="872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45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cwellman\AppData\Roaming\PixelMetrics\CaptureWiz\Temp\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68" y="118093"/>
            <a:ext cx="5764778" cy="889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41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956" y="635431"/>
            <a:ext cx="4229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 turtle</a:t>
            </a:r>
          </a:p>
          <a:p>
            <a:r>
              <a:rPr lang="en-US" dirty="0"/>
              <a:t>__import__("turtle").__traceable__ = </a:t>
            </a:r>
            <a:r>
              <a:rPr lang="en-US" b="1" dirty="0"/>
              <a:t>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3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cwellman\AppData\Roaming\PixelMetrics\CaptureWiz\Temp\6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2" y="162919"/>
            <a:ext cx="5842269" cy="879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085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963" y="495946"/>
            <a:ext cx="3946401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&gt;&gt;&gt; </a:t>
            </a:r>
            <a:r>
              <a:rPr lang="en-US" dirty="0"/>
              <a:t>abs(5)</a:t>
            </a:r>
          </a:p>
          <a:p>
            <a:r>
              <a:rPr lang="en-US" dirty="0"/>
              <a:t>5</a:t>
            </a:r>
          </a:p>
          <a:p>
            <a:r>
              <a:rPr lang="en-US" b="1" dirty="0"/>
              <a:t>&gt;&gt;&gt; </a:t>
            </a:r>
            <a:r>
              <a:rPr lang="en-US" dirty="0"/>
              <a:t>abs(-5)</a:t>
            </a:r>
          </a:p>
          <a:p>
            <a:r>
              <a:rPr lang="en-US" dirty="0"/>
              <a:t>5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&gt;&gt;&gt; </a:t>
            </a:r>
            <a:r>
              <a:rPr lang="en-US" dirty="0"/>
              <a:t>pow(2, 3)</a:t>
            </a:r>
          </a:p>
          <a:p>
            <a:r>
              <a:rPr lang="en-US" dirty="0"/>
              <a:t>8</a:t>
            </a:r>
          </a:p>
          <a:p>
            <a:r>
              <a:rPr lang="en-US" b="1" dirty="0"/>
              <a:t>&gt;&gt;&gt; </a:t>
            </a:r>
            <a:r>
              <a:rPr lang="en-US" dirty="0"/>
              <a:t>pow(7, 4)</a:t>
            </a:r>
          </a:p>
          <a:p>
            <a:r>
              <a:rPr lang="en-US" dirty="0"/>
              <a:t>2401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&gt;&gt;&gt; </a:t>
            </a:r>
            <a:r>
              <a:rPr lang="en-US" dirty="0"/>
              <a:t>max(7, 11)</a:t>
            </a:r>
          </a:p>
          <a:p>
            <a:r>
              <a:rPr lang="en-US" dirty="0"/>
              <a:t>11</a:t>
            </a:r>
          </a:p>
          <a:p>
            <a:r>
              <a:rPr lang="fr-FR" b="1" dirty="0"/>
              <a:t>&gt;&gt;&gt; </a:t>
            </a:r>
            <a:r>
              <a:rPr lang="fr-FR" dirty="0"/>
              <a:t>max(4, 1, 17, 2, 12)</a:t>
            </a:r>
          </a:p>
          <a:p>
            <a:r>
              <a:rPr lang="en-US" dirty="0"/>
              <a:t>17</a:t>
            </a:r>
          </a:p>
          <a:p>
            <a:r>
              <a:rPr lang="fr-FR" b="1" dirty="0"/>
              <a:t>&gt;&gt;&gt; </a:t>
            </a:r>
            <a:r>
              <a:rPr lang="fr-FR" dirty="0"/>
              <a:t>max(3 * 11, 5**3, 512 - 9, 1024**0)</a:t>
            </a:r>
          </a:p>
          <a:p>
            <a:r>
              <a:rPr lang="en-US" dirty="0"/>
              <a:t>503</a:t>
            </a:r>
          </a:p>
        </p:txBody>
      </p:sp>
    </p:spTree>
    <p:extLst>
      <p:ext uri="{BB962C8B-B14F-4D97-AF65-F5344CB8AC3E}">
        <p14:creationId xmlns:p14="http://schemas.microsoft.com/office/powerpoint/2010/main" val="2715524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969" y="433953"/>
            <a:ext cx="608384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*********************************************</a:t>
            </a:r>
          </a:p>
          <a:p>
            <a:r>
              <a:rPr lang="en-US" dirty="0"/>
              <a:t>WS ch4_3</a:t>
            </a:r>
          </a:p>
          <a:p>
            <a:r>
              <a:rPr lang="en-US" dirty="0"/>
              <a:t>Write a function, </a:t>
            </a:r>
            <a:r>
              <a:rPr lang="en-US" dirty="0" err="1"/>
              <a:t>five_factorial</a:t>
            </a:r>
            <a:r>
              <a:rPr lang="en-US" dirty="0"/>
              <a:t>(), which return 5! = 1*2*3*4*5</a:t>
            </a:r>
          </a:p>
          <a:p>
            <a:r>
              <a:rPr lang="en-US" dirty="0"/>
              <a:t>********************************************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***********************************************</a:t>
            </a:r>
          </a:p>
          <a:p>
            <a:r>
              <a:rPr lang="en-US" dirty="0"/>
              <a:t>WS ch4_4</a:t>
            </a:r>
          </a:p>
          <a:p>
            <a:r>
              <a:rPr lang="en-US" dirty="0"/>
              <a:t>Write a function, factorial(n), which returns n! .  n is an </a:t>
            </a:r>
            <a:r>
              <a:rPr lang="en-US" dirty="0" err="1"/>
              <a:t>int</a:t>
            </a:r>
            <a:r>
              <a:rPr lang="en-US" dirty="0"/>
              <a:t> &gt;=1.</a:t>
            </a:r>
          </a:p>
          <a:p>
            <a:r>
              <a:rPr lang="en-US" dirty="0"/>
              <a:t>***********************************************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*************************************************</a:t>
            </a:r>
          </a:p>
          <a:p>
            <a:r>
              <a:rPr lang="en-US" dirty="0"/>
              <a:t>WS </a:t>
            </a:r>
            <a:r>
              <a:rPr lang="en-US" dirty="0" err="1"/>
              <a:t>ch</a:t>
            </a:r>
            <a:r>
              <a:rPr lang="en-US" dirty="0"/>
              <a:t> 4_5</a:t>
            </a:r>
          </a:p>
          <a:p>
            <a:r>
              <a:rPr lang="en-US" dirty="0"/>
              <a:t>Use factorial(n) to print out a table of n! for 1 &lt;= n &lt;= 10.</a:t>
            </a:r>
          </a:p>
          <a:p>
            <a:r>
              <a:rPr lang="en-US" dirty="0"/>
              <a:t>************************************************</a:t>
            </a:r>
          </a:p>
        </p:txBody>
      </p:sp>
      <p:pic>
        <p:nvPicPr>
          <p:cNvPr id="17410" name="Picture 2" descr="C:\Users\cwellman\AppData\Roaming\PixelMetrics\CaptureWiz\Temp\7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305" y="6227734"/>
            <a:ext cx="2169171" cy="274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630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955" y="451472"/>
            <a:ext cx="66328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*************************************************</a:t>
            </a:r>
          </a:p>
          <a:p>
            <a:r>
              <a:rPr lang="en-US" dirty="0"/>
              <a:t>WS </a:t>
            </a:r>
            <a:r>
              <a:rPr lang="en-US" dirty="0" err="1"/>
              <a:t>ch</a:t>
            </a:r>
            <a:r>
              <a:rPr lang="en-US" dirty="0"/>
              <a:t> 4_5A</a:t>
            </a:r>
          </a:p>
          <a:p>
            <a:r>
              <a:rPr lang="en-US" dirty="0"/>
              <a:t>Write a function, f2c(</a:t>
            </a:r>
            <a:r>
              <a:rPr lang="en-US" dirty="0" err="1"/>
              <a:t>fahr</a:t>
            </a:r>
            <a:r>
              <a:rPr lang="en-US" dirty="0"/>
              <a:t>), that takes degrees in Fahrenheit &amp; returns Celsius degrees.</a:t>
            </a:r>
          </a:p>
          <a:p>
            <a:r>
              <a:rPr lang="en-US" dirty="0"/>
              <a:t>Write a function, f2k(</a:t>
            </a:r>
            <a:r>
              <a:rPr lang="en-US" dirty="0" err="1"/>
              <a:t>fahr</a:t>
            </a:r>
            <a:r>
              <a:rPr lang="en-US" dirty="0"/>
              <a:t>), that takes Fahrenheit degrees &amp; returns Kelvin degrees.  Use f2c(</a:t>
            </a:r>
            <a:r>
              <a:rPr lang="en-US" dirty="0" err="1"/>
              <a:t>fahr</a:t>
            </a:r>
            <a:r>
              <a:rPr lang="en-US" dirty="0"/>
              <a:t>) as a helper function.</a:t>
            </a:r>
          </a:p>
          <a:p>
            <a:r>
              <a:rPr lang="en-US" dirty="0"/>
              <a:t>32F ~ 0C, 212F ~ 100C</a:t>
            </a:r>
          </a:p>
          <a:p>
            <a:r>
              <a:rPr lang="en-US" dirty="0" err="1"/>
              <a:t>deg</a:t>
            </a:r>
            <a:r>
              <a:rPr lang="en-US" dirty="0"/>
              <a:t> K = </a:t>
            </a:r>
            <a:r>
              <a:rPr lang="en-US" dirty="0" err="1"/>
              <a:t>deg</a:t>
            </a:r>
            <a:r>
              <a:rPr lang="en-US" dirty="0"/>
              <a:t> C + 273.15</a:t>
            </a:r>
          </a:p>
          <a:p>
            <a:r>
              <a:rPr lang="en-US" dirty="0"/>
              <a:t>************************************************</a:t>
            </a:r>
          </a:p>
        </p:txBody>
      </p:sp>
    </p:spTree>
    <p:extLst>
      <p:ext uri="{BB962C8B-B14F-4D97-AF65-F5344CB8AC3E}">
        <p14:creationId xmlns:p14="http://schemas.microsoft.com/office/powerpoint/2010/main" val="1667349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cwellman\AppData\Roaming\PixelMetrics\CaptureWiz\Temp\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73" y="132759"/>
            <a:ext cx="5826771" cy="883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40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977" y="402957"/>
            <a:ext cx="587090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final_amt</a:t>
            </a:r>
            <a:r>
              <a:rPr lang="en-US" dirty="0"/>
              <a:t>(p, r, n, t):</a:t>
            </a:r>
          </a:p>
          <a:p>
            <a:r>
              <a:rPr lang="en-US" dirty="0"/>
              <a:t>   """</a:t>
            </a:r>
          </a:p>
          <a:p>
            <a:r>
              <a:rPr lang="en-US" dirty="0"/>
              <a:t>Apply the compound interest formula to p</a:t>
            </a:r>
          </a:p>
          <a:p>
            <a:r>
              <a:rPr lang="en-US" dirty="0"/>
              <a:t>to produce the final amount.</a:t>
            </a:r>
          </a:p>
          <a:p>
            <a:r>
              <a:rPr lang="en-US" dirty="0"/>
              <a:t>   """</a:t>
            </a:r>
          </a:p>
          <a:p>
            <a:endParaRPr lang="en-US" dirty="0"/>
          </a:p>
          <a:p>
            <a:r>
              <a:rPr lang="en-US" dirty="0"/>
              <a:t>   a = p * (1 + r/n) ** (n*t)</a:t>
            </a:r>
          </a:p>
          <a:p>
            <a:r>
              <a:rPr lang="en-US" dirty="0"/>
              <a:t>   return a # This is new, and makes the function fruitful.</a:t>
            </a:r>
          </a:p>
          <a:p>
            <a:endParaRPr lang="en-US" dirty="0"/>
          </a:p>
          <a:p>
            <a:r>
              <a:rPr lang="en-US" dirty="0"/>
              <a:t># now that we have the function above, let us call it.</a:t>
            </a:r>
          </a:p>
          <a:p>
            <a:r>
              <a:rPr lang="en-US" dirty="0" err="1"/>
              <a:t>toInvest</a:t>
            </a:r>
            <a:r>
              <a:rPr lang="en-US" dirty="0"/>
              <a:t> = float(input("How much do you want to invest?"))</a:t>
            </a:r>
          </a:p>
          <a:p>
            <a:r>
              <a:rPr lang="en-US" dirty="0" err="1"/>
              <a:t>fnl</a:t>
            </a:r>
            <a:r>
              <a:rPr lang="en-US" dirty="0"/>
              <a:t> = </a:t>
            </a:r>
            <a:r>
              <a:rPr lang="en-US" dirty="0" err="1"/>
              <a:t>final_amt</a:t>
            </a:r>
            <a:r>
              <a:rPr lang="en-US" dirty="0"/>
              <a:t>(</a:t>
            </a:r>
            <a:r>
              <a:rPr lang="en-US" dirty="0" err="1"/>
              <a:t>toInvest</a:t>
            </a:r>
            <a:r>
              <a:rPr lang="en-US" dirty="0"/>
              <a:t>, 0.08, 12, 5)</a:t>
            </a:r>
          </a:p>
          <a:p>
            <a:r>
              <a:rPr lang="en-US" dirty="0"/>
              <a:t>print("At the end of the period you’ll have", </a:t>
            </a:r>
            <a:r>
              <a:rPr lang="en-US" dirty="0" err="1"/>
              <a:t>fnl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##&gt;&gt;&gt; </a:t>
            </a:r>
          </a:p>
          <a:p>
            <a:r>
              <a:rPr lang="en-US" dirty="0"/>
              <a:t>##How much do you want to invest?1000</a:t>
            </a:r>
          </a:p>
          <a:p>
            <a:r>
              <a:rPr lang="en-US" dirty="0"/>
              <a:t>##At the end of the period you’ll have 1489.845708301605</a:t>
            </a:r>
          </a:p>
          <a:p>
            <a:r>
              <a:rPr lang="en-US" dirty="0"/>
              <a:t>##&gt;&gt;&gt; </a:t>
            </a:r>
          </a:p>
        </p:txBody>
      </p:sp>
    </p:spTree>
    <p:extLst>
      <p:ext uri="{BB962C8B-B14F-4D97-AF65-F5344CB8AC3E}">
        <p14:creationId xmlns:p14="http://schemas.microsoft.com/office/powerpoint/2010/main" val="4127535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cwellman\AppData\Roaming\PixelMetrics\CaptureWiz\Temp\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5" y="269282"/>
            <a:ext cx="5957775" cy="865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45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9932" y="511444"/>
            <a:ext cx="596445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turtle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draw_square</a:t>
            </a:r>
            <a:r>
              <a:rPr lang="en-US" dirty="0"/>
              <a:t>(t, </a:t>
            </a:r>
            <a:r>
              <a:rPr lang="en-US" dirty="0" err="1"/>
              <a:t>sz</a:t>
            </a:r>
            <a:r>
              <a:rPr lang="en-US" dirty="0"/>
              <a:t>):</a:t>
            </a:r>
          </a:p>
          <a:p>
            <a:r>
              <a:rPr lang="en-US" dirty="0"/>
              <a:t>    '''Make turtle t draw a square of </a:t>
            </a:r>
            <a:r>
              <a:rPr lang="en-US" dirty="0" err="1"/>
              <a:t>sz</a:t>
            </a:r>
            <a:r>
              <a:rPr lang="en-US" dirty="0"/>
              <a:t>.'''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range(4):</a:t>
            </a:r>
          </a:p>
          <a:p>
            <a:r>
              <a:rPr lang="en-US" dirty="0"/>
              <a:t>        </a:t>
            </a:r>
            <a:r>
              <a:rPr lang="en-US" dirty="0" err="1"/>
              <a:t>t.forward</a:t>
            </a:r>
            <a:r>
              <a:rPr lang="en-US" dirty="0"/>
              <a:t>(</a:t>
            </a:r>
            <a:r>
              <a:rPr lang="en-US" dirty="0" err="1"/>
              <a:t>sz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t.left</a:t>
            </a:r>
            <a:r>
              <a:rPr lang="en-US" dirty="0"/>
              <a:t>(90)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wn</a:t>
            </a:r>
            <a:r>
              <a:rPr lang="en-US" dirty="0"/>
              <a:t> = </a:t>
            </a:r>
            <a:r>
              <a:rPr lang="en-US" dirty="0" err="1"/>
              <a:t>turtle.Screen</a:t>
            </a:r>
            <a:r>
              <a:rPr lang="en-US" dirty="0"/>
              <a:t>() # Set up the window and its attributes</a:t>
            </a:r>
          </a:p>
          <a:p>
            <a:r>
              <a:rPr lang="en-US" dirty="0" err="1"/>
              <a:t>wn.bgcolor</a:t>
            </a:r>
            <a:r>
              <a:rPr lang="en-US" dirty="0"/>
              <a:t>("</a:t>
            </a:r>
            <a:r>
              <a:rPr lang="en-US" dirty="0" err="1"/>
              <a:t>lightgreen</a:t>
            </a:r>
            <a:r>
              <a:rPr lang="en-US" dirty="0"/>
              <a:t>")</a:t>
            </a:r>
          </a:p>
          <a:p>
            <a:r>
              <a:rPr lang="en-US" dirty="0" err="1"/>
              <a:t>wn.title</a:t>
            </a:r>
            <a:r>
              <a:rPr lang="en-US" dirty="0"/>
              <a:t>("Alex meets a function")</a:t>
            </a:r>
          </a:p>
          <a:p>
            <a:endParaRPr lang="en-US" dirty="0"/>
          </a:p>
          <a:p>
            <a:r>
              <a:rPr lang="en-US" dirty="0" err="1"/>
              <a:t>alex</a:t>
            </a:r>
            <a:r>
              <a:rPr lang="en-US" dirty="0"/>
              <a:t> = </a:t>
            </a:r>
            <a:r>
              <a:rPr lang="en-US" dirty="0" err="1"/>
              <a:t>turtle.Turtle</a:t>
            </a:r>
            <a:r>
              <a:rPr lang="en-US" dirty="0"/>
              <a:t>() # Create </a:t>
            </a:r>
            <a:r>
              <a:rPr lang="en-US" dirty="0" err="1"/>
              <a:t>alex</a:t>
            </a:r>
            <a:endParaRPr lang="en-US" dirty="0"/>
          </a:p>
          <a:p>
            <a:r>
              <a:rPr lang="en-US" dirty="0" err="1"/>
              <a:t>draw_square</a:t>
            </a:r>
            <a:r>
              <a:rPr lang="en-US" dirty="0"/>
              <a:t>(</a:t>
            </a:r>
            <a:r>
              <a:rPr lang="en-US" dirty="0" err="1"/>
              <a:t>alex</a:t>
            </a:r>
            <a:r>
              <a:rPr lang="en-US" dirty="0"/>
              <a:t>, 50) # Call the function to draw the square</a:t>
            </a:r>
          </a:p>
          <a:p>
            <a:r>
              <a:rPr lang="en-US" dirty="0" err="1"/>
              <a:t>wn.mainloop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03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02956"/>
            <a:ext cx="582428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dirty="0"/>
              <a:t>final_amt_v2(</a:t>
            </a:r>
            <a:r>
              <a:rPr lang="en-US" dirty="0" err="1"/>
              <a:t>principalAmount</a:t>
            </a:r>
            <a:r>
              <a:rPr lang="en-US" dirty="0"/>
              <a:t>, </a:t>
            </a:r>
            <a:r>
              <a:rPr lang="en-US" dirty="0" err="1"/>
              <a:t>nominalPercentageRate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numTimesPerYear</a:t>
            </a:r>
            <a:r>
              <a:rPr lang="en-US" dirty="0"/>
              <a:t>, years):</a:t>
            </a:r>
          </a:p>
          <a:p>
            <a:r>
              <a:rPr lang="en-US" dirty="0"/>
              <a:t>    a = </a:t>
            </a:r>
            <a:r>
              <a:rPr lang="en-US" dirty="0" err="1"/>
              <a:t>principalAmount</a:t>
            </a:r>
            <a:r>
              <a:rPr lang="en-US" dirty="0"/>
              <a:t> * (1 + </a:t>
            </a:r>
            <a:r>
              <a:rPr lang="en-US" dirty="0" err="1"/>
              <a:t>nominalPercentageRate</a:t>
            </a:r>
            <a:r>
              <a:rPr lang="en-US" dirty="0"/>
              <a:t> /</a:t>
            </a:r>
          </a:p>
          <a:p>
            <a:r>
              <a:rPr lang="en-US" dirty="0"/>
              <a:t>    </a:t>
            </a:r>
            <a:r>
              <a:rPr lang="en-US" dirty="0" err="1"/>
              <a:t>numTimesPerYear</a:t>
            </a:r>
            <a:r>
              <a:rPr lang="en-US" dirty="0"/>
              <a:t>) ** (</a:t>
            </a:r>
            <a:r>
              <a:rPr lang="en-US" dirty="0" err="1"/>
              <a:t>numTimesPerYear</a:t>
            </a:r>
            <a:r>
              <a:rPr lang="en-US" dirty="0"/>
              <a:t>*years)</a:t>
            </a:r>
          </a:p>
          <a:p>
            <a:r>
              <a:rPr lang="en-US" b="1" dirty="0"/>
              <a:t>    return </a:t>
            </a:r>
            <a:r>
              <a:rPr lang="en-US" dirty="0"/>
              <a:t>a</a:t>
            </a:r>
          </a:p>
          <a:p>
            <a:endParaRPr lang="en-US" dirty="0"/>
          </a:p>
          <a:p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dirty="0"/>
              <a:t>final_amt_v3(</a:t>
            </a:r>
            <a:r>
              <a:rPr lang="en-US" dirty="0" err="1"/>
              <a:t>amt</a:t>
            </a:r>
            <a:r>
              <a:rPr lang="en-US" dirty="0"/>
              <a:t>, rate, compounded, years):</a:t>
            </a:r>
          </a:p>
          <a:p>
            <a:r>
              <a:rPr lang="en-US" dirty="0"/>
              <a:t>    a = </a:t>
            </a:r>
            <a:r>
              <a:rPr lang="en-US" dirty="0" err="1"/>
              <a:t>amt</a:t>
            </a:r>
            <a:r>
              <a:rPr lang="en-US" dirty="0"/>
              <a:t> * (1 + rate/compounded) ** (</a:t>
            </a:r>
            <a:r>
              <a:rPr lang="en-US" dirty="0" err="1"/>
              <a:t>componded</a:t>
            </a:r>
            <a:r>
              <a:rPr lang="en-US" dirty="0"/>
              <a:t>*years)</a:t>
            </a:r>
          </a:p>
          <a:p>
            <a:r>
              <a:rPr lang="en-US" b="1" dirty="0"/>
              <a:t>    return </a:t>
            </a:r>
            <a:r>
              <a:rPr lang="en-US" dirty="0"/>
              <a:t>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pt-BR" b="1" dirty="0"/>
              <a:t>def </a:t>
            </a:r>
            <a:r>
              <a:rPr lang="pt-BR" dirty="0"/>
              <a:t>final_amt(p, r, n, t):</a:t>
            </a:r>
          </a:p>
          <a:p>
            <a:r>
              <a:rPr lang="pt-BR" dirty="0"/>
              <a:t>    a = p * (1 + r/n) ** (n*t)</a:t>
            </a:r>
          </a:p>
          <a:p>
            <a:r>
              <a:rPr lang="en-US" b="1" dirty="0"/>
              <a:t>    return </a:t>
            </a:r>
            <a:r>
              <a:rPr lang="en-US" dirty="0"/>
              <a:t>a</a:t>
            </a:r>
          </a:p>
          <a:p>
            <a:endParaRPr lang="en-US" dirty="0"/>
          </a:p>
          <a:p>
            <a:r>
              <a:rPr lang="en-US" b="1" dirty="0"/>
              <a:t>&gt;&gt;&gt; </a:t>
            </a:r>
            <a:r>
              <a:rPr lang="en-US" dirty="0"/>
              <a:t>a</a:t>
            </a:r>
          </a:p>
          <a:p>
            <a:r>
              <a:rPr lang="en-US" dirty="0" err="1"/>
              <a:t>NameError</a:t>
            </a:r>
            <a:r>
              <a:rPr lang="en-US" dirty="0"/>
              <a:t>: name ’a’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1809699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469" y="433953"/>
            <a:ext cx="62303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******************************************</a:t>
            </a:r>
          </a:p>
          <a:p>
            <a:r>
              <a:rPr lang="en-US" dirty="0"/>
              <a:t>WS ch4_6</a:t>
            </a:r>
          </a:p>
          <a:p>
            <a:r>
              <a:rPr lang="en-US" dirty="0"/>
              <a:t>Choose </a:t>
            </a:r>
            <a:r>
              <a:rPr lang="en-US" dirty="0" err="1"/>
              <a:t>p,r,n</a:t>
            </a:r>
            <a:r>
              <a:rPr lang="en-US" dirty="0"/>
              <a:t> = 1000,0.05,1.  Use </a:t>
            </a:r>
            <a:r>
              <a:rPr lang="en-US" dirty="0" err="1"/>
              <a:t>final_amt</a:t>
            </a:r>
            <a:r>
              <a:rPr lang="en-US" dirty="0"/>
              <a:t>(p, r, n, t) with a for loop to print out a table showing  the final amount for the 1</a:t>
            </a:r>
            <a:r>
              <a:rPr lang="en-US" baseline="30000" dirty="0"/>
              <a:t>st</a:t>
            </a:r>
            <a:r>
              <a:rPr lang="en-US" dirty="0"/>
              <a:t> 20 years.  Look up and use the round  function to print out 2 </a:t>
            </a:r>
            <a:r>
              <a:rPr lang="en-US" dirty="0" err="1"/>
              <a:t>decmal</a:t>
            </a:r>
            <a:r>
              <a:rPr lang="en-US" dirty="0"/>
              <a:t> places.</a:t>
            </a:r>
          </a:p>
          <a:p>
            <a:r>
              <a:rPr lang="en-US" dirty="0"/>
              <a:t>******************************************</a:t>
            </a:r>
          </a:p>
        </p:txBody>
      </p:sp>
      <p:pic>
        <p:nvPicPr>
          <p:cNvPr id="18434" name="Picture 2" descr="C:\Users\cwellman\AppData\Roaming\PixelMetrics\CaptureWiz\Temp\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70" y="2849751"/>
            <a:ext cx="3800454" cy="606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092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cwellman\AppData\Roaming\PixelMetrics\CaptureWiz\Temp\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8" y="0"/>
            <a:ext cx="6568462" cy="802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95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969" y="170481"/>
            <a:ext cx="6402587" cy="8402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turtle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make_window</a:t>
            </a:r>
            <a:r>
              <a:rPr lang="en-US" dirty="0"/>
              <a:t>(</a:t>
            </a:r>
            <a:r>
              <a:rPr lang="en-US" dirty="0" err="1"/>
              <a:t>colr</a:t>
            </a:r>
            <a:r>
              <a:rPr lang="en-US" dirty="0"/>
              <a:t>, </a:t>
            </a:r>
            <a:r>
              <a:rPr lang="en-US" dirty="0" err="1"/>
              <a:t>ttle</a:t>
            </a:r>
            <a:r>
              <a:rPr lang="en-US" dirty="0"/>
              <a:t>):</a:t>
            </a:r>
          </a:p>
          <a:p>
            <a:r>
              <a:rPr lang="en-US" dirty="0"/>
              <a:t>    '''Set up the window with the given background color and title.</a:t>
            </a:r>
          </a:p>
          <a:p>
            <a:r>
              <a:rPr lang="en-US" dirty="0"/>
              <a:t>Returns the new window. '''</a:t>
            </a:r>
          </a:p>
          <a:p>
            <a:r>
              <a:rPr lang="en-US" dirty="0"/>
              <a:t>    w = </a:t>
            </a:r>
            <a:r>
              <a:rPr lang="en-US" dirty="0" err="1"/>
              <a:t>turtle.Screen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w.bgcolor</a:t>
            </a:r>
            <a:r>
              <a:rPr lang="en-US" dirty="0"/>
              <a:t>(</a:t>
            </a:r>
            <a:r>
              <a:rPr lang="en-US" dirty="0" err="1"/>
              <a:t>colr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w.title</a:t>
            </a:r>
            <a:r>
              <a:rPr lang="en-US" dirty="0"/>
              <a:t>(</a:t>
            </a:r>
            <a:r>
              <a:rPr lang="en-US" dirty="0" err="1"/>
              <a:t>ttle</a:t>
            </a:r>
            <a:r>
              <a:rPr lang="en-US" dirty="0"/>
              <a:t>)</a:t>
            </a:r>
          </a:p>
          <a:p>
            <a:r>
              <a:rPr lang="en-US" dirty="0"/>
              <a:t>    return w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make_turtle</a:t>
            </a:r>
            <a:r>
              <a:rPr lang="en-US" dirty="0"/>
              <a:t>(</a:t>
            </a:r>
            <a:r>
              <a:rPr lang="en-US" dirty="0" err="1"/>
              <a:t>colr</a:t>
            </a:r>
            <a:r>
              <a:rPr lang="en-US" dirty="0"/>
              <a:t>, </a:t>
            </a:r>
            <a:r>
              <a:rPr lang="en-US" dirty="0" err="1"/>
              <a:t>sz</a:t>
            </a:r>
            <a:r>
              <a:rPr lang="en-US" dirty="0"/>
              <a:t>):</a:t>
            </a:r>
          </a:p>
          <a:p>
            <a:r>
              <a:rPr lang="en-US" dirty="0"/>
              <a:t>    '''</a:t>
            </a:r>
          </a:p>
          <a:p>
            <a:r>
              <a:rPr lang="en-US" dirty="0"/>
              <a:t>Set up a turtle with the given color and </a:t>
            </a:r>
            <a:r>
              <a:rPr lang="en-US" dirty="0" err="1"/>
              <a:t>pensize</a:t>
            </a:r>
            <a:r>
              <a:rPr lang="en-US" dirty="0"/>
              <a:t>.</a:t>
            </a:r>
          </a:p>
          <a:p>
            <a:r>
              <a:rPr lang="en-US" dirty="0"/>
              <a:t>Returns the new turtle.</a:t>
            </a:r>
          </a:p>
          <a:p>
            <a:r>
              <a:rPr lang="en-US" dirty="0"/>
              <a:t>    '''</a:t>
            </a:r>
          </a:p>
          <a:p>
            <a:r>
              <a:rPr lang="en-US" dirty="0"/>
              <a:t>    t = </a:t>
            </a:r>
            <a:r>
              <a:rPr lang="en-US" dirty="0" err="1"/>
              <a:t>turtle.Turtle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t.color</a:t>
            </a:r>
            <a:r>
              <a:rPr lang="en-US" dirty="0"/>
              <a:t>(</a:t>
            </a:r>
            <a:r>
              <a:rPr lang="en-US" dirty="0" err="1"/>
              <a:t>colr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t.pensize</a:t>
            </a:r>
            <a:r>
              <a:rPr lang="en-US" dirty="0"/>
              <a:t>(</a:t>
            </a:r>
            <a:r>
              <a:rPr lang="en-US" dirty="0" err="1"/>
              <a:t>sz</a:t>
            </a:r>
            <a:r>
              <a:rPr lang="en-US" dirty="0"/>
              <a:t>)</a:t>
            </a:r>
          </a:p>
          <a:p>
            <a:r>
              <a:rPr lang="en-US" dirty="0"/>
              <a:t>    return t</a:t>
            </a:r>
          </a:p>
          <a:p>
            <a:endParaRPr lang="en-US" dirty="0"/>
          </a:p>
          <a:p>
            <a:r>
              <a:rPr lang="en-US" dirty="0" err="1"/>
              <a:t>wn</a:t>
            </a:r>
            <a:r>
              <a:rPr lang="en-US" dirty="0"/>
              <a:t> = </a:t>
            </a:r>
            <a:r>
              <a:rPr lang="en-US" dirty="0" err="1"/>
              <a:t>make_window</a:t>
            </a:r>
            <a:r>
              <a:rPr lang="en-US" dirty="0"/>
              <a:t>("</a:t>
            </a:r>
            <a:r>
              <a:rPr lang="en-US" dirty="0" err="1"/>
              <a:t>lightgreen</a:t>
            </a:r>
            <a:r>
              <a:rPr lang="en-US" dirty="0"/>
              <a:t>", "Tess and Alex dancing")</a:t>
            </a:r>
          </a:p>
          <a:p>
            <a:r>
              <a:rPr lang="en-US" dirty="0" err="1"/>
              <a:t>tess</a:t>
            </a:r>
            <a:r>
              <a:rPr lang="en-US" dirty="0"/>
              <a:t> = </a:t>
            </a:r>
            <a:r>
              <a:rPr lang="en-US" dirty="0" err="1"/>
              <a:t>make_turtle</a:t>
            </a:r>
            <a:r>
              <a:rPr lang="en-US" dirty="0"/>
              <a:t>("</a:t>
            </a:r>
            <a:r>
              <a:rPr lang="en-US" dirty="0" err="1"/>
              <a:t>hotpink</a:t>
            </a:r>
            <a:r>
              <a:rPr lang="en-US" dirty="0"/>
              <a:t>", 5)</a:t>
            </a:r>
          </a:p>
          <a:p>
            <a:r>
              <a:rPr lang="en-US" dirty="0" err="1"/>
              <a:t>alex</a:t>
            </a:r>
            <a:r>
              <a:rPr lang="en-US" dirty="0"/>
              <a:t> = </a:t>
            </a:r>
            <a:r>
              <a:rPr lang="en-US" dirty="0" err="1"/>
              <a:t>make_turtle</a:t>
            </a:r>
            <a:r>
              <a:rPr lang="en-US" dirty="0"/>
              <a:t>("black", 1)</a:t>
            </a:r>
          </a:p>
          <a:p>
            <a:r>
              <a:rPr lang="en-US" dirty="0" err="1"/>
              <a:t>dave</a:t>
            </a:r>
            <a:r>
              <a:rPr lang="en-US" dirty="0"/>
              <a:t> = </a:t>
            </a:r>
            <a:r>
              <a:rPr lang="en-US" dirty="0" err="1"/>
              <a:t>make_turtle</a:t>
            </a:r>
            <a:r>
              <a:rPr lang="en-US" dirty="0"/>
              <a:t>("yellow", 2)</a:t>
            </a:r>
          </a:p>
          <a:p>
            <a:endParaRPr lang="en-US" dirty="0"/>
          </a:p>
          <a:p>
            <a:r>
              <a:rPr lang="en-US" dirty="0" err="1"/>
              <a:t>tess.fd</a:t>
            </a:r>
            <a:r>
              <a:rPr lang="en-US" dirty="0"/>
              <a:t>(100)</a:t>
            </a:r>
          </a:p>
          <a:p>
            <a:r>
              <a:rPr lang="en-US" dirty="0" err="1"/>
              <a:t>alex.rt</a:t>
            </a:r>
            <a:r>
              <a:rPr lang="en-US" dirty="0"/>
              <a:t>(60)</a:t>
            </a:r>
          </a:p>
          <a:p>
            <a:r>
              <a:rPr lang="en-US" dirty="0" err="1"/>
              <a:t>alex.fd</a:t>
            </a:r>
            <a:r>
              <a:rPr lang="en-US" dirty="0"/>
              <a:t>(200)</a:t>
            </a:r>
          </a:p>
          <a:p>
            <a:r>
              <a:rPr lang="en-US" dirty="0" err="1"/>
              <a:t>dave.rt</a:t>
            </a:r>
            <a:r>
              <a:rPr lang="en-US" dirty="0"/>
              <a:t>(120)</a:t>
            </a:r>
          </a:p>
          <a:p>
            <a:r>
              <a:rPr lang="en-US" dirty="0" err="1"/>
              <a:t>dave.fd</a:t>
            </a:r>
            <a:r>
              <a:rPr lang="en-US" dirty="0"/>
              <a:t>(300)</a:t>
            </a:r>
          </a:p>
        </p:txBody>
      </p:sp>
    </p:spTree>
    <p:extLst>
      <p:ext uri="{BB962C8B-B14F-4D97-AF65-F5344CB8AC3E}">
        <p14:creationId xmlns:p14="http://schemas.microsoft.com/office/powerpoint/2010/main" val="2967765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966" y="402956"/>
            <a:ext cx="59289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**********************************************</a:t>
            </a:r>
          </a:p>
          <a:p>
            <a:r>
              <a:rPr lang="en-US" dirty="0"/>
              <a:t>WS ch4_7</a:t>
            </a:r>
          </a:p>
          <a:p>
            <a:r>
              <a:rPr lang="en-US" dirty="0"/>
              <a:t>Use </a:t>
            </a:r>
            <a:r>
              <a:rPr lang="en-US" dirty="0" err="1"/>
              <a:t>turtle_refactor</a:t>
            </a:r>
            <a:r>
              <a:rPr lang="en-US" dirty="0"/>
              <a:t>(</a:t>
            </a:r>
            <a:r>
              <a:rPr lang="en-US" dirty="0" err="1"/>
              <a:t>colr,ttle</a:t>
            </a:r>
            <a:r>
              <a:rPr lang="en-US" dirty="0"/>
              <a:t>) &amp; </a:t>
            </a:r>
            <a:r>
              <a:rPr lang="en-US" dirty="0" err="1"/>
              <a:t>draw_rectangle</a:t>
            </a:r>
            <a:r>
              <a:rPr lang="en-US" dirty="0"/>
              <a:t>(</a:t>
            </a:r>
            <a:r>
              <a:rPr lang="en-US" dirty="0" err="1"/>
              <a:t>t,W,H</a:t>
            </a:r>
            <a:r>
              <a:rPr lang="en-US" dirty="0"/>
              <a:t>) to have</a:t>
            </a:r>
          </a:p>
          <a:p>
            <a:r>
              <a:rPr lang="en-US" dirty="0"/>
              <a:t>Tess make a 100 x 50 rectangle</a:t>
            </a:r>
          </a:p>
          <a:p>
            <a:r>
              <a:rPr lang="en-US" dirty="0"/>
              <a:t>Alex make a 150 x 200 rectangle at 45 </a:t>
            </a:r>
            <a:r>
              <a:rPr lang="en-US" dirty="0" err="1"/>
              <a:t>deg</a:t>
            </a:r>
            <a:r>
              <a:rPr lang="en-US" dirty="0"/>
              <a:t> </a:t>
            </a:r>
            <a:r>
              <a:rPr lang="en-US" dirty="0" err="1"/>
              <a:t>wrt</a:t>
            </a:r>
            <a:r>
              <a:rPr lang="en-US" dirty="0"/>
              <a:t> horizontal</a:t>
            </a:r>
          </a:p>
          <a:p>
            <a:r>
              <a:rPr lang="en-US" dirty="0"/>
              <a:t>Dave make a 200 x 250 rectangle at 70 </a:t>
            </a:r>
            <a:r>
              <a:rPr lang="en-US" dirty="0" err="1"/>
              <a:t>deg</a:t>
            </a:r>
            <a:r>
              <a:rPr lang="en-US" dirty="0"/>
              <a:t> </a:t>
            </a:r>
            <a:r>
              <a:rPr lang="en-US" dirty="0" err="1"/>
              <a:t>wrt</a:t>
            </a:r>
            <a:r>
              <a:rPr lang="en-US" dirty="0"/>
              <a:t> horizontal</a:t>
            </a:r>
          </a:p>
          <a:p>
            <a:r>
              <a:rPr lang="en-US" dirty="0"/>
              <a:t>***********************************************</a:t>
            </a:r>
          </a:p>
        </p:txBody>
      </p:sp>
      <p:pic>
        <p:nvPicPr>
          <p:cNvPr id="19458" name="Picture 2" descr="C:\Users\cwellman\AppData\Roaming\PixelMetrics\CaptureWiz\Temp\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965" y="4105679"/>
            <a:ext cx="3895725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436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120640"/>
            <a:ext cx="62928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**********************************************</a:t>
            </a:r>
          </a:p>
          <a:p>
            <a:r>
              <a:rPr lang="en-US" dirty="0"/>
              <a:t>WS ch4_8</a:t>
            </a:r>
          </a:p>
          <a:p>
            <a:r>
              <a:rPr lang="en-US" dirty="0"/>
              <a:t>***********************************************</a:t>
            </a:r>
          </a:p>
          <a:p>
            <a:r>
              <a:rPr lang="en-US" dirty="0"/>
              <a:t>Write a function, </a:t>
            </a:r>
            <a:r>
              <a:rPr lang="en-US" dirty="0" err="1"/>
              <a:t>trngl_perim</a:t>
            </a:r>
            <a:r>
              <a:rPr lang="en-US" dirty="0"/>
              <a:t>(x1,y1,x2,y2,x3,y3), which takes the coordinates of the 3 vertices of a triangle as parameters and which returns the perimeter of the triangle. Write a helper function, distance(x1,y1,x2,y2), which returns the distance between 2 points, which will be in the definition of </a:t>
            </a:r>
            <a:r>
              <a:rPr lang="en-US" dirty="0" err="1"/>
              <a:t>trngl_perim</a:t>
            </a:r>
            <a:r>
              <a:rPr lang="en-US" dirty="0"/>
              <a:t>(x1,y1,x2,y2,x3,y3).  Check that both functions are working correctly.</a:t>
            </a:r>
          </a:p>
          <a:p>
            <a:endParaRPr lang="en-US" dirty="0"/>
          </a:p>
          <a:p>
            <a:r>
              <a:rPr lang="en-US" dirty="0"/>
              <a:t>Find the perimeter of the triangle whose vertices are</a:t>
            </a:r>
          </a:p>
          <a:p>
            <a:r>
              <a:rPr lang="en-US" dirty="0"/>
              <a:t>(1,2),(3,4),(5,6).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68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" y="552758"/>
            <a:ext cx="64643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**********************************************</a:t>
            </a:r>
          </a:p>
          <a:p>
            <a:r>
              <a:rPr lang="en-US" sz="1400" dirty="0"/>
              <a:t>WS ch4_9</a:t>
            </a:r>
          </a:p>
          <a:p>
            <a:r>
              <a:rPr lang="en-US" sz="1400" dirty="0"/>
              <a:t>The number, e, Euler’s number, is an irrational number which has the value of 2.718281828459045 to that many decimals places. It is just as important as the number pi. [You can access the value of e from the math module as </a:t>
            </a:r>
            <a:r>
              <a:rPr lang="en-US" sz="1400" dirty="0" err="1"/>
              <a:t>math.e</a:t>
            </a:r>
            <a:r>
              <a:rPr lang="en-US" sz="1400" dirty="0"/>
              <a:t>.]</a:t>
            </a:r>
          </a:p>
          <a:p>
            <a:r>
              <a:rPr lang="en-US" sz="1400" dirty="0"/>
              <a:t>A formula for e</a:t>
            </a:r>
            <a:r>
              <a:rPr lang="en-US" sz="1400" baseline="30000" dirty="0"/>
              <a:t>x</a:t>
            </a:r>
            <a:r>
              <a:rPr lang="en-US" sz="1400" dirty="0"/>
              <a:t> is the infinite sum</a:t>
            </a:r>
          </a:p>
          <a:p>
            <a:r>
              <a:rPr lang="en-US" sz="1400" dirty="0"/>
              <a:t>e</a:t>
            </a:r>
            <a:r>
              <a:rPr lang="en-US" sz="1400" baseline="30000" dirty="0"/>
              <a:t>x</a:t>
            </a:r>
            <a:r>
              <a:rPr lang="en-US" sz="1400" dirty="0"/>
              <a:t> = 1 + x + x</a:t>
            </a:r>
            <a:r>
              <a:rPr lang="en-US" sz="1400" baseline="30000" dirty="0"/>
              <a:t>2</a:t>
            </a:r>
            <a:r>
              <a:rPr lang="en-US" sz="1400" dirty="0"/>
              <a:t>/2! + x</a:t>
            </a:r>
            <a:r>
              <a:rPr lang="en-US" sz="1400" baseline="30000" dirty="0"/>
              <a:t>3</a:t>
            </a:r>
            <a:r>
              <a:rPr lang="en-US" sz="1400" dirty="0"/>
              <a:t>/4! + …. + </a:t>
            </a:r>
            <a:r>
              <a:rPr lang="en-US" sz="1400" dirty="0" err="1"/>
              <a:t>x</a:t>
            </a:r>
            <a:r>
              <a:rPr lang="en-US" sz="1400" baseline="30000" dirty="0" err="1"/>
              <a:t>n</a:t>
            </a:r>
            <a:r>
              <a:rPr lang="en-US" sz="1400" dirty="0"/>
              <a:t>/n! + ….</a:t>
            </a:r>
          </a:p>
          <a:p>
            <a:r>
              <a:rPr lang="en-US" sz="1400" dirty="0"/>
              <a:t>Write a function, </a:t>
            </a:r>
            <a:r>
              <a:rPr lang="en-US" sz="1400" dirty="0" err="1"/>
              <a:t>e_to_the_x_series</a:t>
            </a:r>
            <a:r>
              <a:rPr lang="en-US" sz="1400" dirty="0"/>
              <a:t>(</a:t>
            </a:r>
            <a:r>
              <a:rPr lang="en-US" sz="1400" dirty="0" err="1"/>
              <a:t>x,n</a:t>
            </a:r>
            <a:r>
              <a:rPr lang="en-US" sz="1400" dirty="0"/>
              <a:t>), which returns n terms of the above series:</a:t>
            </a:r>
          </a:p>
          <a:p>
            <a:r>
              <a:rPr lang="en-US" sz="1400" dirty="0"/>
              <a:t>1 + x + x</a:t>
            </a:r>
            <a:r>
              <a:rPr lang="en-US" sz="1400" baseline="30000" dirty="0"/>
              <a:t>2</a:t>
            </a:r>
            <a:r>
              <a:rPr lang="en-US" sz="1400" dirty="0"/>
              <a:t>/2! + x</a:t>
            </a:r>
            <a:r>
              <a:rPr lang="en-US" sz="1400" baseline="30000" dirty="0"/>
              <a:t>3</a:t>
            </a:r>
            <a:r>
              <a:rPr lang="en-US" sz="1400" dirty="0"/>
              <a:t>/4! + …. + </a:t>
            </a:r>
            <a:r>
              <a:rPr lang="en-US" sz="1400" dirty="0" err="1"/>
              <a:t>x</a:t>
            </a:r>
            <a:r>
              <a:rPr lang="en-US" sz="1400" baseline="30000" dirty="0" err="1"/>
              <a:t>n</a:t>
            </a:r>
            <a:r>
              <a:rPr lang="en-US" sz="1400" dirty="0"/>
              <a:t>/n!</a:t>
            </a:r>
          </a:p>
          <a:p>
            <a:endParaRPr lang="en-US" sz="1400" dirty="0"/>
          </a:p>
          <a:p>
            <a:r>
              <a:rPr lang="en-US" sz="1400" dirty="0"/>
              <a:t>Use factorial(n) as a helper function in the definition of </a:t>
            </a:r>
            <a:r>
              <a:rPr lang="en-US" sz="1400" dirty="0" err="1"/>
              <a:t>e_to_the_x_series</a:t>
            </a:r>
            <a:r>
              <a:rPr lang="en-US" sz="1400" dirty="0"/>
              <a:t>(</a:t>
            </a:r>
            <a:r>
              <a:rPr lang="en-US" sz="1400" dirty="0" err="1"/>
              <a:t>x,n</a:t>
            </a:r>
            <a:r>
              <a:rPr lang="en-US" sz="1400" dirty="0"/>
              <a:t>).</a:t>
            </a:r>
          </a:p>
          <a:p>
            <a:endParaRPr lang="en-US" sz="1400" dirty="0"/>
          </a:p>
          <a:p>
            <a:r>
              <a:rPr lang="en-US" sz="1400" dirty="0"/>
              <a:t>Print out a table of </a:t>
            </a:r>
            <a:r>
              <a:rPr lang="en-US" sz="1400" dirty="0" err="1"/>
              <a:t>e^x</a:t>
            </a:r>
            <a:r>
              <a:rPr lang="en-US" sz="1400" dirty="0"/>
              <a:t> for x from 0 to 5 in steps of .5.  The table should have 3 columns (don’t worry too much for now about making things line up):</a:t>
            </a:r>
          </a:p>
          <a:p>
            <a:r>
              <a:rPr lang="en-US" sz="1400" dirty="0"/>
              <a:t>&gt;&gt;&gt; </a:t>
            </a:r>
          </a:p>
          <a:p>
            <a:r>
              <a:rPr lang="en-US" sz="1400" dirty="0"/>
              <a:t>x        </a:t>
            </a:r>
            <a:r>
              <a:rPr lang="en-US" sz="1400" dirty="0" err="1"/>
              <a:t>e^x</a:t>
            </a:r>
            <a:r>
              <a:rPr lang="en-US" sz="1400" dirty="0"/>
              <a:t> series    </a:t>
            </a:r>
            <a:r>
              <a:rPr lang="en-US" sz="1400" dirty="0" err="1"/>
              <a:t>e^x</a:t>
            </a:r>
            <a:r>
              <a:rPr lang="en-US" sz="1400" dirty="0"/>
              <a:t> using </a:t>
            </a:r>
          </a:p>
          <a:p>
            <a:r>
              <a:rPr lang="en-US" sz="1400" dirty="0"/>
              <a:t>         w 10 terms    value of e</a:t>
            </a:r>
          </a:p>
          <a:p>
            <a:r>
              <a:rPr lang="en-US" sz="1400" dirty="0"/>
              <a:t>-------  ---------      ---------</a:t>
            </a:r>
          </a:p>
          <a:p>
            <a:r>
              <a:rPr lang="en-US" sz="1400" dirty="0"/>
              <a:t>0      1.0         1.0</a:t>
            </a:r>
          </a:p>
          <a:p>
            <a:r>
              <a:rPr lang="en-US" sz="1400" dirty="0"/>
              <a:t>0.5      1.6487         1.6487</a:t>
            </a:r>
          </a:p>
          <a:p>
            <a:r>
              <a:rPr lang="en-US" sz="1400" dirty="0"/>
              <a:t>1.0      2.7183         2.7183</a:t>
            </a:r>
          </a:p>
          <a:p>
            <a:r>
              <a:rPr lang="en-US" sz="1400" dirty="0"/>
              <a:t>1.5      4.4817         4.4817</a:t>
            </a:r>
          </a:p>
          <a:p>
            <a:r>
              <a:rPr lang="en-US" sz="1400" dirty="0"/>
              <a:t>2.0      7.3887         7.3891</a:t>
            </a:r>
          </a:p>
          <a:p>
            <a:r>
              <a:rPr lang="en-US" sz="1400" dirty="0"/>
              <a:t>2.5      12.1791         12.1825</a:t>
            </a:r>
          </a:p>
          <a:p>
            <a:r>
              <a:rPr lang="en-US" sz="1400" dirty="0"/>
              <a:t>3.0      20.0634         20.0855</a:t>
            </a:r>
          </a:p>
          <a:p>
            <a:r>
              <a:rPr lang="en-US" sz="1400" dirty="0"/>
              <a:t>3.5      33.0057         33.1155</a:t>
            </a:r>
          </a:p>
          <a:p>
            <a:r>
              <a:rPr lang="en-US" sz="1400" dirty="0"/>
              <a:t>4.0      54.1541         54.5982</a:t>
            </a:r>
          </a:p>
          <a:p>
            <a:r>
              <a:rPr lang="en-US" sz="1400" dirty="0"/>
              <a:t>4.5      88.4785         90.0171</a:t>
            </a:r>
          </a:p>
          <a:p>
            <a:r>
              <a:rPr lang="en-US" sz="1400" dirty="0"/>
              <a:t>5.0      143.6895         148.4132</a:t>
            </a:r>
          </a:p>
          <a:p>
            <a:r>
              <a:rPr lang="en-US" sz="1400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784197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7999" y="175550"/>
            <a:ext cx="5608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WS </a:t>
            </a:r>
            <a:r>
              <a:rPr lang="en-US" sz="1200" dirty="0" err="1"/>
              <a:t>ch</a:t>
            </a:r>
            <a:r>
              <a:rPr lang="en-US" sz="1200" dirty="0"/>
              <a:t> 4-10</a:t>
            </a:r>
          </a:p>
          <a:p>
            <a:r>
              <a:rPr lang="en-US" sz="1200" dirty="0"/>
              <a:t>This example is about helper functions, not conditionals.</a:t>
            </a:r>
          </a:p>
          <a:p>
            <a:r>
              <a:rPr lang="en-US" sz="1200" dirty="0"/>
              <a:t>Write code to produce the following turtle output.  Use appropriate helper functions.</a:t>
            </a:r>
          </a:p>
        </p:txBody>
      </p:sp>
      <p:pic>
        <p:nvPicPr>
          <p:cNvPr id="1026" name="Picture 2" descr="C:\Users\cwellman\AppData\Roaming\PixelMetrics\CaptureWiz\Temp\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6" y="1723652"/>
            <a:ext cx="6801591" cy="166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703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cwellman\AppData\Roaming\PixelMetrics\CaptureWiz\Temp\6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8" y="217432"/>
            <a:ext cx="5764778" cy="875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733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cwellman\AppData\Roaming\PixelMetrics\CaptureWiz\Temp\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72" y="284700"/>
            <a:ext cx="6099875" cy="870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71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973" y="604433"/>
            <a:ext cx="64162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************************************************</a:t>
            </a:r>
          </a:p>
          <a:p>
            <a:r>
              <a:rPr lang="en-US" dirty="0"/>
              <a:t>WS ch4_1</a:t>
            </a:r>
          </a:p>
          <a:p>
            <a:r>
              <a:rPr lang="en-US" dirty="0"/>
              <a:t>Write a function, </a:t>
            </a:r>
            <a:r>
              <a:rPr lang="en-US" dirty="0" err="1"/>
              <a:t>draw_triangle</a:t>
            </a:r>
            <a:r>
              <a:rPr lang="en-US" dirty="0"/>
              <a:t>(</a:t>
            </a:r>
            <a:r>
              <a:rPr lang="en-US" dirty="0" err="1"/>
              <a:t>t,sz</a:t>
            </a:r>
            <a:r>
              <a:rPr lang="en-US" dirty="0"/>
              <a:t>), which draws an equilateral triangle of size </a:t>
            </a:r>
            <a:r>
              <a:rPr lang="en-US" dirty="0" err="1"/>
              <a:t>sz</a:t>
            </a:r>
            <a:r>
              <a:rPr lang="en-US" dirty="0"/>
              <a:t> using Turtle t.</a:t>
            </a:r>
          </a:p>
          <a:p>
            <a:r>
              <a:rPr lang="en-US" dirty="0"/>
              <a:t>*************************************************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draw_triangle</a:t>
            </a:r>
            <a:r>
              <a:rPr lang="en-US" dirty="0"/>
              <a:t>(tess,150)</a:t>
            </a:r>
          </a:p>
        </p:txBody>
      </p:sp>
      <p:pic>
        <p:nvPicPr>
          <p:cNvPr id="16386" name="Picture 2" descr="C:\Users\cwellman\AppData\Roaming\PixelMetrics\CaptureWiz\Temp\7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863" y="4315633"/>
            <a:ext cx="19240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454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cwellman\AppData\Roaming\PixelMetrics\CaptureWiz\Temp\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67" y="77490"/>
            <a:ext cx="6121831" cy="896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308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cwellman\AppData\Roaming\PixelMetrics\CaptureWiz\Temp\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47422"/>
            <a:ext cx="6462201" cy="745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058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464" y="511444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HW:  1,2,4,7</a:t>
            </a:r>
          </a:p>
          <a:p>
            <a:r>
              <a:rPr lang="en-US" dirty="0" err="1"/>
              <a:t>Youtube</a:t>
            </a:r>
            <a:r>
              <a:rPr lang="en-US" dirty="0"/>
              <a:t>: 5</a:t>
            </a:r>
          </a:p>
        </p:txBody>
      </p:sp>
    </p:spTree>
    <p:extLst>
      <p:ext uri="{BB962C8B-B14F-4D97-AF65-F5344CB8AC3E}">
        <p14:creationId xmlns:p14="http://schemas.microsoft.com/office/powerpoint/2010/main" val="1195018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37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wellman\AppData\Roaming\PixelMetrics\CaptureWiz\Temp\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586"/>
            <a:ext cx="6167338" cy="858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44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wellman\AppData\Roaming\PixelMetrics\CaptureWiz\Temp\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2" y="136444"/>
            <a:ext cx="6038617" cy="862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46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943" y="356461"/>
            <a:ext cx="5784532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turtle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draw_multicolor_square</a:t>
            </a:r>
            <a:r>
              <a:rPr lang="en-US" dirty="0"/>
              <a:t>(t, </a:t>
            </a:r>
            <a:r>
              <a:rPr lang="en-US" dirty="0" err="1"/>
              <a:t>sz</a:t>
            </a:r>
            <a:r>
              <a:rPr lang="en-US" dirty="0"/>
              <a:t>):</a:t>
            </a:r>
          </a:p>
          <a:p>
            <a:r>
              <a:rPr lang="en-US" dirty="0"/>
              <a:t>    """Make turtle t draw a multi-color square of </a:t>
            </a:r>
            <a:r>
              <a:rPr lang="en-US" dirty="0" err="1"/>
              <a:t>sz</a:t>
            </a:r>
            <a:r>
              <a:rPr lang="en-US" dirty="0"/>
              <a:t>."""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["red", "purple", "</a:t>
            </a:r>
            <a:r>
              <a:rPr lang="en-US" dirty="0" err="1"/>
              <a:t>hotpink</a:t>
            </a:r>
            <a:r>
              <a:rPr lang="en-US" dirty="0"/>
              <a:t>", "blue"]:</a:t>
            </a:r>
          </a:p>
          <a:p>
            <a:r>
              <a:rPr lang="en-US" dirty="0"/>
              <a:t>        </a:t>
            </a:r>
            <a:r>
              <a:rPr lang="en-US" dirty="0" err="1"/>
              <a:t>t.color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t.forward</a:t>
            </a:r>
            <a:r>
              <a:rPr lang="en-US" dirty="0"/>
              <a:t>(</a:t>
            </a:r>
            <a:r>
              <a:rPr lang="en-US" dirty="0" err="1"/>
              <a:t>sz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t.left</a:t>
            </a:r>
            <a:r>
              <a:rPr lang="en-US" dirty="0"/>
              <a:t>(90)</a:t>
            </a:r>
          </a:p>
          <a:p>
            <a:endParaRPr lang="en-US" dirty="0"/>
          </a:p>
          <a:p>
            <a:r>
              <a:rPr lang="en-US" dirty="0" err="1"/>
              <a:t>wn</a:t>
            </a:r>
            <a:r>
              <a:rPr lang="en-US" dirty="0"/>
              <a:t> = </a:t>
            </a:r>
            <a:r>
              <a:rPr lang="en-US" dirty="0" err="1"/>
              <a:t>turtle.Screen</a:t>
            </a:r>
            <a:r>
              <a:rPr lang="en-US" dirty="0"/>
              <a:t>() # Set up the window and its attributes</a:t>
            </a:r>
          </a:p>
          <a:p>
            <a:r>
              <a:rPr lang="en-US" dirty="0" err="1"/>
              <a:t>wn.bgcolor</a:t>
            </a:r>
            <a:r>
              <a:rPr lang="en-US" dirty="0"/>
              <a:t>("</a:t>
            </a:r>
            <a:r>
              <a:rPr lang="en-US" dirty="0" err="1"/>
              <a:t>lightgreen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 err="1"/>
              <a:t>tess</a:t>
            </a:r>
            <a:r>
              <a:rPr lang="en-US" dirty="0"/>
              <a:t> = </a:t>
            </a:r>
            <a:r>
              <a:rPr lang="en-US" dirty="0" err="1"/>
              <a:t>turtle.Turtle</a:t>
            </a:r>
            <a:r>
              <a:rPr lang="en-US" dirty="0"/>
              <a:t>() # Create </a:t>
            </a:r>
            <a:r>
              <a:rPr lang="en-US" dirty="0" err="1"/>
              <a:t>tess</a:t>
            </a:r>
            <a:r>
              <a:rPr lang="en-US" dirty="0"/>
              <a:t> and set some attributes</a:t>
            </a:r>
          </a:p>
          <a:p>
            <a:r>
              <a:rPr lang="en-US" dirty="0" err="1"/>
              <a:t>tess.pensize</a:t>
            </a:r>
            <a:r>
              <a:rPr lang="en-US" dirty="0"/>
              <a:t>(3)</a:t>
            </a:r>
          </a:p>
          <a:p>
            <a:endParaRPr lang="en-US" dirty="0"/>
          </a:p>
          <a:p>
            <a:r>
              <a:rPr lang="en-US" dirty="0"/>
              <a:t>size = 20 # Size of the smallest square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range(15):</a:t>
            </a:r>
          </a:p>
          <a:p>
            <a:r>
              <a:rPr lang="en-US" dirty="0"/>
              <a:t>    </a:t>
            </a:r>
            <a:r>
              <a:rPr lang="en-US" dirty="0" err="1"/>
              <a:t>draw_multicolor_square</a:t>
            </a:r>
            <a:r>
              <a:rPr lang="en-US" dirty="0"/>
              <a:t>(</a:t>
            </a:r>
            <a:r>
              <a:rPr lang="en-US" dirty="0" err="1"/>
              <a:t>tess</a:t>
            </a:r>
            <a:r>
              <a:rPr lang="en-US" dirty="0"/>
              <a:t>, size)</a:t>
            </a:r>
          </a:p>
          <a:p>
            <a:r>
              <a:rPr lang="en-US" dirty="0"/>
              <a:t>    size = size + 10 # Increase the size for next time</a:t>
            </a:r>
          </a:p>
          <a:p>
            <a:r>
              <a:rPr lang="en-US" dirty="0"/>
              <a:t>    </a:t>
            </a:r>
            <a:r>
              <a:rPr lang="en-US" dirty="0" err="1"/>
              <a:t>tess.forward</a:t>
            </a:r>
            <a:r>
              <a:rPr lang="en-US" dirty="0"/>
              <a:t>(10) # Move </a:t>
            </a:r>
            <a:r>
              <a:rPr lang="en-US" dirty="0" err="1"/>
              <a:t>tess</a:t>
            </a:r>
            <a:r>
              <a:rPr lang="en-US" dirty="0"/>
              <a:t> along a little</a:t>
            </a:r>
          </a:p>
          <a:p>
            <a:r>
              <a:rPr lang="en-US" dirty="0"/>
              <a:t>    </a:t>
            </a:r>
            <a:r>
              <a:rPr lang="en-US" dirty="0" err="1"/>
              <a:t>tess.right</a:t>
            </a:r>
            <a:r>
              <a:rPr lang="en-US" dirty="0"/>
              <a:t>(18) # and give her some turn</a:t>
            </a:r>
          </a:p>
          <a:p>
            <a:endParaRPr lang="en-US" dirty="0"/>
          </a:p>
          <a:p>
            <a:r>
              <a:rPr lang="en-US" dirty="0" err="1"/>
              <a:t>wn.mainloop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4181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wellman\AppData\Roaming\PixelMetrics\CaptureWiz\Temp\5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0" y="193916"/>
            <a:ext cx="5850191" cy="864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92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976" y="154983"/>
            <a:ext cx="635462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turtle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draw_rectangle</a:t>
            </a:r>
            <a:r>
              <a:rPr lang="en-US" dirty="0"/>
              <a:t>(t, w, h):</a:t>
            </a:r>
          </a:p>
          <a:p>
            <a:r>
              <a:rPr lang="en-US" dirty="0"/>
              <a:t>    """Get turtle t to draw a rectangle of width w and height h."""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range(2):</a:t>
            </a:r>
          </a:p>
          <a:p>
            <a:r>
              <a:rPr lang="en-US" dirty="0"/>
              <a:t>        </a:t>
            </a:r>
            <a:r>
              <a:rPr lang="en-US" dirty="0" err="1"/>
              <a:t>t.forward</a:t>
            </a:r>
            <a:r>
              <a:rPr lang="en-US" dirty="0"/>
              <a:t>(w)</a:t>
            </a:r>
          </a:p>
          <a:p>
            <a:r>
              <a:rPr lang="en-US" dirty="0"/>
              <a:t>        </a:t>
            </a:r>
            <a:r>
              <a:rPr lang="en-US" dirty="0" err="1"/>
              <a:t>t.left</a:t>
            </a:r>
            <a:r>
              <a:rPr lang="en-US" dirty="0"/>
              <a:t>(90)</a:t>
            </a:r>
          </a:p>
          <a:p>
            <a:r>
              <a:rPr lang="en-US" dirty="0"/>
              <a:t>        </a:t>
            </a:r>
            <a:r>
              <a:rPr lang="en-US" dirty="0" err="1"/>
              <a:t>t.forward</a:t>
            </a:r>
            <a:r>
              <a:rPr lang="en-US" dirty="0"/>
              <a:t>(h)</a:t>
            </a:r>
          </a:p>
          <a:p>
            <a:r>
              <a:rPr lang="en-US" dirty="0"/>
              <a:t>        </a:t>
            </a:r>
            <a:r>
              <a:rPr lang="en-US" dirty="0" err="1"/>
              <a:t>t.left</a:t>
            </a:r>
            <a:r>
              <a:rPr lang="en-US" dirty="0"/>
              <a:t>(90)</a:t>
            </a:r>
          </a:p>
          <a:p>
            <a:endParaRPr lang="en-US" dirty="0"/>
          </a:p>
          <a:p>
            <a:r>
              <a:rPr lang="en-US" dirty="0" err="1"/>
              <a:t>wn</a:t>
            </a:r>
            <a:r>
              <a:rPr lang="en-US" dirty="0"/>
              <a:t> = </a:t>
            </a:r>
            <a:r>
              <a:rPr lang="en-US" dirty="0" err="1"/>
              <a:t>turtle.Screen</a:t>
            </a:r>
            <a:r>
              <a:rPr lang="en-US" dirty="0"/>
              <a:t>() # Set up the window and its attributes</a:t>
            </a:r>
          </a:p>
          <a:p>
            <a:r>
              <a:rPr lang="en-US" dirty="0" err="1"/>
              <a:t>wn.bgcolor</a:t>
            </a:r>
            <a:r>
              <a:rPr lang="en-US" dirty="0"/>
              <a:t>("</a:t>
            </a:r>
            <a:r>
              <a:rPr lang="en-US" dirty="0" err="1"/>
              <a:t>lightgreen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 err="1"/>
              <a:t>tess</a:t>
            </a:r>
            <a:r>
              <a:rPr lang="en-US" dirty="0"/>
              <a:t> = </a:t>
            </a:r>
            <a:r>
              <a:rPr lang="en-US" dirty="0" err="1"/>
              <a:t>turtle.Turtle</a:t>
            </a:r>
            <a:r>
              <a:rPr lang="en-US" dirty="0"/>
              <a:t>() # Create </a:t>
            </a:r>
            <a:r>
              <a:rPr lang="en-US" dirty="0" err="1"/>
              <a:t>tess</a:t>
            </a:r>
            <a:r>
              <a:rPr lang="en-US" dirty="0"/>
              <a:t> and set some attributes</a:t>
            </a:r>
          </a:p>
          <a:p>
            <a:r>
              <a:rPr lang="en-US" dirty="0" err="1"/>
              <a:t>tess.pensize</a:t>
            </a:r>
            <a:r>
              <a:rPr lang="en-US" dirty="0"/>
              <a:t>(3)</a:t>
            </a:r>
          </a:p>
          <a:p>
            <a:endParaRPr lang="en-US" dirty="0"/>
          </a:p>
          <a:p>
            <a:r>
              <a:rPr lang="en-US" dirty="0" err="1"/>
              <a:t>draw_rectangle</a:t>
            </a:r>
            <a:r>
              <a:rPr lang="en-US" dirty="0"/>
              <a:t>(tess,200,100)</a:t>
            </a:r>
          </a:p>
        </p:txBody>
      </p:sp>
    </p:spTree>
    <p:extLst>
      <p:ext uri="{BB962C8B-B14F-4D97-AF65-F5344CB8AC3E}">
        <p14:creationId xmlns:p14="http://schemas.microsoft.com/office/powerpoint/2010/main" val="40097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478" y="542441"/>
            <a:ext cx="64162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**************************************************</a:t>
            </a:r>
          </a:p>
          <a:p>
            <a:r>
              <a:rPr lang="en-US" dirty="0"/>
              <a:t>WS ch4_2</a:t>
            </a:r>
          </a:p>
          <a:p>
            <a:r>
              <a:rPr lang="en-US" dirty="0"/>
              <a:t>Write a function, </a:t>
            </a:r>
            <a:r>
              <a:rPr lang="en-US" dirty="0" err="1"/>
              <a:t>draw_rects</a:t>
            </a:r>
            <a:r>
              <a:rPr lang="en-US" dirty="0"/>
              <a:t>(t,W1,H1,W2,H2), which uses Turtle t to draw 2 rectangles with the same center.  Can you use </a:t>
            </a:r>
            <a:r>
              <a:rPr lang="en-US" dirty="0" err="1"/>
              <a:t>draw_rectangle</a:t>
            </a:r>
            <a:r>
              <a:rPr lang="en-US" dirty="0"/>
              <a:t>(</a:t>
            </a:r>
            <a:r>
              <a:rPr lang="en-US" dirty="0" err="1"/>
              <a:t>t,W,H</a:t>
            </a:r>
            <a:r>
              <a:rPr lang="en-US" dirty="0"/>
              <a:t>) as a helper function?  Can you write any other useful helper functions?</a:t>
            </a:r>
          </a:p>
          <a:p>
            <a:r>
              <a:rPr lang="en-US" dirty="0"/>
              <a:t>**************************************************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draw_rects</a:t>
            </a:r>
            <a:r>
              <a:rPr lang="en-US" dirty="0"/>
              <a:t>(tess,200,20,25,400)</a:t>
            </a:r>
          </a:p>
        </p:txBody>
      </p:sp>
      <p:pic>
        <p:nvPicPr>
          <p:cNvPr id="15362" name="Picture 2" descr="C:\Users\cwellman\AppData\Roaming\PixelMetrics\CaptureWiz\Temp\6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02" y="4335006"/>
            <a:ext cx="23241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84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2729</TotalTime>
  <Words>1284</Words>
  <Application>Microsoft Office PowerPoint</Application>
  <PresentationFormat>On-screen Show (4:3)</PresentationFormat>
  <Paragraphs>243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Clarke Wellman</dc:creator>
  <cp:lastModifiedBy>Wellman, Clarke</cp:lastModifiedBy>
  <cp:revision>27</cp:revision>
  <dcterms:created xsi:type="dcterms:W3CDTF">2016-08-26T04:13:26Z</dcterms:created>
  <dcterms:modified xsi:type="dcterms:W3CDTF">2017-07-10T14:48:44Z</dcterms:modified>
</cp:coreProperties>
</file>