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PT Sans Narrow" panose="020B0604020202020204" pitchFamily="3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EBDB3A-E9E9-4EE3-B26F-C3915C2CF2F6}">
  <a:tblStyle styleId="{D8EBDB3A-E9E9-4EE3-B26F-C3915C2CF2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2c045cd94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2c045cd94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2c045cd94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2c045cd94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2b8e68b98f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2b8e68b98f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0a0f53eaf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0a0f53eaf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0a0f53eaf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0a0f53eaf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2b8e68b98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2b8e68b98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b36417573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b36417573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b3641757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b3641757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b36417573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b36417573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b8e68b9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b8e68b9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1447ffce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1447ffce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2b8e68b98f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2b8e68b98f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b8e68b98f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2b8e68b98f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c0b9b797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2c0b9b797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ohanrao/formula-1-world-championship-1950-202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ableconvert.com/csv-to-sq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3491775" y="127115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 1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Racing Data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Craig Walkup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Elvis Lor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Forms Violation</a:t>
            </a:r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body" idx="1"/>
          </p:nvPr>
        </p:nvSpPr>
        <p:spPr>
          <a:xfrm>
            <a:off x="311700" y="125120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-3NF: No Transitive Dependency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-BCNF: No non-prime key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-4NF: Contain no MVD</a:t>
            </a:r>
            <a:endParaRPr sz="1400"/>
          </a:p>
        </p:txBody>
      </p:sp>
      <p:graphicFrame>
        <p:nvGraphicFramePr>
          <p:cNvPr id="241" name="Google Shape;241;p22"/>
          <p:cNvGraphicFramePr/>
          <p:nvPr/>
        </p:nvGraphicFramePr>
        <p:xfrm>
          <a:off x="4477875" y="1391750"/>
          <a:ext cx="1703075" cy="335250"/>
        </p:xfrm>
        <a:graphic>
          <a:graphicData uri="http://schemas.openxmlformats.org/drawingml/2006/table">
            <a:tbl>
              <a:tblPr>
                <a:noFill/>
                <a:tableStyleId>{D8EBDB3A-E9E9-4EE3-B26F-C3915C2CF2F6}</a:tableStyleId>
              </a:tblPr>
              <a:tblGrid>
                <a:gridCol w="170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Driver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2" name="Google Shape;242;p22"/>
          <p:cNvGraphicFramePr/>
          <p:nvPr/>
        </p:nvGraphicFramePr>
        <p:xfrm>
          <a:off x="4477875" y="1727000"/>
          <a:ext cx="382850" cy="1478150"/>
        </p:xfrm>
        <a:graphic>
          <a:graphicData uri="http://schemas.openxmlformats.org/drawingml/2006/table">
            <a:tbl>
              <a:tblPr>
                <a:noFill/>
                <a:tableStyleId>{D8EBDB3A-E9E9-4EE3-B26F-C3915C2CF2F6}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PK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3" name="Google Shape;243;p22"/>
          <p:cNvGraphicFramePr/>
          <p:nvPr/>
        </p:nvGraphicFramePr>
        <p:xfrm>
          <a:off x="4860725" y="1727000"/>
          <a:ext cx="1320225" cy="1478200"/>
        </p:xfrm>
        <a:graphic>
          <a:graphicData uri="http://schemas.openxmlformats.org/drawingml/2006/table">
            <a:tbl>
              <a:tblPr>
                <a:noFill/>
                <a:tableStyleId>{D8EBDB3A-E9E9-4EE3-B26F-C3915C2CF2F6}</a:tableStyleId>
              </a:tblPr>
              <a:tblGrid>
                <a:gridCol w="80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Driver_id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first_name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String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last_name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String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Nationality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String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Forms Violation</a:t>
            </a:r>
            <a:endParaRPr/>
          </a:p>
        </p:txBody>
      </p:sp>
      <p:sp>
        <p:nvSpPr>
          <p:cNvPr id="249" name="Google Shape;249;p23"/>
          <p:cNvSpPr txBox="1">
            <a:spLocks noGrp="1"/>
          </p:cNvSpPr>
          <p:nvPr>
            <p:ph type="body" idx="1"/>
          </p:nvPr>
        </p:nvSpPr>
        <p:spPr>
          <a:xfrm>
            <a:off x="311700" y="125120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-3NF: Transitive Dependency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	-Race_id, Lap, Position and Lap_time depend Driver_id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-BCNF: No non-prime key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-4NF: Contain no MVD</a:t>
            </a:r>
            <a:endParaRPr sz="1400"/>
          </a:p>
        </p:txBody>
      </p:sp>
      <p:graphicFrame>
        <p:nvGraphicFramePr>
          <p:cNvPr id="250" name="Google Shape;250;p23"/>
          <p:cNvGraphicFramePr/>
          <p:nvPr/>
        </p:nvGraphicFramePr>
        <p:xfrm>
          <a:off x="6615575" y="1343450"/>
          <a:ext cx="1825825" cy="369650"/>
        </p:xfrm>
        <a:graphic>
          <a:graphicData uri="http://schemas.openxmlformats.org/drawingml/2006/table">
            <a:tbl>
              <a:tblPr>
                <a:noFill/>
                <a:tableStyleId>{D8EBDB3A-E9E9-4EE3-B26F-C3915C2CF2F6}</a:tableStyleId>
              </a:tblPr>
              <a:tblGrid>
                <a:gridCol w="182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Lap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1" name="Google Shape;251;p23"/>
          <p:cNvGraphicFramePr/>
          <p:nvPr/>
        </p:nvGraphicFramePr>
        <p:xfrm>
          <a:off x="6615575" y="1713100"/>
          <a:ext cx="503275" cy="2078850"/>
        </p:xfrm>
        <a:graphic>
          <a:graphicData uri="http://schemas.openxmlformats.org/drawingml/2006/table">
            <a:tbl>
              <a:tblPr>
                <a:noFill/>
                <a:tableStyleId>{D8EBDB3A-E9E9-4EE3-B26F-C3915C2CF2F6}</a:tableStyleId>
              </a:tblPr>
              <a:tblGrid>
                <a:gridCol w="5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8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PK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PK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2" name="Google Shape;252;p23"/>
          <p:cNvGraphicFramePr/>
          <p:nvPr/>
        </p:nvGraphicFramePr>
        <p:xfrm>
          <a:off x="7118850" y="1713100"/>
          <a:ext cx="1322550" cy="2086950"/>
        </p:xfrm>
        <a:graphic>
          <a:graphicData uri="http://schemas.openxmlformats.org/drawingml/2006/table">
            <a:tbl>
              <a:tblPr>
                <a:noFill/>
                <a:tableStyleId>{D8EBDB3A-E9E9-4EE3-B26F-C3915C2CF2F6}</a:tableStyleId>
              </a:tblPr>
              <a:tblGrid>
                <a:gridCol w="78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Driver_id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Race_id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Lap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Position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Lap_time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5: Querying The Database</a:t>
            </a:r>
            <a:endParaRPr/>
          </a:p>
        </p:txBody>
      </p:sp>
      <p:sp>
        <p:nvSpPr>
          <p:cNvPr id="258" name="Google Shape;258;p24"/>
          <p:cNvSpPr txBox="1">
            <a:spLocks noGrp="1"/>
          </p:cNvSpPr>
          <p:nvPr>
            <p:ph type="body" idx="1"/>
          </p:nvPr>
        </p:nvSpPr>
        <p:spPr>
          <a:xfrm>
            <a:off x="311700" y="13044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Subqueries: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59" name="Google Shape;259;p24"/>
          <p:cNvSpPr txBox="1"/>
          <p:nvPr/>
        </p:nvSpPr>
        <p:spPr>
          <a:xfrm>
            <a:off x="5857375" y="156575"/>
            <a:ext cx="2836500" cy="3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Subquery 2:</a:t>
            </a:r>
            <a:endParaRPr sz="8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SELECT Manu.Manu_name, Driver.first_name, Driver.last_name, AVG(Result.Fastest_lapSpeed) AS avg_speed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FROM Result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JOIN Manu ON Result.Manu_id = Manu.Manu_id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JOIN Driver ON Result.Driver_id = Driver.Driver_id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WHERE Driver.Nationality = 'Japanese'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GROUP BY Manu.Manu_name, Driver.first_name, Driver.last_name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HAVING COUNT(DISTINCT Result.Race_id) &gt;= 5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ORDER BY avg_speed DESC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LIMIT 10;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p24"/>
          <p:cNvSpPr txBox="1"/>
          <p:nvPr/>
        </p:nvSpPr>
        <p:spPr>
          <a:xfrm>
            <a:off x="2503325" y="1259575"/>
            <a:ext cx="2534100" cy="3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Subquery 1:</a:t>
            </a:r>
            <a:endParaRPr sz="8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SELECT Manu.Manu_name, Driver.first_name, Driver.last_name, AVG(Result.Fastest_lapSpeed) AS avg_speed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FROM Result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JOIN Manu ON Result.Manu_id = Manu.Manu_id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JOIN Driver ON Result.Driver_id = Driver.Driver_id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WHERE Driver.Nationality = 'British'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GROUP BY Manu.Manu_name, Driver.first_name, Driver.last_name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HAVING COUNT(DISTINCT Result.Race_id) &gt;= 5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ORDER BY avg_speed DESC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LIMIT 10;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" name="Google Shape;261;p24"/>
          <p:cNvSpPr txBox="1"/>
          <p:nvPr/>
        </p:nvSpPr>
        <p:spPr>
          <a:xfrm>
            <a:off x="136150" y="1739725"/>
            <a:ext cx="2473500" cy="24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Open Sans"/>
                <a:ea typeface="Open Sans"/>
                <a:cs typeface="Open Sans"/>
                <a:sym typeface="Open Sans"/>
              </a:rPr>
              <a:t>Main Query:</a:t>
            </a:r>
            <a:endParaRPr sz="11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SELECT Manu.Manu_name, AVG(Result.Fastest_lapSpeed) AS avg_speed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FROM Result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JOIN Manu ON Result.Manu_id = Manu.Manu_id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GROUP BY Manu.Manu_name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HAVING COUNT(DISTINCT Result.Race_id) &gt;= 5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ORDER BY avg_speed DESC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LIMIT 10;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" name="Google Shape;262;p24"/>
          <p:cNvSpPr txBox="1"/>
          <p:nvPr/>
        </p:nvSpPr>
        <p:spPr>
          <a:xfrm>
            <a:off x="4758075" y="3548975"/>
            <a:ext cx="44598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result from left to right are: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-The top 10 fastest lap in races in atleast 10 races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-The second show the top 10 manufactuer with their Nationality in this case it British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-The last query show the top Nationality in this case Japan, driver and their fastest speed.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5: Querying The Database</a:t>
            </a:r>
            <a:endParaRPr/>
          </a:p>
        </p:txBody>
      </p:sp>
      <p:sp>
        <p:nvSpPr>
          <p:cNvPr id="268" name="Google Shape;268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Aggregation: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69" name="Google Shape;269;p25"/>
          <p:cNvSpPr txBox="1"/>
          <p:nvPr/>
        </p:nvSpPr>
        <p:spPr>
          <a:xfrm>
            <a:off x="3153750" y="1660050"/>
            <a:ext cx="2836500" cy="28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Aggregation 2:</a:t>
            </a:r>
            <a:endParaRPr sz="8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SELECT Driver.first_name, Driver.last_name, COUNT(Result.Result_id) AS num_wins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FROM Result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JOIN Driver ON Result.Driver_id = Driver.Driver_id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WHERE Result.Lap_time = 1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GROUP BY Driver.first_name, Driver.last_name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ORDER BY num_wins DESC;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8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" name="Google Shape;270;p25"/>
          <p:cNvSpPr txBox="1"/>
          <p:nvPr/>
        </p:nvSpPr>
        <p:spPr>
          <a:xfrm>
            <a:off x="311700" y="1705425"/>
            <a:ext cx="2534100" cy="32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Aggregation 1:</a:t>
            </a:r>
            <a:endParaRPr sz="8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SELECT 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    Circuit.Country, 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    Circuit.Location, 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    COUNT(*) AS Number_of_Races, 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    AVG(Result.Fastest_lapSpeed) AS Average_Fastest_Lap_Speed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FROM Circuit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JOIN Result ON Circuit.Circuit_id = Result.Race_id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GROUP BY Circuit.Country, Circuit.Location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ORDER BY Number_of_Races DESC;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1" name="Google Shape;271;p25"/>
          <p:cNvSpPr txBox="1"/>
          <p:nvPr/>
        </p:nvSpPr>
        <p:spPr>
          <a:xfrm>
            <a:off x="6307500" y="1705425"/>
            <a:ext cx="28365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Open Sans"/>
                <a:ea typeface="Open Sans"/>
                <a:cs typeface="Open Sans"/>
                <a:sym typeface="Open Sans"/>
              </a:rPr>
              <a:t>Aggregation 3:</a:t>
            </a:r>
            <a:endParaRPr sz="8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SELECT Manu.Manu_name, COUNT(DISTINCT Result.Race_id) AS num_races, AVG(Result.Fastest_lapSpeed) AS avg_speed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FROM Result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JOIN Manu ON Result.Manu_id = Manu.Manu_id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GROUP BY Manu.Manu_name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HAVING COUNT(DISTINCT Result.Race_id) &gt;= 5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ORDER BY num_races DESC;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Google Shape;272;p25"/>
          <p:cNvSpPr txBox="1"/>
          <p:nvPr/>
        </p:nvSpPr>
        <p:spPr>
          <a:xfrm>
            <a:off x="3296100" y="3878925"/>
            <a:ext cx="5536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These aggregation show the result from left to right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are  the number of races and there fastest speed,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Count the number of first and last name and the races they won, and the last show the races won by manufacturer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5: Querying The Database</a:t>
            </a:r>
            <a:endParaRPr/>
          </a:p>
        </p:txBody>
      </p:sp>
      <p:sp>
        <p:nvSpPr>
          <p:cNvPr id="278" name="Google Shape;278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and Update Query: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79" name="Google Shape;279;p26"/>
          <p:cNvSpPr txBox="1"/>
          <p:nvPr/>
        </p:nvSpPr>
        <p:spPr>
          <a:xfrm>
            <a:off x="0" y="1646500"/>
            <a:ext cx="47577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INSERT INTO Circuit (Circuit_id, Circuit_name, Location, Country)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VALUES (6, 'Monza', 'Monza, Italy', 'Italy');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INSERT INTO Driver (Driver_id, first_name, last_name, Nationality)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VALUES (29, 'Chad', 'Owen', ‘American');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26"/>
          <p:cNvSpPr txBox="1"/>
          <p:nvPr/>
        </p:nvSpPr>
        <p:spPr>
          <a:xfrm>
            <a:off x="4939275" y="1785100"/>
            <a:ext cx="4167900" cy="25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UPDATE Lap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SET Lap_time = '01:30.253'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WHERE Lap_id = 100;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UPDATE Circuit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SET Location = 'Los Angeles', Country = 'United State'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WHERE Circuit_id = 300;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6/7: Analysis</a:t>
            </a:r>
            <a:endParaRPr/>
          </a:p>
        </p:txBody>
      </p:sp>
      <p:sp>
        <p:nvSpPr>
          <p:cNvPr id="286" name="Google Shape;286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Here are the result to our Question we mention: </a:t>
            </a:r>
            <a:endParaRPr/>
          </a:p>
        </p:txBody>
      </p:sp>
      <p:sp>
        <p:nvSpPr>
          <p:cNvPr id="287" name="Google Shape;287;p27"/>
          <p:cNvSpPr txBox="1"/>
          <p:nvPr/>
        </p:nvSpPr>
        <p:spPr>
          <a:xfrm>
            <a:off x="438700" y="1732150"/>
            <a:ext cx="201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8" name="Google Shape;2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650" y="1768000"/>
            <a:ext cx="2215975" cy="19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7"/>
          <p:cNvSpPr txBox="1"/>
          <p:nvPr/>
        </p:nvSpPr>
        <p:spPr>
          <a:xfrm>
            <a:off x="408450" y="3827375"/>
            <a:ext cx="2012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Manufacturer that produce the fastest speed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0" name="Google Shape;290;p27"/>
          <p:cNvSpPr txBox="1"/>
          <p:nvPr/>
        </p:nvSpPr>
        <p:spPr>
          <a:xfrm>
            <a:off x="6442200" y="3883900"/>
            <a:ext cx="23901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Which circuit has produce the fastest lap time?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1" name="Google Shape;291;p27"/>
          <p:cNvSpPr txBox="1"/>
          <p:nvPr/>
        </p:nvSpPr>
        <p:spPr>
          <a:xfrm>
            <a:off x="2773500" y="2696375"/>
            <a:ext cx="1422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Who has won the most races?</a:t>
            </a:r>
            <a:endParaRPr sz="1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2" name="Google Shape;29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400" y="1830477"/>
            <a:ext cx="4440597" cy="205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7"/>
          <p:cNvSpPr txBox="1"/>
          <p:nvPr/>
        </p:nvSpPr>
        <p:spPr>
          <a:xfrm>
            <a:off x="2677650" y="1830475"/>
            <a:ext cx="161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4" name="Google Shape;29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8900" y="1768000"/>
            <a:ext cx="1950125" cy="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Sources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https://www.kaggle.com/datasets/rohanrao/formula-1-world-championship-1950-2020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https://www.formula1.com/en/results.html/1950/races/94/great-britain/race-result.html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-Provide car manufacturers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-Provide location site or circuit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-Provide driver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Race Results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286350" y="324325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4294967295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-MySQL workbench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-Kaggle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https://tableconvert.com/csv-to-sql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-Microsoft Excell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We hope to Answer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Which car manufacturer produce the Fastest lap?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Which circuit has produce the fastest lap time?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Who has won the most races?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4315675" y="842650"/>
            <a:ext cx="934800" cy="5370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4293125" y="849488"/>
            <a:ext cx="99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Driver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3314025" y="-11825"/>
            <a:ext cx="1175100" cy="5370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5365200" y="327350"/>
            <a:ext cx="1142100" cy="5370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5406238" y="892575"/>
            <a:ext cx="1131600" cy="5859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3177725" y="72025"/>
            <a:ext cx="136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Driver_id PK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5452075" y="411200"/>
            <a:ext cx="93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first_name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5533300" y="1009675"/>
            <a:ext cx="877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last_name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1439763" y="2192650"/>
            <a:ext cx="1142100" cy="585900"/>
          </a:xfrm>
          <a:prstGeom prst="flowChartDecision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1374400" y="3569675"/>
            <a:ext cx="1403100" cy="5370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1463900" y="3638075"/>
            <a:ext cx="107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Laps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2677925" y="4259888"/>
            <a:ext cx="1077900" cy="4461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-8450" y="3451250"/>
            <a:ext cx="1175100" cy="4461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-8450" y="3895625"/>
            <a:ext cx="1175100" cy="4932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369675" y="4387100"/>
            <a:ext cx="1077900" cy="5370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1504900" y="4551425"/>
            <a:ext cx="1286100" cy="5859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2666850" y="4298288"/>
            <a:ext cx="99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Race_id Pk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20750" y="3489648"/>
            <a:ext cx="107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Driver_id 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135475" y="3957575"/>
            <a:ext cx="77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Lap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559452" y="4488174"/>
            <a:ext cx="77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Position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1678650" y="4663025"/>
            <a:ext cx="95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Lap_time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-358600" y="326600"/>
            <a:ext cx="114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1113137" y="798329"/>
            <a:ext cx="1131600" cy="582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1124863" y="863613"/>
            <a:ext cx="99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Result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-78850" y="788748"/>
            <a:ext cx="998400" cy="4932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41600" y="337900"/>
            <a:ext cx="1045800" cy="4464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916500" y="56898"/>
            <a:ext cx="1131600" cy="4932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2042438" y="118575"/>
            <a:ext cx="1131600" cy="5370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2369850" y="655573"/>
            <a:ext cx="1175100" cy="4932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26000" y="1307412"/>
            <a:ext cx="1175100" cy="5370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2458350" y="1185423"/>
            <a:ext cx="1077900" cy="5358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-15523" y="850700"/>
            <a:ext cx="953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Result_id PK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65413" y="363388"/>
            <a:ext cx="877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Race_id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039350" y="118838"/>
            <a:ext cx="107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Driver_id 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2620809" y="1253741"/>
            <a:ext cx="818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Manu_id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2307875" y="181296"/>
            <a:ext cx="679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Lap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2490000" y="722438"/>
            <a:ext cx="93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Lap_time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209300" y="1446550"/>
            <a:ext cx="95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Fast_lap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6616463" y="1155950"/>
            <a:ext cx="1286100" cy="5370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7708150" y="284975"/>
            <a:ext cx="1361400" cy="6369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6571700" y="16875"/>
            <a:ext cx="1286100" cy="5859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7857900" y="1623050"/>
            <a:ext cx="1286100" cy="5859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6700525" y="149725"/>
            <a:ext cx="107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Manu_id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7962000" y="1731350"/>
            <a:ext cx="107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Manu_name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5928788" y="3191900"/>
            <a:ext cx="1535400" cy="6729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7361338" y="2485913"/>
            <a:ext cx="1286100" cy="5859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5928788" y="4259900"/>
            <a:ext cx="1286100" cy="5859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7857900" y="3198025"/>
            <a:ext cx="1286100" cy="5859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7196138" y="4106675"/>
            <a:ext cx="1286100" cy="5859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7"/>
          <p:cNvSpPr txBox="1"/>
          <p:nvPr/>
        </p:nvSpPr>
        <p:spPr>
          <a:xfrm>
            <a:off x="7492938" y="2625763"/>
            <a:ext cx="107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Circuit_id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6043713" y="4365575"/>
            <a:ext cx="113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Circuit_name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7339425" y="4232025"/>
            <a:ext cx="1045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Location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7997000" y="3303850"/>
            <a:ext cx="99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Country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4935813" y="1895750"/>
            <a:ext cx="1286100" cy="585900"/>
          </a:xfrm>
          <a:prstGeom prst="flowChartDecision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6732463" y="1249700"/>
            <a:ext cx="1073700" cy="32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6043625" y="3313025"/>
            <a:ext cx="1286100" cy="44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"/>
          <p:cNvSpPr txBox="1"/>
          <p:nvPr/>
        </p:nvSpPr>
        <p:spPr>
          <a:xfrm>
            <a:off x="6791363" y="1233100"/>
            <a:ext cx="97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Manufacturer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6132963" y="3306325"/>
            <a:ext cx="95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Circuit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8038" y="2240325"/>
            <a:ext cx="1142100" cy="4788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7"/>
          <p:cNvSpPr txBox="1"/>
          <p:nvPr/>
        </p:nvSpPr>
        <p:spPr>
          <a:xfrm>
            <a:off x="212263" y="2308400"/>
            <a:ext cx="7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FROM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0" name="Google Shape;150;p17"/>
          <p:cNvCxnSpPr>
            <a:endCxn id="102" idx="6"/>
          </p:cNvCxnSpPr>
          <p:nvPr/>
        </p:nvCxnSpPr>
        <p:spPr>
          <a:xfrm rot="10800000">
            <a:off x="1166650" y="3674300"/>
            <a:ext cx="207900" cy="16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17"/>
          <p:cNvCxnSpPr>
            <a:stCxn id="99" idx="1"/>
            <a:endCxn id="103" idx="6"/>
          </p:cNvCxnSpPr>
          <p:nvPr/>
        </p:nvCxnSpPr>
        <p:spPr>
          <a:xfrm flipH="1">
            <a:off x="1166500" y="3838175"/>
            <a:ext cx="207900" cy="30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17"/>
          <p:cNvCxnSpPr>
            <a:stCxn id="99" idx="2"/>
            <a:endCxn id="104" idx="7"/>
          </p:cNvCxnSpPr>
          <p:nvPr/>
        </p:nvCxnSpPr>
        <p:spPr>
          <a:xfrm flipH="1">
            <a:off x="1289650" y="4106675"/>
            <a:ext cx="786300" cy="35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17"/>
          <p:cNvCxnSpPr>
            <a:stCxn id="99" idx="2"/>
            <a:endCxn id="105" idx="0"/>
          </p:cNvCxnSpPr>
          <p:nvPr/>
        </p:nvCxnSpPr>
        <p:spPr>
          <a:xfrm>
            <a:off x="2075950" y="4106675"/>
            <a:ext cx="72000" cy="44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17"/>
          <p:cNvCxnSpPr>
            <a:stCxn id="114" idx="6"/>
            <a:endCxn id="113" idx="1"/>
          </p:cNvCxnSpPr>
          <p:nvPr/>
        </p:nvCxnSpPr>
        <p:spPr>
          <a:xfrm>
            <a:off x="919550" y="1035348"/>
            <a:ext cx="205200" cy="2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Google Shape;155;p17"/>
          <p:cNvSpPr txBox="1"/>
          <p:nvPr/>
        </p:nvSpPr>
        <p:spPr>
          <a:xfrm>
            <a:off x="1654000" y="2300950"/>
            <a:ext cx="77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Lato"/>
                <a:ea typeface="Lato"/>
                <a:cs typeface="Lato"/>
                <a:sym typeface="Lato"/>
              </a:rPr>
              <a:t>Relation</a:t>
            </a:r>
            <a:endParaRPr sz="1200"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6" name="Google Shape;156;p17"/>
          <p:cNvCxnSpPr>
            <a:stCxn id="134" idx="2"/>
            <a:endCxn id="136" idx="0"/>
          </p:cNvCxnSpPr>
          <p:nvPr/>
        </p:nvCxnSpPr>
        <p:spPr>
          <a:xfrm flipH="1">
            <a:off x="6571688" y="3864800"/>
            <a:ext cx="124800" cy="39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17"/>
          <p:cNvCxnSpPr>
            <a:stCxn id="134" idx="2"/>
            <a:endCxn id="138" idx="0"/>
          </p:cNvCxnSpPr>
          <p:nvPr/>
        </p:nvCxnSpPr>
        <p:spPr>
          <a:xfrm>
            <a:off x="6696488" y="3864800"/>
            <a:ext cx="1142700" cy="24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17"/>
          <p:cNvCxnSpPr>
            <a:endCxn id="137" idx="2"/>
          </p:cNvCxnSpPr>
          <p:nvPr/>
        </p:nvCxnSpPr>
        <p:spPr>
          <a:xfrm rot="10800000" flipH="1">
            <a:off x="7464300" y="3490975"/>
            <a:ext cx="393600" cy="3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17"/>
          <p:cNvCxnSpPr>
            <a:endCxn id="134" idx="0"/>
          </p:cNvCxnSpPr>
          <p:nvPr/>
        </p:nvCxnSpPr>
        <p:spPr>
          <a:xfrm flipH="1">
            <a:off x="6696488" y="2798600"/>
            <a:ext cx="670800" cy="39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17"/>
          <p:cNvSpPr/>
          <p:nvPr/>
        </p:nvSpPr>
        <p:spPr>
          <a:xfrm>
            <a:off x="3603725" y="3623000"/>
            <a:ext cx="1045800" cy="636900"/>
          </a:xfrm>
          <a:prstGeom prst="flowChartDecision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3783275" y="3746600"/>
            <a:ext cx="670800" cy="408300"/>
          </a:xfrm>
          <a:prstGeom prst="flowChartDecision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2" name="Google Shape;162;p17"/>
          <p:cNvCxnSpPr>
            <a:stCxn id="134" idx="1"/>
            <a:endCxn id="160" idx="3"/>
          </p:cNvCxnSpPr>
          <p:nvPr/>
        </p:nvCxnSpPr>
        <p:spPr>
          <a:xfrm flipH="1">
            <a:off x="4649588" y="3528350"/>
            <a:ext cx="1279200" cy="41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17"/>
          <p:cNvCxnSpPr>
            <a:stCxn id="160" idx="1"/>
            <a:endCxn id="99" idx="3"/>
          </p:cNvCxnSpPr>
          <p:nvPr/>
        </p:nvCxnSpPr>
        <p:spPr>
          <a:xfrm rot="10800000">
            <a:off x="2777525" y="3838250"/>
            <a:ext cx="826200" cy="10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4" name="Google Shape;164;p17"/>
          <p:cNvSpPr txBox="1"/>
          <p:nvPr/>
        </p:nvSpPr>
        <p:spPr>
          <a:xfrm>
            <a:off x="3774425" y="3819800"/>
            <a:ext cx="7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Open Sans"/>
                <a:ea typeface="Open Sans"/>
                <a:cs typeface="Open Sans"/>
                <a:sym typeface="Open Sans"/>
              </a:rPr>
              <a:t>Relation</a:t>
            </a:r>
            <a:endParaRPr sz="10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7817800" y="434075"/>
            <a:ext cx="1142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Nationality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4463350" y="-9875"/>
            <a:ext cx="1172400" cy="451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7"/>
          <p:cNvSpPr txBox="1"/>
          <p:nvPr/>
        </p:nvSpPr>
        <p:spPr>
          <a:xfrm>
            <a:off x="4476500" y="71950"/>
            <a:ext cx="113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Nationality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8" name="Google Shape;168;p17"/>
          <p:cNvCxnSpPr>
            <a:stCxn id="92" idx="4"/>
            <a:endCxn id="90" idx="0"/>
          </p:cNvCxnSpPr>
          <p:nvPr/>
        </p:nvCxnSpPr>
        <p:spPr>
          <a:xfrm>
            <a:off x="3901575" y="525175"/>
            <a:ext cx="881400" cy="31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17"/>
          <p:cNvCxnSpPr>
            <a:stCxn id="167" idx="2"/>
            <a:endCxn id="90" idx="0"/>
          </p:cNvCxnSpPr>
          <p:nvPr/>
        </p:nvCxnSpPr>
        <p:spPr>
          <a:xfrm flipH="1">
            <a:off x="4783100" y="441250"/>
            <a:ext cx="259200" cy="40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7"/>
          <p:cNvCxnSpPr>
            <a:stCxn id="93" idx="2"/>
            <a:endCxn id="90" idx="0"/>
          </p:cNvCxnSpPr>
          <p:nvPr/>
        </p:nvCxnSpPr>
        <p:spPr>
          <a:xfrm flipH="1">
            <a:off x="4783200" y="595850"/>
            <a:ext cx="582000" cy="24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17"/>
          <p:cNvCxnSpPr>
            <a:stCxn id="112" idx="0"/>
            <a:endCxn id="116" idx="4"/>
          </p:cNvCxnSpPr>
          <p:nvPr/>
        </p:nvCxnSpPr>
        <p:spPr>
          <a:xfrm rot="10800000">
            <a:off x="1482437" y="550229"/>
            <a:ext cx="19650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17"/>
          <p:cNvCxnSpPr>
            <a:stCxn id="115" idx="5"/>
            <a:endCxn id="113" idx="1"/>
          </p:cNvCxnSpPr>
          <p:nvPr/>
        </p:nvCxnSpPr>
        <p:spPr>
          <a:xfrm>
            <a:off x="934246" y="718926"/>
            <a:ext cx="190500" cy="34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17"/>
          <p:cNvCxnSpPr>
            <a:endCxn id="113" idx="1"/>
          </p:cNvCxnSpPr>
          <p:nvPr/>
        </p:nvCxnSpPr>
        <p:spPr>
          <a:xfrm rot="10800000" flipH="1">
            <a:off x="613663" y="1063713"/>
            <a:ext cx="511200" cy="24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17"/>
          <p:cNvCxnSpPr>
            <a:stCxn id="120" idx="2"/>
            <a:endCxn id="112" idx="3"/>
          </p:cNvCxnSpPr>
          <p:nvPr/>
        </p:nvCxnSpPr>
        <p:spPr>
          <a:xfrm rot="10800000">
            <a:off x="2244750" y="1089723"/>
            <a:ext cx="21360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17"/>
          <p:cNvCxnSpPr>
            <a:endCxn id="112" idx="0"/>
          </p:cNvCxnSpPr>
          <p:nvPr/>
        </p:nvCxnSpPr>
        <p:spPr>
          <a:xfrm flipH="1">
            <a:off x="1678937" y="576929"/>
            <a:ext cx="529200" cy="22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17"/>
          <p:cNvCxnSpPr>
            <a:stCxn id="112" idx="3"/>
            <a:endCxn id="118" idx="2"/>
          </p:cNvCxnSpPr>
          <p:nvPr/>
        </p:nvCxnSpPr>
        <p:spPr>
          <a:xfrm rot="10800000" flipH="1">
            <a:off x="2244737" y="902129"/>
            <a:ext cx="125100" cy="18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17"/>
          <p:cNvCxnSpPr>
            <a:stCxn id="106" idx="1"/>
            <a:endCxn id="99" idx="2"/>
          </p:cNvCxnSpPr>
          <p:nvPr/>
        </p:nvCxnSpPr>
        <p:spPr>
          <a:xfrm rot="10800000">
            <a:off x="2075850" y="4106738"/>
            <a:ext cx="591000" cy="37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17"/>
          <p:cNvCxnSpPr>
            <a:stCxn id="98" idx="2"/>
            <a:endCxn id="99" idx="0"/>
          </p:cNvCxnSpPr>
          <p:nvPr/>
        </p:nvCxnSpPr>
        <p:spPr>
          <a:xfrm>
            <a:off x="2010813" y="2778550"/>
            <a:ext cx="65100" cy="79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17"/>
          <p:cNvCxnSpPr>
            <a:stCxn id="128" idx="0"/>
            <a:endCxn id="130" idx="4"/>
          </p:cNvCxnSpPr>
          <p:nvPr/>
        </p:nvCxnSpPr>
        <p:spPr>
          <a:xfrm rot="10800000">
            <a:off x="7214813" y="602750"/>
            <a:ext cx="44700" cy="5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17"/>
          <p:cNvCxnSpPr>
            <a:stCxn id="129" idx="4"/>
            <a:endCxn id="128" idx="3"/>
          </p:cNvCxnSpPr>
          <p:nvPr/>
        </p:nvCxnSpPr>
        <p:spPr>
          <a:xfrm flipH="1">
            <a:off x="7902550" y="921875"/>
            <a:ext cx="486300" cy="50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17"/>
          <p:cNvCxnSpPr>
            <a:stCxn id="131" idx="0"/>
            <a:endCxn id="128" idx="3"/>
          </p:cNvCxnSpPr>
          <p:nvPr/>
        </p:nvCxnSpPr>
        <p:spPr>
          <a:xfrm rot="10800000">
            <a:off x="7902450" y="1424450"/>
            <a:ext cx="598500" cy="19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17"/>
          <p:cNvCxnSpPr>
            <a:stCxn id="94" idx="2"/>
            <a:endCxn id="90" idx="3"/>
          </p:cNvCxnSpPr>
          <p:nvPr/>
        </p:nvCxnSpPr>
        <p:spPr>
          <a:xfrm rot="10800000">
            <a:off x="5250538" y="1111125"/>
            <a:ext cx="155700" cy="7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17"/>
          <p:cNvCxnSpPr>
            <a:stCxn id="128" idx="2"/>
            <a:endCxn id="143" idx="3"/>
          </p:cNvCxnSpPr>
          <p:nvPr/>
        </p:nvCxnSpPr>
        <p:spPr>
          <a:xfrm flipH="1">
            <a:off x="6221813" y="1692950"/>
            <a:ext cx="1037700" cy="49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17"/>
          <p:cNvSpPr/>
          <p:nvPr/>
        </p:nvSpPr>
        <p:spPr>
          <a:xfrm>
            <a:off x="5140150" y="2002163"/>
            <a:ext cx="877500" cy="401400"/>
          </a:xfrm>
          <a:prstGeom prst="flowChartDecision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7"/>
          <p:cNvSpPr txBox="1"/>
          <p:nvPr/>
        </p:nvSpPr>
        <p:spPr>
          <a:xfrm>
            <a:off x="5183775" y="1996250"/>
            <a:ext cx="88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Open Sans"/>
                <a:ea typeface="Open Sans"/>
                <a:cs typeface="Open Sans"/>
                <a:sym typeface="Open Sans"/>
              </a:rPr>
              <a:t>Relation</a:t>
            </a:r>
            <a:endParaRPr sz="1200"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6" name="Google Shape;186;p17"/>
          <p:cNvCxnSpPr>
            <a:stCxn id="90" idx="1"/>
            <a:endCxn id="98" idx="3"/>
          </p:cNvCxnSpPr>
          <p:nvPr/>
        </p:nvCxnSpPr>
        <p:spPr>
          <a:xfrm flipH="1">
            <a:off x="2581975" y="1111150"/>
            <a:ext cx="1733700" cy="137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17"/>
          <p:cNvCxnSpPr>
            <a:stCxn id="143" idx="1"/>
            <a:endCxn id="90" idx="2"/>
          </p:cNvCxnSpPr>
          <p:nvPr/>
        </p:nvCxnSpPr>
        <p:spPr>
          <a:xfrm rot="10800000">
            <a:off x="4783113" y="1379600"/>
            <a:ext cx="152700" cy="80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" name="Google Shape;188;p17"/>
          <p:cNvCxnSpPr>
            <a:stCxn id="148" idx="6"/>
            <a:endCxn id="98" idx="1"/>
          </p:cNvCxnSpPr>
          <p:nvPr/>
        </p:nvCxnSpPr>
        <p:spPr>
          <a:xfrm>
            <a:off x="1150138" y="2479725"/>
            <a:ext cx="289500" cy="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17"/>
          <p:cNvCxnSpPr>
            <a:stCxn id="98" idx="0"/>
            <a:endCxn id="112" idx="2"/>
          </p:cNvCxnSpPr>
          <p:nvPr/>
        </p:nvCxnSpPr>
        <p:spPr>
          <a:xfrm rot="10800000">
            <a:off x="1679013" y="1380850"/>
            <a:ext cx="331800" cy="81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" name="Google Shape;194;p18"/>
          <p:cNvGraphicFramePr/>
          <p:nvPr/>
        </p:nvGraphicFramePr>
        <p:xfrm>
          <a:off x="3108775" y="166400"/>
          <a:ext cx="1703075" cy="335250"/>
        </p:xfrm>
        <a:graphic>
          <a:graphicData uri="http://schemas.openxmlformats.org/drawingml/2006/table">
            <a:tbl>
              <a:tblPr>
                <a:noFill/>
                <a:tableStyleId>{D8EBDB3A-E9E9-4EE3-B26F-C3915C2CF2F6}</a:tableStyleId>
              </a:tblPr>
              <a:tblGrid>
                <a:gridCol w="170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Driver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5" name="Google Shape;195;p18"/>
          <p:cNvGraphicFramePr/>
          <p:nvPr/>
        </p:nvGraphicFramePr>
        <p:xfrm>
          <a:off x="3108775" y="501650"/>
          <a:ext cx="382850" cy="1478150"/>
        </p:xfrm>
        <a:graphic>
          <a:graphicData uri="http://schemas.openxmlformats.org/drawingml/2006/table">
            <a:tbl>
              <a:tblPr>
                <a:noFill/>
                <a:tableStyleId>{D8EBDB3A-E9E9-4EE3-B26F-C3915C2CF2F6}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Pk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6" name="Google Shape;196;p18"/>
          <p:cNvGraphicFramePr/>
          <p:nvPr/>
        </p:nvGraphicFramePr>
        <p:xfrm>
          <a:off x="3491625" y="501650"/>
          <a:ext cx="1320225" cy="1478200"/>
        </p:xfrm>
        <a:graphic>
          <a:graphicData uri="http://schemas.openxmlformats.org/drawingml/2006/table">
            <a:tbl>
              <a:tblPr>
                <a:noFill/>
                <a:tableStyleId>{D8EBDB3A-E9E9-4EE3-B26F-C3915C2CF2F6}</a:tableStyleId>
              </a:tblPr>
              <a:tblGrid>
                <a:gridCol w="80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Driver_id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first_name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String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last_name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String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Nationality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String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7" name="Google Shape;197;p18"/>
          <p:cNvGraphicFramePr/>
          <p:nvPr/>
        </p:nvGraphicFramePr>
        <p:xfrm>
          <a:off x="6342700" y="166400"/>
          <a:ext cx="1808050" cy="335250"/>
        </p:xfrm>
        <a:graphic>
          <a:graphicData uri="http://schemas.openxmlformats.org/drawingml/2006/table">
            <a:tbl>
              <a:tblPr>
                <a:noFill/>
                <a:tableStyleId>{D8EBDB3A-E9E9-4EE3-B26F-C3915C2CF2F6}</a:tableStyleId>
              </a:tblPr>
              <a:tblGrid>
                <a:gridCol w="180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Result</a:t>
                      </a:r>
                      <a:endParaRPr sz="8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8" name="Google Shape;198;p18"/>
          <p:cNvGraphicFramePr/>
          <p:nvPr/>
        </p:nvGraphicFramePr>
        <p:xfrm>
          <a:off x="6342700" y="501650"/>
          <a:ext cx="382850" cy="2586500"/>
        </p:xfrm>
        <a:graphic>
          <a:graphicData uri="http://schemas.openxmlformats.org/drawingml/2006/table">
            <a:tbl>
              <a:tblPr>
                <a:noFill/>
                <a:tableStyleId>{D8EBDB3A-E9E9-4EE3-B26F-C3915C2CF2F6}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86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PK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PK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PK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" name="Google Shape;199;p18"/>
          <p:cNvGraphicFramePr/>
          <p:nvPr/>
        </p:nvGraphicFramePr>
        <p:xfrm>
          <a:off x="6725550" y="501650"/>
          <a:ext cx="1425200" cy="2586500"/>
        </p:xfrm>
        <a:graphic>
          <a:graphicData uri="http://schemas.openxmlformats.org/drawingml/2006/table">
            <a:tbl>
              <a:tblPr>
                <a:noFill/>
                <a:tableStyleId>{D8EBDB3A-E9E9-4EE3-B26F-C3915C2CF2F6}</a:tableStyleId>
              </a:tblPr>
              <a:tblGrid>
                <a:gridCol w="93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Driver_id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Result_id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Race_id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Manu_id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Lap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Lap_time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Fast_lap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0" name="Google Shape;200;p18"/>
          <p:cNvGraphicFramePr/>
          <p:nvPr/>
        </p:nvGraphicFramePr>
        <p:xfrm>
          <a:off x="3559725" y="2477600"/>
          <a:ext cx="1825825" cy="369650"/>
        </p:xfrm>
        <a:graphic>
          <a:graphicData uri="http://schemas.openxmlformats.org/drawingml/2006/table">
            <a:tbl>
              <a:tblPr>
                <a:noFill/>
                <a:tableStyleId>{D8EBDB3A-E9E9-4EE3-B26F-C3915C2CF2F6}</a:tableStyleId>
              </a:tblPr>
              <a:tblGrid>
                <a:gridCol w="182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Lap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1" name="Google Shape;201;p18"/>
          <p:cNvGraphicFramePr/>
          <p:nvPr/>
        </p:nvGraphicFramePr>
        <p:xfrm>
          <a:off x="3559725" y="2847250"/>
          <a:ext cx="503275" cy="2078850"/>
        </p:xfrm>
        <a:graphic>
          <a:graphicData uri="http://schemas.openxmlformats.org/drawingml/2006/table">
            <a:tbl>
              <a:tblPr>
                <a:noFill/>
                <a:tableStyleId>{D8EBDB3A-E9E9-4EE3-B26F-C3915C2CF2F6}</a:tableStyleId>
              </a:tblPr>
              <a:tblGrid>
                <a:gridCol w="5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8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PK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Pk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2" name="Google Shape;202;p18"/>
          <p:cNvGraphicFramePr/>
          <p:nvPr/>
        </p:nvGraphicFramePr>
        <p:xfrm>
          <a:off x="4063000" y="2847250"/>
          <a:ext cx="1322550" cy="2086950"/>
        </p:xfrm>
        <a:graphic>
          <a:graphicData uri="http://schemas.openxmlformats.org/drawingml/2006/table">
            <a:tbl>
              <a:tblPr>
                <a:noFill/>
                <a:tableStyleId>{D8EBDB3A-E9E9-4EE3-B26F-C3915C2CF2F6}</a:tableStyleId>
              </a:tblPr>
              <a:tblGrid>
                <a:gridCol w="78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Driver_id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Race_id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Lap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Position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Lap_time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3" name="Google Shape;203;p18"/>
          <p:cNvSpPr/>
          <p:nvPr/>
        </p:nvSpPr>
        <p:spPr>
          <a:xfrm>
            <a:off x="4811850" y="166400"/>
            <a:ext cx="210625" cy="335250"/>
          </a:xfrm>
          <a:prstGeom prst="flowChartDecision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6132075" y="185313"/>
            <a:ext cx="210625" cy="297425"/>
          </a:xfrm>
          <a:prstGeom prst="flowChartDecision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5" name="Google Shape;205;p18"/>
          <p:cNvCxnSpPr>
            <a:stCxn id="203" idx="3"/>
            <a:endCxn id="204" idx="1"/>
          </p:cNvCxnSpPr>
          <p:nvPr/>
        </p:nvCxnSpPr>
        <p:spPr>
          <a:xfrm>
            <a:off x="5022475" y="334025"/>
            <a:ext cx="110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" name="Google Shape;206;p18"/>
          <p:cNvSpPr txBox="1"/>
          <p:nvPr/>
        </p:nvSpPr>
        <p:spPr>
          <a:xfrm>
            <a:off x="5014900" y="52950"/>
            <a:ext cx="888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1…1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18"/>
          <p:cNvSpPr txBox="1"/>
          <p:nvPr/>
        </p:nvSpPr>
        <p:spPr>
          <a:xfrm>
            <a:off x="5749163" y="334025"/>
            <a:ext cx="446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1…*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18"/>
          <p:cNvSpPr txBox="1"/>
          <p:nvPr/>
        </p:nvSpPr>
        <p:spPr>
          <a:xfrm>
            <a:off x="2503575" y="104188"/>
            <a:ext cx="446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1…1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p18"/>
          <p:cNvSpPr/>
          <p:nvPr/>
        </p:nvSpPr>
        <p:spPr>
          <a:xfrm>
            <a:off x="2580554" y="334028"/>
            <a:ext cx="1012325" cy="2410525"/>
          </a:xfrm>
          <a:custGeom>
            <a:avLst/>
            <a:gdLst/>
            <a:ahLst/>
            <a:cxnLst/>
            <a:rect l="l" t="t" r="r" b="b"/>
            <a:pathLst>
              <a:path w="40493" h="96421" extrusionOk="0">
                <a:moveTo>
                  <a:pt x="21432" y="338"/>
                </a:moveTo>
                <a:cubicBezTo>
                  <a:pt x="16894" y="338"/>
                  <a:pt x="12355" y="338"/>
                  <a:pt x="7817" y="338"/>
                </a:cubicBezTo>
                <a:cubicBezTo>
                  <a:pt x="6090" y="338"/>
                  <a:pt x="3219" y="-694"/>
                  <a:pt x="2673" y="944"/>
                </a:cubicBezTo>
                <a:cubicBezTo>
                  <a:pt x="-1059" y="12145"/>
                  <a:pt x="5995" y="24727"/>
                  <a:pt x="3884" y="36343"/>
                </a:cubicBezTo>
                <a:cubicBezTo>
                  <a:pt x="1711" y="48300"/>
                  <a:pt x="1653" y="60547"/>
                  <a:pt x="555" y="72650"/>
                </a:cubicBezTo>
                <a:cubicBezTo>
                  <a:pt x="61" y="78089"/>
                  <a:pt x="-677" y="84104"/>
                  <a:pt x="1766" y="88988"/>
                </a:cubicBezTo>
                <a:cubicBezTo>
                  <a:pt x="7612" y="100673"/>
                  <a:pt x="27427" y="95039"/>
                  <a:pt x="40493" y="9503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Google Shape;210;p18"/>
          <p:cNvSpPr txBox="1"/>
          <p:nvPr/>
        </p:nvSpPr>
        <p:spPr>
          <a:xfrm>
            <a:off x="3056375" y="2806225"/>
            <a:ext cx="503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1…*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11" name="Google Shape;211;p18"/>
          <p:cNvCxnSpPr/>
          <p:nvPr/>
        </p:nvCxnSpPr>
        <p:spPr>
          <a:xfrm rot="10800000" flipH="1">
            <a:off x="5385550" y="2027175"/>
            <a:ext cx="1013700" cy="642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Google Shape;212;p18"/>
          <p:cNvSpPr txBox="1"/>
          <p:nvPr/>
        </p:nvSpPr>
        <p:spPr>
          <a:xfrm>
            <a:off x="5294775" y="2700350"/>
            <a:ext cx="608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1…1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p18"/>
          <p:cNvSpPr txBox="1"/>
          <p:nvPr/>
        </p:nvSpPr>
        <p:spPr>
          <a:xfrm>
            <a:off x="5903175" y="1658188"/>
            <a:ext cx="503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0…1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3 Database Design </a:t>
            </a:r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-Key Definitions: </a:t>
            </a:r>
            <a:endParaRPr/>
          </a:p>
          <a:p>
            <a:pPr marL="9144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Result: Result_id(INTEGER)</a:t>
            </a:r>
            <a:endParaRPr sz="14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		A unique identifier for the Results of all thing</a:t>
            </a:r>
            <a:endParaRPr sz="1400"/>
          </a:p>
          <a:p>
            <a:pPr marL="9144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Driver: Driver_id(INTEGER),</a:t>
            </a:r>
            <a:endParaRPr sz="14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	A unique record number within the result id </a:t>
            </a:r>
            <a:endParaRPr sz="1400"/>
          </a:p>
          <a:p>
            <a:pPr marL="9144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Race: Race_id(INTEGER),</a:t>
            </a:r>
            <a:endParaRPr sz="1400"/>
          </a:p>
          <a:p>
            <a:pPr marL="13716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A unique record number within the result id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4: Data Normalization</a:t>
            </a:r>
            <a:endParaRPr/>
          </a:p>
        </p:txBody>
      </p:sp>
      <p:sp>
        <p:nvSpPr>
          <p:cNvPr id="225" name="Google Shape;225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-Functional Dependency and MDV: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400"/>
              <a:t>-FD: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		*Result_id → All others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	-MVD: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		*Result_id, Driver_id → All others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		*Race_id, Driver_id → Laps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		* Driver_id, Nationality → Manufacturer</a:t>
            </a:r>
            <a:endParaRPr sz="1400"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Forms Violation</a:t>
            </a:r>
            <a:endParaRPr/>
          </a:p>
        </p:txBody>
      </p:sp>
      <p:sp>
        <p:nvSpPr>
          <p:cNvPr id="231" name="Google Shape;231;p21"/>
          <p:cNvSpPr txBox="1">
            <a:spLocks noGrp="1"/>
          </p:cNvSpPr>
          <p:nvPr>
            <p:ph type="body" idx="1"/>
          </p:nvPr>
        </p:nvSpPr>
        <p:spPr>
          <a:xfrm>
            <a:off x="311700" y="124365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-3NF: No Transitive Dependency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-BCNF: No non-prime key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-4NF: Contain MVD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	-(Driver_id, Race_id, Result_id) → Lap and Lap_time</a:t>
            </a:r>
            <a:endParaRPr sz="1400"/>
          </a:p>
        </p:txBody>
      </p:sp>
      <p:graphicFrame>
        <p:nvGraphicFramePr>
          <p:cNvPr id="232" name="Google Shape;232;p21"/>
          <p:cNvGraphicFramePr/>
          <p:nvPr/>
        </p:nvGraphicFramePr>
        <p:xfrm>
          <a:off x="6819250" y="1391750"/>
          <a:ext cx="1808050" cy="335250"/>
        </p:xfrm>
        <a:graphic>
          <a:graphicData uri="http://schemas.openxmlformats.org/drawingml/2006/table">
            <a:tbl>
              <a:tblPr>
                <a:noFill/>
                <a:tableStyleId>{D8EBDB3A-E9E9-4EE3-B26F-C3915C2CF2F6}</a:tableStyleId>
              </a:tblPr>
              <a:tblGrid>
                <a:gridCol w="180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Result</a:t>
                      </a:r>
                      <a:endParaRPr sz="8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3" name="Google Shape;233;p21"/>
          <p:cNvGraphicFramePr/>
          <p:nvPr/>
        </p:nvGraphicFramePr>
        <p:xfrm>
          <a:off x="6819250" y="1727000"/>
          <a:ext cx="382850" cy="2586500"/>
        </p:xfrm>
        <a:graphic>
          <a:graphicData uri="http://schemas.openxmlformats.org/drawingml/2006/table">
            <a:tbl>
              <a:tblPr>
                <a:noFill/>
                <a:tableStyleId>{D8EBDB3A-E9E9-4EE3-B26F-C3915C2CF2F6}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86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PK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PK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PK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4" name="Google Shape;234;p21"/>
          <p:cNvGraphicFramePr/>
          <p:nvPr/>
        </p:nvGraphicFramePr>
        <p:xfrm>
          <a:off x="7202100" y="1727000"/>
          <a:ext cx="1425200" cy="2586500"/>
        </p:xfrm>
        <a:graphic>
          <a:graphicData uri="http://schemas.openxmlformats.org/drawingml/2006/table">
            <a:tbl>
              <a:tblPr>
                <a:noFill/>
                <a:tableStyleId>{D8EBDB3A-E9E9-4EE3-B26F-C3915C2CF2F6}</a:tableStyleId>
              </a:tblPr>
              <a:tblGrid>
                <a:gridCol w="93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Driver_id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Result_id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Race_id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Manu_id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Lap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Lap_time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Fast_lap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1303</Words>
  <Application>Microsoft Office PowerPoint</Application>
  <PresentationFormat>On-screen Show (16:9)</PresentationFormat>
  <Paragraphs>275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Lato</vt:lpstr>
      <vt:lpstr>PT Sans Narrow</vt:lpstr>
      <vt:lpstr>Open Sans</vt:lpstr>
      <vt:lpstr>Arial</vt:lpstr>
      <vt:lpstr>Tropic</vt:lpstr>
      <vt:lpstr>Formula 1 Racing Data</vt:lpstr>
      <vt:lpstr>Dataset Sources</vt:lpstr>
      <vt:lpstr>Technology</vt:lpstr>
      <vt:lpstr>Question We hope to Answer</vt:lpstr>
      <vt:lpstr>PowerPoint Presentation</vt:lpstr>
      <vt:lpstr>PowerPoint Presentation</vt:lpstr>
      <vt:lpstr>Phase 3 Database Design </vt:lpstr>
      <vt:lpstr>Phase 4: Data Normalization</vt:lpstr>
      <vt:lpstr>Normal Forms Violation</vt:lpstr>
      <vt:lpstr>Normal Forms Violation</vt:lpstr>
      <vt:lpstr>Normal Forms Violation</vt:lpstr>
      <vt:lpstr>Phase 5: Querying The Database</vt:lpstr>
      <vt:lpstr>Phase 5: Querying The Database</vt:lpstr>
      <vt:lpstr>Phase 5: Querying The Database</vt:lpstr>
      <vt:lpstr>Phase 6/7: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 1 Racing Data</dc:title>
  <cp:lastModifiedBy>Elvis lor</cp:lastModifiedBy>
  <cp:revision>1</cp:revision>
  <dcterms:modified xsi:type="dcterms:W3CDTF">2023-05-17T19:43:14Z</dcterms:modified>
</cp:coreProperties>
</file>