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24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6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From sql to nosql</a:t>
            </a: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899"/>
            <a:ext cx="7688100" cy="1156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Stefano Felli – </a:t>
            </a:r>
            <a:r>
              <a:rPr lang="it-IT" dirty="0"/>
              <a:t>1896877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Lorenzo Cirillo – 1895955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Hw</a:t>
            </a:r>
            <a:r>
              <a:rPr lang="it-IT" dirty="0"/>
              <a:t> 3 – Data Management for Data Science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Table of contents</a:t>
            </a:r>
            <a:endParaRPr dirty="0"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Why Neo4j?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Constraints</a:t>
            </a:r>
            <a:endParaRPr lang="it-IT"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#1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#2</a:t>
            </a: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#3</a:t>
            </a:r>
          </a:p>
        </p:txBody>
      </p:sp>
      <p:sp>
        <p:nvSpPr>
          <p:cNvPr id="2" name="Google Shape;74;p7">
            <a:extLst>
              <a:ext uri="{FF2B5EF4-FFF2-40B4-BE49-F238E27FC236}">
                <a16:creationId xmlns:a16="http://schemas.microsoft.com/office/drawing/2014/main" id="{94946AD5-9099-780A-C5E6-D4F4008A7D31}"/>
              </a:ext>
            </a:extLst>
          </p:cNvPr>
          <p:cNvSpPr txBox="1"/>
          <p:nvPr/>
        </p:nvSpPr>
        <p:spPr>
          <a:xfrm>
            <a:off x="5403000" y="3839381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Go to the queries…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Neo4j?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2500459" cy="1481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quey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16E3D05-0061-A8C7-FBA3-E355360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00" y="1129400"/>
            <a:ext cx="5203152" cy="2926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39693-DA51-BE00-54D6-75B47E81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9DAF61-8D12-8861-01F0-3777EAE437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9" name="Immagine 8" descr="Immagine che contiene diagramma, Piano, Disegno tecnico, design&#10;&#10;Descrizione generata automaticamente">
            <a:extLst>
              <a:ext uri="{FF2B5EF4-FFF2-40B4-BE49-F238E27FC236}">
                <a16:creationId xmlns:a16="http://schemas.microsoft.com/office/drawing/2014/main" id="{58437ADE-2BDB-A7B0-D917-218692E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07" y="1397000"/>
            <a:ext cx="4720803" cy="265545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8A7ECE-3F3D-8511-C7EF-11CF2A08C4CF}"/>
              </a:ext>
            </a:extLst>
          </p:cNvPr>
          <p:cNvSpPr txBox="1"/>
          <p:nvPr/>
        </p:nvSpPr>
        <p:spPr>
          <a:xfrm>
            <a:off x="796636" y="1975067"/>
            <a:ext cx="281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in the E-R Model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(i.e., keys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2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#1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608170"/>
            <a:ext cx="3345304" cy="26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" dirty="0"/>
              <a:t>Same «schema» as relational 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nodes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>
                <a:sym typeface="Wingdings" panose="05000000000000000000" pitchFamily="2" charset="2"/>
              </a:rPr>
              <a:t>columns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properties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>
                <a:sym typeface="Wingdings" panose="05000000000000000000" pitchFamily="2" charset="2"/>
              </a:rPr>
              <a:t>primary</a:t>
            </a:r>
            <a:r>
              <a:rPr lang="it-IT" dirty="0">
                <a:sym typeface="Wingdings" panose="05000000000000000000" pitchFamily="2" charset="2"/>
              </a:rPr>
              <a:t> keys  </a:t>
            </a:r>
            <a:r>
              <a:rPr lang="it-IT" dirty="0" err="1">
                <a:sym typeface="Wingdings" panose="05000000000000000000" pitchFamily="2" charset="2"/>
              </a:rPr>
              <a:t>relationships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i="1" dirty="0"/>
              <a:t>capital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inside </a:t>
            </a:r>
            <a:r>
              <a:rPr lang="it-IT" b="1" dirty="0"/>
              <a:t>Country</a:t>
            </a:r>
            <a:r>
              <a:rPr lang="it-IT" dirty="0"/>
              <a:t> </a:t>
            </a:r>
            <a:r>
              <a:rPr lang="it-IT" dirty="0" err="1"/>
              <a:t>nodes</a:t>
            </a:r>
            <a:endParaRPr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75258" y="2481623"/>
            <a:ext cx="10104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  <a:p>
            <a:r>
              <a:rPr lang="it-IT" sz="800" i="1" dirty="0">
                <a:solidFill>
                  <a:schemeClr val="bg1"/>
                </a:solidFill>
              </a:rPr>
              <a:t>Capital: …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stCxn id="11" idx="1"/>
            <a:endCxn id="9" idx="5"/>
          </p:cNvCxnSpPr>
          <p:nvPr/>
        </p:nvCxnSpPr>
        <p:spPr>
          <a:xfrm flipH="1" flipV="1"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07037" y="307750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#2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978995"/>
            <a:ext cx="3345304" cy="121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i="1" dirty="0"/>
              <a:t>capital</a:t>
            </a:r>
            <a:r>
              <a:rPr lang="it" dirty="0"/>
              <a:t> modeled as </a:t>
            </a:r>
            <a:r>
              <a:rPr lang="it" b="1" dirty="0"/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it-IT" dirty="0" err="1">
                <a:sym typeface="Wingdings" panose="05000000000000000000" pitchFamily="2" charset="2"/>
              </a:rPr>
              <a:t>edge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b="1" i="1" dirty="0">
                <a:sym typeface="Wingdings" panose="05000000000000000000" pitchFamily="2" charset="2"/>
              </a:rPr>
              <a:t>HAS_CAPITAL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b="1" i="1" dirty="0">
                <a:sym typeface="Wingdings" panose="05000000000000000000" pitchFamily="2" charset="2"/>
              </a:rPr>
              <a:t> </a:t>
            </a:r>
            <a:r>
              <a:rPr lang="it-IT" b="1" dirty="0">
                <a:sym typeface="Wingdings" panose="05000000000000000000" pitchFamily="2" charset="2"/>
              </a:rPr>
              <a:t>City </a:t>
            </a:r>
            <a:r>
              <a:rPr lang="it-IT" dirty="0">
                <a:sym typeface="Wingdings" panose="05000000000000000000" pitchFamily="2" charset="2"/>
              </a:rPr>
              <a:t>and</a:t>
            </a:r>
            <a:r>
              <a:rPr lang="it-IT" b="1" dirty="0">
                <a:sym typeface="Wingdings" panose="05000000000000000000" pitchFamily="2" charset="2"/>
              </a:rPr>
              <a:t> Country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41268" y="3264948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HAS_CAPITAL</a:t>
            </a:r>
          </a:p>
        </p:txBody>
      </p:sp>
    </p:spTree>
    <p:extLst>
      <p:ext uri="{BB962C8B-B14F-4D97-AF65-F5344CB8AC3E}">
        <p14:creationId xmlns:p14="http://schemas.microsoft.com/office/powerpoint/2010/main" val="11021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#3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2069046"/>
            <a:ext cx="3345304" cy="121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i="1" dirty="0"/>
              <a:t>HAS_CONTINENT </a:t>
            </a:r>
            <a:r>
              <a:rPr lang="it-IT" dirty="0"/>
              <a:t>and </a:t>
            </a:r>
            <a:r>
              <a:rPr lang="it-IT" b="1" i="1" dirty="0"/>
              <a:t>HAS_SUBCONTINENT </a:t>
            </a:r>
            <a:r>
              <a:rPr lang="it-IT" dirty="0"/>
              <a:t>from </a:t>
            </a:r>
            <a:r>
              <a:rPr lang="it-IT" b="1" dirty="0"/>
              <a:t>State</a:t>
            </a:r>
            <a:r>
              <a:rPr lang="it-IT" dirty="0"/>
              <a:t> and </a:t>
            </a:r>
            <a:r>
              <a:rPr lang="it-IT" b="1" dirty="0"/>
              <a:t>City,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Country</a:t>
            </a:r>
            <a:endParaRPr lang="it" b="1" dirty="0"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900"/>
              <a:t>Presentation Title - Name Surname</a:t>
            </a:r>
            <a:endParaRPr sz="90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55122" y="3285729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HAS_CAPITAL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C213AA5-50AF-FEF8-0517-87622B385087}"/>
              </a:ext>
            </a:extLst>
          </p:cNvPr>
          <p:cNvCxnSpPr/>
          <p:nvPr/>
        </p:nvCxnSpPr>
        <p:spPr>
          <a:xfrm>
            <a:off x="8199721" y="3949190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F1CCE80-96DF-6785-7567-7275E52AE52C}"/>
              </a:ext>
            </a:extLst>
          </p:cNvPr>
          <p:cNvCxnSpPr>
            <a:cxnSpLocks/>
          </p:cNvCxnSpPr>
          <p:nvPr/>
        </p:nvCxnSpPr>
        <p:spPr>
          <a:xfrm flipV="1">
            <a:off x="8839200" y="602673"/>
            <a:ext cx="0" cy="3346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60C7D1A-1A9B-139C-A8CC-1451A4BF2B62}"/>
              </a:ext>
            </a:extLst>
          </p:cNvPr>
          <p:cNvCxnSpPr>
            <a:cxnSpLocks/>
          </p:cNvCxnSpPr>
          <p:nvPr/>
        </p:nvCxnSpPr>
        <p:spPr>
          <a:xfrm>
            <a:off x="5521037" y="602673"/>
            <a:ext cx="33181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F7E46C-2C62-18AC-2E39-6AD678DC8FF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21037" y="602673"/>
            <a:ext cx="0" cy="508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E19DA6F-41F7-9C88-A74C-C53B83B66E8A}"/>
              </a:ext>
            </a:extLst>
          </p:cNvPr>
          <p:cNvCxnSpPr/>
          <p:nvPr/>
        </p:nvCxnSpPr>
        <p:spPr>
          <a:xfrm>
            <a:off x="8061675" y="3658655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23DA27D-5699-925B-27EE-51E793EA7F28}"/>
              </a:ext>
            </a:extLst>
          </p:cNvPr>
          <p:cNvCxnSpPr>
            <a:cxnSpLocks/>
          </p:cNvCxnSpPr>
          <p:nvPr/>
        </p:nvCxnSpPr>
        <p:spPr>
          <a:xfrm flipV="1">
            <a:off x="8701154" y="1397000"/>
            <a:ext cx="0" cy="2261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0627877-BE14-35E3-8B02-E4C97E76631C}"/>
              </a:ext>
            </a:extLst>
          </p:cNvPr>
          <p:cNvCxnSpPr>
            <a:cxnSpLocks/>
          </p:cNvCxnSpPr>
          <p:nvPr/>
        </p:nvCxnSpPr>
        <p:spPr>
          <a:xfrm flipH="1">
            <a:off x="8238436" y="1397000"/>
            <a:ext cx="4627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1842E96-C91E-AC50-390C-E9635CAD8780}"/>
              </a:ext>
            </a:extLst>
          </p:cNvPr>
          <p:cNvCxnSpPr>
            <a:cxnSpLocks/>
          </p:cNvCxnSpPr>
          <p:nvPr/>
        </p:nvCxnSpPr>
        <p:spPr>
          <a:xfrm>
            <a:off x="4872852" y="3935980"/>
            <a:ext cx="504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08BFB17-0215-3CD2-E9FC-28602C95AB2A}"/>
              </a:ext>
            </a:extLst>
          </p:cNvPr>
          <p:cNvCxnSpPr>
            <a:cxnSpLocks/>
          </p:cNvCxnSpPr>
          <p:nvPr/>
        </p:nvCxnSpPr>
        <p:spPr>
          <a:xfrm flipV="1">
            <a:off x="4872852" y="1423971"/>
            <a:ext cx="0" cy="2512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72F1F7B-DFCA-078F-BB8C-AB2A61FC32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72852" y="1423971"/>
            <a:ext cx="217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9D26D65-E6BF-370F-E2E8-741953BCED65}"/>
              </a:ext>
            </a:extLst>
          </p:cNvPr>
          <p:cNvCxnSpPr>
            <a:cxnSpLocks/>
          </p:cNvCxnSpPr>
          <p:nvPr/>
        </p:nvCxnSpPr>
        <p:spPr>
          <a:xfrm>
            <a:off x="4682836" y="4079515"/>
            <a:ext cx="694895" cy="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A383E5E4-6B32-2578-95F5-B70CF0870137}"/>
              </a:ext>
            </a:extLst>
          </p:cNvPr>
          <p:cNvCxnSpPr>
            <a:cxnSpLocks/>
          </p:cNvCxnSpPr>
          <p:nvPr/>
        </p:nvCxnSpPr>
        <p:spPr>
          <a:xfrm flipV="1">
            <a:off x="4682836" y="353291"/>
            <a:ext cx="0" cy="372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D7368F5-CAC2-7F2B-D512-9D9D35BD9AF5}"/>
              </a:ext>
            </a:extLst>
          </p:cNvPr>
          <p:cNvCxnSpPr>
            <a:cxnSpLocks/>
          </p:cNvCxnSpPr>
          <p:nvPr/>
        </p:nvCxnSpPr>
        <p:spPr>
          <a:xfrm>
            <a:off x="4682836" y="353291"/>
            <a:ext cx="3172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342F6B0-3376-D050-B533-D32702B7EE2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55527" y="353291"/>
            <a:ext cx="0" cy="816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2510119-17A6-34A6-FC4B-72B347FD4D93}"/>
              </a:ext>
            </a:extLst>
          </p:cNvPr>
          <p:cNvSpPr txBox="1"/>
          <p:nvPr/>
        </p:nvSpPr>
        <p:spPr>
          <a:xfrm rot="5400000">
            <a:off x="4212875" y="2657538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A922E06-F881-89E6-021B-CD8664B0D060}"/>
              </a:ext>
            </a:extLst>
          </p:cNvPr>
          <p:cNvSpPr txBox="1"/>
          <p:nvPr/>
        </p:nvSpPr>
        <p:spPr>
          <a:xfrm>
            <a:off x="6018429" y="601739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54A0431-335D-8B4A-6D4D-B5AFE44E70E6}"/>
              </a:ext>
            </a:extLst>
          </p:cNvPr>
          <p:cNvSpPr txBox="1"/>
          <p:nvPr/>
        </p:nvSpPr>
        <p:spPr>
          <a:xfrm rot="5400000">
            <a:off x="3647647" y="2453277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96C6C4F-E8B2-21A7-E0F2-C40C94403B69}"/>
              </a:ext>
            </a:extLst>
          </p:cNvPr>
          <p:cNvSpPr txBox="1"/>
          <p:nvPr/>
        </p:nvSpPr>
        <p:spPr>
          <a:xfrm rot="5400000">
            <a:off x="7718840" y="2364688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</p:spTree>
    <p:extLst>
      <p:ext uri="{BB962C8B-B14F-4D97-AF65-F5344CB8AC3E}">
        <p14:creationId xmlns:p14="http://schemas.microsoft.com/office/powerpoint/2010/main" val="242821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LET’S GO THE QUERIES…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321</Words>
  <Application>Microsoft Office PowerPoint</Application>
  <PresentationFormat>Presentazione su schermo (16:9)</PresentationFormat>
  <Paragraphs>90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Catamaran</vt:lpstr>
      <vt:lpstr>Wingdings</vt:lpstr>
      <vt:lpstr>Raleway</vt:lpstr>
      <vt:lpstr>Streamline</vt:lpstr>
      <vt:lpstr>From sql to nosql</vt:lpstr>
      <vt:lpstr>Table of contents</vt:lpstr>
      <vt:lpstr>Why Neo4j?</vt:lpstr>
      <vt:lpstr>Constraints</vt:lpstr>
      <vt:lpstr>Import DB: Approach #1</vt:lpstr>
      <vt:lpstr>Import DB: Approach #2</vt:lpstr>
      <vt:lpstr>Import DB: Approach #3</vt:lpstr>
      <vt:lpstr>LET’S GO THE QUERIES…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sql to nosql</dc:title>
  <dc:creator>lorenzo Cirillo</dc:creator>
  <cp:lastModifiedBy>Lorenzo Cirillo</cp:lastModifiedBy>
  <cp:revision>3</cp:revision>
  <dcterms:modified xsi:type="dcterms:W3CDTF">2024-05-26T14:16:02Z</dcterms:modified>
</cp:coreProperties>
</file>