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59" r:id="rId6"/>
    <p:sldId id="264" r:id="rId7"/>
    <p:sldId id="265" r:id="rId8"/>
    <p:sldId id="263" r:id="rId9"/>
  </p:sldIdLst>
  <p:sldSz cx="9144000" cy="5143500" type="screen16x9"/>
  <p:notesSz cx="6858000" cy="9144000"/>
  <p:embeddedFontLst>
    <p:embeddedFont>
      <p:font typeface="Catamaran" panose="020B0604020202020204" charset="0"/>
      <p:regular r:id="rId11"/>
      <p:bold r:id="rId12"/>
    </p:embeddedFont>
    <p:embeddedFont>
      <p:font typeface="Raleway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df644b6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df644b60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89395c232_4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89395c232_45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89395c232_4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89395c232_45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24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89395c232_4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89395c232_45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068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5670f63a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5670f63a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tamaran"/>
              <a:buNone/>
              <a:defRPr sz="42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259425" y="2453225"/>
            <a:ext cx="2884575" cy="26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830400" y="1170063"/>
            <a:ext cx="548700" cy="882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379100" y="1170063"/>
            <a:ext cx="548700" cy="882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3477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1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3477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3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1670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2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670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4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4143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4143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2336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52336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7922487" y="2407925"/>
            <a:ext cx="1776325" cy="165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/>
        </p:nvSpPr>
        <p:spPr>
          <a:xfrm>
            <a:off x="3477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5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41670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6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4143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52336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7650" y="1622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l="7088" t="14912" r="9620" b="16523"/>
          <a:stretch/>
        </p:blipFill>
        <p:spPr>
          <a:xfrm>
            <a:off x="99550" y="4626400"/>
            <a:ext cx="505675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 b="1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tamaran"/>
              <a:buChar char="●"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/>
              <a:t>From sql to nosql</a:t>
            </a:r>
            <a:endParaRPr sz="3200" dirty="0"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729625" y="3172899"/>
            <a:ext cx="7688100" cy="1156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Stefano Felli – </a:t>
            </a:r>
            <a:r>
              <a:rPr lang="it-IT" dirty="0"/>
              <a:t>1896877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Lorenzo Cirillo – 1895955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Hw</a:t>
            </a:r>
            <a:r>
              <a:rPr lang="it-IT" dirty="0"/>
              <a:t> 3 – Data Management for Data Science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Sapienza University of Rome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Table of contents</a:t>
            </a:r>
            <a:endParaRPr dirty="0"/>
          </a:p>
        </p:txBody>
      </p:sp>
      <p:sp>
        <p:nvSpPr>
          <p:cNvPr id="71" name="Google Shape;71;p7"/>
          <p:cNvSpPr txBox="1"/>
          <p:nvPr/>
        </p:nvSpPr>
        <p:spPr>
          <a:xfrm>
            <a:off x="15837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Why Neo4j?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54030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 err="1">
                <a:latin typeface="Raleway"/>
                <a:ea typeface="Raleway"/>
                <a:cs typeface="Raleway"/>
                <a:sym typeface="Raleway"/>
              </a:rPr>
              <a:t>Constraints</a:t>
            </a:r>
            <a:endParaRPr lang="it-IT"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1583700" y="29378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Import DB: </a:t>
            </a:r>
            <a:r>
              <a:rPr lang="it-IT" sz="1800" dirty="0" err="1">
                <a:latin typeface="Raleway"/>
                <a:ea typeface="Raleway"/>
                <a:cs typeface="Raleway"/>
                <a:sym typeface="Raleway"/>
              </a:rPr>
              <a:t>Approach</a:t>
            </a: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 #1</a:t>
            </a:r>
          </a:p>
        </p:txBody>
      </p:sp>
      <p:sp>
        <p:nvSpPr>
          <p:cNvPr id="74" name="Google Shape;74;p7"/>
          <p:cNvSpPr txBox="1"/>
          <p:nvPr/>
        </p:nvSpPr>
        <p:spPr>
          <a:xfrm>
            <a:off x="5403000" y="29378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Import DB: </a:t>
            </a:r>
            <a:r>
              <a:rPr lang="it-IT" sz="1800" dirty="0" err="1">
                <a:latin typeface="Raleway"/>
                <a:ea typeface="Raleway"/>
                <a:cs typeface="Raleway"/>
                <a:sym typeface="Raleway"/>
              </a:rPr>
              <a:t>Approach</a:t>
            </a: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 #2</a:t>
            </a:r>
          </a:p>
        </p:txBody>
      </p:sp>
      <p:sp>
        <p:nvSpPr>
          <p:cNvPr id="75" name="Google Shape;75;p7"/>
          <p:cNvSpPr txBox="1"/>
          <p:nvPr/>
        </p:nvSpPr>
        <p:spPr>
          <a:xfrm>
            <a:off x="1583700" y="387525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Import DB: </a:t>
            </a:r>
            <a:r>
              <a:rPr lang="it-IT" sz="1800" dirty="0" err="1">
                <a:latin typeface="Raleway"/>
                <a:ea typeface="Raleway"/>
                <a:cs typeface="Raleway"/>
                <a:sym typeface="Raleway"/>
              </a:rPr>
              <a:t>Approach</a:t>
            </a: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 #3</a:t>
            </a:r>
          </a:p>
        </p:txBody>
      </p:sp>
      <p:sp>
        <p:nvSpPr>
          <p:cNvPr id="2" name="Google Shape;74;p7">
            <a:extLst>
              <a:ext uri="{FF2B5EF4-FFF2-40B4-BE49-F238E27FC236}">
                <a16:creationId xmlns:a16="http://schemas.microsoft.com/office/drawing/2014/main" id="{94946AD5-9099-780A-C5E6-D4F4008A7D31}"/>
              </a:ext>
            </a:extLst>
          </p:cNvPr>
          <p:cNvSpPr txBox="1"/>
          <p:nvPr/>
        </p:nvSpPr>
        <p:spPr>
          <a:xfrm>
            <a:off x="5403000" y="3839381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Go to the queries…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Why Neo4j?</a:t>
            </a:r>
            <a:endParaRPr dirty="0"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50" y="1622025"/>
            <a:ext cx="2500459" cy="1481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relationships</a:t>
            </a: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Hierarchical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Faster</a:t>
            </a:r>
            <a:r>
              <a:rPr lang="it-IT" dirty="0"/>
              <a:t> query </a:t>
            </a:r>
            <a:r>
              <a:rPr lang="it-IT" dirty="0" err="1"/>
              <a:t>execution</a:t>
            </a:r>
            <a:endParaRPr dirty="0"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pic>
        <p:nvPicPr>
          <p:cNvPr id="3" name="Immagine 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F16E3D05-0061-A8C7-FBA3-E3553602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500" y="1129400"/>
            <a:ext cx="5203152" cy="29267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939693-DA51-BE00-54D6-75B47E81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Constraints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9DAF61-8D12-8861-01F0-3777EAE437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  <p:pic>
        <p:nvPicPr>
          <p:cNvPr id="9" name="Immagine 8" descr="Immagine che contiene diagramma, Piano, Disegno tecnico, design&#10;&#10;Descrizione generata automaticamente">
            <a:extLst>
              <a:ext uri="{FF2B5EF4-FFF2-40B4-BE49-F238E27FC236}">
                <a16:creationId xmlns:a16="http://schemas.microsoft.com/office/drawing/2014/main" id="{58437ADE-2BDB-A7B0-D917-218692EE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07" y="1397000"/>
            <a:ext cx="4720803" cy="265545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8A7ECE-3F3D-8511-C7EF-11CF2A08C4CF}"/>
              </a:ext>
            </a:extLst>
          </p:cNvPr>
          <p:cNvSpPr txBox="1"/>
          <p:nvPr/>
        </p:nvSpPr>
        <p:spPr>
          <a:xfrm>
            <a:off x="796636" y="1975067"/>
            <a:ext cx="2812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constraints</a:t>
            </a:r>
            <a:r>
              <a:rPr lang="it-IT" dirty="0"/>
              <a:t> </a:t>
            </a:r>
            <a:r>
              <a:rPr lang="it-IT" dirty="0" err="1"/>
              <a:t>reported</a:t>
            </a:r>
            <a:r>
              <a:rPr lang="it-IT" dirty="0"/>
              <a:t> in the E-R Model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(i.e., keys and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326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Import DB: Approach #1</a:t>
            </a:r>
            <a:endParaRPr dirty="0"/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727650" y="1608170"/>
            <a:ext cx="3345304" cy="2673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" dirty="0"/>
              <a:t>Same «schema» as relational db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nodes</a:t>
            </a:r>
            <a:endParaRPr lang="it-IT" dirty="0">
              <a:sym typeface="Wingdings" panose="05000000000000000000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ym typeface="Wingdings" panose="05000000000000000000" pitchFamily="2" charset="2"/>
              </a:rPr>
              <a:t>columns</a:t>
            </a:r>
            <a:r>
              <a:rPr lang="it-IT" dirty="0">
                <a:sym typeface="Wingdings" panose="05000000000000000000" pitchFamily="2" charset="2"/>
              </a:rPr>
              <a:t>  </a:t>
            </a:r>
            <a:r>
              <a:rPr lang="it-IT" dirty="0" err="1">
                <a:sym typeface="Wingdings" panose="05000000000000000000" pitchFamily="2" charset="2"/>
              </a:rPr>
              <a:t>properties</a:t>
            </a:r>
            <a:endParaRPr lang="it-IT" dirty="0">
              <a:sym typeface="Wingdings" panose="05000000000000000000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ym typeface="Wingdings" panose="05000000000000000000" pitchFamily="2" charset="2"/>
              </a:rPr>
              <a:t>primary</a:t>
            </a:r>
            <a:r>
              <a:rPr lang="it-IT" dirty="0">
                <a:sym typeface="Wingdings" panose="05000000000000000000" pitchFamily="2" charset="2"/>
              </a:rPr>
              <a:t> keys  </a:t>
            </a:r>
            <a:r>
              <a:rPr lang="it-IT" dirty="0" err="1">
                <a:sym typeface="Wingdings" panose="05000000000000000000" pitchFamily="2" charset="2"/>
              </a:rPr>
              <a:t>relationships</a:t>
            </a:r>
            <a:endParaRPr lang="it-IT" dirty="0">
              <a:sym typeface="Wingdings" panose="05000000000000000000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i="1" dirty="0"/>
              <a:t>capital</a:t>
            </a:r>
            <a:r>
              <a:rPr lang="it-IT" dirty="0"/>
              <a:t> </a:t>
            </a:r>
            <a:r>
              <a:rPr lang="it-IT" dirty="0" err="1"/>
              <a:t>property</a:t>
            </a:r>
            <a:r>
              <a:rPr lang="it-IT" dirty="0"/>
              <a:t> inside </a:t>
            </a:r>
            <a:r>
              <a:rPr lang="it-IT" b="1" dirty="0"/>
              <a:t>Country</a:t>
            </a:r>
            <a:r>
              <a:rPr lang="it-IT" dirty="0"/>
              <a:t> </a:t>
            </a:r>
            <a:r>
              <a:rPr lang="it-IT" dirty="0" err="1"/>
              <a:t>nodes</a:t>
            </a:r>
            <a:endParaRPr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984C0C6-6099-47FF-4981-E534F04B59A0}"/>
              </a:ext>
            </a:extLst>
          </p:cNvPr>
          <p:cNvSpPr/>
          <p:nvPr/>
        </p:nvSpPr>
        <p:spPr>
          <a:xfrm>
            <a:off x="6368331" y="2369970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7F1DC36-9A88-CF66-E0A9-7FD99E8D7B0A}"/>
              </a:ext>
            </a:extLst>
          </p:cNvPr>
          <p:cNvSpPr/>
          <p:nvPr/>
        </p:nvSpPr>
        <p:spPr>
          <a:xfrm>
            <a:off x="5377731" y="3616681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43DC68-0068-A562-2CFA-EADC59477038}"/>
              </a:ext>
            </a:extLst>
          </p:cNvPr>
          <p:cNvSpPr/>
          <p:nvPr/>
        </p:nvSpPr>
        <p:spPr>
          <a:xfrm>
            <a:off x="7469766" y="3616681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3B13CECA-AA80-4895-A881-D3529057AEA6}"/>
              </a:ext>
            </a:extLst>
          </p:cNvPr>
          <p:cNvSpPr/>
          <p:nvPr/>
        </p:nvSpPr>
        <p:spPr>
          <a:xfrm>
            <a:off x="5156059" y="1110769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3E9839B-AEC7-6C2D-52CB-0577FA2D0C3A}"/>
              </a:ext>
            </a:extLst>
          </p:cNvPr>
          <p:cNvSpPr/>
          <p:nvPr/>
        </p:nvSpPr>
        <p:spPr>
          <a:xfrm>
            <a:off x="7490549" y="1170076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C86A437-5BCB-2A5C-7810-828AB8D435A4}"/>
              </a:ext>
            </a:extLst>
          </p:cNvPr>
          <p:cNvSpPr txBox="1"/>
          <p:nvPr/>
        </p:nvSpPr>
        <p:spPr>
          <a:xfrm>
            <a:off x="5090578" y="1293166"/>
            <a:ext cx="137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</a:t>
            </a:r>
            <a:r>
              <a:rPr lang="it-IT" sz="1100" dirty="0" err="1">
                <a:solidFill>
                  <a:schemeClr val="bg1"/>
                </a:solidFill>
              </a:rPr>
              <a:t>Continent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246C536-FCCE-4378-6D41-FE3BCB253845}"/>
              </a:ext>
            </a:extLst>
          </p:cNvPr>
          <p:cNvSpPr txBox="1"/>
          <p:nvPr/>
        </p:nvSpPr>
        <p:spPr>
          <a:xfrm>
            <a:off x="7445381" y="1378920"/>
            <a:ext cx="1168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:</a:t>
            </a:r>
            <a:r>
              <a:rPr lang="it-IT" sz="800" dirty="0" err="1">
                <a:solidFill>
                  <a:schemeClr val="bg1"/>
                </a:solidFill>
              </a:rPr>
              <a:t>Subcontinent</a:t>
            </a:r>
            <a:endParaRPr lang="it-IT" sz="800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295345-19FB-9DFE-350C-E7D8F5DFBB7A}"/>
              </a:ext>
            </a:extLst>
          </p:cNvPr>
          <p:cNvSpPr txBox="1"/>
          <p:nvPr/>
        </p:nvSpPr>
        <p:spPr>
          <a:xfrm>
            <a:off x="7590200" y="3817905"/>
            <a:ext cx="729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:City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1B7C3B6-CBB5-B801-044C-D0F02A36C2E7}"/>
              </a:ext>
            </a:extLst>
          </p:cNvPr>
          <p:cNvSpPr txBox="1"/>
          <p:nvPr/>
        </p:nvSpPr>
        <p:spPr>
          <a:xfrm>
            <a:off x="5455815" y="3818385"/>
            <a:ext cx="729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:State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8895D9B-B458-0FE6-E821-6919EB51627B}"/>
              </a:ext>
            </a:extLst>
          </p:cNvPr>
          <p:cNvSpPr txBox="1"/>
          <p:nvPr/>
        </p:nvSpPr>
        <p:spPr>
          <a:xfrm>
            <a:off x="6375258" y="2481623"/>
            <a:ext cx="10104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:Country</a:t>
            </a:r>
          </a:p>
          <a:p>
            <a:r>
              <a:rPr lang="it-IT" sz="800" i="1" dirty="0">
                <a:solidFill>
                  <a:schemeClr val="bg1"/>
                </a:solidFill>
              </a:rPr>
              <a:t>Capital: …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290D50-C21C-9488-4AF8-B6AC8C381C8A}"/>
              </a:ext>
            </a:extLst>
          </p:cNvPr>
          <p:cNvCxnSpPr>
            <a:stCxn id="11" idx="1"/>
            <a:endCxn id="9" idx="5"/>
          </p:cNvCxnSpPr>
          <p:nvPr/>
        </p:nvCxnSpPr>
        <p:spPr>
          <a:xfrm flipH="1" flipV="1">
            <a:off x="6991387" y="2937598"/>
            <a:ext cx="585278" cy="7764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6B52653-FF35-E98B-348B-3D0893768FF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107686" y="3949190"/>
            <a:ext cx="136208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4DF7672-1A21-FE74-6C26-553004D1AAD9}"/>
              </a:ext>
            </a:extLst>
          </p:cNvPr>
          <p:cNvCxnSpPr>
            <a:stCxn id="10" idx="0"/>
            <a:endCxn id="9" idx="3"/>
          </p:cNvCxnSpPr>
          <p:nvPr/>
        </p:nvCxnSpPr>
        <p:spPr>
          <a:xfrm flipV="1">
            <a:off x="5742709" y="2937598"/>
            <a:ext cx="732521" cy="67908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C4357C-A5E3-DFBE-E7EF-582B4906D708}"/>
              </a:ext>
            </a:extLst>
          </p:cNvPr>
          <p:cNvCxnSpPr>
            <a:cxnSpLocks/>
            <a:stCxn id="9" idx="7"/>
            <a:endCxn id="13" idx="3"/>
          </p:cNvCxnSpPr>
          <p:nvPr/>
        </p:nvCxnSpPr>
        <p:spPr>
          <a:xfrm flipV="1">
            <a:off x="6991387" y="1737704"/>
            <a:ext cx="606061" cy="7296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AC055E0-9EF7-A722-5215-5269E06BD8F9}"/>
              </a:ext>
            </a:extLst>
          </p:cNvPr>
          <p:cNvCxnSpPr>
            <a:endCxn id="12" idx="5"/>
          </p:cNvCxnSpPr>
          <p:nvPr/>
        </p:nvCxnSpPr>
        <p:spPr>
          <a:xfrm flipH="1" flipV="1">
            <a:off x="5779115" y="1678397"/>
            <a:ext cx="686880" cy="78896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72684-83A4-5673-8C11-B56B4801B96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886014" y="1454727"/>
            <a:ext cx="1559367" cy="3191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CD26511-FFCC-A9F3-DC2F-070233986553}"/>
              </a:ext>
            </a:extLst>
          </p:cNvPr>
          <p:cNvSpPr txBox="1"/>
          <p:nvPr/>
        </p:nvSpPr>
        <p:spPr>
          <a:xfrm>
            <a:off x="5970716" y="1250757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BELONGS_TO_CONTINENT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E6552E1-ADF1-946A-5F0F-7821FBC5FCA5}"/>
              </a:ext>
            </a:extLst>
          </p:cNvPr>
          <p:cNvSpPr txBox="1"/>
          <p:nvPr/>
        </p:nvSpPr>
        <p:spPr>
          <a:xfrm rot="2891761">
            <a:off x="5572927" y="2043063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_CONTINENT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1987E4E-7FE7-DC2F-F33D-327B4D791896}"/>
              </a:ext>
            </a:extLst>
          </p:cNvPr>
          <p:cNvSpPr txBox="1"/>
          <p:nvPr/>
        </p:nvSpPr>
        <p:spPr>
          <a:xfrm rot="18560152">
            <a:off x="6834536" y="1809718"/>
            <a:ext cx="1558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</a:t>
            </a:r>
          </a:p>
          <a:p>
            <a:r>
              <a:rPr lang="it-IT" sz="800" dirty="0"/>
              <a:t>SUBCONTINENT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5557B46-03B6-6782-72B4-C0FB6A54AFDA}"/>
              </a:ext>
            </a:extLst>
          </p:cNvPr>
          <p:cNvSpPr txBox="1"/>
          <p:nvPr/>
        </p:nvSpPr>
        <p:spPr>
          <a:xfrm rot="3126158">
            <a:off x="7007037" y="3077507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_COUNTRY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671091-1FD8-7EC7-BC7F-9E85671117CD}"/>
              </a:ext>
            </a:extLst>
          </p:cNvPr>
          <p:cNvSpPr txBox="1"/>
          <p:nvPr/>
        </p:nvSpPr>
        <p:spPr>
          <a:xfrm rot="18989120">
            <a:off x="5527386" y="2993557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_COUNTRY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E1C6E9-E6F1-AF76-FEC3-7502558BE1C1}"/>
              </a:ext>
            </a:extLst>
          </p:cNvPr>
          <p:cNvSpPr txBox="1"/>
          <p:nvPr/>
        </p:nvSpPr>
        <p:spPr>
          <a:xfrm>
            <a:off x="6141056" y="3747327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BELONGS_TO_STATE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Import DB: Approach #2</a:t>
            </a:r>
            <a:endParaRPr dirty="0"/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727650" y="1772349"/>
            <a:ext cx="3345304" cy="2770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i="1" dirty="0"/>
              <a:t>capital</a:t>
            </a:r>
            <a:r>
              <a:rPr lang="it" dirty="0"/>
              <a:t> modeled as </a:t>
            </a:r>
            <a:r>
              <a:rPr lang="it" b="1" dirty="0"/>
              <a:t>City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ym typeface="Wingdings" panose="05000000000000000000" pitchFamily="2" charset="2"/>
              </a:rPr>
              <a:t>edge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b="1" i="1" dirty="0">
                <a:sym typeface="Wingdings" panose="05000000000000000000" pitchFamily="2" charset="2"/>
              </a:rPr>
              <a:t>HAS_CAPITAL </a:t>
            </a:r>
            <a:r>
              <a:rPr lang="it-IT" dirty="0" err="1">
                <a:sym typeface="Wingdings" panose="05000000000000000000" pitchFamily="2" charset="2"/>
              </a:rPr>
              <a:t>between</a:t>
            </a:r>
            <a:r>
              <a:rPr lang="it-IT" b="1" i="1" dirty="0">
                <a:sym typeface="Wingdings" panose="05000000000000000000" pitchFamily="2" charset="2"/>
              </a:rPr>
              <a:t> </a:t>
            </a:r>
            <a:r>
              <a:rPr lang="it-IT" b="1" dirty="0">
                <a:sym typeface="Wingdings" panose="05000000000000000000" pitchFamily="2" charset="2"/>
              </a:rPr>
              <a:t>City </a:t>
            </a:r>
            <a:r>
              <a:rPr lang="it-IT" dirty="0">
                <a:sym typeface="Wingdings" panose="05000000000000000000" pitchFamily="2" charset="2"/>
              </a:rPr>
              <a:t>and</a:t>
            </a:r>
            <a:r>
              <a:rPr lang="it-IT" b="1" dirty="0">
                <a:sym typeface="Wingdings" panose="05000000000000000000" pitchFamily="2" charset="2"/>
              </a:rPr>
              <a:t> Country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ym typeface="Wingdings" panose="05000000000000000000" pitchFamily="2" charset="2"/>
              </a:rPr>
              <a:t>problems</a:t>
            </a:r>
            <a:r>
              <a:rPr lang="it-IT" b="1" dirty="0">
                <a:sym typeface="Wingdings" panose="05000000000000000000" pitchFamily="2" charset="2"/>
              </a:rPr>
              <a:t>: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ym typeface="Wingdings" panose="05000000000000000000" pitchFamily="2" charset="2"/>
              </a:rPr>
              <a:t>not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all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i="1" dirty="0">
                <a:sym typeface="Wingdings" panose="05000000000000000000" pitchFamily="2" charset="2"/>
              </a:rPr>
              <a:t>capital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appear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tuples</a:t>
            </a:r>
            <a:r>
              <a:rPr lang="it-IT" dirty="0">
                <a:sym typeface="Wingdings" panose="05000000000000000000" pitchFamily="2" charset="2"/>
              </a:rPr>
              <a:t> in </a:t>
            </a:r>
            <a:r>
              <a:rPr lang="it-IT" b="1" dirty="0">
                <a:sym typeface="Wingdings" panose="05000000000000000000" pitchFamily="2" charset="2"/>
              </a:rPr>
              <a:t>City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table</a:t>
            </a:r>
            <a:endParaRPr lang="it-IT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ym typeface="Wingdings" panose="05000000000000000000" pitchFamily="2" charset="2"/>
              </a:rPr>
              <a:t>there</a:t>
            </a:r>
            <a:r>
              <a:rPr lang="it-IT" dirty="0">
                <a:sym typeface="Wingdings" panose="05000000000000000000" pitchFamily="2" charset="2"/>
              </a:rPr>
              <a:t> are cities with the </a:t>
            </a:r>
            <a:r>
              <a:rPr lang="it-IT" dirty="0" err="1">
                <a:sym typeface="Wingdings" panose="05000000000000000000" pitchFamily="2" charset="2"/>
              </a:rPr>
              <a:t>same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i="1" dirty="0">
                <a:sym typeface="Wingdings" panose="05000000000000000000" pitchFamily="2" charset="2"/>
              </a:rPr>
              <a:t>name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984C0C6-6099-47FF-4981-E534F04B59A0}"/>
              </a:ext>
            </a:extLst>
          </p:cNvPr>
          <p:cNvSpPr/>
          <p:nvPr/>
        </p:nvSpPr>
        <p:spPr>
          <a:xfrm>
            <a:off x="6368331" y="2369970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7F1DC36-9A88-CF66-E0A9-7FD99E8D7B0A}"/>
              </a:ext>
            </a:extLst>
          </p:cNvPr>
          <p:cNvSpPr/>
          <p:nvPr/>
        </p:nvSpPr>
        <p:spPr>
          <a:xfrm>
            <a:off x="5377731" y="3616681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43DC68-0068-A562-2CFA-EADC59477038}"/>
              </a:ext>
            </a:extLst>
          </p:cNvPr>
          <p:cNvSpPr/>
          <p:nvPr/>
        </p:nvSpPr>
        <p:spPr>
          <a:xfrm>
            <a:off x="7469766" y="3616681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3B13CECA-AA80-4895-A881-D3529057AEA6}"/>
              </a:ext>
            </a:extLst>
          </p:cNvPr>
          <p:cNvSpPr/>
          <p:nvPr/>
        </p:nvSpPr>
        <p:spPr>
          <a:xfrm>
            <a:off x="5156059" y="1110769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3E9839B-AEC7-6C2D-52CB-0577FA2D0C3A}"/>
              </a:ext>
            </a:extLst>
          </p:cNvPr>
          <p:cNvSpPr/>
          <p:nvPr/>
        </p:nvSpPr>
        <p:spPr>
          <a:xfrm>
            <a:off x="7490549" y="1170076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C86A437-5BCB-2A5C-7810-828AB8D435A4}"/>
              </a:ext>
            </a:extLst>
          </p:cNvPr>
          <p:cNvSpPr txBox="1"/>
          <p:nvPr/>
        </p:nvSpPr>
        <p:spPr>
          <a:xfrm>
            <a:off x="5090578" y="1293166"/>
            <a:ext cx="137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</a:t>
            </a:r>
            <a:r>
              <a:rPr lang="it-IT" sz="1100" dirty="0" err="1">
                <a:solidFill>
                  <a:schemeClr val="bg1"/>
                </a:solidFill>
              </a:rPr>
              <a:t>Continent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246C536-FCCE-4378-6D41-FE3BCB253845}"/>
              </a:ext>
            </a:extLst>
          </p:cNvPr>
          <p:cNvSpPr txBox="1"/>
          <p:nvPr/>
        </p:nvSpPr>
        <p:spPr>
          <a:xfrm>
            <a:off x="7445381" y="1378920"/>
            <a:ext cx="1168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:</a:t>
            </a:r>
            <a:r>
              <a:rPr lang="it-IT" sz="800" dirty="0" err="1">
                <a:solidFill>
                  <a:schemeClr val="bg1"/>
                </a:solidFill>
              </a:rPr>
              <a:t>Subcontinent</a:t>
            </a:r>
            <a:endParaRPr lang="it-IT" sz="800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295345-19FB-9DFE-350C-E7D8F5DFBB7A}"/>
              </a:ext>
            </a:extLst>
          </p:cNvPr>
          <p:cNvSpPr txBox="1"/>
          <p:nvPr/>
        </p:nvSpPr>
        <p:spPr>
          <a:xfrm>
            <a:off x="7590200" y="3817905"/>
            <a:ext cx="729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:City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1B7C3B6-CBB5-B801-044C-D0F02A36C2E7}"/>
              </a:ext>
            </a:extLst>
          </p:cNvPr>
          <p:cNvSpPr txBox="1"/>
          <p:nvPr/>
        </p:nvSpPr>
        <p:spPr>
          <a:xfrm>
            <a:off x="5455815" y="3818385"/>
            <a:ext cx="729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:State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8895D9B-B458-0FE6-E821-6919EB51627B}"/>
              </a:ext>
            </a:extLst>
          </p:cNvPr>
          <p:cNvSpPr txBox="1"/>
          <p:nvPr/>
        </p:nvSpPr>
        <p:spPr>
          <a:xfrm>
            <a:off x="6368331" y="2566363"/>
            <a:ext cx="1010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:Country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290D50-C21C-9488-4AF8-B6AC8C381C8A}"/>
              </a:ext>
            </a:extLst>
          </p:cNvPr>
          <p:cNvCxnSpPr>
            <a:cxnSpLocks/>
          </p:cNvCxnSpPr>
          <p:nvPr/>
        </p:nvCxnSpPr>
        <p:spPr>
          <a:xfrm flipH="1" flipV="1">
            <a:off x="7064446" y="2876887"/>
            <a:ext cx="609197" cy="7817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6B52653-FF35-E98B-348B-3D0893768FF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107686" y="3949190"/>
            <a:ext cx="136208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4DF7672-1A21-FE74-6C26-553004D1AAD9}"/>
              </a:ext>
            </a:extLst>
          </p:cNvPr>
          <p:cNvCxnSpPr>
            <a:stCxn id="10" idx="0"/>
            <a:endCxn id="9" idx="3"/>
          </p:cNvCxnSpPr>
          <p:nvPr/>
        </p:nvCxnSpPr>
        <p:spPr>
          <a:xfrm flipV="1">
            <a:off x="5742709" y="2937598"/>
            <a:ext cx="732521" cy="67908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C4357C-A5E3-DFBE-E7EF-582B4906D708}"/>
              </a:ext>
            </a:extLst>
          </p:cNvPr>
          <p:cNvCxnSpPr>
            <a:cxnSpLocks/>
            <a:stCxn id="9" idx="7"/>
            <a:endCxn id="13" idx="3"/>
          </p:cNvCxnSpPr>
          <p:nvPr/>
        </p:nvCxnSpPr>
        <p:spPr>
          <a:xfrm flipV="1">
            <a:off x="6991387" y="1737704"/>
            <a:ext cx="606061" cy="7296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AC055E0-9EF7-A722-5215-5269E06BD8F9}"/>
              </a:ext>
            </a:extLst>
          </p:cNvPr>
          <p:cNvCxnSpPr>
            <a:endCxn id="12" idx="5"/>
          </p:cNvCxnSpPr>
          <p:nvPr/>
        </p:nvCxnSpPr>
        <p:spPr>
          <a:xfrm flipH="1" flipV="1">
            <a:off x="5779115" y="1678397"/>
            <a:ext cx="686880" cy="78896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72684-83A4-5673-8C11-B56B4801B96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886014" y="1454727"/>
            <a:ext cx="1559367" cy="3191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CD26511-FFCC-A9F3-DC2F-070233986553}"/>
              </a:ext>
            </a:extLst>
          </p:cNvPr>
          <p:cNvSpPr txBox="1"/>
          <p:nvPr/>
        </p:nvSpPr>
        <p:spPr>
          <a:xfrm>
            <a:off x="5970716" y="1250757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BELONGS_TO_CONTINENT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E6552E1-ADF1-946A-5F0F-7821FBC5FCA5}"/>
              </a:ext>
            </a:extLst>
          </p:cNvPr>
          <p:cNvSpPr txBox="1"/>
          <p:nvPr/>
        </p:nvSpPr>
        <p:spPr>
          <a:xfrm rot="2891761">
            <a:off x="5572927" y="2043063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_CONTINENT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1987E4E-7FE7-DC2F-F33D-327B4D791896}"/>
              </a:ext>
            </a:extLst>
          </p:cNvPr>
          <p:cNvSpPr txBox="1"/>
          <p:nvPr/>
        </p:nvSpPr>
        <p:spPr>
          <a:xfrm rot="18560152">
            <a:off x="6834536" y="1809718"/>
            <a:ext cx="1558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</a:t>
            </a:r>
          </a:p>
          <a:p>
            <a:r>
              <a:rPr lang="it-IT" sz="800" dirty="0"/>
              <a:t>SUBCONTINENT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5557B46-03B6-6782-72B4-C0FB6A54AFDA}"/>
              </a:ext>
            </a:extLst>
          </p:cNvPr>
          <p:cNvSpPr txBox="1"/>
          <p:nvPr/>
        </p:nvSpPr>
        <p:spPr>
          <a:xfrm rot="3126158">
            <a:off x="7083234" y="3029018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_COUNTRY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671091-1FD8-7EC7-BC7F-9E85671117CD}"/>
              </a:ext>
            </a:extLst>
          </p:cNvPr>
          <p:cNvSpPr txBox="1"/>
          <p:nvPr/>
        </p:nvSpPr>
        <p:spPr>
          <a:xfrm rot="18989120">
            <a:off x="5527386" y="2993557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_COUNTRY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E1C6E9-E6F1-AF76-FEC3-7502558BE1C1}"/>
              </a:ext>
            </a:extLst>
          </p:cNvPr>
          <p:cNvSpPr txBox="1"/>
          <p:nvPr/>
        </p:nvSpPr>
        <p:spPr>
          <a:xfrm>
            <a:off x="6141056" y="3747327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BELONGS_TO_STATE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156C85EE-5280-EBCE-8B2B-6F865E5BDB2B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991387" y="2937598"/>
            <a:ext cx="585278" cy="776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DCA1CD8-416D-79E8-071A-FC6AA12CD231}"/>
              </a:ext>
            </a:extLst>
          </p:cNvPr>
          <p:cNvSpPr txBox="1"/>
          <p:nvPr/>
        </p:nvSpPr>
        <p:spPr>
          <a:xfrm rot="3225520">
            <a:off x="6741268" y="3264948"/>
            <a:ext cx="87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HAS_CAPITAL</a:t>
            </a:r>
          </a:p>
        </p:txBody>
      </p:sp>
    </p:spTree>
    <p:extLst>
      <p:ext uri="{BB962C8B-B14F-4D97-AF65-F5344CB8AC3E}">
        <p14:creationId xmlns:p14="http://schemas.microsoft.com/office/powerpoint/2010/main" val="110217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Import DB: Approach #3</a:t>
            </a:r>
            <a:endParaRPr dirty="0"/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727650" y="2069046"/>
            <a:ext cx="3345304" cy="1219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b="1" i="1" dirty="0"/>
              <a:t>HAS_CONTINENT </a:t>
            </a:r>
            <a:r>
              <a:rPr lang="it-IT" dirty="0"/>
              <a:t>and </a:t>
            </a:r>
            <a:r>
              <a:rPr lang="it-IT" b="1" i="1" dirty="0"/>
              <a:t>HAS_SUBCONTINENT </a:t>
            </a:r>
            <a:r>
              <a:rPr lang="it-IT" dirty="0"/>
              <a:t>from </a:t>
            </a:r>
            <a:r>
              <a:rPr lang="it-IT" b="1" dirty="0"/>
              <a:t>State</a:t>
            </a:r>
            <a:r>
              <a:rPr lang="it-IT" dirty="0"/>
              <a:t> and </a:t>
            </a:r>
            <a:r>
              <a:rPr lang="it-IT" b="1" dirty="0"/>
              <a:t>City,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b="1" dirty="0"/>
              <a:t>Country</a:t>
            </a:r>
            <a:endParaRPr lang="it" b="1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984C0C6-6099-47FF-4981-E534F04B59A0}"/>
              </a:ext>
            </a:extLst>
          </p:cNvPr>
          <p:cNvSpPr/>
          <p:nvPr/>
        </p:nvSpPr>
        <p:spPr>
          <a:xfrm>
            <a:off x="6368331" y="2369970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7F1DC36-9A88-CF66-E0A9-7FD99E8D7B0A}"/>
              </a:ext>
            </a:extLst>
          </p:cNvPr>
          <p:cNvSpPr/>
          <p:nvPr/>
        </p:nvSpPr>
        <p:spPr>
          <a:xfrm>
            <a:off x="5377731" y="3616681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43DC68-0068-A562-2CFA-EADC59477038}"/>
              </a:ext>
            </a:extLst>
          </p:cNvPr>
          <p:cNvSpPr/>
          <p:nvPr/>
        </p:nvSpPr>
        <p:spPr>
          <a:xfrm>
            <a:off x="7469766" y="3616681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3B13CECA-AA80-4895-A881-D3529057AEA6}"/>
              </a:ext>
            </a:extLst>
          </p:cNvPr>
          <p:cNvSpPr/>
          <p:nvPr/>
        </p:nvSpPr>
        <p:spPr>
          <a:xfrm>
            <a:off x="5156059" y="1110769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3E9839B-AEC7-6C2D-52CB-0577FA2D0C3A}"/>
              </a:ext>
            </a:extLst>
          </p:cNvPr>
          <p:cNvSpPr/>
          <p:nvPr/>
        </p:nvSpPr>
        <p:spPr>
          <a:xfrm>
            <a:off x="7490549" y="1170076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C86A437-5BCB-2A5C-7810-828AB8D435A4}"/>
              </a:ext>
            </a:extLst>
          </p:cNvPr>
          <p:cNvSpPr txBox="1"/>
          <p:nvPr/>
        </p:nvSpPr>
        <p:spPr>
          <a:xfrm>
            <a:off x="5090578" y="1293166"/>
            <a:ext cx="137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</a:t>
            </a:r>
            <a:r>
              <a:rPr lang="it-IT" sz="1100" dirty="0" err="1">
                <a:solidFill>
                  <a:schemeClr val="bg1"/>
                </a:solidFill>
              </a:rPr>
              <a:t>Continent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246C536-FCCE-4378-6D41-FE3BCB253845}"/>
              </a:ext>
            </a:extLst>
          </p:cNvPr>
          <p:cNvSpPr txBox="1"/>
          <p:nvPr/>
        </p:nvSpPr>
        <p:spPr>
          <a:xfrm>
            <a:off x="7445381" y="1378920"/>
            <a:ext cx="1168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:</a:t>
            </a:r>
            <a:r>
              <a:rPr lang="it-IT" sz="800" dirty="0" err="1">
                <a:solidFill>
                  <a:schemeClr val="bg1"/>
                </a:solidFill>
              </a:rPr>
              <a:t>Subcontinent</a:t>
            </a:r>
            <a:endParaRPr lang="it-IT" sz="800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295345-19FB-9DFE-350C-E7D8F5DFBB7A}"/>
              </a:ext>
            </a:extLst>
          </p:cNvPr>
          <p:cNvSpPr txBox="1"/>
          <p:nvPr/>
        </p:nvSpPr>
        <p:spPr>
          <a:xfrm>
            <a:off x="7590200" y="3817905"/>
            <a:ext cx="729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:City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1B7C3B6-CBB5-B801-044C-D0F02A36C2E7}"/>
              </a:ext>
            </a:extLst>
          </p:cNvPr>
          <p:cNvSpPr txBox="1"/>
          <p:nvPr/>
        </p:nvSpPr>
        <p:spPr>
          <a:xfrm>
            <a:off x="5455815" y="3818385"/>
            <a:ext cx="729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:State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8895D9B-B458-0FE6-E821-6919EB51627B}"/>
              </a:ext>
            </a:extLst>
          </p:cNvPr>
          <p:cNvSpPr txBox="1"/>
          <p:nvPr/>
        </p:nvSpPr>
        <p:spPr>
          <a:xfrm>
            <a:off x="6368331" y="2566363"/>
            <a:ext cx="1010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:Country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290D50-C21C-9488-4AF8-B6AC8C381C8A}"/>
              </a:ext>
            </a:extLst>
          </p:cNvPr>
          <p:cNvCxnSpPr>
            <a:cxnSpLocks/>
          </p:cNvCxnSpPr>
          <p:nvPr/>
        </p:nvCxnSpPr>
        <p:spPr>
          <a:xfrm flipH="1" flipV="1">
            <a:off x="7064446" y="2876887"/>
            <a:ext cx="609197" cy="7817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6B52653-FF35-E98B-348B-3D0893768FF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107686" y="3949190"/>
            <a:ext cx="136208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4DF7672-1A21-FE74-6C26-553004D1AAD9}"/>
              </a:ext>
            </a:extLst>
          </p:cNvPr>
          <p:cNvCxnSpPr>
            <a:stCxn id="10" idx="0"/>
            <a:endCxn id="9" idx="3"/>
          </p:cNvCxnSpPr>
          <p:nvPr/>
        </p:nvCxnSpPr>
        <p:spPr>
          <a:xfrm flipV="1">
            <a:off x="5742709" y="2937598"/>
            <a:ext cx="732521" cy="67908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C4357C-A5E3-DFBE-E7EF-582B4906D708}"/>
              </a:ext>
            </a:extLst>
          </p:cNvPr>
          <p:cNvCxnSpPr>
            <a:cxnSpLocks/>
            <a:stCxn id="9" idx="7"/>
            <a:endCxn id="13" idx="3"/>
          </p:cNvCxnSpPr>
          <p:nvPr/>
        </p:nvCxnSpPr>
        <p:spPr>
          <a:xfrm flipV="1">
            <a:off x="6991387" y="1737704"/>
            <a:ext cx="606061" cy="7296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AC055E0-9EF7-A722-5215-5269E06BD8F9}"/>
              </a:ext>
            </a:extLst>
          </p:cNvPr>
          <p:cNvCxnSpPr>
            <a:endCxn id="12" idx="5"/>
          </p:cNvCxnSpPr>
          <p:nvPr/>
        </p:nvCxnSpPr>
        <p:spPr>
          <a:xfrm flipH="1" flipV="1">
            <a:off x="5779115" y="1678397"/>
            <a:ext cx="686880" cy="78896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72684-83A4-5673-8C11-B56B4801B96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886014" y="1454727"/>
            <a:ext cx="1559367" cy="3191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CD26511-FFCC-A9F3-DC2F-070233986553}"/>
              </a:ext>
            </a:extLst>
          </p:cNvPr>
          <p:cNvSpPr txBox="1"/>
          <p:nvPr/>
        </p:nvSpPr>
        <p:spPr>
          <a:xfrm>
            <a:off x="5970716" y="1250757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BELONGS_TO_CONTINENT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E6552E1-ADF1-946A-5F0F-7821FBC5FCA5}"/>
              </a:ext>
            </a:extLst>
          </p:cNvPr>
          <p:cNvSpPr txBox="1"/>
          <p:nvPr/>
        </p:nvSpPr>
        <p:spPr>
          <a:xfrm rot="2891761">
            <a:off x="5572927" y="2043063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_CONTINENT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1987E4E-7FE7-DC2F-F33D-327B4D791896}"/>
              </a:ext>
            </a:extLst>
          </p:cNvPr>
          <p:cNvSpPr txBox="1"/>
          <p:nvPr/>
        </p:nvSpPr>
        <p:spPr>
          <a:xfrm rot="18560152">
            <a:off x="6834536" y="1809718"/>
            <a:ext cx="1558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</a:t>
            </a:r>
          </a:p>
          <a:p>
            <a:r>
              <a:rPr lang="it-IT" sz="800" dirty="0"/>
              <a:t>SUBCONTINENT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5557B46-03B6-6782-72B4-C0FB6A54AFDA}"/>
              </a:ext>
            </a:extLst>
          </p:cNvPr>
          <p:cNvSpPr txBox="1"/>
          <p:nvPr/>
        </p:nvSpPr>
        <p:spPr>
          <a:xfrm rot="3126158">
            <a:off x="7083234" y="3029018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_COUNTRY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671091-1FD8-7EC7-BC7F-9E85671117CD}"/>
              </a:ext>
            </a:extLst>
          </p:cNvPr>
          <p:cNvSpPr txBox="1"/>
          <p:nvPr/>
        </p:nvSpPr>
        <p:spPr>
          <a:xfrm rot="18989120">
            <a:off x="5527386" y="2993557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_COUNTRY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E1C6E9-E6F1-AF76-FEC3-7502558BE1C1}"/>
              </a:ext>
            </a:extLst>
          </p:cNvPr>
          <p:cNvSpPr txBox="1"/>
          <p:nvPr/>
        </p:nvSpPr>
        <p:spPr>
          <a:xfrm>
            <a:off x="6141056" y="3747327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BELONGS_TO_STATE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156C85EE-5280-EBCE-8B2B-6F865E5BDB2B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991387" y="2937598"/>
            <a:ext cx="585278" cy="7764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DCA1CD8-416D-79E8-071A-FC6AA12CD231}"/>
              </a:ext>
            </a:extLst>
          </p:cNvPr>
          <p:cNvSpPr txBox="1"/>
          <p:nvPr/>
        </p:nvSpPr>
        <p:spPr>
          <a:xfrm rot="3225520">
            <a:off x="6755122" y="3285729"/>
            <a:ext cx="87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HAS_CAPITAL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C213AA5-50AF-FEF8-0517-87622B385087}"/>
              </a:ext>
            </a:extLst>
          </p:cNvPr>
          <p:cNvCxnSpPr/>
          <p:nvPr/>
        </p:nvCxnSpPr>
        <p:spPr>
          <a:xfrm>
            <a:off x="8199721" y="3949190"/>
            <a:ext cx="6394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FF1CCE80-96DF-6785-7567-7275E52AE52C}"/>
              </a:ext>
            </a:extLst>
          </p:cNvPr>
          <p:cNvCxnSpPr>
            <a:cxnSpLocks/>
          </p:cNvCxnSpPr>
          <p:nvPr/>
        </p:nvCxnSpPr>
        <p:spPr>
          <a:xfrm flipV="1">
            <a:off x="8839200" y="602673"/>
            <a:ext cx="0" cy="33465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60C7D1A-1A9B-139C-A8CC-1451A4BF2B62}"/>
              </a:ext>
            </a:extLst>
          </p:cNvPr>
          <p:cNvCxnSpPr>
            <a:cxnSpLocks/>
          </p:cNvCxnSpPr>
          <p:nvPr/>
        </p:nvCxnSpPr>
        <p:spPr>
          <a:xfrm>
            <a:off x="5521037" y="602673"/>
            <a:ext cx="33181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F7E46C-2C62-18AC-2E39-6AD678DC8FF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521037" y="602673"/>
            <a:ext cx="0" cy="508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0E19DA6F-41F7-9C88-A74C-C53B83B66E8A}"/>
              </a:ext>
            </a:extLst>
          </p:cNvPr>
          <p:cNvCxnSpPr/>
          <p:nvPr/>
        </p:nvCxnSpPr>
        <p:spPr>
          <a:xfrm>
            <a:off x="8061675" y="3658655"/>
            <a:ext cx="6394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23DA27D-5699-925B-27EE-51E793EA7F28}"/>
              </a:ext>
            </a:extLst>
          </p:cNvPr>
          <p:cNvCxnSpPr>
            <a:cxnSpLocks/>
          </p:cNvCxnSpPr>
          <p:nvPr/>
        </p:nvCxnSpPr>
        <p:spPr>
          <a:xfrm flipV="1">
            <a:off x="8701154" y="1397000"/>
            <a:ext cx="0" cy="2261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D0627877-BE14-35E3-8B02-E4C97E76631C}"/>
              </a:ext>
            </a:extLst>
          </p:cNvPr>
          <p:cNvCxnSpPr>
            <a:cxnSpLocks/>
          </p:cNvCxnSpPr>
          <p:nvPr/>
        </p:nvCxnSpPr>
        <p:spPr>
          <a:xfrm flipH="1">
            <a:off x="8238436" y="1397000"/>
            <a:ext cx="4627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1842E96-C91E-AC50-390C-E9635CAD8780}"/>
              </a:ext>
            </a:extLst>
          </p:cNvPr>
          <p:cNvCxnSpPr>
            <a:cxnSpLocks/>
          </p:cNvCxnSpPr>
          <p:nvPr/>
        </p:nvCxnSpPr>
        <p:spPr>
          <a:xfrm>
            <a:off x="4872852" y="3935980"/>
            <a:ext cx="5048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A08BFB17-0215-3CD2-E9FC-28602C95AB2A}"/>
              </a:ext>
            </a:extLst>
          </p:cNvPr>
          <p:cNvCxnSpPr>
            <a:cxnSpLocks/>
          </p:cNvCxnSpPr>
          <p:nvPr/>
        </p:nvCxnSpPr>
        <p:spPr>
          <a:xfrm flipV="1">
            <a:off x="4872852" y="1423971"/>
            <a:ext cx="0" cy="25120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272F1F7B-DFCA-078F-BB8C-AB2A61FC32C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872852" y="1423971"/>
            <a:ext cx="2177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09D26D65-E6BF-370F-E2E8-741953BCED65}"/>
              </a:ext>
            </a:extLst>
          </p:cNvPr>
          <p:cNvCxnSpPr>
            <a:cxnSpLocks/>
          </p:cNvCxnSpPr>
          <p:nvPr/>
        </p:nvCxnSpPr>
        <p:spPr>
          <a:xfrm>
            <a:off x="4682836" y="4079515"/>
            <a:ext cx="694895" cy="7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A383E5E4-6B32-2578-95F5-B70CF0870137}"/>
              </a:ext>
            </a:extLst>
          </p:cNvPr>
          <p:cNvCxnSpPr>
            <a:cxnSpLocks/>
          </p:cNvCxnSpPr>
          <p:nvPr/>
        </p:nvCxnSpPr>
        <p:spPr>
          <a:xfrm flipV="1">
            <a:off x="4682836" y="353291"/>
            <a:ext cx="0" cy="37262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7D7368F5-CAC2-7F2B-D512-9D9D35BD9AF5}"/>
              </a:ext>
            </a:extLst>
          </p:cNvPr>
          <p:cNvCxnSpPr>
            <a:cxnSpLocks/>
          </p:cNvCxnSpPr>
          <p:nvPr/>
        </p:nvCxnSpPr>
        <p:spPr>
          <a:xfrm>
            <a:off x="4682836" y="353291"/>
            <a:ext cx="31726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9342F6B0-3376-D050-B533-D32702B7EE2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855527" y="353291"/>
            <a:ext cx="0" cy="816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C2510119-17A6-34A6-FC4B-72B347FD4D93}"/>
              </a:ext>
            </a:extLst>
          </p:cNvPr>
          <p:cNvSpPr txBox="1"/>
          <p:nvPr/>
        </p:nvSpPr>
        <p:spPr>
          <a:xfrm rot="5400000">
            <a:off x="4212875" y="2657538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BELONGS_TO_CONTINENT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4A922E06-F881-89E6-021B-CD8664B0D060}"/>
              </a:ext>
            </a:extLst>
          </p:cNvPr>
          <p:cNvSpPr txBox="1"/>
          <p:nvPr/>
        </p:nvSpPr>
        <p:spPr>
          <a:xfrm>
            <a:off x="6018429" y="601739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BELONGS_TO_CONTINENT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54A0431-335D-8B4A-6D4D-B5AFE44E70E6}"/>
              </a:ext>
            </a:extLst>
          </p:cNvPr>
          <p:cNvSpPr txBox="1"/>
          <p:nvPr/>
        </p:nvSpPr>
        <p:spPr>
          <a:xfrm rot="5400000">
            <a:off x="3647647" y="2453277"/>
            <a:ext cx="1791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BELONGS_TO_SUBCONTINENT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F96C6C4F-E8B2-21A7-E0F2-C40C94403B69}"/>
              </a:ext>
            </a:extLst>
          </p:cNvPr>
          <p:cNvSpPr txBox="1"/>
          <p:nvPr/>
        </p:nvSpPr>
        <p:spPr>
          <a:xfrm rot="5400000">
            <a:off x="7718840" y="2364688"/>
            <a:ext cx="1791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BELONGS_TO_SUBCONTINENT</a:t>
            </a:r>
          </a:p>
        </p:txBody>
      </p:sp>
    </p:spTree>
    <p:extLst>
      <p:ext uri="{BB962C8B-B14F-4D97-AF65-F5344CB8AC3E}">
        <p14:creationId xmlns:p14="http://schemas.microsoft.com/office/powerpoint/2010/main" val="242821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LET’S GO THE QUERIES…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334</Words>
  <Application>Microsoft Office PowerPoint</Application>
  <PresentationFormat>Presentazione su schermo (16:9)</PresentationFormat>
  <Paragraphs>92</Paragraphs>
  <Slides>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Raleway</vt:lpstr>
      <vt:lpstr>Arial</vt:lpstr>
      <vt:lpstr>Wingdings</vt:lpstr>
      <vt:lpstr>Catamaran</vt:lpstr>
      <vt:lpstr>Streamline</vt:lpstr>
      <vt:lpstr>From sql to nosql</vt:lpstr>
      <vt:lpstr>Table of contents</vt:lpstr>
      <vt:lpstr>Why Neo4j?</vt:lpstr>
      <vt:lpstr>Constraints</vt:lpstr>
      <vt:lpstr>Import DB: Approach #1</vt:lpstr>
      <vt:lpstr>Import DB: Approach #2</vt:lpstr>
      <vt:lpstr>Import DB: Approach #3</vt:lpstr>
      <vt:lpstr>LET’S GO THE QUERIES…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sql to nosql</dc:title>
  <dc:creator>lorenzo Cirillo</dc:creator>
  <cp:lastModifiedBy>Lorenzo Cirillo</cp:lastModifiedBy>
  <cp:revision>5</cp:revision>
  <dcterms:modified xsi:type="dcterms:W3CDTF">2024-05-26T15:56:15Z</dcterms:modified>
</cp:coreProperties>
</file>