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274" r:id="rId2"/>
    <p:sldId id="306" r:id="rId3"/>
    <p:sldId id="307" r:id="rId4"/>
    <p:sldId id="331" r:id="rId5"/>
    <p:sldId id="308" r:id="rId6"/>
    <p:sldId id="332" r:id="rId7"/>
    <p:sldId id="310" r:id="rId8"/>
    <p:sldId id="311" r:id="rId9"/>
    <p:sldId id="312" r:id="rId10"/>
    <p:sldId id="313" r:id="rId11"/>
    <p:sldId id="315" r:id="rId12"/>
    <p:sldId id="334" r:id="rId13"/>
    <p:sldId id="335" r:id="rId14"/>
    <p:sldId id="336" r:id="rId15"/>
    <p:sldId id="337" r:id="rId16"/>
    <p:sldId id="338" r:id="rId17"/>
    <p:sldId id="339" r:id="rId18"/>
    <p:sldId id="341" r:id="rId19"/>
    <p:sldId id="320" r:id="rId20"/>
    <p:sldId id="321" r:id="rId21"/>
    <p:sldId id="342" r:id="rId22"/>
    <p:sldId id="324" r:id="rId23"/>
    <p:sldId id="343" r:id="rId24"/>
    <p:sldId id="325" r:id="rId25"/>
    <p:sldId id="344" r:id="rId26"/>
    <p:sldId id="345" r:id="rId27"/>
    <p:sldId id="328" r:id="rId28"/>
    <p:sldId id="346" r:id="rId29"/>
    <p:sldId id="347" r:id="rId30"/>
    <p:sldId id="333" r:id="rId31"/>
    <p:sldId id="305" r:id="rId3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974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229" y="2311557"/>
            <a:ext cx="7772400" cy="162149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Data-driven identification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of a one-link robot with flexible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joint</a:t>
            </a:r>
          </a:p>
        </p:txBody>
      </p:sp>
      <p:sp>
        <p:nvSpPr>
          <p:cNvPr id="4099" name="Sottotitolo 7">
            <a:extLst>
              <a:ext uri="{FF2B5EF4-FFF2-40B4-BE49-F238E27FC236}">
                <a16:creationId xmlns:a16="http://schemas.microsoft.com/office/drawing/2014/main" id="{B7E3ABE7-D9FF-705F-BE22-9674571416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4869160"/>
            <a:ext cx="8892480" cy="1493507"/>
          </a:xfrm>
        </p:spPr>
        <p:txBody>
          <a:bodyPr/>
          <a:lstStyle/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Course: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Robotics</a:t>
            </a:r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2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Professor: Alessandro De Luca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Tutor: Pietro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Pustina</a:t>
            </a:r>
            <a:endParaRPr lang="it-IT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Students: Lorenzo Cirillo 1895955, Claudio Schiavella 1884561</a:t>
            </a:r>
            <a:endParaRPr lang="en-GB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29" y="4005065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it-IT" b="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Lagrangian</a:t>
            </a:r>
            <a:r>
              <a:rPr lang="en-GB" altLang="it-IT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 Neural Networks applied to elastic robots</a:t>
            </a:r>
            <a:endParaRPr lang="en-US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868712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868712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17516"/>
              </p:ext>
            </p:extLst>
          </p:nvPr>
        </p:nvGraphicFramePr>
        <p:xfrm>
          <a:off x="4739068" y="2240868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7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NETWORK 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7989F5-07DF-1A2E-2988-C0FF5FC31BF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45A9F74-EBCE-2F46-314A-67823633CA52}"/>
              </a:ext>
            </a:extLst>
          </p:cNvPr>
          <p:cNvGrpSpPr/>
          <p:nvPr/>
        </p:nvGrpSpPr>
        <p:grpSpPr>
          <a:xfrm>
            <a:off x="423697" y="1935489"/>
            <a:ext cx="8296606" cy="2987023"/>
            <a:chOff x="235835" y="2204864"/>
            <a:chExt cx="8296606" cy="2987023"/>
          </a:xfrm>
        </p:grpSpPr>
        <p:pic>
          <p:nvPicPr>
            <p:cNvPr id="5" name="Immagine 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0FAE66D5-F855-0035-2D81-A1F3E5EB5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35" y="2283063"/>
              <a:ext cx="3860854" cy="2880320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mappa&#10;&#10;Descrizione generata automaticamente">
              <a:extLst>
                <a:ext uri="{FF2B5EF4-FFF2-40B4-BE49-F238E27FC236}">
                  <a16:creationId xmlns:a16="http://schemas.microsoft.com/office/drawing/2014/main" id="{0A671C5F-3850-7430-6828-EFEE0E61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3219" y="2204864"/>
              <a:ext cx="408922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11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1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57" y="2581409"/>
            <a:ext cx="6469485" cy="30798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1A65F6-5A92-A5F9-7691-A3004F0D04B4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0EFF7A-C1CC-8176-65F6-F92D64639E56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=1,33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=0,2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0EFF7A-C1CC-8176-65F6-F92D6463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37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1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4" cy="4104456"/>
            <a:chOff x="179512" y="1376772"/>
            <a:chExt cx="8513854" cy="4104456"/>
          </a:xfrm>
        </p:grpSpPr>
        <p:pic>
          <p:nvPicPr>
            <p:cNvPr id="4" name="Immagine 3" descr="Immagine che contiene testo, Carattere, diagramma, linea&#10;&#10;Descrizione generata automaticamente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376772"/>
              <a:ext cx="4121823" cy="4104456"/>
            </a:xfrm>
            <a:prstGeom prst="rect">
              <a:avLst/>
            </a:prstGeom>
          </p:spPr>
        </p:pic>
        <p:pic>
          <p:nvPicPr>
            <p:cNvPr id="7" name="Immagine 6" descr="Immagine che contiene testo, diagramma, Diagramma, linea&#10;&#10;Descrizione generata automaticamente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376772"/>
              <a:ext cx="4121366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43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2652396"/>
            <a:ext cx="6469485" cy="30088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54B036-3190-514B-C22A-95760BA43F06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9B54B23-63C1-F3C6-5820-789F18D58E86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9B54B23-63C1-F3C6-5820-789F18D5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64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2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225934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39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9096" y="2581409"/>
            <a:ext cx="6465806" cy="30798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B9847-A0FF-E329-6DD1-165DC113EA2F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=2,66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8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3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6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/>
        </p:nvGraphicFramePr>
        <p:xfrm>
          <a:off x="4739068" y="2240868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C1D18-DEC9-10E9-FBD6-1C6BBD6B8F7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9928A18-A335-E9E4-7CCE-517BA6AEFE53}"/>
              </a:ext>
            </a:extLst>
          </p:cNvPr>
          <p:cNvGrpSpPr/>
          <p:nvPr/>
        </p:nvGrpSpPr>
        <p:grpSpPr>
          <a:xfrm>
            <a:off x="423697" y="1935489"/>
            <a:ext cx="8253935" cy="2987023"/>
            <a:chOff x="235835" y="2204864"/>
            <a:chExt cx="8253935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BB0FCE1-D92B-BFA3-A2DB-5D292CC5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DDDDBF1-E031-AFCD-4D5C-F405DFC0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1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9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0670A6-12A4-C0B6-65DB-7CCA37828077}"/>
              </a:ext>
            </a:extLst>
          </p:cNvPr>
          <p:cNvGrpSpPr/>
          <p:nvPr/>
        </p:nvGrpSpPr>
        <p:grpSpPr>
          <a:xfrm>
            <a:off x="2339752" y="4077072"/>
            <a:ext cx="4680520" cy="1715983"/>
            <a:chOff x="2240155" y="3937036"/>
            <a:chExt cx="5212165" cy="1944216"/>
          </a:xfrm>
        </p:grpSpPr>
        <p:pic>
          <p:nvPicPr>
            <p:cNvPr id="4" name="Immagine 3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AEB7303B-619F-345A-89A1-7D942FF6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650" t="12200" r="16526" b="27951"/>
            <a:stretch/>
          </p:blipFill>
          <p:spPr>
            <a:xfrm>
              <a:off x="5443975" y="3937036"/>
              <a:ext cx="2008345" cy="1944216"/>
            </a:xfrm>
            <a:prstGeom prst="rect">
              <a:avLst/>
            </a:prstGeom>
          </p:spPr>
        </p:pic>
        <p:pic>
          <p:nvPicPr>
            <p:cNvPr id="6" name="Immagine 5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DE8236EA-3CA7-44A5-0621-7CC14C7E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0155" y="3987011"/>
              <a:ext cx="1836305" cy="1836305"/>
            </a:xfrm>
            <a:prstGeom prst="rect">
              <a:avLst/>
            </a:prstGeom>
          </p:spPr>
        </p:pic>
        <p:sp>
          <p:nvSpPr>
            <p:cNvPr id="7" name="Croce 6">
              <a:extLst>
                <a:ext uri="{FF2B5EF4-FFF2-40B4-BE49-F238E27FC236}">
                  <a16:creationId xmlns:a16="http://schemas.microsoft.com/office/drawing/2014/main" id="{F613DBEA-FEBA-4AC1-0DC6-2A29BB66EE0F}"/>
                </a:ext>
              </a:extLst>
            </p:cNvPr>
            <p:cNvSpPr/>
            <p:nvPr/>
          </p:nvSpPr>
          <p:spPr bwMode="auto">
            <a:xfrm>
              <a:off x="4244834" y="4588104"/>
              <a:ext cx="758223" cy="742029"/>
            </a:xfrm>
            <a:prstGeom prst="plus">
              <a:avLst>
                <a:gd name="adj" fmla="val 40164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7C9702-C51A-487C-3A5E-4C6EBB284503}"/>
              </a:ext>
            </a:extLst>
          </p:cNvPr>
          <p:cNvSpPr txBox="1"/>
          <p:nvPr/>
        </p:nvSpPr>
        <p:spPr>
          <a:xfrm>
            <a:off x="415707" y="1186298"/>
            <a:ext cx="83125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Robot dynamic model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Relationship between applied forces and motion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D’Alembert</a:t>
            </a:r>
            <a:r>
              <a:rPr lang="en-US" sz="2000">
                <a:solidFill>
                  <a:srgbClr val="000000"/>
                </a:solidFill>
              </a:rPr>
              <a:t>, Hamilton 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Euler-Lagrange equations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Modeling and control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Symbolic form equations of motions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Modeling systems           Neural networks           </a:t>
            </a: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NN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2EB4C38-71FE-841B-4801-299F44FBD143}"/>
              </a:ext>
            </a:extLst>
          </p:cNvPr>
          <p:cNvCxnSpPr>
            <a:cxnSpLocks/>
          </p:cNvCxnSpPr>
          <p:nvPr/>
        </p:nvCxnSpPr>
        <p:spPr bwMode="auto">
          <a:xfrm>
            <a:off x="3059739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F45EC4-2C42-2CF8-9961-F917147F485F}"/>
              </a:ext>
            </a:extLst>
          </p:cNvPr>
          <p:cNvCxnSpPr>
            <a:cxnSpLocks/>
          </p:cNvCxnSpPr>
          <p:nvPr/>
        </p:nvCxnSpPr>
        <p:spPr bwMode="auto">
          <a:xfrm>
            <a:off x="5652120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4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F30EAA-2F75-63FD-57F5-BC118212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25216"/>
            <a:ext cx="6469485" cy="19920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C6801-38FC-E63D-F881-C3794E4543B6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608512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2,66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3,06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608512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5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67DCB66-E48B-B5C3-2F16-403714860884}"/>
              </a:ext>
            </a:extLst>
          </p:cNvPr>
          <p:cNvGrpSpPr/>
          <p:nvPr/>
        </p:nvGrpSpPr>
        <p:grpSpPr>
          <a:xfrm>
            <a:off x="816685" y="980728"/>
            <a:ext cx="7510630" cy="5040560"/>
            <a:chOff x="43936" y="1376772"/>
            <a:chExt cx="7964476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AD18FC6-67C6-7DEA-5BE6-FBB860573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76772"/>
              <a:ext cx="3572368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63398BF-EA6D-B9CF-9F1C-9FE4BE7B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40" y="1376772"/>
              <a:ext cx="3571972" cy="53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6753840-AD4C-DB5E-3596-302E1953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42607"/>
            <a:ext cx="6469485" cy="198082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B4F65D-14B5-D1DE-1067-F7B5102D3935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9ADD41-D7AF-9999-7ABE-95D3906DA1A3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A32C04-42CB-D84C-DF71-3B79B090AE8B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608512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1,33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1,51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A32C04-42CB-D84C-DF71-3B79B090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608512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9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0524784-B453-35B6-0CC0-62180F9FA6F2}"/>
              </a:ext>
            </a:extLst>
          </p:cNvPr>
          <p:cNvGrpSpPr/>
          <p:nvPr/>
        </p:nvGrpSpPr>
        <p:grpSpPr>
          <a:xfrm>
            <a:off x="818526" y="980728"/>
            <a:ext cx="7508789" cy="5040560"/>
            <a:chOff x="45888" y="1376772"/>
            <a:chExt cx="7962524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99E7C13-BD25-A216-DB47-2A7ADECE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888" y="1376772"/>
              <a:ext cx="3568464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AE6C4DA-1624-A311-DBE7-A4E5567E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36440" y="1385095"/>
              <a:ext cx="3571972" cy="531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24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B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44EC1A-6B75-5085-C957-EDD65ACA59F7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F61F7C4-6931-DA46-15E8-EC1A022FA673}"/>
              </a:ext>
            </a:extLst>
          </p:cNvPr>
          <p:cNvGrpSpPr/>
          <p:nvPr/>
        </p:nvGrpSpPr>
        <p:grpSpPr>
          <a:xfrm>
            <a:off x="423697" y="1935489"/>
            <a:ext cx="8253935" cy="2987023"/>
            <a:chOff x="235835" y="2204864"/>
            <a:chExt cx="8253935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94BA578-45CF-08CE-4BBC-DD9045B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4" cy="2880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FC7A6E5-DB06-CDA2-6B8E-3FCA8F5A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1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19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7381065-8D9B-5988-32C4-51F46274AC5E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5B787C9-35DA-2BA8-E2CB-A0B0E008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31A73AB-F7B1-816A-6012-80385DD1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318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4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04144CB-5F77-F7C6-8BC4-1091E0495D28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5AEDE66-E476-951A-F1EF-2DD06ABA1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09A940B-212C-FF8A-8D8A-CFAB00C0E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484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5CE300-6762-03ED-1851-16694A8D4F3C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B168C08-BDE6-B71A-354C-A4DD382196CB}"/>
              </a:ext>
            </a:extLst>
          </p:cNvPr>
          <p:cNvGrpSpPr/>
          <p:nvPr/>
        </p:nvGrpSpPr>
        <p:grpSpPr>
          <a:xfrm>
            <a:off x="423697" y="1935489"/>
            <a:ext cx="8253936" cy="2987023"/>
            <a:chOff x="235835" y="2204864"/>
            <a:chExt cx="8253936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BAD06-3218-B69A-EBD3-4A37BCB6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C411B98-A97D-4977-AA6D-8B922E8D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65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5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8D0ED3-E217-AD28-00EA-C67B37FAC136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FF5A8A1-906F-CA4A-06A7-511004B2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38E8279-586F-2F81-1806-8EAC7F7C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4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6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4CB27E5-901E-5DA0-2DE4-D0E409108A84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0D8A28A-E8C0-A745-9F4D-6F09C180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CD03713-52A5-D629-FBD6-A1C03271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753994" y="980728"/>
            <a:ext cx="16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/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Kinetic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potential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energy</a:t>
                </a: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Generalized coordinates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robot DOF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blipFill>
                <a:blip r:embed="rId3"/>
                <a:stretch>
                  <a:fillRect l="-660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49F8A3-9253-1DDE-E85B-ADA769B3453A}"/>
              </a:ext>
            </a:extLst>
          </p:cNvPr>
          <p:cNvSpPr txBox="1"/>
          <p:nvPr/>
        </p:nvSpPr>
        <p:spPr>
          <a:xfrm>
            <a:off x="2282746" y="3449378"/>
            <a:ext cx="457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Euler-Lagrange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/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/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 Non-conservative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Considered null in our application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blipFill>
                <a:blip r:embed="rId5"/>
                <a:stretch>
                  <a:fillRect l="-66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/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8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EBDDE9-253E-F94B-6E1B-310F55059574}"/>
              </a:ext>
            </a:extLst>
          </p:cNvPr>
          <p:cNvSpPr txBox="1"/>
          <p:nvPr/>
        </p:nvSpPr>
        <p:spPr>
          <a:xfrm>
            <a:off x="415707" y="1690063"/>
            <a:ext cx="8312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 least in the rigid case, LNN performances are very good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Both in trajectory error and energy conservation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Unfortunately, bad results in elastic case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Elastic LNN seems to improve as network complexity increase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More wide/deep network and more initial conditions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 computational resources needed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Paper LNN approach works on unitary configurations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We reject this in preference to real robot parameters</a:t>
            </a:r>
          </a:p>
        </p:txBody>
      </p:sp>
    </p:spTree>
    <p:extLst>
      <p:ext uri="{BB962C8B-B14F-4D97-AF65-F5344CB8AC3E}">
        <p14:creationId xmlns:p14="http://schemas.microsoft.com/office/powerpoint/2010/main" val="252668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88" y="2996952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31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291689" y="20270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Parametric </a:t>
            </a: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</m:sSub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EAA8F-A999-D186-ED2A-589CE67CDB70}"/>
              </a:ext>
            </a:extLst>
          </p:cNvPr>
          <p:cNvSpPr txBox="1"/>
          <p:nvPr/>
        </p:nvSpPr>
        <p:spPr>
          <a:xfrm>
            <a:off x="611560" y="3310202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analytical expression not always known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</a:rPr>
              <a:t>Alternative </a:t>
            </a:r>
            <a:r>
              <a:rPr lang="en-US" sz="2000" dirty="0">
                <a:solidFill>
                  <a:srgbClr val="000000"/>
                </a:solidFill>
              </a:rPr>
              <a:t>approach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Automatic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differentiation</a:t>
            </a:r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4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7" y="219441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1475656" y="2132856"/>
                <a:ext cx="4392488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132856"/>
                <a:ext cx="439248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28265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/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endParaRPr lang="en-US" sz="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395536" y="4285545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One single link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0000"/>
                </a:solidFill>
              </a:rPr>
              <a:t>Contribute</a:t>
            </a:r>
            <a:r>
              <a:rPr lang="it-IT" sz="2000" dirty="0">
                <a:solidFill>
                  <a:srgbClr val="000000"/>
                </a:solidFill>
              </a:rPr>
              <a:t> to the joint </a:t>
            </a:r>
            <a:r>
              <a:rPr lang="it-IT" sz="2000" dirty="0" err="1">
                <a:solidFill>
                  <a:srgbClr val="000000"/>
                </a:solidFill>
              </a:rPr>
              <a:t>when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moving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null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</p:spTree>
    <p:extLst>
      <p:ext uri="{BB962C8B-B14F-4D97-AF65-F5344CB8AC3E}">
        <p14:creationId xmlns:p14="http://schemas.microsoft.com/office/powerpoint/2010/main" val="19868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7" y="183437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1475656" y="1772816"/>
                <a:ext cx="5904656" cy="10977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72816"/>
                <a:ext cx="5904656" cy="109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30791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415706" y="5194207"/>
            <a:ext cx="831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Again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Constant </a:t>
            </a:r>
            <a:r>
              <a:rPr lang="it-IT" sz="2000" dirty="0" err="1">
                <a:solidFill>
                  <a:srgbClr val="000000"/>
                </a:solidFill>
              </a:rPr>
              <a:t>inertia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matrix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/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6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BASELINE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schizzo, diagramma, disegno, Line art&#10;&#10;Descrizione generata automaticamente">
            <a:extLst>
              <a:ext uri="{FF2B5EF4-FFF2-40B4-BE49-F238E27FC236}">
                <a16:creationId xmlns:a16="http://schemas.microsoft.com/office/drawing/2014/main" id="{39D99C8B-14DE-2C9E-E720-026F9A5F3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"/>
          <a:stretch/>
        </p:blipFill>
        <p:spPr>
          <a:xfrm>
            <a:off x="2538028" y="1196753"/>
            <a:ext cx="4067944" cy="201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/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Classic feedforward neural network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Only fully connected layers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directly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Not considering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relative constraints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Function of a comparison baseline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Same structure of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GB" sz="2000" dirty="0">
                    <a:solidFill>
                      <a:srgbClr val="000000"/>
                    </a:solidFill>
                  </a:rPr>
                  <a:t> NN to comparison reasons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305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5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LAGRANGIAN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1D222414-01BD-E24E-EB5C-E67F3BC6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0" y="1124744"/>
            <a:ext cx="3960000" cy="236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/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Same baseline structure, completely different approach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Very close to robot nature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Learn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Functional programming context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Predictions benefit of the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approach features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obtained from parametric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042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A6FA2D-7B1B-A881-EA44-F35FC68EC818}"/>
              </a:ext>
            </a:extLst>
          </p:cNvPr>
          <p:cNvSpPr txBox="1"/>
          <p:nvPr/>
        </p:nvSpPr>
        <p:spPr>
          <a:xfrm>
            <a:off x="415707" y="2213283"/>
            <a:ext cx="83125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1:</a:t>
            </a:r>
            <a:r>
              <a:rPr lang="en-US" sz="2000" dirty="0">
                <a:solidFill>
                  <a:srgbClr val="000000"/>
                </a:solidFill>
              </a:rPr>
              <a:t> Observe behavior of the two networks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tracking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error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Energy conservation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2:</a:t>
            </a:r>
            <a:r>
              <a:rPr lang="en-US" sz="2000" dirty="0">
                <a:solidFill>
                  <a:srgbClr val="000000"/>
                </a:solidFill>
              </a:rPr>
              <a:t> Introduce measurement noise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Same tests as in type 1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Highlight network robustness in not ideal context</a:t>
            </a:r>
          </a:p>
        </p:txBody>
      </p:sp>
    </p:spTree>
    <p:extLst>
      <p:ext uri="{BB962C8B-B14F-4D97-AF65-F5344CB8AC3E}">
        <p14:creationId xmlns:p14="http://schemas.microsoft.com/office/powerpoint/2010/main" val="209335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678</Words>
  <Application>Microsoft Office PowerPoint</Application>
  <PresentationFormat>Presentazione su schermo (4:3)</PresentationFormat>
  <Paragraphs>182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Default Theme</vt:lpstr>
      <vt:lpstr>Data-driven identification of a one-link robot with flexible joint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Lorenzo Cirillo</cp:lastModifiedBy>
  <cp:revision>119</cp:revision>
  <dcterms:created xsi:type="dcterms:W3CDTF">2006-11-20T16:13:10Z</dcterms:created>
  <dcterms:modified xsi:type="dcterms:W3CDTF">2023-07-25T15:57:40Z</dcterms:modified>
  <cp:category/>
</cp:coreProperties>
</file>