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74" r:id="rId2"/>
    <p:sldId id="306" r:id="rId3"/>
    <p:sldId id="307" r:id="rId4"/>
    <p:sldId id="331" r:id="rId5"/>
    <p:sldId id="308" r:id="rId6"/>
    <p:sldId id="349" r:id="rId7"/>
    <p:sldId id="332" r:id="rId8"/>
    <p:sldId id="310" r:id="rId9"/>
    <p:sldId id="311" r:id="rId10"/>
    <p:sldId id="312" r:id="rId11"/>
    <p:sldId id="313" r:id="rId12"/>
    <p:sldId id="315" r:id="rId13"/>
    <p:sldId id="338" r:id="rId14"/>
    <p:sldId id="339" r:id="rId15"/>
    <p:sldId id="350" r:id="rId16"/>
    <p:sldId id="348" r:id="rId17"/>
    <p:sldId id="361" r:id="rId18"/>
    <p:sldId id="363" r:id="rId19"/>
    <p:sldId id="340" r:id="rId20"/>
    <p:sldId id="320" r:id="rId21"/>
    <p:sldId id="321" r:id="rId22"/>
    <p:sldId id="342" r:id="rId23"/>
    <p:sldId id="351" r:id="rId24"/>
    <p:sldId id="325" r:id="rId25"/>
    <p:sldId id="344" r:id="rId26"/>
    <p:sldId id="354" r:id="rId27"/>
    <p:sldId id="328" r:id="rId28"/>
    <p:sldId id="346" r:id="rId29"/>
    <p:sldId id="355" r:id="rId30"/>
    <p:sldId id="333" r:id="rId31"/>
    <p:sldId id="305" r:id="rId3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4" autoAdjust="0"/>
  </p:normalViewPr>
  <p:slideViewPr>
    <p:cSldViewPr>
      <p:cViewPr varScale="1">
        <p:scale>
          <a:sx n="71" d="100"/>
          <a:sy n="7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(</a:t>
            </a:r>
            <a:r>
              <a:rPr lang="en-US" dirty="0" err="1"/>
              <a:t>grafici</a:t>
            </a:r>
            <a:r>
              <a:rPr lang="en-US" dirty="0"/>
              <a:t> + </a:t>
            </a:r>
            <a:r>
              <a:rPr lang="en-US" dirty="0" err="1"/>
              <a:t>rmse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90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L’info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non è il </a:t>
            </a:r>
            <a:r>
              <a:rPr lang="en-US" dirty="0" err="1"/>
              <a:t>valore</a:t>
            </a:r>
            <a:r>
              <a:rPr lang="en-US" dirty="0"/>
              <a:t> basso di loss, ma </a:t>
            </a:r>
            <a:r>
              <a:rPr lang="en-US" dirty="0" err="1"/>
              <a:t>che</a:t>
            </a:r>
            <a:r>
              <a:rPr lang="en-US" dirty="0"/>
              <a:t> non cala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754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90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65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, alternative approach è </a:t>
            </a:r>
            <a:r>
              <a:rPr lang="en-US" dirty="0" err="1"/>
              <a:t>apprendere</a:t>
            </a:r>
            <a:r>
              <a:rPr lang="en-US" dirty="0"/>
              <a:t> la </a:t>
            </a:r>
            <a:r>
              <a:rPr lang="en-US" dirty="0" err="1"/>
              <a:t>lagrangiana</a:t>
            </a:r>
            <a:r>
              <a:rPr lang="en-US" dirty="0"/>
              <a:t> e la </a:t>
            </a:r>
            <a:r>
              <a:rPr lang="en-US" dirty="0" err="1"/>
              <a:t>imparo</a:t>
            </a:r>
            <a:r>
              <a:rPr lang="en-US" dirty="0"/>
              <a:t> -&gt; non nota L, la </a:t>
            </a:r>
            <a:r>
              <a:rPr lang="en-US" dirty="0" err="1"/>
              <a:t>imparo</a:t>
            </a:r>
            <a:r>
              <a:rPr lang="en-US" dirty="0"/>
              <a:t> (</a:t>
            </a:r>
            <a:r>
              <a:rPr lang="en-US" dirty="0" err="1"/>
              <a:t>cosi</a:t>
            </a:r>
            <a:r>
              <a:rPr lang="en-US" dirty="0"/>
              <a:t> so </a:t>
            </a:r>
            <a:r>
              <a:rPr lang="en-US" dirty="0" err="1"/>
              <a:t>stutto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Sistema), come la </a:t>
            </a:r>
            <a:r>
              <a:rPr lang="en-US" dirty="0" err="1"/>
              <a:t>imparo</a:t>
            </a:r>
            <a:r>
              <a:rPr lang="en-US" dirty="0"/>
              <a:t>? Non la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,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sfrutto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 </a:t>
            </a:r>
            <a:r>
              <a:rPr lang="en-US" dirty="0" err="1"/>
              <a:t>l’accelerazione</a:t>
            </a:r>
            <a:r>
              <a:rPr lang="en-US" dirty="0"/>
              <a:t> </a:t>
            </a:r>
            <a:r>
              <a:rPr lang="en-US" dirty="0" err="1"/>
              <a:t>oppire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evelocità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</a:t>
            </a:r>
            <a:r>
              <a:rPr lang="en-US" dirty="0" err="1"/>
              <a:t>l’automatic</a:t>
            </a:r>
            <a:r>
              <a:rPr lang="en-US" dirty="0"/>
              <a:t> differentiation data </a:t>
            </a:r>
            <a:r>
              <a:rPr lang="en-US" dirty="0" err="1"/>
              <a:t>una</a:t>
            </a:r>
            <a:r>
              <a:rPr lang="en-US" dirty="0"/>
              <a:t> L </a:t>
            </a:r>
            <a:r>
              <a:rPr lang="en-US" dirty="0" err="1"/>
              <a:t>qualsisasi</a:t>
            </a:r>
            <a:r>
              <a:rPr lang="en-US" dirty="0"/>
              <a:t> get the q dot </a:t>
            </a:r>
            <a:r>
              <a:rPr lang="en-US" dirty="0" err="1"/>
              <a:t>dot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poi </a:t>
            </a:r>
            <a:r>
              <a:rPr lang="en-US" dirty="0" err="1"/>
              <a:t>integro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5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il delay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?</a:t>
            </a:r>
            <a:r>
              <a:rPr lang="en-US" u="none" dirty="0"/>
              <a:t> Le </a:t>
            </a:r>
            <a:r>
              <a:rPr lang="en-US" u="none" dirty="0" err="1"/>
              <a:t>algrangiane</a:t>
            </a:r>
            <a:r>
              <a:rPr lang="en-US" u="none" dirty="0"/>
              <a:t> non </a:t>
            </a:r>
            <a:r>
              <a:rPr lang="en-US" u="none" dirty="0" err="1"/>
              <a:t>sono</a:t>
            </a:r>
            <a:r>
              <a:rPr lang="en-US" u="none" dirty="0"/>
              <a:t> </a:t>
            </a:r>
            <a:r>
              <a:rPr lang="en-US" u="none" dirty="0" err="1"/>
              <a:t>identiche</a:t>
            </a:r>
            <a:r>
              <a:rPr lang="en-US" u="none" dirty="0"/>
              <a:t>, se </a:t>
            </a:r>
            <a:r>
              <a:rPr lang="en-US" u="none" dirty="0" err="1"/>
              <a:t>c’è</a:t>
            </a:r>
            <a:r>
              <a:rPr lang="en-US" u="none" dirty="0"/>
              <a:t> un </a:t>
            </a:r>
            <a:r>
              <a:rPr lang="en-US" u="none" dirty="0" err="1"/>
              <a:t>errore</a:t>
            </a:r>
            <a:r>
              <a:rPr lang="en-US" u="none" dirty="0"/>
              <a:t> </a:t>
            </a:r>
            <a:r>
              <a:rPr lang="en-US" u="none" dirty="0" err="1"/>
              <a:t>che</a:t>
            </a:r>
            <a:r>
              <a:rPr lang="en-US" u="none" dirty="0"/>
              <a:t> </a:t>
            </a:r>
            <a:r>
              <a:rPr lang="en-US" u="none" dirty="0" err="1"/>
              <a:t>si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amen (</a:t>
            </a:r>
            <a:r>
              <a:rPr lang="en-US" u="none" dirty="0" err="1"/>
              <a:t>tuttvaia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simile,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simu</a:t>
            </a:r>
            <a:r>
              <a:rPr lang="en-US" u="none" dirty="0"/>
              <a:t> okay, div </a:t>
            </a:r>
            <a:r>
              <a:rPr lang="en-US" u="none" dirty="0" err="1"/>
              <a:t>integrazione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</a:t>
            </a:r>
            <a:r>
              <a:rPr lang="en-US" u="none" dirty="0" err="1"/>
              <a:t>errore</a:t>
            </a:r>
            <a:r>
              <a:rPr lang="en-US" u="none" dirty="0"/>
              <a:t> per def,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è </a:t>
            </a:r>
            <a:r>
              <a:rPr lang="en-US" u="none" dirty="0" err="1"/>
              <a:t>conservata</a:t>
            </a:r>
            <a:r>
              <a:rPr lang="en-US" u="none" dirty="0"/>
              <a:t> e molto </a:t>
            </a:r>
            <a:r>
              <a:rPr lang="en-US" u="none" dirty="0" err="1"/>
              <a:t>vicina</a:t>
            </a:r>
            <a:r>
              <a:rPr lang="en-US" u="none" dirty="0"/>
              <a:t>, </a:t>
            </a:r>
            <a:r>
              <a:rPr lang="en-US" u="none" dirty="0" err="1"/>
              <a:t>applicando</a:t>
            </a:r>
            <a:r>
              <a:rPr lang="en-US" u="none" dirty="0"/>
              <a:t> </a:t>
            </a:r>
            <a:r>
              <a:rPr lang="en-US" u="none" dirty="0" err="1"/>
              <a:t>controllore</a:t>
            </a:r>
            <a:r>
              <a:rPr lang="en-US" u="none" dirty="0"/>
              <a:t> model based </a:t>
            </a:r>
            <a:r>
              <a:rPr lang="en-US" u="none" dirty="0" err="1"/>
              <a:t>dovrenne</a:t>
            </a:r>
            <a:r>
              <a:rPr lang="en-US" u="none" dirty="0"/>
              <a:t> </a:t>
            </a:r>
            <a:r>
              <a:rPr lang="en-US" u="none" dirty="0" err="1"/>
              <a:t>funz</a:t>
            </a:r>
            <a:r>
              <a:rPr lang="en-US" u="none" dirty="0"/>
              <a:t> bene) + </a:t>
            </a:r>
            <a:r>
              <a:rPr lang="en-US" u="none" dirty="0" err="1"/>
              <a:t>simulazione</a:t>
            </a:r>
            <a:r>
              <a:rPr lang="en-US" u="none" dirty="0"/>
              <a:t> Sistema </a:t>
            </a:r>
            <a:r>
              <a:rPr lang="en-US" u="none" dirty="0" err="1"/>
              <a:t>meccanico</a:t>
            </a:r>
            <a:r>
              <a:rPr lang="en-US" u="none" dirty="0"/>
              <a:t> a tanti secondi (10 min), quasi sempre diverge la </a:t>
            </a:r>
            <a:r>
              <a:rPr lang="en-US" u="none" dirty="0" err="1"/>
              <a:t>simulazione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4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68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655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288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964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SPECIFICARE PERCHE DIVERSE SCALE DI  UPDATES (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impara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407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10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CACDB8-8ED0-416F-A03A-F9806536B312}"/>
              </a:ext>
            </a:extLst>
          </p:cNvPr>
          <p:cNvSpPr txBox="1"/>
          <p:nvPr/>
        </p:nvSpPr>
        <p:spPr>
          <a:xfrm>
            <a:off x="415706" y="2213282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90338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2919"/>
              </p:ext>
            </p:extLst>
          </p:nvPr>
        </p:nvGraphicFramePr>
        <p:xfrm>
          <a:off x="1394787" y="2168860"/>
          <a:ext cx="6354426" cy="25202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18142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8856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2.5636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18.1152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0.5096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1.7531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261660" y="1628800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9378B9-729E-C3C8-F3C3-9F022925A1DB}"/>
              </a:ext>
            </a:extLst>
          </p:cNvPr>
          <p:cNvSpPr txBox="1"/>
          <p:nvPr/>
        </p:nvSpPr>
        <p:spPr>
          <a:xfrm>
            <a:off x="3419872" y="1340768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Controller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C7C47FA-585D-E7D8-22C9-B720527BE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439718"/>
                  </p:ext>
                </p:extLst>
              </p:nvPr>
            </p:nvGraphicFramePr>
            <p:xfrm>
              <a:off x="2734471" y="1882162"/>
              <a:ext cx="4080284" cy="1350455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Characteristic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it-IT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6231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C7C47FA-585D-E7D8-22C9-B720527BE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439718"/>
                  </p:ext>
                </p:extLst>
              </p:nvPr>
            </p:nvGraphicFramePr>
            <p:xfrm>
              <a:off x="2734471" y="1882162"/>
              <a:ext cx="4080284" cy="1350455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Characteristic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6849" r="-100299" b="-1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9722" r="-10029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6231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7458DC-70AC-CEF3-9D57-3EFAEC336A7B}"/>
              </a:ext>
            </a:extLst>
          </p:cNvPr>
          <p:cNvSpPr txBox="1"/>
          <p:nvPr/>
        </p:nvSpPr>
        <p:spPr>
          <a:xfrm>
            <a:off x="618319" y="3871740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Gain values obtained from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Necessary condition for global asymptotic stability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32102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85EF93-A148-B682-8620-56F9D11F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" r="-162" b="48942"/>
          <a:stretch/>
        </p:blipFill>
        <p:spPr>
          <a:xfrm>
            <a:off x="165260" y="2420888"/>
            <a:ext cx="8813480" cy="3168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C343B3-910A-D5D5-FB7D-F1A3C0EB1B1E}"/>
                  </a:ext>
                </a:extLst>
              </p:cNvPr>
              <p:cNvSpPr txBox="1"/>
              <p:nvPr/>
            </p:nvSpPr>
            <p:spPr>
              <a:xfrm>
                <a:off x="17494" y="908720"/>
                <a:ext cx="9109012" cy="1299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rgbClr val="822433"/>
                  </a:buClr>
                  <a:defRPr/>
                </a:pP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Initial conditions: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type m:val="lin"/>
                                <m:ctrlPr>
                                  <a:rPr lang="it-IT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(0)=0 </m:t>
                            </m:r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algn="ctr">
                  <a:buClr>
                    <a:srgbClr val="822433"/>
                  </a:buClr>
                  <a:defRPr/>
                </a:pPr>
                <a:endPara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algn="ctr">
                  <a:buClr>
                    <a:srgbClr val="822433"/>
                  </a:buClr>
                  <a:defRPr/>
                </a:pP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Final states: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𝜋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\2,0</m:t>
                        </m: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\4,0</m:t>
                        </m:r>
                      </m:e>
                    </m:d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\4,0)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C343B3-910A-D5D5-FB7D-F1A3C0EB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" y="908720"/>
                <a:ext cx="9109012" cy="1299138"/>
              </a:xfrm>
              <a:prstGeom prst="rect">
                <a:avLst/>
              </a:prstGeom>
              <a:blipFill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6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C343B3-910A-D5D5-FB7D-F1A3C0EB1B1E}"/>
                  </a:ext>
                </a:extLst>
              </p:cNvPr>
              <p:cNvSpPr txBox="1"/>
              <p:nvPr/>
            </p:nvSpPr>
            <p:spPr>
              <a:xfrm>
                <a:off x="17494" y="908720"/>
                <a:ext cx="9109012" cy="1299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rgbClr val="822433"/>
                  </a:buClr>
                  <a:defRPr/>
                </a:pP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Initial conditions: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type m:val="lin"/>
                                <m:ctrlPr>
                                  <a:rPr lang="it-IT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(0)=0 </m:t>
                            </m:r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algn="ctr">
                  <a:buClr>
                    <a:srgbClr val="822433"/>
                  </a:buClr>
                  <a:defRPr/>
                </a:pPr>
                <a:endPara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algn="ctr">
                  <a:buClr>
                    <a:srgbClr val="822433"/>
                  </a:buClr>
                  <a:defRPr/>
                </a:pP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Final states: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𝜋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\2,0</m:t>
                        </m: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\4,0</m:t>
                        </m:r>
                      </m:e>
                    </m:d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\4,0)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C343B3-910A-D5D5-FB7D-F1A3C0EB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" y="908720"/>
                <a:ext cx="9109012" cy="1299138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96AE92C-DB76-89DD-0616-1BA044CC2298}"/>
              </a:ext>
            </a:extLst>
          </p:cNvPr>
          <p:cNvGrpSpPr/>
          <p:nvPr/>
        </p:nvGrpSpPr>
        <p:grpSpPr>
          <a:xfrm>
            <a:off x="149123" y="2381154"/>
            <a:ext cx="8905119" cy="3358696"/>
            <a:chOff x="159881" y="2370396"/>
            <a:chExt cx="8905119" cy="3358696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8F85EF93-A148-B682-8620-56F9D11F9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058" b="-2116"/>
            <a:stretch/>
          </p:blipFill>
          <p:spPr>
            <a:xfrm>
              <a:off x="159881" y="2560740"/>
              <a:ext cx="8813480" cy="3168352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EB6D084A-4FCD-719C-0C11-36B0474B1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2" r="-162" b="96519"/>
            <a:stretch/>
          </p:blipFill>
          <p:spPr>
            <a:xfrm>
              <a:off x="251520" y="2370396"/>
              <a:ext cx="8813480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87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0013BD-73E6-FE08-10B0-B498A12428BD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A: 300 units, 2 layers</a:t>
            </a:r>
          </a:p>
        </p:txBody>
      </p: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513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2.4337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3.5242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3.4831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9015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2.7626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3.8201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3.4796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4.4901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88DB43-3842-FC74-1772-B1910E9F820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B: 500 units, 4 layers</a:t>
            </a:r>
          </a:p>
        </p:txBody>
      </p: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317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2.4253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2.9910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3.4193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3.6460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4058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2.7547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3.4556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4.3988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2"/>
            <a:chOff x="235835" y="2204864"/>
            <a:chExt cx="8253936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433114-9B0D-CB5B-BCC5-2827CAFAB48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C: 700 units, 5 layers</a:t>
            </a:r>
          </a:p>
        </p:txBody>
      </p: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1894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2.4173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2.8553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3.0199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3.1879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51132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2.7524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3.6792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1.9237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3.0289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Controller: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/>
              <p:nvPr/>
            </p:nvSpPr>
            <p:spPr>
              <a:xfrm>
                <a:off x="395536" y="3324726"/>
                <a:ext cx="8312587" cy="103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Control gains: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Desired</a:t>
                </a:r>
                <a:r>
                  <a:rPr lang="it-IT" sz="2000" dirty="0">
                    <a:solidFill>
                      <a:srgbClr val="000000"/>
                    </a:solidFill>
                  </a:rPr>
                  <a:t> 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srgbClr val="000000"/>
                    </a:solidFill>
                  </a:rPr>
                  <a:t>Equilibrium state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leads to globally asymptotic stability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4726"/>
                <a:ext cx="8312587" cy="1039323"/>
              </a:xfrm>
              <a:prstGeom prst="rect">
                <a:avLst/>
              </a:prstGeom>
              <a:blipFill>
                <a:blip r:embed="rId3"/>
                <a:stretch>
                  <a:fillRect l="-660"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C025FC-791E-2CA7-35CB-FAC772A5ECE9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PD controller with gravity cancellation</a:t>
            </a:r>
          </a:p>
        </p:txBody>
      </p:sp>
    </p:spTree>
    <p:extLst>
      <p:ext uri="{BB962C8B-B14F-4D97-AF65-F5344CB8AC3E}">
        <p14:creationId xmlns:p14="http://schemas.microsoft.com/office/powerpoint/2010/main" val="803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1093</Words>
  <Application>Microsoft Office PowerPoint</Application>
  <PresentationFormat>Presentazione su schermo (4:3)</PresentationFormat>
  <Paragraphs>295</Paragraphs>
  <Slides>31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136</cp:revision>
  <dcterms:created xsi:type="dcterms:W3CDTF">2006-11-20T16:13:10Z</dcterms:created>
  <dcterms:modified xsi:type="dcterms:W3CDTF">2023-09-02T09:46:53Z</dcterms:modified>
  <cp:category/>
</cp:coreProperties>
</file>