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</p:sldMasterIdLst>
  <p:notesMasterIdLst>
    <p:notesMasterId r:id="rId31"/>
  </p:notesMasterIdLst>
  <p:handoutMasterIdLst>
    <p:handoutMasterId r:id="rId32"/>
  </p:handoutMasterIdLst>
  <p:sldIdLst>
    <p:sldId id="274" r:id="rId2"/>
    <p:sldId id="306" r:id="rId3"/>
    <p:sldId id="307" r:id="rId4"/>
    <p:sldId id="331" r:id="rId5"/>
    <p:sldId id="308" r:id="rId6"/>
    <p:sldId id="349" r:id="rId7"/>
    <p:sldId id="332" r:id="rId8"/>
    <p:sldId id="310" r:id="rId9"/>
    <p:sldId id="311" r:id="rId10"/>
    <p:sldId id="312" r:id="rId11"/>
    <p:sldId id="313" r:id="rId12"/>
    <p:sldId id="315" r:id="rId13"/>
    <p:sldId id="338" r:id="rId14"/>
    <p:sldId id="339" r:id="rId15"/>
    <p:sldId id="350" r:id="rId16"/>
    <p:sldId id="348" r:id="rId17"/>
    <p:sldId id="340" r:id="rId18"/>
    <p:sldId id="320" r:id="rId19"/>
    <p:sldId id="321" r:id="rId20"/>
    <p:sldId id="342" r:id="rId21"/>
    <p:sldId id="351" r:id="rId22"/>
    <p:sldId id="325" r:id="rId23"/>
    <p:sldId id="344" r:id="rId24"/>
    <p:sldId id="354" r:id="rId25"/>
    <p:sldId id="328" r:id="rId26"/>
    <p:sldId id="346" r:id="rId27"/>
    <p:sldId id="355" r:id="rId28"/>
    <p:sldId id="333" r:id="rId29"/>
    <p:sldId id="305" r:id="rId30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80808"/>
    <a:srgbClr val="830022"/>
    <a:srgbClr val="006778"/>
    <a:srgbClr val="AAC9B6"/>
    <a:srgbClr val="822433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9542" autoAdjust="0"/>
  </p:normalViewPr>
  <p:slideViewPr>
    <p:cSldViewPr>
      <p:cViewPr varScale="1">
        <p:scale>
          <a:sx n="57" d="100"/>
          <a:sy n="57" d="100"/>
        </p:scale>
        <p:origin x="2222" y="53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3DDFBD2-06FE-F022-5120-9B2B781360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B16177B-73EE-783D-4918-07B85590603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C7054C1-FB9B-BDC4-9439-E4DF5E1FF0E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31C05FF-55A3-E810-C899-F9BDAF1B81A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F7F99B8-A7F1-4A77-8957-69F64B5BBD0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EE4A057-0E46-7DB4-E99E-4D094C1280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7A5990E-712B-CD4F-9DEE-A3D547BB544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BB383C2-8A37-B5FD-AB5B-CCCA8C70F5F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A468682E-BCD0-4056-9BCB-24893F6A01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2374C93F-A5A6-AD0D-E343-1912D4A89F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02A60DD-8041-48CC-46BF-B0EF2881AD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5CEF955-4F42-4C91-BE5A-4F8E7E1A99D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traiettoria</a:t>
            </a:r>
            <a:r>
              <a:rPr lang="en-US" dirty="0"/>
              <a:t> (</a:t>
            </a:r>
            <a:r>
              <a:rPr lang="en-US" dirty="0" err="1"/>
              <a:t>grafici</a:t>
            </a:r>
            <a:r>
              <a:rPr lang="en-US" dirty="0"/>
              <a:t> + </a:t>
            </a:r>
            <a:r>
              <a:rPr lang="en-US" dirty="0" err="1"/>
              <a:t>rmse</a:t>
            </a:r>
            <a:r>
              <a:rPr lang="en-US" dirty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86902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27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26554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Espandere</a:t>
            </a:r>
            <a:r>
              <a:rPr lang="en-US" dirty="0"/>
              <a:t>, alternative approach è </a:t>
            </a:r>
            <a:r>
              <a:rPr lang="en-US" dirty="0" err="1"/>
              <a:t>apprendere</a:t>
            </a:r>
            <a:r>
              <a:rPr lang="en-US" dirty="0"/>
              <a:t> la </a:t>
            </a:r>
            <a:r>
              <a:rPr lang="en-US" dirty="0" err="1"/>
              <a:t>lagrangiana</a:t>
            </a:r>
            <a:r>
              <a:rPr lang="en-US" dirty="0"/>
              <a:t> e la </a:t>
            </a:r>
            <a:r>
              <a:rPr lang="en-US" dirty="0" err="1"/>
              <a:t>imparo</a:t>
            </a:r>
            <a:r>
              <a:rPr lang="en-US" dirty="0"/>
              <a:t> -&gt; non nota L, la </a:t>
            </a:r>
            <a:r>
              <a:rPr lang="en-US" dirty="0" err="1"/>
              <a:t>imparo</a:t>
            </a:r>
            <a:r>
              <a:rPr lang="en-US" dirty="0"/>
              <a:t> (</a:t>
            </a:r>
            <a:r>
              <a:rPr lang="en-US" dirty="0" err="1"/>
              <a:t>cosi</a:t>
            </a:r>
            <a:r>
              <a:rPr lang="en-US" dirty="0"/>
              <a:t> so </a:t>
            </a:r>
            <a:r>
              <a:rPr lang="en-US" dirty="0" err="1"/>
              <a:t>stutto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Sistema), come la </a:t>
            </a:r>
            <a:r>
              <a:rPr lang="en-US" dirty="0" err="1"/>
              <a:t>imparo</a:t>
            </a:r>
            <a:r>
              <a:rPr lang="en-US" dirty="0"/>
              <a:t>? Non la </a:t>
            </a:r>
            <a:r>
              <a:rPr lang="en-US" dirty="0" err="1"/>
              <a:t>posso</a:t>
            </a:r>
            <a:r>
              <a:rPr lang="en-US" dirty="0"/>
              <a:t> </a:t>
            </a:r>
            <a:r>
              <a:rPr lang="en-US" dirty="0" err="1"/>
              <a:t>misurare</a:t>
            </a:r>
            <a:r>
              <a:rPr lang="en-US" dirty="0"/>
              <a:t>, </a:t>
            </a:r>
            <a:r>
              <a:rPr lang="en-US" dirty="0" err="1"/>
              <a:t>allora</a:t>
            </a:r>
            <a:r>
              <a:rPr lang="en-US" dirty="0"/>
              <a:t> </a:t>
            </a:r>
            <a:r>
              <a:rPr lang="en-US" dirty="0" err="1"/>
              <a:t>sfrutto</a:t>
            </a:r>
            <a:r>
              <a:rPr lang="en-US" dirty="0"/>
              <a:t> il </a:t>
            </a:r>
            <a:r>
              <a:rPr lang="en-US" dirty="0" err="1"/>
              <a:t>fatto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posso</a:t>
            </a:r>
            <a:r>
              <a:rPr lang="en-US" dirty="0"/>
              <a:t> </a:t>
            </a:r>
            <a:r>
              <a:rPr lang="en-US" dirty="0" err="1"/>
              <a:t>misurare</a:t>
            </a:r>
            <a:r>
              <a:rPr lang="en-US" dirty="0"/>
              <a:t> </a:t>
            </a:r>
            <a:r>
              <a:rPr lang="en-US" dirty="0" err="1"/>
              <a:t>l’accelerazione</a:t>
            </a:r>
            <a:r>
              <a:rPr lang="en-US" dirty="0"/>
              <a:t> </a:t>
            </a:r>
            <a:r>
              <a:rPr lang="en-US" dirty="0" err="1"/>
              <a:t>oppire</a:t>
            </a:r>
            <a:r>
              <a:rPr lang="en-US" dirty="0"/>
              <a:t> </a:t>
            </a:r>
            <a:r>
              <a:rPr lang="en-US" dirty="0" err="1"/>
              <a:t>posizione</a:t>
            </a:r>
            <a:r>
              <a:rPr lang="en-US" dirty="0"/>
              <a:t> </a:t>
            </a:r>
            <a:r>
              <a:rPr lang="en-US" dirty="0" err="1"/>
              <a:t>evelocità</a:t>
            </a:r>
            <a:r>
              <a:rPr lang="en-US" dirty="0"/>
              <a:t> e </a:t>
            </a:r>
            <a:r>
              <a:rPr lang="en-US" dirty="0" err="1"/>
              <a:t>quindi</a:t>
            </a:r>
            <a:r>
              <a:rPr lang="en-US" dirty="0"/>
              <a:t> </a:t>
            </a:r>
            <a:r>
              <a:rPr lang="en-US" dirty="0" err="1"/>
              <a:t>sfruttando</a:t>
            </a:r>
            <a:r>
              <a:rPr lang="en-US" dirty="0"/>
              <a:t> </a:t>
            </a:r>
            <a:r>
              <a:rPr lang="en-US" dirty="0" err="1"/>
              <a:t>l’automatic</a:t>
            </a:r>
            <a:r>
              <a:rPr lang="en-US" dirty="0"/>
              <a:t> differentiation data </a:t>
            </a:r>
            <a:r>
              <a:rPr lang="en-US" dirty="0" err="1"/>
              <a:t>una</a:t>
            </a:r>
            <a:r>
              <a:rPr lang="en-US" dirty="0"/>
              <a:t> L </a:t>
            </a:r>
            <a:r>
              <a:rPr lang="en-US" dirty="0" err="1"/>
              <a:t>qualsisasi</a:t>
            </a:r>
            <a:r>
              <a:rPr lang="en-US" dirty="0"/>
              <a:t> get the q dot </a:t>
            </a:r>
            <a:r>
              <a:rPr lang="en-US" dirty="0" err="1"/>
              <a:t>dot</a:t>
            </a:r>
            <a:r>
              <a:rPr lang="en-US" dirty="0"/>
              <a:t>, </a:t>
            </a:r>
            <a:r>
              <a:rPr lang="en-US" dirty="0" err="1"/>
              <a:t>che</a:t>
            </a:r>
            <a:r>
              <a:rPr lang="en-US" dirty="0"/>
              <a:t> poi </a:t>
            </a:r>
            <a:r>
              <a:rPr lang="en-US" dirty="0" err="1"/>
              <a:t>integro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75255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Perchè</a:t>
            </a:r>
            <a:r>
              <a:rPr lang="en-US" dirty="0"/>
              <a:t> </a:t>
            </a:r>
            <a:r>
              <a:rPr lang="en-US" dirty="0" err="1"/>
              <a:t>arriva</a:t>
            </a:r>
            <a:r>
              <a:rPr lang="en-US" dirty="0"/>
              <a:t> il delay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traiettoria</a:t>
            </a:r>
            <a:r>
              <a:rPr lang="en-US" dirty="0"/>
              <a:t>?</a:t>
            </a:r>
            <a:r>
              <a:rPr lang="en-US" u="none" dirty="0"/>
              <a:t> Le </a:t>
            </a:r>
            <a:r>
              <a:rPr lang="en-US" u="none" dirty="0" err="1"/>
              <a:t>algrangiane</a:t>
            </a:r>
            <a:r>
              <a:rPr lang="en-US" u="none" dirty="0"/>
              <a:t> non </a:t>
            </a:r>
            <a:r>
              <a:rPr lang="en-US" u="none" dirty="0" err="1"/>
              <a:t>sono</a:t>
            </a:r>
            <a:r>
              <a:rPr lang="en-US" u="none" dirty="0"/>
              <a:t> </a:t>
            </a:r>
            <a:r>
              <a:rPr lang="en-US" u="none" dirty="0" err="1"/>
              <a:t>identiche</a:t>
            </a:r>
            <a:r>
              <a:rPr lang="en-US" u="none" dirty="0"/>
              <a:t>, se </a:t>
            </a:r>
            <a:r>
              <a:rPr lang="en-US" u="none" dirty="0" err="1"/>
              <a:t>c’è</a:t>
            </a:r>
            <a:r>
              <a:rPr lang="en-US" u="none" dirty="0"/>
              <a:t> un </a:t>
            </a:r>
            <a:r>
              <a:rPr lang="en-US" u="none" dirty="0" err="1"/>
              <a:t>errore</a:t>
            </a:r>
            <a:r>
              <a:rPr lang="en-US" u="none" dirty="0"/>
              <a:t> </a:t>
            </a:r>
            <a:r>
              <a:rPr lang="en-US" u="none" dirty="0" err="1"/>
              <a:t>che</a:t>
            </a:r>
            <a:r>
              <a:rPr lang="en-US" u="none" dirty="0"/>
              <a:t> </a:t>
            </a:r>
            <a:r>
              <a:rPr lang="en-US" u="none" dirty="0" err="1"/>
              <a:t>si</a:t>
            </a:r>
            <a:r>
              <a:rPr lang="en-US" u="none" dirty="0"/>
              <a:t> </a:t>
            </a:r>
            <a:r>
              <a:rPr lang="en-US" u="none" dirty="0" err="1"/>
              <a:t>accumula</a:t>
            </a:r>
            <a:r>
              <a:rPr lang="en-US" u="none" dirty="0"/>
              <a:t> amen (</a:t>
            </a:r>
            <a:r>
              <a:rPr lang="en-US" u="none" dirty="0" err="1"/>
              <a:t>tuttvaia</a:t>
            </a:r>
            <a:r>
              <a:rPr lang="en-US" u="none" dirty="0"/>
              <a:t> </a:t>
            </a:r>
            <a:r>
              <a:rPr lang="en-US" u="none" dirty="0" err="1"/>
              <a:t>energia</a:t>
            </a:r>
            <a:r>
              <a:rPr lang="en-US" u="none" dirty="0"/>
              <a:t> simile, </a:t>
            </a:r>
            <a:r>
              <a:rPr lang="en-US" u="none" dirty="0" err="1"/>
              <a:t>tuttavia</a:t>
            </a:r>
            <a:r>
              <a:rPr lang="en-US" u="none" dirty="0"/>
              <a:t> </a:t>
            </a:r>
            <a:r>
              <a:rPr lang="en-US" u="none" dirty="0" err="1"/>
              <a:t>simu</a:t>
            </a:r>
            <a:r>
              <a:rPr lang="en-US" u="none" dirty="0"/>
              <a:t> okay, div </a:t>
            </a:r>
            <a:r>
              <a:rPr lang="en-US" u="none" dirty="0" err="1"/>
              <a:t>integrazione</a:t>
            </a:r>
            <a:r>
              <a:rPr lang="en-US" u="none" dirty="0"/>
              <a:t> </a:t>
            </a:r>
            <a:r>
              <a:rPr lang="en-US" u="none" dirty="0" err="1"/>
              <a:t>accumula</a:t>
            </a:r>
            <a:r>
              <a:rPr lang="en-US" u="none" dirty="0"/>
              <a:t> </a:t>
            </a:r>
            <a:r>
              <a:rPr lang="en-US" u="none" dirty="0" err="1"/>
              <a:t>errore</a:t>
            </a:r>
            <a:r>
              <a:rPr lang="en-US" u="none" dirty="0"/>
              <a:t> per def, </a:t>
            </a:r>
            <a:r>
              <a:rPr lang="en-US" u="none" dirty="0" err="1"/>
              <a:t>tuttavia</a:t>
            </a:r>
            <a:r>
              <a:rPr lang="en-US" u="none" dirty="0"/>
              <a:t> </a:t>
            </a:r>
            <a:r>
              <a:rPr lang="en-US" u="none" dirty="0" err="1"/>
              <a:t>energia</a:t>
            </a:r>
            <a:r>
              <a:rPr lang="en-US" u="none" dirty="0"/>
              <a:t> è </a:t>
            </a:r>
            <a:r>
              <a:rPr lang="en-US" u="none" dirty="0" err="1"/>
              <a:t>conservata</a:t>
            </a:r>
            <a:r>
              <a:rPr lang="en-US" u="none" dirty="0"/>
              <a:t> e molto </a:t>
            </a:r>
            <a:r>
              <a:rPr lang="en-US" u="none" dirty="0" err="1"/>
              <a:t>vicina</a:t>
            </a:r>
            <a:r>
              <a:rPr lang="en-US" u="none" dirty="0"/>
              <a:t>, </a:t>
            </a:r>
            <a:r>
              <a:rPr lang="en-US" u="none" dirty="0" err="1"/>
              <a:t>applicando</a:t>
            </a:r>
            <a:r>
              <a:rPr lang="en-US" u="none" dirty="0"/>
              <a:t> </a:t>
            </a:r>
            <a:r>
              <a:rPr lang="en-US" u="none" dirty="0" err="1"/>
              <a:t>controllore</a:t>
            </a:r>
            <a:r>
              <a:rPr lang="en-US" u="none" dirty="0"/>
              <a:t> model based </a:t>
            </a:r>
            <a:r>
              <a:rPr lang="en-US" u="none" dirty="0" err="1"/>
              <a:t>dovrenne</a:t>
            </a:r>
            <a:r>
              <a:rPr lang="en-US" u="none" dirty="0"/>
              <a:t> </a:t>
            </a:r>
            <a:r>
              <a:rPr lang="en-US" u="none" dirty="0" err="1"/>
              <a:t>funz</a:t>
            </a:r>
            <a:r>
              <a:rPr lang="en-US" u="none" dirty="0"/>
              <a:t> bene) + </a:t>
            </a:r>
            <a:r>
              <a:rPr lang="en-US" u="none" dirty="0" err="1"/>
              <a:t>simulazione</a:t>
            </a:r>
            <a:r>
              <a:rPr lang="en-US" u="none" dirty="0"/>
              <a:t> Sistema </a:t>
            </a:r>
            <a:r>
              <a:rPr lang="en-US" u="none" dirty="0" err="1"/>
              <a:t>meccanico</a:t>
            </a:r>
            <a:r>
              <a:rPr lang="en-US" u="none" dirty="0"/>
              <a:t> a tanti secondi (10 min), quasi sempre diverge la </a:t>
            </a:r>
            <a:r>
              <a:rPr lang="en-US" u="none" dirty="0" err="1"/>
              <a:t>simulazione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14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34640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15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56804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16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16552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SPECIFICARE PERCHE DIVERSE SCALE DI  UPDATES (</a:t>
            </a:r>
            <a:r>
              <a:rPr lang="en-US" dirty="0" err="1"/>
              <a:t>perchè</a:t>
            </a:r>
            <a:r>
              <a:rPr lang="en-US" dirty="0"/>
              <a:t> </a:t>
            </a:r>
            <a:r>
              <a:rPr lang="en-US" dirty="0" err="1"/>
              <a:t>impara</a:t>
            </a:r>
            <a:r>
              <a:rPr lang="en-US" dirty="0"/>
              <a:t> di </a:t>
            </a:r>
            <a:r>
              <a:rPr lang="en-US" dirty="0" err="1"/>
              <a:t>più</a:t>
            </a:r>
            <a:r>
              <a:rPr lang="en-US" dirty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18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14070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21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91058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L’info</a:t>
            </a:r>
            <a:r>
              <a:rPr lang="en-US" dirty="0"/>
              <a:t> </a:t>
            </a:r>
            <a:r>
              <a:rPr lang="en-US" dirty="0" err="1"/>
              <a:t>interessante</a:t>
            </a:r>
            <a:r>
              <a:rPr lang="en-US" dirty="0"/>
              <a:t> non è il </a:t>
            </a:r>
            <a:r>
              <a:rPr lang="en-US" dirty="0" err="1"/>
              <a:t>valore</a:t>
            </a:r>
            <a:r>
              <a:rPr lang="en-US" dirty="0"/>
              <a:t> basso di loss, ma </a:t>
            </a:r>
            <a:r>
              <a:rPr lang="en-US" dirty="0" err="1"/>
              <a:t>che</a:t>
            </a:r>
            <a:r>
              <a:rPr lang="en-US" dirty="0"/>
              <a:t> non cala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17545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24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97908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85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64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116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317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una tabella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02359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 grafico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3975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44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0291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30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38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68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90414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Trascinare l'immagine su un segnaposto o fare clic sull'icona per aggiungerla</a:t>
            </a:r>
            <a:endParaRPr lang="en-GB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32217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1FE13C72-90A0-A11D-FE65-87D3CD61A4B1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8FED8ACB-1BE4-A619-9F1C-731D45E2E7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EBE3E803-157D-4D18-B62A-D4212DB369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2E89CE20-2856-BE02-783B-45E119C15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073D5EC-CD9C-10FE-C04F-92EE31032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454C3B85-8327-C218-129B-BDF7198FF1C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ＭＳ Ｐゴシック" charset="0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ＭＳ Ｐゴシック" charset="0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ＭＳ Ｐゴシック" charset="0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6">
            <a:extLst>
              <a:ext uri="{FF2B5EF4-FFF2-40B4-BE49-F238E27FC236}">
                <a16:creationId xmlns:a16="http://schemas.microsoft.com/office/drawing/2014/main" id="{55F9905F-B8E1-51E1-AA1A-3EFA1783CE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229" y="2311557"/>
            <a:ext cx="7772400" cy="1621499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anchorCtr="0"/>
          <a:lstStyle/>
          <a:p>
            <a:pPr eaLnBrk="1" hangingPunct="1"/>
            <a:r>
              <a:rPr lang="en-GB" altLang="it-IT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Data-driven identification</a:t>
            </a:r>
            <a:br>
              <a:rPr lang="en-GB" altLang="it-IT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en-GB" altLang="it-IT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of a one-link robot with flexible</a:t>
            </a:r>
            <a:br>
              <a:rPr lang="en-GB" altLang="it-IT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en-GB" altLang="it-IT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joint</a:t>
            </a:r>
          </a:p>
        </p:txBody>
      </p:sp>
      <p:sp>
        <p:nvSpPr>
          <p:cNvPr id="4099" name="Sottotitolo 7">
            <a:extLst>
              <a:ext uri="{FF2B5EF4-FFF2-40B4-BE49-F238E27FC236}">
                <a16:creationId xmlns:a16="http://schemas.microsoft.com/office/drawing/2014/main" id="{B7E3ABE7-D9FF-705F-BE22-96745714169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5760" y="4869160"/>
            <a:ext cx="8892480" cy="1493507"/>
          </a:xfrm>
        </p:spPr>
        <p:txBody>
          <a:bodyPr/>
          <a:lstStyle/>
          <a:p>
            <a:r>
              <a:rPr lang="it-IT" altLang="it-IT" sz="16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Course: </a:t>
            </a:r>
            <a:r>
              <a:rPr lang="it-IT" altLang="it-IT" sz="16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Robotics</a:t>
            </a:r>
            <a:r>
              <a:rPr lang="it-IT" altLang="it-IT" sz="16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2</a:t>
            </a:r>
          </a:p>
          <a:p>
            <a:r>
              <a:rPr lang="it-IT" altLang="it-IT" sz="16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Professor: Alessandro De Luca</a:t>
            </a:r>
          </a:p>
          <a:p>
            <a:r>
              <a:rPr lang="it-IT" altLang="it-IT" sz="16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Tutor: Pietro </a:t>
            </a:r>
            <a:r>
              <a:rPr lang="it-IT" altLang="it-IT" sz="1600" b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Pustina</a:t>
            </a:r>
            <a:endParaRPr lang="it-IT" altLang="it-IT" sz="1600" b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it-IT" altLang="it-IT" sz="16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Students: Lorenzo Cirillo 1895955, Claudio Schiavella 1884561</a:t>
            </a:r>
            <a:endParaRPr lang="en-GB" altLang="it-IT" sz="1600" b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Titolo 6">
            <a:extLst>
              <a:ext uri="{FF2B5EF4-FFF2-40B4-BE49-F238E27FC236}">
                <a16:creationId xmlns:a16="http://schemas.microsoft.com/office/drawing/2014/main" id="{E03BEA57-7566-3C0A-6B0E-F379987B5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229" y="4005065"/>
            <a:ext cx="7772400" cy="5040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GB" altLang="it-IT" b="0" i="1" kern="0" dirty="0" err="1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ＭＳ Ｐゴシック" panose="020B0600070205080204" pitchFamily="34" charset="-128"/>
              </a:rPr>
              <a:t>Lagrangian</a:t>
            </a:r>
            <a:r>
              <a:rPr lang="en-GB" altLang="it-IT" b="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ＭＳ Ｐゴシック" panose="020B0600070205080204" pitchFamily="34" charset="-128"/>
              </a:rPr>
              <a:t> Neural Networks applied to elastic robots</a:t>
            </a:r>
            <a:endParaRPr lang="en-US" altLang="it-IT" b="0" i="1" kern="0" dirty="0">
              <a:ln w="0"/>
              <a:solidFill>
                <a:srgbClr val="83002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33F121-7C2D-54C8-4B75-BFF9A300C312}"/>
              </a:ext>
            </a:extLst>
          </p:cNvPr>
          <p:cNvSpPr txBox="1"/>
          <p:nvPr/>
        </p:nvSpPr>
        <p:spPr>
          <a:xfrm>
            <a:off x="1693912" y="1629034"/>
            <a:ext cx="5756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it-IT" sz="240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Master in </a:t>
            </a:r>
            <a:r>
              <a:rPr lang="it-IT" sz="2400" i="1" kern="0" dirty="0" err="1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Artificial</a:t>
            </a:r>
            <a:r>
              <a:rPr lang="it-IT" sz="240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 Intelligence and </a:t>
            </a:r>
            <a:r>
              <a:rPr lang="it-IT" sz="2400" i="1" kern="0" dirty="0" err="1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Robotics</a:t>
            </a:r>
            <a:endParaRPr lang="it-IT" sz="2400" i="1" kern="0" dirty="0">
              <a:ln w="0"/>
              <a:solidFill>
                <a:srgbClr val="83002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FDC6DC-83C9-8E15-5E4D-F457762AF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51318"/>
            <a:ext cx="2911092" cy="4343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SIMULATIONS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9A6FA2D-7B1B-A881-EA44-F35FC68EC818}"/>
              </a:ext>
            </a:extLst>
          </p:cNvPr>
          <p:cNvSpPr txBox="1"/>
          <p:nvPr/>
        </p:nvSpPr>
        <p:spPr>
          <a:xfrm>
            <a:off x="415707" y="2213283"/>
            <a:ext cx="831258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Type 1:</a:t>
            </a:r>
            <a:r>
              <a:rPr lang="en-US" sz="2000" dirty="0">
                <a:solidFill>
                  <a:srgbClr val="000000"/>
                </a:solidFill>
              </a:rPr>
              <a:t> Observe behavior of the two networks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Trajectory tracking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Trajectory error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Energy conservation</a:t>
            </a:r>
          </a:p>
          <a:p>
            <a:pPr lvl="1"/>
            <a:endParaRPr lang="en-US" sz="12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Type 2:</a:t>
            </a:r>
            <a:r>
              <a:rPr lang="en-US" sz="2000" dirty="0">
                <a:solidFill>
                  <a:srgbClr val="000000"/>
                </a:solidFill>
              </a:rPr>
              <a:t> Introduce </a:t>
            </a:r>
            <a:r>
              <a:rPr lang="en-US" sz="2000" dirty="0" err="1">
                <a:solidFill>
                  <a:srgbClr val="000000"/>
                </a:solidFill>
              </a:rPr>
              <a:t>measurament</a:t>
            </a:r>
            <a:r>
              <a:rPr lang="en-US" sz="2000" dirty="0">
                <a:solidFill>
                  <a:srgbClr val="000000"/>
                </a:solidFill>
              </a:rPr>
              <a:t> noise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Same tests as in type 1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Highlight network robustness in not ideal context</a:t>
            </a:r>
          </a:p>
        </p:txBody>
      </p:sp>
    </p:spTree>
    <p:extLst>
      <p:ext uri="{BB962C8B-B14F-4D97-AF65-F5344CB8AC3E}">
        <p14:creationId xmlns:p14="http://schemas.microsoft.com/office/powerpoint/2010/main" val="20933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7FCB1A5-0767-C1A3-9131-6043F500C2D8}"/>
              </a:ext>
            </a:extLst>
          </p:cNvPr>
          <p:cNvSpPr txBox="1"/>
          <p:nvPr/>
        </p:nvSpPr>
        <p:spPr>
          <a:xfrm>
            <a:off x="1019273" y="1682520"/>
            <a:ext cx="268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Robot parameters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46FDFB-D1EF-8909-5712-10995CA9D7A6}"/>
              </a:ext>
            </a:extLst>
          </p:cNvPr>
          <p:cNvSpPr txBox="1"/>
          <p:nvPr/>
        </p:nvSpPr>
        <p:spPr>
          <a:xfrm>
            <a:off x="5424469" y="1682520"/>
            <a:ext cx="268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Network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35ED4122-F159-F745-195C-2C93B678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4932843"/>
                  </p:ext>
                </p:extLst>
              </p:nvPr>
            </p:nvGraphicFramePr>
            <p:xfrm>
              <a:off x="323528" y="2229522"/>
              <a:ext cx="4080284" cy="2664296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2040142">
                      <a:extLst>
                        <a:ext uri="{9D8B030D-6E8A-4147-A177-3AD203B41FA5}">
                          <a16:colId xmlns:a16="http://schemas.microsoft.com/office/drawing/2014/main" val="3167897769"/>
                        </a:ext>
                      </a:extLst>
                    </a:gridCol>
                    <a:gridCol w="2040142">
                      <a:extLst>
                        <a:ext uri="{9D8B030D-6E8A-4147-A177-3AD203B41FA5}">
                          <a16:colId xmlns:a16="http://schemas.microsoft.com/office/drawing/2014/main" val="2027508887"/>
                        </a:ext>
                      </a:extLst>
                    </a:gridCol>
                  </a:tblGrid>
                  <a:tr h="474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Measure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00196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Length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4915430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Base radius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𝟎𝟏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39051587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solidFill>
                                <a:srgbClr val="000000"/>
                              </a:solidFill>
                            </a:rPr>
                            <a:t>CoM</a:t>
                          </a:r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 distance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835401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𝟐𝟓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𝒌𝒈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101602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Inertia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𝟎𝟏𝟏𝟐𝟓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𝒌𝒈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it-IT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b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39417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35ED4122-F159-F745-195C-2C93B678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4932843"/>
                  </p:ext>
                </p:extLst>
              </p:nvPr>
            </p:nvGraphicFramePr>
            <p:xfrm>
              <a:off x="323528" y="2229522"/>
              <a:ext cx="4080284" cy="2664296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2040142">
                      <a:extLst>
                        <a:ext uri="{9D8B030D-6E8A-4147-A177-3AD203B41FA5}">
                          <a16:colId xmlns:a16="http://schemas.microsoft.com/office/drawing/2014/main" val="3167897769"/>
                        </a:ext>
                      </a:extLst>
                    </a:gridCol>
                    <a:gridCol w="2040142">
                      <a:extLst>
                        <a:ext uri="{9D8B030D-6E8A-4147-A177-3AD203B41FA5}">
                          <a16:colId xmlns:a16="http://schemas.microsoft.com/office/drawing/2014/main" val="2027508887"/>
                        </a:ext>
                      </a:extLst>
                    </a:gridCol>
                  </a:tblGrid>
                  <a:tr h="474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Measure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00196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Length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8333" r="-299" b="-4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4915430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Base radius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208333" r="-299" b="-3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9051587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>
                              <a:solidFill>
                                <a:srgbClr val="000000"/>
                              </a:solidFill>
                            </a:rPr>
                            <a:t>CoM</a:t>
                          </a:r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 distance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308333" r="-299" b="-2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35401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408333" r="-299" b="-1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101602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Inertia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508333" r="-299" b="-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94174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1B5EFE49-97DD-7BD3-2F04-2EC1D8902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990338"/>
              </p:ext>
            </p:extLst>
          </p:nvPr>
        </p:nvGraphicFramePr>
        <p:xfrm>
          <a:off x="4739068" y="2223914"/>
          <a:ext cx="4080284" cy="310224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040142">
                  <a:extLst>
                    <a:ext uri="{9D8B030D-6E8A-4147-A177-3AD203B41FA5}">
                      <a16:colId xmlns:a16="http://schemas.microsoft.com/office/drawing/2014/main" val="3167897769"/>
                    </a:ext>
                  </a:extLst>
                </a:gridCol>
                <a:gridCol w="2040142">
                  <a:extLst>
                    <a:ext uri="{9D8B030D-6E8A-4147-A177-3AD203B41FA5}">
                      <a16:colId xmlns:a16="http://schemas.microsoft.com/office/drawing/2014/main" val="2027508887"/>
                    </a:ext>
                  </a:extLst>
                </a:gridCol>
              </a:tblGrid>
              <a:tr h="4745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01966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915430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Neurons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051587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Activation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Softplus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8354016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016026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Regularization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L2 penalty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941749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Train epochs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10 000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31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878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NETWORK TRAINING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67989F5-07DF-1A2E-2988-C0FF5FC31BF5}"/>
              </a:ext>
            </a:extLst>
          </p:cNvPr>
          <p:cNvSpPr txBox="1"/>
          <p:nvPr/>
        </p:nvSpPr>
        <p:spPr>
          <a:xfrm>
            <a:off x="3137412" y="1484784"/>
            <a:ext cx="276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Train and test losses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C45A9F74-EBCE-2F46-314A-67823633CA52}"/>
              </a:ext>
            </a:extLst>
          </p:cNvPr>
          <p:cNvGrpSpPr/>
          <p:nvPr/>
        </p:nvGrpSpPr>
        <p:grpSpPr>
          <a:xfrm>
            <a:off x="423697" y="1935489"/>
            <a:ext cx="8296606" cy="2987023"/>
            <a:chOff x="235835" y="2204864"/>
            <a:chExt cx="8296606" cy="2987023"/>
          </a:xfrm>
        </p:grpSpPr>
        <p:pic>
          <p:nvPicPr>
            <p:cNvPr id="5" name="Immagine 4" descr="Immagine che contiene testo, schermata, diagramma, linea&#10;&#10;Descrizione generata automaticamente">
              <a:extLst>
                <a:ext uri="{FF2B5EF4-FFF2-40B4-BE49-F238E27FC236}">
                  <a16:creationId xmlns:a16="http://schemas.microsoft.com/office/drawing/2014/main" id="{0FAE66D5-F855-0035-2D81-A1F3E5EB5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835" y="2283063"/>
              <a:ext cx="3860854" cy="2880320"/>
            </a:xfrm>
            <a:prstGeom prst="rect">
              <a:avLst/>
            </a:prstGeom>
          </p:spPr>
        </p:pic>
        <p:pic>
          <p:nvPicPr>
            <p:cNvPr id="7" name="Immagine 6" descr="Immagine che contiene testo, schermata, diagramma, mappa&#10;&#10;Descrizione generata automaticamente">
              <a:extLst>
                <a:ext uri="{FF2B5EF4-FFF2-40B4-BE49-F238E27FC236}">
                  <a16:creationId xmlns:a16="http://schemas.microsoft.com/office/drawing/2014/main" id="{0A671C5F-3850-7430-6828-EFEE0E61E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43219" y="2204864"/>
              <a:ext cx="4089222" cy="2987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9114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SIMULATION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045A623-BE5B-4CDA-22B0-CE473DE8B5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39096" y="2581409"/>
            <a:ext cx="6465806" cy="307983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56B9847-A0FF-E329-6DD1-165DC113EA2F}"/>
              </a:ext>
            </a:extLst>
          </p:cNvPr>
          <p:cNvSpPr txBox="1"/>
          <p:nvPr/>
        </p:nvSpPr>
        <p:spPr>
          <a:xfrm>
            <a:off x="971600" y="1556792"/>
            <a:ext cx="229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Initial conditions: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528F795-644B-1A0F-6217-BF04AA2E08AE}"/>
                  </a:ext>
                </a:extLst>
              </p:cNvPr>
              <p:cNvSpPr txBox="1"/>
              <p:nvPr/>
            </p:nvSpPr>
            <p:spPr>
              <a:xfrm>
                <a:off x="3347864" y="1345612"/>
                <a:ext cx="4608512" cy="82246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=2,66 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̇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=0,5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528F795-644B-1A0F-6217-BF04AA2E0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345612"/>
                <a:ext cx="4608512" cy="8224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784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SIMULATION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F2F6449A-ADC7-DBBD-411C-7F3CE04DF5AF}"/>
              </a:ext>
            </a:extLst>
          </p:cNvPr>
          <p:cNvGrpSpPr/>
          <p:nvPr/>
        </p:nvGrpSpPr>
        <p:grpSpPr>
          <a:xfrm>
            <a:off x="315073" y="1376772"/>
            <a:ext cx="8513853" cy="4104455"/>
            <a:chOff x="179512" y="1376772"/>
            <a:chExt cx="8513853" cy="4104455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D8542581-C7B9-1A9A-CFAF-47A4369AB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79512" y="1376772"/>
              <a:ext cx="4121823" cy="4104455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C67D01C3-DB48-AA55-2CD8-38B5975DB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4572000" y="1376772"/>
              <a:ext cx="4121365" cy="410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4562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SIMULATION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4FDE339B-5423-0298-4A04-6C0F24D8C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302919"/>
              </p:ext>
            </p:extLst>
          </p:nvPr>
        </p:nvGraphicFramePr>
        <p:xfrm>
          <a:off x="1394787" y="2168860"/>
          <a:ext cx="6354426" cy="2520281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118142">
                  <a:extLst>
                    <a:ext uri="{9D8B030D-6E8A-4147-A177-3AD203B41FA5}">
                      <a16:colId xmlns:a16="http://schemas.microsoft.com/office/drawing/2014/main" val="498879957"/>
                    </a:ext>
                  </a:extLst>
                </a:gridCol>
                <a:gridCol w="2118142">
                  <a:extLst>
                    <a:ext uri="{9D8B030D-6E8A-4147-A177-3AD203B41FA5}">
                      <a16:colId xmlns:a16="http://schemas.microsoft.com/office/drawing/2014/main" val="3167897769"/>
                    </a:ext>
                  </a:extLst>
                </a:gridCol>
                <a:gridCol w="2118142">
                  <a:extLst>
                    <a:ext uri="{9D8B030D-6E8A-4147-A177-3AD203B41FA5}">
                      <a16:colId xmlns:a16="http://schemas.microsoft.com/office/drawing/2014/main" val="2027508887"/>
                    </a:ext>
                  </a:extLst>
                </a:gridCol>
              </a:tblGrid>
              <a:tr h="8856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 Noise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01966"/>
                  </a:ext>
                </a:extLst>
              </a:tr>
              <a:tr h="81731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Baseline 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2.5636 rad</a:t>
                      </a:r>
                      <a:endParaRPr lang="en-US" sz="24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18.1152 rad</a:t>
                      </a:r>
                      <a:endParaRPr lang="en-US" sz="24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915430"/>
                  </a:ext>
                </a:extLst>
              </a:tr>
              <a:tr h="81731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</a:rPr>
                        <a:t>LNN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0.5096 rad</a:t>
                      </a:r>
                      <a:endParaRPr lang="en-US" sz="24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1.7531 rad</a:t>
                      </a:r>
                      <a:endParaRPr lang="en-US" sz="24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31003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DD1EBC-78CE-E9A0-2BBF-41896FC62208}"/>
              </a:ext>
            </a:extLst>
          </p:cNvPr>
          <p:cNvSpPr txBox="1"/>
          <p:nvPr/>
        </p:nvSpPr>
        <p:spPr>
          <a:xfrm>
            <a:off x="2261660" y="1628800"/>
            <a:ext cx="46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i="1" u="sng" dirty="0">
                <a:solidFill>
                  <a:srgbClr val="000000"/>
                </a:solidFill>
              </a:rPr>
              <a:t>RMSE</a:t>
            </a:r>
            <a:endParaRPr lang="en-US" sz="20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869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CASE – CONTROL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2E0BE95-B59B-36EB-51DC-7E63498A4B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27584" y="1109591"/>
            <a:ext cx="3456870" cy="493480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83E08E2-4199-A045-7648-985923DA9B2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14447" y="1109591"/>
            <a:ext cx="3456869" cy="493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56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7FCB1A5-0767-C1A3-9131-6043F500C2D8}"/>
              </a:ext>
            </a:extLst>
          </p:cNvPr>
          <p:cNvSpPr txBox="1"/>
          <p:nvPr/>
        </p:nvSpPr>
        <p:spPr>
          <a:xfrm>
            <a:off x="779331" y="1682520"/>
            <a:ext cx="268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Motor parameters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46FDFB-D1EF-8909-5712-10995CA9D7A6}"/>
              </a:ext>
            </a:extLst>
          </p:cNvPr>
          <p:cNvSpPr txBox="1"/>
          <p:nvPr/>
        </p:nvSpPr>
        <p:spPr>
          <a:xfrm>
            <a:off x="5207263" y="1682520"/>
            <a:ext cx="268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Network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35ED4122-F159-F745-195C-2C93B678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1303463"/>
                  </p:ext>
                </p:extLst>
              </p:nvPr>
            </p:nvGraphicFramePr>
            <p:xfrm>
              <a:off x="323528" y="2229522"/>
              <a:ext cx="3816424" cy="3102243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1908212">
                      <a:extLst>
                        <a:ext uri="{9D8B030D-6E8A-4147-A177-3AD203B41FA5}">
                          <a16:colId xmlns:a16="http://schemas.microsoft.com/office/drawing/2014/main" val="3167897769"/>
                        </a:ext>
                      </a:extLst>
                    </a:gridCol>
                    <a:gridCol w="1908212">
                      <a:extLst>
                        <a:ext uri="{9D8B030D-6E8A-4147-A177-3AD203B41FA5}">
                          <a16:colId xmlns:a16="http://schemas.microsoft.com/office/drawing/2014/main" val="2027508887"/>
                        </a:ext>
                      </a:extLst>
                    </a:gridCol>
                  </a:tblGrid>
                  <a:tr h="474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Measure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00196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Height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𝟎𝟒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4915430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Base radius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𝟎𝟐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39051587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𝒌𝒈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835401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Reduction ratio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𝟏𝟔𝟎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101602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Inertia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𝟎𝟏</m:t>
                                </m:r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𝒌𝒈</m:t>
                                </m:r>
                                <m:r>
                                  <a:rPr lang="it-IT" b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it-IT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p>
                                    <m:r>
                                      <a:rPr lang="it-IT" b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3941749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Stiffness constant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𝟓𝟎</m:t>
                                </m:r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𝑵𝒎</m:t>
                                </m:r>
                                <m:r>
                                  <a:rPr lang="it-IT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𝒓𝒂𝒅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975575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35ED4122-F159-F745-195C-2C93B678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1303463"/>
                  </p:ext>
                </p:extLst>
              </p:nvPr>
            </p:nvGraphicFramePr>
            <p:xfrm>
              <a:off x="323528" y="2229522"/>
              <a:ext cx="3816424" cy="3102243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1908212">
                      <a:extLst>
                        <a:ext uri="{9D8B030D-6E8A-4147-A177-3AD203B41FA5}">
                          <a16:colId xmlns:a16="http://schemas.microsoft.com/office/drawing/2014/main" val="3167897769"/>
                        </a:ext>
                      </a:extLst>
                    </a:gridCol>
                    <a:gridCol w="1908212">
                      <a:extLst>
                        <a:ext uri="{9D8B030D-6E8A-4147-A177-3AD203B41FA5}">
                          <a16:colId xmlns:a16="http://schemas.microsoft.com/office/drawing/2014/main" val="2027508887"/>
                        </a:ext>
                      </a:extLst>
                    </a:gridCol>
                  </a:tblGrid>
                  <a:tr h="474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Measure</a:t>
                          </a: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00196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Height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19" t="-108333" r="-319" b="-5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4915430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Base radius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319" t="-208333" r="-319" b="-4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9051587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19" t="-308333" r="-319" b="-3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35401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Reduction ratio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19" t="-408333" r="-319" b="-2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1016026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Inertia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19" t="-508333" r="-319" b="-1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941749"/>
                      </a:ext>
                    </a:extLst>
                  </a:tr>
                  <a:tr h="437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0000"/>
                              </a:solidFill>
                            </a:rPr>
                            <a:t>Stiffness constant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19" t="-608333" r="-319" b="-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755757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1B5EFE49-97DD-7BD3-2F04-2EC1D8902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843941"/>
              </p:ext>
            </p:extLst>
          </p:nvPr>
        </p:nvGraphicFramePr>
        <p:xfrm>
          <a:off x="4283968" y="2231036"/>
          <a:ext cx="4535385" cy="1788402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511795">
                  <a:extLst>
                    <a:ext uri="{9D8B030D-6E8A-4147-A177-3AD203B41FA5}">
                      <a16:colId xmlns:a16="http://schemas.microsoft.com/office/drawing/2014/main" val="498879957"/>
                    </a:ext>
                  </a:extLst>
                </a:gridCol>
                <a:gridCol w="1511795">
                  <a:extLst>
                    <a:ext uri="{9D8B030D-6E8A-4147-A177-3AD203B41FA5}">
                      <a16:colId xmlns:a16="http://schemas.microsoft.com/office/drawing/2014/main" val="3167897769"/>
                    </a:ext>
                  </a:extLst>
                </a:gridCol>
                <a:gridCol w="1511795">
                  <a:extLst>
                    <a:ext uri="{9D8B030D-6E8A-4147-A177-3AD203B41FA5}">
                      <a16:colId xmlns:a16="http://schemas.microsoft.com/office/drawing/2014/main" val="2027508887"/>
                    </a:ext>
                  </a:extLst>
                </a:gridCol>
              </a:tblGrid>
              <a:tr h="4745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Configuration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Layers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01966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915430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051587"/>
                  </a:ext>
                </a:extLst>
              </a:tr>
              <a:tr h="4379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700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31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329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CONFIGURATION 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81C1D18-DEC9-10E9-FBD6-1C6BBD6B8F75}"/>
              </a:ext>
            </a:extLst>
          </p:cNvPr>
          <p:cNvSpPr txBox="1"/>
          <p:nvPr/>
        </p:nvSpPr>
        <p:spPr>
          <a:xfrm>
            <a:off x="3137412" y="1484784"/>
            <a:ext cx="276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Train and test losses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79928A18-A335-E9E4-7CCE-517BA6AEFE53}"/>
              </a:ext>
            </a:extLst>
          </p:cNvPr>
          <p:cNvGrpSpPr/>
          <p:nvPr/>
        </p:nvGrpSpPr>
        <p:grpSpPr>
          <a:xfrm>
            <a:off x="423697" y="1935489"/>
            <a:ext cx="8253935" cy="2987022"/>
            <a:chOff x="235835" y="2204864"/>
            <a:chExt cx="8253935" cy="298702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3BB0FCE1-D92B-BFA3-A2DB-5D292CC5D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235835" y="2283063"/>
              <a:ext cx="3860853" cy="2880320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EDDDDBF1-E031-AFCD-4D5C-F405DFC03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4485889" y="2204864"/>
              <a:ext cx="4003881" cy="2987022"/>
            </a:xfrm>
            <a:prstGeom prst="rect">
              <a:avLst/>
            </a:prstGeom>
          </p:spPr>
        </p:pic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70013BD-73E6-FE08-10B0-B498A12428BD}"/>
              </a:ext>
            </a:extLst>
          </p:cNvPr>
          <p:cNvSpPr txBox="1"/>
          <p:nvPr/>
        </p:nvSpPr>
        <p:spPr>
          <a:xfrm>
            <a:off x="2261660" y="5051305"/>
            <a:ext cx="46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i="1" dirty="0">
                <a:solidFill>
                  <a:srgbClr val="000000"/>
                </a:solidFill>
              </a:rPr>
              <a:t>Configuration A: 300 units, 2 layers</a:t>
            </a:r>
          </a:p>
        </p:txBody>
      </p:sp>
    </p:spTree>
    <p:extLst>
      <p:ext uri="{BB962C8B-B14F-4D97-AF65-F5344CB8AC3E}">
        <p14:creationId xmlns:p14="http://schemas.microsoft.com/office/powerpoint/2010/main" val="310692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F30EAA-2F75-63FD-57F5-BC118212FE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37257" y="3525216"/>
            <a:ext cx="6469485" cy="199201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22C6801-38FC-E63D-F881-C3794E4543B6}"/>
              </a:ext>
            </a:extLst>
          </p:cNvPr>
          <p:cNvSpPr txBox="1"/>
          <p:nvPr/>
        </p:nvSpPr>
        <p:spPr>
          <a:xfrm>
            <a:off x="971600" y="1993346"/>
            <a:ext cx="229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Initial conditions: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D006989-502B-BCFB-ECE7-0FB4CFF278BF}"/>
                  </a:ext>
                </a:extLst>
              </p:cNvPr>
              <p:cNvSpPr txBox="1"/>
              <p:nvPr/>
            </p:nvSpPr>
            <p:spPr>
              <a:xfrm>
                <a:off x="3347864" y="1311812"/>
                <a:ext cx="4752528" cy="175714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2,66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𝑟𝑎𝑑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acc>
                                <m:accPr>
                                  <m:chr m:val="̇"/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0,5</m:t>
                              </m:r>
                              <m:f>
                                <m:f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𝑟𝑎𝑑</m:t>
                                  </m:r>
                                </m:num>
                                <m:den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3,06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𝑟𝑎𝑑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acc>
                                <m:accPr>
                                  <m:chr m:val="̇"/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f>
                                <m:f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𝑟𝑎𝑑</m:t>
                                  </m:r>
                                </m:num>
                                <m:den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D006989-502B-BCFB-ECE7-0FB4CFF27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311812"/>
                <a:ext cx="4752528" cy="1757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05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INTRODUCTION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8E0670A6-12A4-C0B6-65DB-7CCA37828077}"/>
              </a:ext>
            </a:extLst>
          </p:cNvPr>
          <p:cNvGrpSpPr/>
          <p:nvPr/>
        </p:nvGrpSpPr>
        <p:grpSpPr>
          <a:xfrm>
            <a:off x="2339752" y="4077072"/>
            <a:ext cx="4680520" cy="1715983"/>
            <a:chOff x="2240155" y="3937036"/>
            <a:chExt cx="5212165" cy="1944216"/>
          </a:xfrm>
        </p:grpSpPr>
        <p:pic>
          <p:nvPicPr>
            <p:cNvPr id="4" name="Immagine 3" descr="Immagine che contiene nero, oscurità&#10;&#10;Descrizione generata automaticamente">
              <a:extLst>
                <a:ext uri="{FF2B5EF4-FFF2-40B4-BE49-F238E27FC236}">
                  <a16:creationId xmlns:a16="http://schemas.microsoft.com/office/drawing/2014/main" id="{AEB7303B-619F-345A-89A1-7D942FF68A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650" t="12200" r="16526" b="27951"/>
            <a:stretch/>
          </p:blipFill>
          <p:spPr>
            <a:xfrm>
              <a:off x="5443975" y="3937036"/>
              <a:ext cx="2008345" cy="1944216"/>
            </a:xfrm>
            <a:prstGeom prst="rect">
              <a:avLst/>
            </a:prstGeom>
          </p:spPr>
        </p:pic>
        <p:pic>
          <p:nvPicPr>
            <p:cNvPr id="6" name="Immagine 5" descr="Immagine che contiene nero, oscurità&#10;&#10;Descrizione generata automaticamente">
              <a:extLst>
                <a:ext uri="{FF2B5EF4-FFF2-40B4-BE49-F238E27FC236}">
                  <a16:creationId xmlns:a16="http://schemas.microsoft.com/office/drawing/2014/main" id="{DE8236EA-3CA7-44A5-0621-7CC14C7EC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40155" y="3987011"/>
              <a:ext cx="1836305" cy="1836305"/>
            </a:xfrm>
            <a:prstGeom prst="rect">
              <a:avLst/>
            </a:prstGeom>
          </p:spPr>
        </p:pic>
        <p:sp>
          <p:nvSpPr>
            <p:cNvPr id="7" name="Croce 6">
              <a:extLst>
                <a:ext uri="{FF2B5EF4-FFF2-40B4-BE49-F238E27FC236}">
                  <a16:creationId xmlns:a16="http://schemas.microsoft.com/office/drawing/2014/main" id="{F613DBEA-FEBA-4AC1-0DC6-2A29BB66EE0F}"/>
                </a:ext>
              </a:extLst>
            </p:cNvPr>
            <p:cNvSpPr/>
            <p:nvPr/>
          </p:nvSpPr>
          <p:spPr bwMode="auto">
            <a:xfrm>
              <a:off x="4244834" y="4588104"/>
              <a:ext cx="758223" cy="742029"/>
            </a:xfrm>
            <a:prstGeom prst="plus">
              <a:avLst>
                <a:gd name="adj" fmla="val 40164"/>
              </a:avLst>
            </a:prstGeom>
            <a:solidFill>
              <a:schemeClr val="tx1"/>
            </a:solidFill>
            <a:ln>
              <a:solidFill>
                <a:schemeClr val="tx2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F7C9702-C51A-487C-3A5E-4C6EBB284503}"/>
              </a:ext>
            </a:extLst>
          </p:cNvPr>
          <p:cNvSpPr txBox="1"/>
          <p:nvPr/>
        </p:nvSpPr>
        <p:spPr>
          <a:xfrm>
            <a:off x="415707" y="1186298"/>
            <a:ext cx="831258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Robot dynamic model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Relationship between applied forces and motion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D’Alembert, Hamilton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Euler-Lagrange equations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Modeling and control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Symbolic form equations of motions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14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Modeling systems           Neural networks           </a:t>
            </a:r>
            <a:r>
              <a:rPr lang="en-US" sz="2000" dirty="0" err="1">
                <a:solidFill>
                  <a:srgbClr val="000000"/>
                </a:solidFill>
              </a:rPr>
              <a:t>Lagrangian</a:t>
            </a:r>
            <a:r>
              <a:rPr lang="en-US" sz="2000" dirty="0">
                <a:solidFill>
                  <a:srgbClr val="000000"/>
                </a:solidFill>
              </a:rPr>
              <a:t> NN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42EB4C38-71FE-841B-4801-299F44FBD143}"/>
              </a:ext>
            </a:extLst>
          </p:cNvPr>
          <p:cNvCxnSpPr>
            <a:cxnSpLocks/>
          </p:cNvCxnSpPr>
          <p:nvPr/>
        </p:nvCxnSpPr>
        <p:spPr bwMode="auto">
          <a:xfrm>
            <a:off x="3059739" y="3626736"/>
            <a:ext cx="476717" cy="0"/>
          </a:xfrm>
          <a:prstGeom prst="straightConnector1">
            <a:avLst/>
          </a:prstGeom>
          <a:ln w="76200"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3F45EC4-2C42-2CF8-9961-F917147F485F}"/>
              </a:ext>
            </a:extLst>
          </p:cNvPr>
          <p:cNvCxnSpPr>
            <a:cxnSpLocks/>
          </p:cNvCxnSpPr>
          <p:nvPr/>
        </p:nvCxnSpPr>
        <p:spPr bwMode="auto">
          <a:xfrm>
            <a:off x="5652120" y="3626736"/>
            <a:ext cx="476717" cy="0"/>
          </a:xfrm>
          <a:prstGeom prst="straightConnector1">
            <a:avLst/>
          </a:prstGeom>
          <a:ln w="76200">
            <a:tailEnd type="triangle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446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167DCB66-E48B-B5C3-2F16-403714860884}"/>
              </a:ext>
            </a:extLst>
          </p:cNvPr>
          <p:cNvGrpSpPr/>
          <p:nvPr/>
        </p:nvGrpSpPr>
        <p:grpSpPr>
          <a:xfrm>
            <a:off x="816685" y="980728"/>
            <a:ext cx="7510630" cy="5040560"/>
            <a:chOff x="43936" y="1376772"/>
            <a:chExt cx="7964476" cy="5328449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1AD18FC6-67C6-7DEA-5BE6-FBB860573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43936" y="1376772"/>
              <a:ext cx="3572368" cy="5328449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463398BF-EA6D-B9CF-9F1C-9FE4BE7B6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436440" y="1376772"/>
              <a:ext cx="3571972" cy="5327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964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1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4FDE339B-5423-0298-4A04-6C0F24D8C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56513"/>
              </p:ext>
            </p:extLst>
          </p:nvPr>
        </p:nvGraphicFramePr>
        <p:xfrm>
          <a:off x="2261660" y="1505089"/>
          <a:ext cx="5049420" cy="1764197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683140">
                  <a:extLst>
                    <a:ext uri="{9D8B030D-6E8A-4147-A177-3AD203B41FA5}">
                      <a16:colId xmlns:a16="http://schemas.microsoft.com/office/drawing/2014/main" val="498879957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3167897769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2027508887"/>
                    </a:ext>
                  </a:extLst>
                </a:gridCol>
              </a:tblGrid>
              <a:tr h="6199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Noise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01966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Baseline 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2.4337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2.8176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915430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LNN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3.5242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3.4831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31003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DD1EBC-78CE-E9A0-2BBF-41896FC62208}"/>
              </a:ext>
            </a:extLst>
          </p:cNvPr>
          <p:cNvSpPr txBox="1"/>
          <p:nvPr/>
        </p:nvSpPr>
        <p:spPr>
          <a:xfrm>
            <a:off x="2489060" y="1052736"/>
            <a:ext cx="46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i="1" u="sng" dirty="0">
                <a:solidFill>
                  <a:srgbClr val="000000"/>
                </a:solidFill>
              </a:rPr>
              <a:t>RMSE - Link</a:t>
            </a:r>
            <a:endParaRPr lang="en-US" sz="2000" b="1" i="1" dirty="0">
              <a:solidFill>
                <a:srgbClr val="000000"/>
              </a:solidFill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ED6962F-02A6-9E17-C1C3-11BA89260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409015"/>
              </p:ext>
            </p:extLst>
          </p:nvPr>
        </p:nvGraphicFramePr>
        <p:xfrm>
          <a:off x="2274690" y="4039168"/>
          <a:ext cx="5049420" cy="1764197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683140">
                  <a:extLst>
                    <a:ext uri="{9D8B030D-6E8A-4147-A177-3AD203B41FA5}">
                      <a16:colId xmlns:a16="http://schemas.microsoft.com/office/drawing/2014/main" val="498879957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3167897769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2027508887"/>
                    </a:ext>
                  </a:extLst>
                </a:gridCol>
              </a:tblGrid>
              <a:tr h="6199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Noise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01966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Baseline 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2.7626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3.8201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915430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LNN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3.4796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4.4901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31003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559B6154-6B70-8213-1C21-85EBF894EAD2}"/>
              </a:ext>
            </a:extLst>
          </p:cNvPr>
          <p:cNvSpPr txBox="1"/>
          <p:nvPr/>
        </p:nvSpPr>
        <p:spPr>
          <a:xfrm>
            <a:off x="2489060" y="3543086"/>
            <a:ext cx="46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i="1" u="sng" dirty="0">
                <a:solidFill>
                  <a:srgbClr val="000000"/>
                </a:solidFill>
              </a:rPr>
              <a:t>RMSE - Motor</a:t>
            </a:r>
            <a:endParaRPr lang="en-US" sz="20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665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CONFIGURATION B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A44EC1A-6B75-5085-C957-EDD65ACA59F7}"/>
              </a:ext>
            </a:extLst>
          </p:cNvPr>
          <p:cNvSpPr txBox="1"/>
          <p:nvPr/>
        </p:nvSpPr>
        <p:spPr>
          <a:xfrm>
            <a:off x="3137412" y="1484784"/>
            <a:ext cx="276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Train and test losses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FF61F7C4-6931-DA46-15E8-EC1A022FA673}"/>
              </a:ext>
            </a:extLst>
          </p:cNvPr>
          <p:cNvGrpSpPr/>
          <p:nvPr/>
        </p:nvGrpSpPr>
        <p:grpSpPr>
          <a:xfrm>
            <a:off x="423697" y="1935489"/>
            <a:ext cx="8253935" cy="2987022"/>
            <a:chOff x="235835" y="2204864"/>
            <a:chExt cx="8253935" cy="298702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894BA578-45CF-08CE-4BBC-DD9045BB0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235835" y="2283063"/>
              <a:ext cx="3860854" cy="2880319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4FC7A6E5-DB06-CDA2-6B8E-3FCA8F5AA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4485889" y="2204864"/>
              <a:ext cx="4003881" cy="2987022"/>
            </a:xfrm>
            <a:prstGeom prst="rect">
              <a:avLst/>
            </a:prstGeom>
          </p:spPr>
        </p:pic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888DB43-3842-FC74-1772-B1910E9F8206}"/>
              </a:ext>
            </a:extLst>
          </p:cNvPr>
          <p:cNvSpPr txBox="1"/>
          <p:nvPr/>
        </p:nvSpPr>
        <p:spPr>
          <a:xfrm>
            <a:off x="2261660" y="5051305"/>
            <a:ext cx="46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i="1" dirty="0">
                <a:solidFill>
                  <a:srgbClr val="000000"/>
                </a:solidFill>
              </a:rPr>
              <a:t>Configuration B: 500 units, 4 layers</a:t>
            </a:r>
          </a:p>
        </p:txBody>
      </p:sp>
    </p:spTree>
    <p:extLst>
      <p:ext uri="{BB962C8B-B14F-4D97-AF65-F5344CB8AC3E}">
        <p14:creationId xmlns:p14="http://schemas.microsoft.com/office/powerpoint/2010/main" val="3037197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2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27381065-8D9B-5988-32C4-51F46274AC5E}"/>
              </a:ext>
            </a:extLst>
          </p:cNvPr>
          <p:cNvGrpSpPr/>
          <p:nvPr/>
        </p:nvGrpSpPr>
        <p:grpSpPr>
          <a:xfrm>
            <a:off x="816685" y="988600"/>
            <a:ext cx="7510630" cy="5024814"/>
            <a:chOff x="43936" y="1385094"/>
            <a:chExt cx="7964476" cy="5311804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15B787C9-35DA-2BA8-E2CB-A0B0E008E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43936" y="1385096"/>
              <a:ext cx="3572368" cy="5311802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731A73AB-F7B1-816A-6012-80385DD1F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436439" y="1385094"/>
              <a:ext cx="3571973" cy="5311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6318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2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4FDE339B-5423-0298-4A04-6C0F24D8C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9317"/>
              </p:ext>
            </p:extLst>
          </p:nvPr>
        </p:nvGraphicFramePr>
        <p:xfrm>
          <a:off x="2261660" y="1505089"/>
          <a:ext cx="5049420" cy="1764197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683140">
                  <a:extLst>
                    <a:ext uri="{9D8B030D-6E8A-4147-A177-3AD203B41FA5}">
                      <a16:colId xmlns:a16="http://schemas.microsoft.com/office/drawing/2014/main" val="498879957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3167897769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2027508887"/>
                    </a:ext>
                  </a:extLst>
                </a:gridCol>
              </a:tblGrid>
              <a:tr h="6199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Noise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01966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Baseline 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2.4253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2.9910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915430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LNN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3.4193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3.6460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31003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DD1EBC-78CE-E9A0-2BBF-41896FC62208}"/>
              </a:ext>
            </a:extLst>
          </p:cNvPr>
          <p:cNvSpPr txBox="1"/>
          <p:nvPr/>
        </p:nvSpPr>
        <p:spPr>
          <a:xfrm>
            <a:off x="2489060" y="1052736"/>
            <a:ext cx="46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i="1" u="sng" dirty="0">
                <a:solidFill>
                  <a:srgbClr val="000000"/>
                </a:solidFill>
              </a:rPr>
              <a:t>RMSE - Link</a:t>
            </a:r>
            <a:endParaRPr lang="en-US" sz="2000" b="1" i="1" dirty="0">
              <a:solidFill>
                <a:srgbClr val="000000"/>
              </a:solidFill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ED6962F-02A6-9E17-C1C3-11BA89260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14058"/>
              </p:ext>
            </p:extLst>
          </p:nvPr>
        </p:nvGraphicFramePr>
        <p:xfrm>
          <a:off x="2274690" y="4039168"/>
          <a:ext cx="5049420" cy="1764197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683140">
                  <a:extLst>
                    <a:ext uri="{9D8B030D-6E8A-4147-A177-3AD203B41FA5}">
                      <a16:colId xmlns:a16="http://schemas.microsoft.com/office/drawing/2014/main" val="498879957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3167897769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2027508887"/>
                    </a:ext>
                  </a:extLst>
                </a:gridCol>
              </a:tblGrid>
              <a:tr h="6199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Noise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01966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Baseline 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2.7547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3.8176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915430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LNN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3.4556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4.3988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31003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559B6154-6B70-8213-1C21-85EBF894EAD2}"/>
              </a:ext>
            </a:extLst>
          </p:cNvPr>
          <p:cNvSpPr txBox="1"/>
          <p:nvPr/>
        </p:nvSpPr>
        <p:spPr>
          <a:xfrm>
            <a:off x="2489060" y="3543086"/>
            <a:ext cx="46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i="1" u="sng" dirty="0">
                <a:solidFill>
                  <a:srgbClr val="000000"/>
                </a:solidFill>
              </a:rPr>
              <a:t>RMSE - Motor</a:t>
            </a:r>
            <a:endParaRPr lang="en-US" sz="20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515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CONFIGURATION C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95CE300-6762-03ED-1851-16694A8D4F3C}"/>
              </a:ext>
            </a:extLst>
          </p:cNvPr>
          <p:cNvSpPr txBox="1"/>
          <p:nvPr/>
        </p:nvSpPr>
        <p:spPr>
          <a:xfrm>
            <a:off x="3137412" y="1484784"/>
            <a:ext cx="276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Train and test losses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DB168C08-BDE6-B71A-354C-A4DD382196CB}"/>
              </a:ext>
            </a:extLst>
          </p:cNvPr>
          <p:cNvGrpSpPr/>
          <p:nvPr/>
        </p:nvGrpSpPr>
        <p:grpSpPr>
          <a:xfrm>
            <a:off x="423697" y="1935489"/>
            <a:ext cx="8253936" cy="2987022"/>
            <a:chOff x="235835" y="2204864"/>
            <a:chExt cx="8253936" cy="298702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E61BAD06-3218-B69A-EBD3-4A37BCB6B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35835" y="2283063"/>
              <a:ext cx="3860853" cy="2880320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DC411B98-A97D-4977-AA6D-8B922E8DF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485889" y="2204864"/>
              <a:ext cx="4003882" cy="2987022"/>
            </a:xfrm>
            <a:prstGeom prst="rect">
              <a:avLst/>
            </a:prstGeom>
          </p:spPr>
        </p:pic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A433114-9B0D-CB5B-BCC5-2827CAFAB486}"/>
              </a:ext>
            </a:extLst>
          </p:cNvPr>
          <p:cNvSpPr txBox="1"/>
          <p:nvPr/>
        </p:nvSpPr>
        <p:spPr>
          <a:xfrm>
            <a:off x="2261660" y="5051305"/>
            <a:ext cx="46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i="1" dirty="0">
                <a:solidFill>
                  <a:srgbClr val="000000"/>
                </a:solidFill>
              </a:rPr>
              <a:t>Configuration C: 700 units, 5 layers</a:t>
            </a:r>
          </a:p>
        </p:txBody>
      </p:sp>
    </p:spTree>
    <p:extLst>
      <p:ext uri="{BB962C8B-B14F-4D97-AF65-F5344CB8AC3E}">
        <p14:creationId xmlns:p14="http://schemas.microsoft.com/office/powerpoint/2010/main" val="1911652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3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C18D0ED3-E217-AD28-00EA-C67B37FAC136}"/>
              </a:ext>
            </a:extLst>
          </p:cNvPr>
          <p:cNvGrpSpPr/>
          <p:nvPr/>
        </p:nvGrpSpPr>
        <p:grpSpPr>
          <a:xfrm>
            <a:off x="816685" y="988600"/>
            <a:ext cx="7510630" cy="5024814"/>
            <a:chOff x="43936" y="1385094"/>
            <a:chExt cx="7964476" cy="5311804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BFF5A8A1-906F-CA4A-06A7-511004B2B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43936" y="1385096"/>
              <a:ext cx="3572368" cy="5311802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A38E8279-586F-2F81-1806-8EAC7F7C8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436439" y="1385094"/>
              <a:ext cx="3571973" cy="5311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3345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CASE – SIMULATION 3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4FDE339B-5423-0298-4A04-6C0F24D8C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461894"/>
              </p:ext>
            </p:extLst>
          </p:nvPr>
        </p:nvGraphicFramePr>
        <p:xfrm>
          <a:off x="2261660" y="1505089"/>
          <a:ext cx="5049420" cy="1764197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683140">
                  <a:extLst>
                    <a:ext uri="{9D8B030D-6E8A-4147-A177-3AD203B41FA5}">
                      <a16:colId xmlns:a16="http://schemas.microsoft.com/office/drawing/2014/main" val="498879957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3167897769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2027508887"/>
                    </a:ext>
                  </a:extLst>
                </a:gridCol>
              </a:tblGrid>
              <a:tr h="6199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Noise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01966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Baseline 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2.4173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2.8553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915430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LNN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3.0199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3.1879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31003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DD1EBC-78CE-E9A0-2BBF-41896FC62208}"/>
              </a:ext>
            </a:extLst>
          </p:cNvPr>
          <p:cNvSpPr txBox="1"/>
          <p:nvPr/>
        </p:nvSpPr>
        <p:spPr>
          <a:xfrm>
            <a:off x="2489060" y="1052736"/>
            <a:ext cx="46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i="1" u="sng" dirty="0">
                <a:solidFill>
                  <a:srgbClr val="000000"/>
                </a:solidFill>
              </a:rPr>
              <a:t>RMSE - Link</a:t>
            </a:r>
            <a:endParaRPr lang="en-US" sz="2000" b="1" i="1" dirty="0">
              <a:solidFill>
                <a:srgbClr val="000000"/>
              </a:solidFill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ED6962F-02A6-9E17-C1C3-11BA89260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451132"/>
              </p:ext>
            </p:extLst>
          </p:nvPr>
        </p:nvGraphicFramePr>
        <p:xfrm>
          <a:off x="2274690" y="4039168"/>
          <a:ext cx="5049420" cy="1764197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683140">
                  <a:extLst>
                    <a:ext uri="{9D8B030D-6E8A-4147-A177-3AD203B41FA5}">
                      <a16:colId xmlns:a16="http://schemas.microsoft.com/office/drawing/2014/main" val="498879957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3167897769"/>
                    </a:ext>
                  </a:extLst>
                </a:gridCol>
                <a:gridCol w="1683140">
                  <a:extLst>
                    <a:ext uri="{9D8B030D-6E8A-4147-A177-3AD203B41FA5}">
                      <a16:colId xmlns:a16="http://schemas.microsoft.com/office/drawing/2014/main" val="2027508887"/>
                    </a:ext>
                  </a:extLst>
                </a:gridCol>
              </a:tblGrid>
              <a:tr h="6199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Noise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01966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Baseline 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2.7524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3.6792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915430"/>
                  </a:ext>
                </a:extLst>
              </a:tr>
              <a:tr h="572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LNN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1.9237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3.0289 rad</a:t>
                      </a:r>
                      <a:endParaRPr 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231003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559B6154-6B70-8213-1C21-85EBF894EAD2}"/>
              </a:ext>
            </a:extLst>
          </p:cNvPr>
          <p:cNvSpPr txBox="1"/>
          <p:nvPr/>
        </p:nvSpPr>
        <p:spPr>
          <a:xfrm>
            <a:off x="2489060" y="3543086"/>
            <a:ext cx="46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i="1" u="sng" dirty="0">
                <a:solidFill>
                  <a:srgbClr val="000000"/>
                </a:solidFill>
              </a:rPr>
              <a:t>RMSE - Motor</a:t>
            </a:r>
            <a:endParaRPr lang="en-US" sz="20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4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CONCLUSIONS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AEBDDE9-253E-F94B-6E1B-310F55059574}"/>
              </a:ext>
            </a:extLst>
          </p:cNvPr>
          <p:cNvSpPr txBox="1"/>
          <p:nvPr/>
        </p:nvSpPr>
        <p:spPr>
          <a:xfrm>
            <a:off x="415707" y="1690063"/>
            <a:ext cx="83125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At least in the rigid case, LNN performances are very good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Both in trajectory error and energy conservation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Unfortunately, bad results in elastic case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Elastic LNN seems to improve as network complexity increase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More wide/deep network and more initial conditions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High computational resources needed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Paper LNN approach works on unitary configurations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We reject this in preference to real robot parameters</a:t>
            </a:r>
          </a:p>
        </p:txBody>
      </p:sp>
    </p:spTree>
    <p:extLst>
      <p:ext uri="{BB962C8B-B14F-4D97-AF65-F5344CB8AC3E}">
        <p14:creationId xmlns:p14="http://schemas.microsoft.com/office/powerpoint/2010/main" val="2526682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688" y="2996952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THANK YOU FOR THE ATTENTION</a:t>
            </a:r>
          </a:p>
        </p:txBody>
      </p:sp>
    </p:spTree>
    <p:extLst>
      <p:ext uri="{BB962C8B-B14F-4D97-AF65-F5344CB8AC3E}">
        <p14:creationId xmlns:p14="http://schemas.microsoft.com/office/powerpoint/2010/main" val="356310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>
                <a:latin typeface="Calibri" panose="020F0502020204030204" pitchFamily="34" charset="0"/>
                <a:ea typeface="ＭＳ Ｐゴシック" panose="020B0600070205080204" pitchFamily="34" charset="-128"/>
              </a:rPr>
              <a:t>PARAMETRIC LAGRANGIAN</a:t>
            </a:r>
            <a:endParaRPr lang="it-IT" altLang="it-IT" kern="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8330072-BEE0-1514-3426-D69DB9C98AF7}"/>
              </a:ext>
            </a:extLst>
          </p:cNvPr>
          <p:cNvSpPr txBox="1"/>
          <p:nvPr/>
        </p:nvSpPr>
        <p:spPr>
          <a:xfrm>
            <a:off x="3753994" y="980728"/>
            <a:ext cx="163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 err="1">
                <a:solidFill>
                  <a:srgbClr val="000000"/>
                </a:solidFill>
              </a:rPr>
              <a:t>Lagrangian</a:t>
            </a:r>
            <a:endParaRPr lang="en-US" sz="2000" b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043FAB1-5DA5-EEBD-AD10-668F87604BAB}"/>
                  </a:ext>
                </a:extLst>
              </p:cNvPr>
              <p:cNvSpPr txBox="1"/>
              <p:nvPr/>
            </p:nvSpPr>
            <p:spPr>
              <a:xfrm>
                <a:off x="2699792" y="1484784"/>
                <a:ext cx="3744416" cy="46166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043FAB1-5DA5-EEBD-AD10-668F87604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1484784"/>
                <a:ext cx="374441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6CEAA8F-A999-D186-ED2A-589CE67CDB70}"/>
                  </a:ext>
                </a:extLst>
              </p:cNvPr>
              <p:cNvSpPr txBox="1"/>
              <p:nvPr/>
            </p:nvSpPr>
            <p:spPr>
              <a:xfrm>
                <a:off x="415707" y="2188194"/>
                <a:ext cx="831258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Kinetic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it-IT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and potential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energy</a:t>
                </a: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Generalized coordinates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= robot DOF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6CEAA8F-A999-D186-ED2A-589CE67CD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07" y="2188194"/>
                <a:ext cx="8312587" cy="1015663"/>
              </a:xfrm>
              <a:prstGeom prst="rect">
                <a:avLst/>
              </a:prstGeom>
              <a:blipFill>
                <a:blip r:embed="rId3"/>
                <a:stretch>
                  <a:fillRect l="-660" t="-2994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A949F8A3-9253-1DDE-E85B-ADA769B3453A}"/>
              </a:ext>
            </a:extLst>
          </p:cNvPr>
          <p:cNvSpPr txBox="1"/>
          <p:nvPr/>
        </p:nvSpPr>
        <p:spPr>
          <a:xfrm>
            <a:off x="2282746" y="3449378"/>
            <a:ext cx="457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Euler-Lagrange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9FC3FF2-1F51-A5D8-82E7-E9DF25BD2A2B}"/>
                  </a:ext>
                </a:extLst>
              </p:cNvPr>
              <p:cNvSpPr txBox="1"/>
              <p:nvPr/>
            </p:nvSpPr>
            <p:spPr>
              <a:xfrm>
                <a:off x="3303817" y="3963038"/>
                <a:ext cx="2536366" cy="85702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9FC3FF2-1F51-A5D8-82E7-E9DF25BD2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817" y="3963038"/>
                <a:ext cx="2536366" cy="8570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139D5B7-6E17-DE67-B46B-1DB5B294E12B}"/>
                  </a:ext>
                </a:extLst>
              </p:cNvPr>
              <p:cNvSpPr txBox="1"/>
              <p:nvPr/>
            </p:nvSpPr>
            <p:spPr>
              <a:xfrm>
                <a:off x="415706" y="4933617"/>
                <a:ext cx="83125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rgbClr val="000000"/>
                    </a:solidFill>
                  </a:rPr>
                  <a:t> Non-conservative forces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t-IT" sz="2000" b="0" dirty="0">
                  <a:solidFill>
                    <a:srgbClr val="000000"/>
                  </a:solidFill>
                </a:endParaRP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rgbClr val="000000"/>
                    </a:solidFill>
                  </a:rPr>
                  <a:t>Considered null in our application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139D5B7-6E17-DE67-B46B-1DB5B294E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06" y="4933617"/>
                <a:ext cx="8312587" cy="707886"/>
              </a:xfrm>
              <a:prstGeom prst="rect">
                <a:avLst/>
              </a:prstGeom>
              <a:blipFill>
                <a:blip r:embed="rId5"/>
                <a:stretch>
                  <a:fillRect l="-660" t="-3448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DED6B2A-62D4-83C2-9B14-831EBF831887}"/>
                  </a:ext>
                </a:extLst>
              </p:cNvPr>
              <p:cNvSpPr txBox="1"/>
              <p:nvPr/>
            </p:nvSpPr>
            <p:spPr>
              <a:xfrm>
                <a:off x="6228184" y="4191497"/>
                <a:ext cx="14718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=1,…, </m:t>
                      </m:r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DED6B2A-62D4-83C2-9B14-831EBF831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4191497"/>
                <a:ext cx="1471827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08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PARAMETRIC LAGRANGIAN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8330072-BEE0-1514-3426-D69DB9C98AF7}"/>
              </a:ext>
            </a:extLst>
          </p:cNvPr>
          <p:cNvSpPr txBox="1"/>
          <p:nvPr/>
        </p:nvSpPr>
        <p:spPr>
          <a:xfrm>
            <a:off x="3291689" y="2027047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Parametric </a:t>
            </a:r>
            <a:r>
              <a:rPr lang="en-US" sz="2000" b="1" dirty="0" err="1">
                <a:solidFill>
                  <a:srgbClr val="000000"/>
                </a:solidFill>
              </a:rPr>
              <a:t>Lagrangian</a:t>
            </a:r>
            <a:endParaRPr lang="en-US" sz="2000" b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043FAB1-5DA5-EEBD-AD10-668F87604BAB}"/>
                  </a:ext>
                </a:extLst>
              </p:cNvPr>
              <p:cNvSpPr txBox="1"/>
              <p:nvPr/>
            </p:nvSpPr>
            <p:spPr>
              <a:xfrm>
                <a:off x="2463597" y="2520702"/>
                <a:ext cx="4608512" cy="60240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4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acc>
                                    <m:accPr>
                                      <m:chr m:val="̇"/>
                                      <m:ctrlPr>
                                        <a:rPr lang="it-IT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sub>
                              </m:sSub>
                              <m:sSubSup>
                                <m:sSubSup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4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acc>
                                    <m:accPr>
                                      <m:chr m:val="̇"/>
                                      <m:ctrlP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sub>
                                <m:sup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  <m:sup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−(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Sup>
                        <m:sSubSupPr>
                          <m:ctrl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it-IT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̇"/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sub>
                        <m:sup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̇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043FAB1-5DA5-EEBD-AD10-668F87604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597" y="2520702"/>
                <a:ext cx="4608512" cy="6024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56CEAA8F-A999-D186-ED2A-589CE67CDB70}"/>
              </a:ext>
            </a:extLst>
          </p:cNvPr>
          <p:cNvSpPr txBox="1"/>
          <p:nvPr/>
        </p:nvSpPr>
        <p:spPr>
          <a:xfrm>
            <a:off x="611560" y="3310202"/>
            <a:ext cx="8312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</a:rPr>
              <a:t>Lagrangian</a:t>
            </a:r>
            <a:r>
              <a:rPr lang="en-US" sz="2000" dirty="0">
                <a:solidFill>
                  <a:srgbClr val="000000"/>
                </a:solidFill>
              </a:rPr>
              <a:t> analytical expression not always known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000000"/>
                </a:solidFill>
              </a:rPr>
              <a:t>Alternative </a:t>
            </a:r>
            <a:r>
              <a:rPr lang="en-US" sz="2000" dirty="0">
                <a:solidFill>
                  <a:srgbClr val="000000"/>
                </a:solidFill>
              </a:rPr>
              <a:t>approach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Learning L + Automatic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differentiation</a:t>
            </a:r>
            <a:endParaRPr lang="it-IT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94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ROBOT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062FE3-E2A3-FC7B-7C2D-D43A73A994F6}"/>
              </a:ext>
            </a:extLst>
          </p:cNvPr>
          <p:cNvSpPr txBox="1"/>
          <p:nvPr/>
        </p:nvSpPr>
        <p:spPr>
          <a:xfrm>
            <a:off x="395536" y="2194411"/>
            <a:ext cx="2160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Dynamic Model: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0B9E68B-3B45-6C1B-2CF5-857DD5AD7D4B}"/>
                  </a:ext>
                </a:extLst>
              </p:cNvPr>
              <p:cNvSpPr txBox="1"/>
              <p:nvPr/>
            </p:nvSpPr>
            <p:spPr>
              <a:xfrm>
                <a:off x="2555776" y="2132856"/>
                <a:ext cx="4392488" cy="46166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̈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func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0B9E68B-3B45-6C1B-2CF5-857DD5AD7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132856"/>
                <a:ext cx="439248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3366EF54-99B5-E234-C838-1ACB175FC15F}"/>
              </a:ext>
            </a:extLst>
          </p:cNvPr>
          <p:cNvSpPr txBox="1"/>
          <p:nvPr/>
        </p:nvSpPr>
        <p:spPr>
          <a:xfrm>
            <a:off x="395536" y="282651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Acceleration: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7CF3C29-A708-2B2A-07D0-E7CA98292A46}"/>
                  </a:ext>
                </a:extLst>
              </p:cNvPr>
              <p:cNvSpPr txBox="1"/>
              <p:nvPr/>
            </p:nvSpPr>
            <p:spPr>
              <a:xfrm>
                <a:off x="2339752" y="2826514"/>
                <a:ext cx="3888432" cy="85395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it-IT" sz="2400" b="0" dirty="0">
                  <a:solidFill>
                    <a:srgbClr val="000000"/>
                  </a:solidFill>
                </a:endParaRPr>
              </a:p>
              <a:p>
                <a:endParaRPr lang="en-US" sz="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7CF3C29-A708-2B2A-07D0-E7CA98292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826514"/>
                <a:ext cx="3888432" cy="8539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F0C654B6-F421-AE50-D283-E4ECA2370A02}"/>
              </a:ext>
            </a:extLst>
          </p:cNvPr>
          <p:cNvSpPr txBox="1"/>
          <p:nvPr/>
        </p:nvSpPr>
        <p:spPr>
          <a:xfrm>
            <a:off x="395536" y="4285545"/>
            <a:ext cx="8312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000000"/>
                </a:solidFill>
              </a:rPr>
              <a:t>Coriolis</a:t>
            </a:r>
            <a:r>
              <a:rPr lang="it-IT" sz="2000" dirty="0">
                <a:solidFill>
                  <a:srgbClr val="000000"/>
                </a:solidFill>
              </a:rPr>
              <a:t> and </a:t>
            </a:r>
            <a:r>
              <a:rPr lang="it-IT" sz="2000" dirty="0" err="1">
                <a:solidFill>
                  <a:srgbClr val="000000"/>
                </a:solidFill>
              </a:rPr>
              <a:t>Centrifugal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term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not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present</a:t>
            </a:r>
            <a:endParaRPr lang="en-US" sz="2000" dirty="0">
              <a:solidFill>
                <a:srgbClr val="000000"/>
              </a:solidFill>
            </a:endParaRP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rgbClr val="000000"/>
                </a:solidFill>
              </a:rPr>
              <a:t>One single link</a:t>
            </a: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sz="2000" dirty="0" err="1">
                <a:solidFill>
                  <a:srgbClr val="000000"/>
                </a:solidFill>
              </a:rPr>
              <a:t>Contribute</a:t>
            </a:r>
            <a:r>
              <a:rPr lang="it-IT" sz="2000" dirty="0">
                <a:solidFill>
                  <a:srgbClr val="000000"/>
                </a:solidFill>
              </a:rPr>
              <a:t> to the joint </a:t>
            </a:r>
            <a:r>
              <a:rPr lang="it-IT" sz="2000" dirty="0" err="1">
                <a:solidFill>
                  <a:srgbClr val="000000"/>
                </a:solidFill>
              </a:rPr>
              <a:t>when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it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is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moving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is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null</a:t>
            </a:r>
            <a:endParaRPr lang="it-IT" sz="2000" dirty="0">
              <a:solidFill>
                <a:srgbClr val="0000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DE9F39E-76B8-18C2-A391-EF88F34945B7}"/>
              </a:ext>
            </a:extLst>
          </p:cNvPr>
          <p:cNvSpPr txBox="1"/>
          <p:nvPr/>
        </p:nvSpPr>
        <p:spPr>
          <a:xfrm>
            <a:off x="1835696" y="1092630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i="1" dirty="0">
                <a:solidFill>
                  <a:srgbClr val="000000"/>
                </a:solidFill>
              </a:rPr>
              <a:t>1R robot with y-axis agreeing with gravity</a:t>
            </a:r>
          </a:p>
        </p:txBody>
      </p:sp>
    </p:spTree>
    <p:extLst>
      <p:ext uri="{BB962C8B-B14F-4D97-AF65-F5344CB8AC3E}">
        <p14:creationId xmlns:p14="http://schemas.microsoft.com/office/powerpoint/2010/main" val="1986860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RIGID ROBOT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062FE3-E2A3-FC7B-7C2D-D43A73A994F6}"/>
              </a:ext>
            </a:extLst>
          </p:cNvPr>
          <p:cNvSpPr txBox="1"/>
          <p:nvPr/>
        </p:nvSpPr>
        <p:spPr>
          <a:xfrm>
            <a:off x="395536" y="2194411"/>
            <a:ext cx="2160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Controller: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0B9E68B-3B45-6C1B-2CF5-857DD5AD7D4B}"/>
                  </a:ext>
                </a:extLst>
              </p:cNvPr>
              <p:cNvSpPr txBox="1"/>
              <p:nvPr/>
            </p:nvSpPr>
            <p:spPr>
              <a:xfrm>
                <a:off x="2555776" y="2132856"/>
                <a:ext cx="4392488" cy="49019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0B9E68B-3B45-6C1B-2CF5-857DD5AD7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132856"/>
                <a:ext cx="4392488" cy="4901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0C654B6-F421-AE50-D283-E4ECA2370A02}"/>
                  </a:ext>
                </a:extLst>
              </p:cNvPr>
              <p:cNvSpPr txBox="1"/>
              <p:nvPr/>
            </p:nvSpPr>
            <p:spPr>
              <a:xfrm>
                <a:off x="395536" y="3324726"/>
                <a:ext cx="8312587" cy="1062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rgbClr val="000000"/>
                    </a:solidFill>
                  </a:rPr>
                  <a:t>Scalar gain: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it-IT" sz="2000" dirty="0" err="1">
                    <a:solidFill>
                      <a:srgbClr val="000000"/>
                    </a:solidFill>
                  </a:rPr>
                  <a:t>Desired</a:t>
                </a:r>
                <a:r>
                  <a:rPr lang="it-IT" sz="2000" dirty="0">
                    <a:solidFill>
                      <a:srgbClr val="000000"/>
                    </a:solidFill>
                  </a:rPr>
                  <a:t> position: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it-IT" sz="2000" dirty="0">
                    <a:solidFill>
                      <a:srgbClr val="000000"/>
                    </a:solidFill>
                  </a:rPr>
                  <a:t>Equilibrium state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leads to globally asymptotic stability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0C654B6-F421-AE50-D283-E4ECA2370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324726"/>
                <a:ext cx="8312587" cy="1062983"/>
              </a:xfrm>
              <a:prstGeom prst="rect">
                <a:avLst/>
              </a:prstGeom>
              <a:blipFill>
                <a:blip r:embed="rId3"/>
                <a:stretch>
                  <a:fillRect l="-660" t="-2857" b="-6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63C025FC-791E-2CA7-35CB-FAC772A5ECE9}"/>
              </a:ext>
            </a:extLst>
          </p:cNvPr>
          <p:cNvSpPr txBox="1"/>
          <p:nvPr/>
        </p:nvSpPr>
        <p:spPr>
          <a:xfrm>
            <a:off x="1835696" y="1092630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i="1" dirty="0">
                <a:solidFill>
                  <a:srgbClr val="000000"/>
                </a:solidFill>
              </a:rPr>
              <a:t>PD controller with gravity cancellation</a:t>
            </a:r>
          </a:p>
        </p:txBody>
      </p:sp>
    </p:spTree>
    <p:extLst>
      <p:ext uri="{BB962C8B-B14F-4D97-AF65-F5344CB8AC3E}">
        <p14:creationId xmlns:p14="http://schemas.microsoft.com/office/powerpoint/2010/main" val="8035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ELASTIC ROBOT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062FE3-E2A3-FC7B-7C2D-D43A73A994F6}"/>
              </a:ext>
            </a:extLst>
          </p:cNvPr>
          <p:cNvSpPr txBox="1"/>
          <p:nvPr/>
        </p:nvSpPr>
        <p:spPr>
          <a:xfrm>
            <a:off x="395536" y="1834371"/>
            <a:ext cx="2160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Dynamic model: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0B9E68B-3B45-6C1B-2CF5-857DD5AD7D4B}"/>
                  </a:ext>
                </a:extLst>
              </p:cNvPr>
              <p:cNvSpPr txBox="1"/>
              <p:nvPr/>
            </p:nvSpPr>
            <p:spPr>
              <a:xfrm>
                <a:off x="2555776" y="1772816"/>
                <a:ext cx="5904656" cy="10977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p>
                                    <m:sSupPr>
                                      <m:ctrlP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acc>
                                <m:accPr>
                                  <m:chr m:val="̈"/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func>
                                <m:func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24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acc>
                                <m:accPr>
                                  <m:chr m:val="̈"/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sz="2400" dirty="0">
                  <a:solidFill>
                    <a:srgbClr val="000000"/>
                  </a:solidFill>
                </a:endParaRPr>
              </a:p>
              <a:p>
                <a:endParaRPr lang="en-US" sz="3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0B9E68B-3B45-6C1B-2CF5-857DD5AD7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772816"/>
                <a:ext cx="5904656" cy="10977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3366EF54-99B5-E234-C838-1ACB175FC15F}"/>
              </a:ext>
            </a:extLst>
          </p:cNvPr>
          <p:cNvSpPr txBox="1"/>
          <p:nvPr/>
        </p:nvSpPr>
        <p:spPr>
          <a:xfrm>
            <a:off x="395536" y="307910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b="1" dirty="0">
                <a:solidFill>
                  <a:srgbClr val="000000"/>
                </a:solidFill>
              </a:rPr>
              <a:t>Accelerations: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0C654B6-F421-AE50-D283-E4ECA2370A02}"/>
              </a:ext>
            </a:extLst>
          </p:cNvPr>
          <p:cNvSpPr txBox="1"/>
          <p:nvPr/>
        </p:nvSpPr>
        <p:spPr>
          <a:xfrm>
            <a:off x="415706" y="5194207"/>
            <a:ext cx="8312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000000"/>
                </a:solidFill>
              </a:rPr>
              <a:t>Again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Coriolis</a:t>
            </a:r>
            <a:r>
              <a:rPr lang="it-IT" sz="2000" dirty="0">
                <a:solidFill>
                  <a:srgbClr val="000000"/>
                </a:solidFill>
              </a:rPr>
              <a:t> and </a:t>
            </a:r>
            <a:r>
              <a:rPr lang="it-IT" sz="2000" dirty="0" err="1">
                <a:solidFill>
                  <a:srgbClr val="000000"/>
                </a:solidFill>
              </a:rPr>
              <a:t>Centrifugal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term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not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present</a:t>
            </a:r>
            <a:endParaRPr lang="en-US" sz="2000" dirty="0">
              <a:solidFill>
                <a:srgbClr val="000000"/>
              </a:solidFill>
            </a:endParaRPr>
          </a:p>
          <a:p>
            <a:pPr marL="800100" lvl="1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rgbClr val="000000"/>
                </a:solidFill>
              </a:rPr>
              <a:t>Constant </a:t>
            </a:r>
            <a:r>
              <a:rPr lang="it-IT" sz="2000" dirty="0" err="1">
                <a:solidFill>
                  <a:srgbClr val="000000"/>
                </a:solidFill>
              </a:rPr>
              <a:t>inertia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matrix</a:t>
            </a:r>
            <a:endParaRPr lang="it-IT" sz="2000" dirty="0">
              <a:solidFill>
                <a:srgbClr val="0000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DE9F39E-76B8-18C2-A391-EF88F34945B7}"/>
              </a:ext>
            </a:extLst>
          </p:cNvPr>
          <p:cNvSpPr txBox="1"/>
          <p:nvPr/>
        </p:nvSpPr>
        <p:spPr>
          <a:xfrm>
            <a:off x="1835696" y="1092630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000" i="1" dirty="0">
                <a:solidFill>
                  <a:srgbClr val="000000"/>
                </a:solidFill>
              </a:rPr>
              <a:t>1R robot with y-axis agreeing with gravity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19A33B9-F769-146B-4336-DD693D57911E}"/>
                  </a:ext>
                </a:extLst>
              </p:cNvPr>
              <p:cNvSpPr txBox="1"/>
              <p:nvPr/>
            </p:nvSpPr>
            <p:spPr>
              <a:xfrm>
                <a:off x="2411760" y="3158086"/>
                <a:ext cx="5832648" cy="18033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̈"/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p>
                                    <m:sSupPr>
                                      <m:ctrlP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func>
                                <m:func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24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acc>
                                <m:accPr>
                                  <m:chr m:val="̈"/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it-IT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it-IT" sz="2400" dirty="0">
                  <a:solidFill>
                    <a:srgbClr val="000000"/>
                  </a:solidFill>
                </a:endParaRPr>
              </a:p>
              <a:p>
                <a:endParaRPr lang="en-US" sz="3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19A33B9-F769-146B-4336-DD693D579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158086"/>
                <a:ext cx="5832648" cy="1803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26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BASELINE NN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Immagine 3" descr="Immagine che contiene schizzo, diagramma, disegno, Line art&#10;&#10;Descrizione generata automaticamente">
            <a:extLst>
              <a:ext uri="{FF2B5EF4-FFF2-40B4-BE49-F238E27FC236}">
                <a16:creationId xmlns:a16="http://schemas.microsoft.com/office/drawing/2014/main" id="{39D99C8B-14DE-2C9E-E720-026F9A5F3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07"/>
          <a:stretch/>
        </p:blipFill>
        <p:spPr>
          <a:xfrm>
            <a:off x="2538028" y="1196753"/>
            <a:ext cx="4067944" cy="20162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543783E-9555-8E93-B7B9-0BCD5B44B88A}"/>
                  </a:ext>
                </a:extLst>
              </p:cNvPr>
              <p:cNvSpPr txBox="1"/>
              <p:nvPr/>
            </p:nvSpPr>
            <p:spPr>
              <a:xfrm>
                <a:off x="405504" y="3381670"/>
                <a:ext cx="8312587" cy="2339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Classic feedforward neural network</a:t>
                </a: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rgbClr val="000000"/>
                    </a:solidFill>
                  </a:rPr>
                  <a:t>Only fully connected layers</a:t>
                </a:r>
              </a:p>
              <a:p>
                <a:pPr lvl="1"/>
                <a:endParaRPr lang="en-US" sz="1200" dirty="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Learn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directly from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rgbClr val="000000"/>
                    </a:solidFill>
                  </a:rPr>
                  <a:t>Not considering </a:t>
                </a:r>
                <a:r>
                  <a:rPr lang="en-US" sz="2000" dirty="0" err="1">
                    <a:solidFill>
                      <a:srgbClr val="000000"/>
                    </a:solidFill>
                  </a:rPr>
                  <a:t>Lagrangian</a:t>
                </a:r>
                <a:r>
                  <a:rPr lang="en-US" sz="2000" dirty="0">
                    <a:solidFill>
                      <a:srgbClr val="000000"/>
                    </a:solidFill>
                  </a:rPr>
                  <a:t> and relative constraints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sz="1400" dirty="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000000"/>
                    </a:solidFill>
                  </a:rPr>
                  <a:t>Function of a comparison baseline</a:t>
                </a:r>
              </a:p>
              <a:p>
                <a:pPr marL="800100" lvl="1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000000"/>
                    </a:solidFill>
                  </a:rPr>
                  <a:t>Same structure of </a:t>
                </a:r>
                <a:r>
                  <a:rPr lang="en-GB" sz="2000" dirty="0" err="1">
                    <a:solidFill>
                      <a:srgbClr val="000000"/>
                    </a:solidFill>
                  </a:rPr>
                  <a:t>Lagrangian</a:t>
                </a:r>
                <a:r>
                  <a:rPr lang="en-GB" sz="2000" dirty="0">
                    <a:solidFill>
                      <a:srgbClr val="000000"/>
                    </a:solidFill>
                  </a:rPr>
                  <a:t> NN to comparison reasons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543783E-9555-8E93-B7B9-0BCD5B44B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04" y="3381670"/>
                <a:ext cx="8312587" cy="2339102"/>
              </a:xfrm>
              <a:prstGeom prst="rect">
                <a:avLst/>
              </a:prstGeom>
              <a:blipFill>
                <a:blip r:embed="rId3"/>
                <a:stretch>
                  <a:fillRect l="-660" t="-1305" b="-4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559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53099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LAGRANGIAN NN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1D3E094-59FA-DA3E-B010-C99084F3614D}"/>
              </a:ext>
            </a:extLst>
          </p:cNvPr>
          <p:cNvSpPr/>
          <p:nvPr/>
        </p:nvSpPr>
        <p:spPr bwMode="auto">
          <a:xfrm>
            <a:off x="1691680" y="4509120"/>
            <a:ext cx="43204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Immagine 3" descr="Immagine che contiene testo, diagramma, schizzo, disegno&#10;&#10;Descrizione generata automaticamente">
            <a:extLst>
              <a:ext uri="{FF2B5EF4-FFF2-40B4-BE49-F238E27FC236}">
                <a16:creationId xmlns:a16="http://schemas.microsoft.com/office/drawing/2014/main" id="{1D222414-01BD-E24E-EB5C-E67F3BC6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000" y="1124744"/>
            <a:ext cx="3960000" cy="2362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9193E78-4337-D598-0160-A459A498543F}"/>
                  </a:ext>
                </a:extLst>
              </p:cNvPr>
              <p:cNvSpPr txBox="1"/>
              <p:nvPr/>
            </p:nvSpPr>
            <p:spPr>
              <a:xfrm>
                <a:off x="415706" y="3541802"/>
                <a:ext cx="8312587" cy="2339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Same baseline structure, completely different approach</a:t>
                </a:r>
              </a:p>
              <a:p>
                <a:pPr marL="800100" lvl="1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Very close to robot nature</a:t>
                </a:r>
              </a:p>
              <a:p>
                <a:pPr lvl="1"/>
                <a:endParaRPr lang="en-US" sz="1200" dirty="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it-IT" sz="2000" dirty="0" err="1">
                    <a:solidFill>
                      <a:srgbClr val="000000"/>
                    </a:solidFill>
                  </a:rPr>
                  <a:t>Learn</a:t>
                </a:r>
                <a:r>
                  <a:rPr lang="it-IT" sz="2000" dirty="0">
                    <a:solidFill>
                      <a:srgbClr val="000000"/>
                    </a:solidFill>
                  </a:rPr>
                  <a:t> </a:t>
                </a:r>
                <a:r>
                  <a:rPr lang="it-IT" sz="2000" dirty="0" err="1">
                    <a:solidFill>
                      <a:srgbClr val="000000"/>
                    </a:solidFill>
                  </a:rPr>
                  <a:t>Lagrangian</a:t>
                </a:r>
                <a:endParaRPr lang="en-US" sz="2000" dirty="0">
                  <a:solidFill>
                    <a:srgbClr val="000000"/>
                  </a:solidFill>
                </a:endParaRP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rgbClr val="000000"/>
                    </a:solidFill>
                  </a:rPr>
                  <a:t>Functional programming context</a:t>
                </a:r>
              </a:p>
              <a:p>
                <a:pPr marL="8001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rgbClr val="000000"/>
                    </a:solidFill>
                  </a:rPr>
                  <a:t>Predictions benefit of the </a:t>
                </a:r>
                <a:r>
                  <a:rPr lang="en-US" sz="2000" dirty="0" err="1">
                    <a:solidFill>
                      <a:srgbClr val="000000"/>
                    </a:solidFill>
                  </a:rPr>
                  <a:t>Lagrangian</a:t>
                </a:r>
                <a:r>
                  <a:rPr lang="en-US" sz="2000" dirty="0">
                    <a:solidFill>
                      <a:srgbClr val="000000"/>
                    </a:solidFill>
                  </a:rPr>
                  <a:t> approach features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sz="1400" dirty="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>
                    <a:solidFill>
                      <a:srgbClr val="000000"/>
                    </a:solidFill>
                  </a:rPr>
                  <a:t>obtained from parametric </a:t>
                </a:r>
                <a:r>
                  <a:rPr lang="en-GB" sz="2000" dirty="0" err="1">
                    <a:solidFill>
                      <a:srgbClr val="000000"/>
                    </a:solidFill>
                  </a:rPr>
                  <a:t>Lagrangian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9193E78-4337-D598-0160-A459A4985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06" y="3541802"/>
                <a:ext cx="8312587" cy="2339102"/>
              </a:xfrm>
              <a:prstGeom prst="rect">
                <a:avLst/>
              </a:prstGeom>
              <a:blipFill>
                <a:blip r:embed="rId3"/>
                <a:stretch>
                  <a:fillRect l="-660" t="-1042" b="-3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4751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2099</TotalTime>
  <Words>985</Words>
  <Application>Microsoft Office PowerPoint</Application>
  <PresentationFormat>Presentazione su schermo (4:3)</PresentationFormat>
  <Paragraphs>267</Paragraphs>
  <Slides>29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Wingdings</vt:lpstr>
      <vt:lpstr>Default Theme</vt:lpstr>
      <vt:lpstr>Data-driven identification of a one-link robot with flexible joint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Claudio Schiavella</cp:lastModifiedBy>
  <cp:revision>131</cp:revision>
  <dcterms:created xsi:type="dcterms:W3CDTF">2006-11-20T16:13:10Z</dcterms:created>
  <dcterms:modified xsi:type="dcterms:W3CDTF">2023-08-10T16:58:33Z</dcterms:modified>
  <cp:category/>
</cp:coreProperties>
</file>