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2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2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7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9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91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E96B-ED7D-492A-9663-3A9C27DFD787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0793-5108-40A6-A8D5-41B9467C8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 – </a:t>
            </a:r>
            <a:br>
              <a:rPr lang="de-DE" dirty="0"/>
            </a:br>
            <a:r>
              <a:rPr lang="de-DE" dirty="0"/>
              <a:t>Data </a:t>
            </a:r>
            <a:r>
              <a:rPr lang="de-DE" dirty="0" err="1"/>
              <a:t>Deduplication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500" dirty="0"/>
              <a:t>Lorenzo Toso</a:t>
            </a:r>
            <a:r>
              <a:rPr lang="de-DE" dirty="0"/>
              <a:t>, Roxana </a:t>
            </a:r>
            <a:r>
              <a:rPr lang="de-DE" dirty="0" err="1"/>
              <a:t>Tapia</a:t>
            </a:r>
            <a:r>
              <a:rPr lang="de-DE" dirty="0"/>
              <a:t>, Vincent Deuschle</a:t>
            </a:r>
          </a:p>
        </p:txBody>
      </p:sp>
    </p:spTree>
    <p:extLst>
      <p:ext uri="{BB962C8B-B14F-4D97-AF65-F5344CB8AC3E}">
        <p14:creationId xmlns:p14="http://schemas.microsoft.com/office/powerpoint/2010/main" val="24727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9280" cy="4351338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Try all </a:t>
            </a:r>
            <a:r>
              <a:rPr lang="de-DE" dirty="0" err="1"/>
              <a:t>pairs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≈ 4.5 </a:t>
            </a:r>
            <a:r>
              <a:rPr lang="de-DE" dirty="0" err="1">
                <a:sym typeface="Wingdings" panose="05000000000000000000" pitchFamily="2" charset="2"/>
              </a:rPr>
              <a:t>billion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comparisons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necessary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11408" r="14304" b="3597"/>
          <a:stretch/>
        </p:blipFill>
        <p:spPr>
          <a:xfrm>
            <a:off x="5177480" y="1027906"/>
            <a:ext cx="6581209" cy="4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38935" cy="4351338"/>
              </a:xfrm>
            </p:spPr>
            <p:txBody>
              <a:bodyPr>
                <a:normAutofit lnSpcReduction="10000"/>
              </a:bodyPr>
              <a:lstStyle/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Compare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existing</a:t>
                </a:r>
                <a:r>
                  <a:rPr lang="de-DE" dirty="0"/>
                  <a:t> </a:t>
                </a:r>
                <a:r>
                  <a:rPr lang="de-DE" dirty="0" err="1"/>
                  <a:t>fields</a:t>
                </a:r>
                <a:r>
                  <a:rPr lang="de-DE" dirty="0"/>
                  <a:t>: (A123 -&gt; A124)</a:t>
                </a:r>
              </a:p>
              <a:p>
                <a:pPr lvl="1"/>
                <a:r>
                  <a:rPr lang="de-DE" dirty="0"/>
                  <a:t>A123JOHNWAYNE123456789</a:t>
                </a:r>
              </a:p>
              <a:p>
                <a:pPr lvl="1"/>
                <a:r>
                  <a:rPr lang="de-DE" dirty="0"/>
                  <a:t>A124MARIACHRIST555555555</a:t>
                </a:r>
              </a:p>
              <a:p>
                <a:r>
                  <a:rPr lang="de-DE" dirty="0" err="1"/>
                  <a:t>Similarity</a:t>
                </a:r>
                <a:r>
                  <a:rPr lang="de-DE" dirty="0"/>
                  <a:t> </a:t>
                </a:r>
                <a:r>
                  <a:rPr lang="de-DE" dirty="0" err="1"/>
                  <a:t>Measure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𝐿𝑒𝑣𝑒𝑛𝑠h𝑡𝑒𝑖𝑛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m:rPr>
                            <m:nor/>
                          </m:rPr>
                          <a:rPr lang="de-DE" dirty="0"/>
                          <m:t>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𝑊𝑜𝑟𝑑𝑙𝑒𝑛𝑔𝑡h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Similar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&gt;0.85</m:t>
                    </m:r>
                  </m:oMath>
                </a14:m>
                <a:endParaRPr lang="de-DE" b="0" dirty="0"/>
              </a:p>
              <a:p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imply</a:t>
                </a:r>
                <a:r>
                  <a:rPr lang="de-DE" dirty="0"/>
                  <a:t> transitive </a:t>
                </a:r>
                <a:r>
                  <a:rPr lang="de-DE" dirty="0" err="1"/>
                  <a:t>similarity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38935" cy="4351338"/>
              </a:xfrm>
              <a:blipFill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03059"/>
              </p:ext>
            </p:extLst>
          </p:nvPr>
        </p:nvGraphicFramePr>
        <p:xfrm>
          <a:off x="2358081" y="1282915"/>
          <a:ext cx="74758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73">
                  <a:extLst>
                    <a:ext uri="{9D8B030D-6E8A-4147-A177-3AD203B41FA5}">
                      <a16:colId xmlns:a16="http://schemas.microsoft.com/office/drawing/2014/main" xmlns="" val="4149383155"/>
                    </a:ext>
                  </a:extLst>
                </a:gridCol>
                <a:gridCol w="1245973">
                  <a:extLst>
                    <a:ext uri="{9D8B030D-6E8A-4147-A177-3AD203B41FA5}">
                      <a16:colId xmlns:a16="http://schemas.microsoft.com/office/drawing/2014/main" xmlns="" val="2566208464"/>
                    </a:ext>
                  </a:extLst>
                </a:gridCol>
                <a:gridCol w="1534314">
                  <a:extLst>
                    <a:ext uri="{9D8B030D-6E8A-4147-A177-3AD203B41FA5}">
                      <a16:colId xmlns:a16="http://schemas.microsoft.com/office/drawing/2014/main" xmlns="" val="945679547"/>
                    </a:ext>
                  </a:extLst>
                </a:gridCol>
                <a:gridCol w="1212299">
                  <a:extLst>
                    <a:ext uri="{9D8B030D-6E8A-4147-A177-3AD203B41FA5}">
                      <a16:colId xmlns:a16="http://schemas.microsoft.com/office/drawing/2014/main" xmlns="" val="3568673754"/>
                    </a:ext>
                  </a:extLst>
                </a:gridCol>
                <a:gridCol w="991306">
                  <a:extLst>
                    <a:ext uri="{9D8B030D-6E8A-4147-A177-3AD203B41FA5}">
                      <a16:colId xmlns:a16="http://schemas.microsoft.com/office/drawing/2014/main" xmlns="" val="1423738596"/>
                    </a:ext>
                  </a:extLst>
                </a:gridCol>
                <a:gridCol w="1245973">
                  <a:extLst>
                    <a:ext uri="{9D8B030D-6E8A-4147-A177-3AD203B41FA5}">
                      <a16:colId xmlns:a16="http://schemas.microsoft.com/office/drawing/2014/main" xmlns="" val="7102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Middle</a:t>
                      </a:r>
                      <a:r>
                        <a:rPr lang="de-D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27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8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555555555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921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555555555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962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performs</a:t>
            </a:r>
            <a:r>
              <a:rPr lang="de-DE" dirty="0"/>
              <a:t> ≈ 1 Million </a:t>
            </a:r>
            <a:r>
              <a:rPr lang="de-DE" dirty="0" err="1"/>
              <a:t>comparisons</a:t>
            </a:r>
            <a:r>
              <a:rPr lang="de-DE" dirty="0"/>
              <a:t> per Minute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Calculation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around</a:t>
            </a:r>
            <a:r>
              <a:rPr lang="de-DE" dirty="0">
                <a:sym typeface="Wingdings" panose="05000000000000000000" pitchFamily="2" charset="2"/>
              </a:rPr>
              <a:t> 75 </a:t>
            </a:r>
            <a:r>
              <a:rPr lang="de-DE" dirty="0" err="1">
                <a:sym typeface="Wingdings" panose="05000000000000000000" pitchFamily="2" charset="2"/>
              </a:rPr>
              <a:t>hours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implementation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comparison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 in 3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 (id1, id2, </a:t>
            </a:r>
            <a:r>
              <a:rPr lang="de-DE" dirty="0" err="1">
                <a:sym typeface="Wingdings" panose="05000000000000000000" pitchFamily="2" charset="2"/>
              </a:rPr>
              <a:t>distance</a:t>
            </a:r>
            <a:r>
              <a:rPr lang="de-DE" dirty="0">
                <a:sym typeface="Wingdings" panose="05000000000000000000" pitchFamily="2" charset="2"/>
              </a:rPr>
              <a:t>)  12 </a:t>
            </a:r>
            <a:r>
              <a:rPr lang="de-DE" dirty="0" err="1">
                <a:sym typeface="Wingdings" panose="05000000000000000000" pitchFamily="2" charset="2"/>
              </a:rPr>
              <a:t>byte</a:t>
            </a: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4.5 </a:t>
            </a:r>
            <a:r>
              <a:rPr lang="de-DE" dirty="0" err="1">
                <a:sym typeface="Wingdings" panose="05000000000000000000" pitchFamily="2" charset="2"/>
              </a:rPr>
              <a:t>billion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comparisons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around</a:t>
            </a:r>
            <a:r>
              <a:rPr lang="de-DE" dirty="0">
                <a:sym typeface="Wingdings" panose="05000000000000000000" pitchFamily="2" charset="2"/>
              </a:rPr>
              <a:t> 50 </a:t>
            </a:r>
            <a:r>
              <a:rPr lang="de-DE" dirty="0" err="1">
                <a:sym typeface="Wingdings" panose="05000000000000000000" pitchFamily="2" charset="2"/>
              </a:rPr>
              <a:t>Gb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Hardware: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3 Laptops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25 </a:t>
            </a:r>
            <a:r>
              <a:rPr lang="de-DE" dirty="0" err="1">
                <a:sym typeface="Wingdings" panose="05000000000000000000" pitchFamily="2" charset="2"/>
              </a:rPr>
              <a:t>hours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Parallelization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multiple </a:t>
            </a:r>
            <a:r>
              <a:rPr lang="de-DE" dirty="0" err="1">
                <a:sym typeface="Wingdings" panose="05000000000000000000" pitchFamily="2" charset="2"/>
              </a:rPr>
              <a:t>worker-processes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Ca</a:t>
            </a:r>
            <a:r>
              <a:rPr lang="de-DE" dirty="0">
                <a:sym typeface="Wingdings" panose="05000000000000000000" pitchFamily="2" charset="2"/>
              </a:rPr>
              <a:t> 15 </a:t>
            </a:r>
            <a:r>
              <a:rPr lang="de-DE" dirty="0" err="1">
                <a:sym typeface="Wingdings" panose="05000000000000000000" pitchFamily="2" charset="2"/>
              </a:rPr>
              <a:t>hours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improvement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generally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applicable</a:t>
            </a:r>
            <a:r>
              <a:rPr lang="de-DE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records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similarity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&gt; 0.9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equal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Remove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further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consideration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):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SSN,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person</a:t>
            </a:r>
            <a:endParaRPr lang="de-DE" dirty="0"/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Same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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transitive </a:t>
            </a:r>
            <a:r>
              <a:rPr lang="de-DE" dirty="0" err="1">
                <a:sym typeface="Wingdings" panose="05000000000000000000" pitchFamily="2" charset="2"/>
              </a:rPr>
              <a:t>similarities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3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Implementation in Python 3</a:t>
            </a:r>
            <a:endParaRPr lang="de-DE" dirty="0"/>
          </a:p>
          <a:p>
            <a:pPr lvl="1"/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Levenshtein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2"/>
            <a:r>
              <a:rPr lang="de-DE" dirty="0" err="1" smtClean="0"/>
              <a:t>Levenstain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second</a:t>
            </a:r>
            <a:endParaRPr lang="de-DE" dirty="0" smtClean="0"/>
          </a:p>
          <a:p>
            <a:pPr lvl="2"/>
            <a:r>
              <a:rPr lang="de-DE" dirty="0"/>
              <a:t>&gt;&gt;&gt; </a:t>
            </a:r>
            <a:r>
              <a:rPr lang="de-DE" dirty="0" err="1"/>
              <a:t>ratio</a:t>
            </a:r>
            <a:r>
              <a:rPr lang="de-DE" dirty="0"/>
              <a:t>('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!', 'Holly </a:t>
            </a:r>
            <a:r>
              <a:rPr lang="de-DE" dirty="0" err="1"/>
              <a:t>grail</a:t>
            </a:r>
            <a:r>
              <a:rPr lang="de-DE" dirty="0"/>
              <a:t>!') </a:t>
            </a:r>
            <a:r>
              <a:rPr lang="de-DE" dirty="0" smtClean="0"/>
              <a:t>-&gt; </a:t>
            </a:r>
            <a:r>
              <a:rPr lang="nb-NO" dirty="0"/>
              <a:t>0.583333</a:t>
            </a:r>
            <a:endParaRPr lang="de-DE" dirty="0" smtClean="0"/>
          </a:p>
          <a:p>
            <a:pPr lvl="2"/>
            <a:r>
              <a:rPr lang="de-DE" dirty="0" smtClean="0"/>
              <a:t>&gt;&gt;&gt; </a:t>
            </a:r>
            <a:r>
              <a:rPr lang="de-DE" dirty="0" err="1"/>
              <a:t>ratio</a:t>
            </a:r>
            <a:r>
              <a:rPr lang="de-DE" dirty="0"/>
              <a:t>('Brian', 'Jesus') </a:t>
            </a:r>
            <a:r>
              <a:rPr lang="de-DE" dirty="0" smtClean="0"/>
              <a:t> -&gt; 0.0</a:t>
            </a:r>
          </a:p>
          <a:p>
            <a:pPr lvl="2"/>
            <a:r>
              <a:rPr lang="de-DE" dirty="0" smtClean="0"/>
              <a:t>Filter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&gt; </a:t>
            </a:r>
            <a:r>
              <a:rPr lang="nb-NO" dirty="0"/>
              <a:t>0.85</a:t>
            </a:r>
            <a:endParaRPr lang="de-DE" dirty="0" smtClean="0"/>
          </a:p>
          <a:p>
            <a:pPr lvl="1"/>
            <a:r>
              <a:rPr lang="de-DE" dirty="0" err="1" smtClean="0"/>
              <a:t>Parallelization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 smtClean="0"/>
              <a:t>multiprossesing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1000 </a:t>
            </a:r>
            <a:r>
              <a:rPr lang="de-DE" dirty="0" err="1" smtClean="0"/>
              <a:t>records</a:t>
            </a:r>
            <a:r>
              <a:rPr lang="de-DE" dirty="0" smtClean="0"/>
              <a:t>)</a:t>
            </a:r>
            <a:endParaRPr lang="de-DE" dirty="0"/>
          </a:p>
          <a:p>
            <a:pPr lvl="2"/>
            <a:r>
              <a:rPr lang="de-DE" dirty="0" err="1" smtClean="0"/>
              <a:t>Elapsed</a:t>
            </a:r>
            <a:r>
              <a:rPr lang="de-DE" dirty="0" smtClean="0"/>
              <a:t> time normal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~ 11 </a:t>
            </a:r>
            <a:r>
              <a:rPr lang="de-DE" dirty="0" err="1" smtClean="0"/>
              <a:t>seconds</a:t>
            </a:r>
            <a:endParaRPr lang="de-DE" dirty="0"/>
          </a:p>
          <a:p>
            <a:pPr lvl="2"/>
            <a:r>
              <a:rPr lang="de-DE" dirty="0" err="1" smtClean="0"/>
              <a:t>Elapsed</a:t>
            </a:r>
            <a:r>
              <a:rPr lang="de-DE" dirty="0" smtClean="0"/>
              <a:t> time </a:t>
            </a:r>
            <a:r>
              <a:rPr lang="de-DE" dirty="0" err="1" smtClean="0"/>
              <a:t>multiprocessing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~3.4 </a:t>
            </a:r>
            <a:r>
              <a:rPr lang="de-DE" dirty="0" err="1" smtClean="0"/>
              <a:t>seconds</a:t>
            </a:r>
            <a:endParaRPr lang="de-DE" dirty="0" smtClean="0"/>
          </a:p>
          <a:p>
            <a:pPr lvl="2"/>
            <a:r>
              <a:rPr lang="de-DE" dirty="0" err="1" smtClean="0">
                <a:sym typeface="Wingdings" panose="05000000000000000000" pitchFamily="2" charset="2"/>
              </a:rPr>
              <a:t>Results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stored</a:t>
            </a:r>
            <a:r>
              <a:rPr lang="de-DE" dirty="0" smtClean="0">
                <a:sym typeface="Wingdings" panose="05000000000000000000" pitchFamily="2" charset="2"/>
              </a:rPr>
              <a:t> in an </a:t>
            </a:r>
            <a:r>
              <a:rPr lang="de-DE" dirty="0" err="1" smtClean="0">
                <a:sym typeface="Wingdings" panose="05000000000000000000" pitchFamily="2" charset="2"/>
              </a:rPr>
              <a:t>async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dictionary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Results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TP: 38196 </a:t>
            </a:r>
            <a:r>
              <a:rPr lang="de-DE" dirty="0" smtClean="0">
                <a:sym typeface="Wingdings"/>
              </a:rPr>
              <a:t> True positives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FP: 211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False</a:t>
            </a:r>
            <a:r>
              <a:rPr lang="de-DE" dirty="0" smtClean="0">
                <a:sym typeface="Wingdings"/>
              </a:rPr>
              <a:t> positives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Precision: 0.994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TP</a:t>
            </a:r>
            <a:r>
              <a:rPr lang="de-DE" dirty="0"/>
              <a:t>/(TP+FP)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FN: 209029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>
                <a:sym typeface="Wingdings"/>
              </a:rPr>
              <a:t>D</a:t>
            </a:r>
            <a:r>
              <a:rPr lang="de-DE" dirty="0" err="1" smtClean="0"/>
              <a:t>uplicate</a:t>
            </a:r>
            <a:r>
              <a:rPr lang="de-DE" dirty="0" smtClean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discovered</a:t>
            </a:r>
            <a:r>
              <a:rPr lang="de-DE" dirty="0"/>
              <a:t> 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Recall: 0.1544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/>
              <a:t>TP/(FN+TP)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974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347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</vt:lpstr>
      <vt:lpstr>Arial</vt:lpstr>
      <vt:lpstr>Office</vt:lpstr>
      <vt:lpstr>Exercise 3 –  Data Deduplication</vt:lpstr>
      <vt:lpstr>Idea</vt:lpstr>
      <vt:lpstr>Idea</vt:lpstr>
      <vt:lpstr>Problem</vt:lpstr>
      <vt:lpstr>Optimization</vt:lpstr>
      <vt:lpstr>Approach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–  Data Deduplication</dc:title>
  <dc:creator>Lorenzo Toso</dc:creator>
  <cp:lastModifiedBy>Microsoft Office User</cp:lastModifiedBy>
  <cp:revision>9</cp:revision>
  <dcterms:created xsi:type="dcterms:W3CDTF">2017-02-01T11:42:22Z</dcterms:created>
  <dcterms:modified xsi:type="dcterms:W3CDTF">2017-02-01T15:11:06Z</dcterms:modified>
</cp:coreProperties>
</file>