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8"/>
  </p:notesMasterIdLst>
  <p:handoutMasterIdLst>
    <p:handoutMasterId r:id="rId59"/>
  </p:handoutMasterIdLst>
  <p:sldIdLst>
    <p:sldId id="274" r:id="rId2"/>
    <p:sldId id="276" r:id="rId3"/>
    <p:sldId id="492" r:id="rId4"/>
    <p:sldId id="493" r:id="rId5"/>
    <p:sldId id="557" r:id="rId6"/>
    <p:sldId id="406" r:id="rId7"/>
    <p:sldId id="575" r:id="rId8"/>
    <p:sldId id="604" r:id="rId9"/>
    <p:sldId id="600" r:id="rId10"/>
    <p:sldId id="577" r:id="rId11"/>
    <p:sldId id="601" r:id="rId12"/>
    <p:sldId id="602" r:id="rId13"/>
    <p:sldId id="603" r:id="rId14"/>
    <p:sldId id="564" r:id="rId15"/>
    <p:sldId id="580" r:id="rId16"/>
    <p:sldId id="581" r:id="rId17"/>
    <p:sldId id="579" r:id="rId18"/>
    <p:sldId id="546" r:id="rId19"/>
    <p:sldId id="599" r:id="rId20"/>
    <p:sldId id="598" r:id="rId21"/>
    <p:sldId id="558" r:id="rId22"/>
    <p:sldId id="549" r:id="rId23"/>
    <p:sldId id="582" r:id="rId24"/>
    <p:sldId id="583" r:id="rId25"/>
    <p:sldId id="565" r:id="rId26"/>
    <p:sldId id="584" r:id="rId27"/>
    <p:sldId id="605" r:id="rId28"/>
    <p:sldId id="568" r:id="rId29"/>
    <p:sldId id="585" r:id="rId30"/>
    <p:sldId id="569" r:id="rId31"/>
    <p:sldId id="570" r:id="rId32"/>
    <p:sldId id="586" r:id="rId33"/>
    <p:sldId id="587" r:id="rId34"/>
    <p:sldId id="588" r:id="rId35"/>
    <p:sldId id="589" r:id="rId36"/>
    <p:sldId id="590" r:id="rId37"/>
    <p:sldId id="591" r:id="rId38"/>
    <p:sldId id="551" r:id="rId39"/>
    <p:sldId id="552" r:id="rId40"/>
    <p:sldId id="592" r:id="rId41"/>
    <p:sldId id="571" r:id="rId42"/>
    <p:sldId id="593" r:id="rId43"/>
    <p:sldId id="573" r:id="rId44"/>
    <p:sldId id="594" r:id="rId45"/>
    <p:sldId id="595" r:id="rId46"/>
    <p:sldId id="535" r:id="rId47"/>
    <p:sldId id="536" r:id="rId48"/>
    <p:sldId id="538" r:id="rId49"/>
    <p:sldId id="596" r:id="rId50"/>
    <p:sldId id="521" r:id="rId51"/>
    <p:sldId id="597" r:id="rId52"/>
    <p:sldId id="559" r:id="rId53"/>
    <p:sldId id="560" r:id="rId54"/>
    <p:sldId id="561" r:id="rId55"/>
    <p:sldId id="562" r:id="rId56"/>
    <p:sldId id="563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Intro and IDE" id="{BC4A3995-4CED-4320-A673-95328C9C809D}">
          <p14:sldIdLst>
            <p14:sldId id="493"/>
            <p14:sldId id="557"/>
            <p14:sldId id="406"/>
            <p14:sldId id="575"/>
            <p14:sldId id="604"/>
            <p14:sldId id="600"/>
          </p14:sldIdLst>
        </p14:section>
        <p14:section name="Console I/O" id="{CD717F8F-E9A2-4847-9852-3A46FA6DB8C3}">
          <p14:sldIdLst>
            <p14:sldId id="577"/>
            <p14:sldId id="601"/>
            <p14:sldId id="602"/>
            <p14:sldId id="603"/>
            <p14:sldId id="564"/>
          </p14:sldIdLst>
        </p14:section>
        <p14:section name="var_dump()" id="{B7ECB611-B7F3-4C7A-B26D-C941E0EF308A}">
          <p14:sldIdLst>
            <p14:sldId id="580"/>
            <p14:sldId id="581"/>
          </p14:sldIdLst>
        </p14:section>
        <p14:section name="Comparison operators" id="{216C74A3-FD0F-4D55-A303-106D55DA20C6}">
          <p14:sldIdLst>
            <p14:sldId id="579"/>
            <p14:sldId id="546"/>
            <p14:sldId id="599"/>
            <p14:sldId id="598"/>
            <p14:sldId id="558"/>
          </p14:sldIdLst>
        </p14:section>
        <p14:section name="If / Else Statements" id="{3F7B00EB-7C54-4483-A415-0DAF9B95F0C7}">
          <p14:sldIdLst>
            <p14:sldId id="549"/>
            <p14:sldId id="582"/>
            <p14:sldId id="583"/>
            <p14:sldId id="565"/>
            <p14:sldId id="584"/>
          </p14:sldIdLst>
        </p14:section>
        <p14:section name="Switch Statements" id="{3D24E973-24D1-4755-B55C-4444116F661D}">
          <p14:sldIdLst>
            <p14:sldId id="605"/>
            <p14:sldId id="568"/>
            <p14:sldId id="585"/>
            <p14:sldId id="569"/>
            <p14:sldId id="570"/>
          </p14:sldIdLst>
        </p14:section>
        <p14:section name="Logical Operators" id="{3D2F336C-6548-4116-9626-3E60ED9F67DF}">
          <p14:sldIdLst>
            <p14:sldId id="586"/>
            <p14:sldId id="587"/>
            <p14:sldId id="588"/>
            <p14:sldId id="589"/>
            <p14:sldId id="590"/>
            <p14:sldId id="591"/>
          </p14:sldIdLst>
        </p14:section>
        <p14:section name="Loops" id="{DB560E2B-D556-4F98-A1F8-B22B72C746D2}">
          <p14:sldIdLst>
            <p14:sldId id="551"/>
            <p14:sldId id="552"/>
            <p14:sldId id="592"/>
            <p14:sldId id="571"/>
            <p14:sldId id="593"/>
            <p14:sldId id="573"/>
            <p14:sldId id="594"/>
            <p14:sldId id="595"/>
          </p14:sldIdLst>
        </p14:section>
        <p14:section name="Debugging" id="{C6E5B190-1D86-4A87-BFDD-0D7FB75C3D92}">
          <p14:sldIdLst>
            <p14:sldId id="535"/>
            <p14:sldId id="536"/>
            <p14:sldId id="538"/>
            <p14:sldId id="596"/>
            <p14:sldId id="521"/>
          </p14:sldIdLst>
        </p14:section>
        <p14:section name="Conclusion" id="{10E03AB1-9AA8-4E86-9A64-D741901E50A2}">
          <p14:sldIdLst>
            <p14:sldId id="597"/>
            <p14:sldId id="559"/>
            <p14:sldId id="560"/>
            <p14:sldId id="561"/>
            <p14:sldId id="562"/>
            <p14:sldId id="5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18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5" autoAdjust="0"/>
    <p:restoredTop sz="94585" autoAdjust="0"/>
  </p:normalViewPr>
  <p:slideViewPr>
    <p:cSldViewPr snapToGrid="0" showGuides="1">
      <p:cViewPr varScale="1">
        <p:scale>
          <a:sx n="83" d="100"/>
          <a:sy n="83" d="100"/>
        </p:scale>
        <p:origin x="715" y="53"/>
      </p:cViewPr>
      <p:guideLst>
        <p:guide orient="horz" pos="2228"/>
        <p:guide pos="1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25.9.2018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50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03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13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35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45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87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678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948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17454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8368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2055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378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64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42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54929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480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52343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1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1/" TargetMode="Externa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1/" TargetMode="Externa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1/" TargetMode="Externa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1/" TargetMode="Externa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1/" TargetMode="Externa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1/" TargetMode="Externa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1/" TargetMode="Externa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1/" TargetMode="Externa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4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1/" TargetMode="Externa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1/" TargetMode="Externa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1/" TargetMode="Externa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1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4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://codexio.bg/" TargetMode="External"/><Relationship Id="rId12" Type="http://schemas.openxmlformats.org/officeDocument/2006/relationships/image" Target="../media/image62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6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7.png"/><Relationship Id="rId10" Type="http://schemas.openxmlformats.org/officeDocument/2006/relationships/image" Target="../media/image61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9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68.jpe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72.gif"/><Relationship Id="rId5" Type="http://schemas.openxmlformats.org/officeDocument/2006/relationships/image" Target="../media/image69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71.jpe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www.apachefriends.org/download.html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hyperlink" Target="https://www.jetbrains.com/phpstorm/download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Syntax, Conditional Statements and Loops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PHP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706" y="2283601"/>
            <a:ext cx="4394853" cy="284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Console I/O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Reading from and Writing to the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F0DB5-C5E3-40D8-859C-F6D9EDDE96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630" y="1385091"/>
            <a:ext cx="2618740" cy="261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Reading from </a:t>
            </a:r>
            <a:r>
              <a:rPr lang="en-GB" dirty="0"/>
              <a:t>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We can </a:t>
            </a:r>
            <a:r>
              <a:rPr lang="en-US" sz="3200" b="1" dirty="0">
                <a:solidFill>
                  <a:schemeClr val="bg1"/>
                </a:solidFill>
              </a:rPr>
              <a:t>read </a:t>
            </a:r>
            <a:r>
              <a:rPr lang="en-US" sz="3200" dirty="0"/>
              <a:t>from the console, using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readline() </a:t>
            </a:r>
            <a:r>
              <a:rPr lang="en-US" sz="3200" dirty="0"/>
              <a:t>function</a:t>
            </a:r>
            <a:endParaRPr lang="bg-BG" sz="3200" dirty="0"/>
          </a:p>
          <a:p>
            <a:r>
              <a:rPr lang="en-US" sz="3200" noProof="1"/>
              <a:t>Example:</a:t>
            </a:r>
            <a:endParaRPr lang="en-US" sz="3200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71958" y="3487006"/>
            <a:ext cx="655320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$</a:t>
            </a:r>
            <a:r>
              <a:rPr lang="en-US" sz="2400" b="1" noProof="1">
                <a:latin typeface="Consolas" pitchFamily="49" charset="0"/>
              </a:rPr>
              <a:t>name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400" b="1" noProof="1">
                <a:latin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$age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intval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400" b="1" noProof="1">
                <a:latin typeface="Consolas" pitchFamily="49" charset="0"/>
              </a:rPr>
              <a:t>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$salary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floatval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400" b="1" noProof="1">
                <a:latin typeface="Consolas" pitchFamily="49" charset="0"/>
              </a:rPr>
              <a:t>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$isHungry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boolval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400" b="1" noProof="1" smtClean="0">
                <a:latin typeface="Consolas" pitchFamily="49" charset="0"/>
              </a:rPr>
              <a:t>());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E658188F-50C1-4833-B5C9-745AC9108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858" y="2687858"/>
            <a:ext cx="3124200" cy="640534"/>
          </a:xfrm>
          <a:prstGeom prst="wedgeRoundRectCallout">
            <a:avLst>
              <a:gd name="adj1" fmla="val -31183"/>
              <a:gd name="adj2" fmla="val 732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from the console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E658188F-50C1-4833-B5C9-745AC9108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3058" y="3714161"/>
            <a:ext cx="3124200" cy="830095"/>
          </a:xfrm>
          <a:prstGeom prst="wedgeRoundRectCallout">
            <a:avLst>
              <a:gd name="adj1" fmla="val -49790"/>
              <a:gd name="adj2" fmla="val 210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 the string to another data type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59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Writing </a:t>
            </a:r>
            <a:r>
              <a:rPr lang="en-US" dirty="0"/>
              <a:t>output to the console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Using </a:t>
            </a:r>
            <a:r>
              <a:rPr lang="en-US" b="1" dirty="0" smtClean="0">
                <a:solidFill>
                  <a:schemeClr val="bg1"/>
                </a:solidFill>
              </a:rPr>
              <a:t>concatenation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lvl="1">
              <a:spcBef>
                <a:spcPts val="1800"/>
              </a:spcBef>
              <a:spcAft>
                <a:spcPts val="1200"/>
              </a:spcAft>
            </a:pPr>
            <a:endParaRPr lang="en-US" b="1" dirty="0" smtClean="0">
              <a:solidFill>
                <a:schemeClr val="bg1"/>
              </a:solidFill>
            </a:endParaRPr>
          </a:p>
          <a:p>
            <a:pPr lvl="1"/>
            <a:r>
              <a:rPr lang="en-US" dirty="0"/>
              <a:t>Using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i</a:t>
            </a:r>
            <a:r>
              <a:rPr lang="en-US" b="1" dirty="0" smtClean="0">
                <a:solidFill>
                  <a:schemeClr val="bg1"/>
                </a:solidFill>
              </a:rPr>
              <a:t>nterpolation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68518" y="2383946"/>
            <a:ext cx="9795601" cy="1672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 smtClean="0">
                <a:latin typeface="Consolas" pitchFamily="49" charset="0"/>
              </a:rPr>
              <a:t>$name = "Peter"; $age = 12; $grade = 5.50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echo</a:t>
            </a:r>
            <a:r>
              <a:rPr lang="en-US" sz="2300" b="1" noProof="1">
                <a:latin typeface="Consolas" pitchFamily="49" charset="0"/>
              </a:rPr>
              <a:t>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en-US" sz="2300" b="1" noProof="1">
                <a:latin typeface="Consolas" pitchFamily="49" charset="0"/>
              </a:rPr>
              <a:t>Name: </a:t>
            </a:r>
            <a:r>
              <a:rPr lang="en-US" sz="2300" b="1" noProof="1" smtClean="0">
                <a:solidFill>
                  <a:schemeClr val="bg1"/>
                </a:solidFill>
                <a:latin typeface="Consolas" pitchFamily="49" charset="0"/>
              </a:rPr>
              <a:t>' .</a:t>
            </a:r>
            <a:r>
              <a:rPr lang="en-US" sz="2300" b="1" noProof="1" smtClean="0">
                <a:latin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</a:rPr>
              <a:t>$</a:t>
            </a:r>
            <a:r>
              <a:rPr lang="en-US" sz="2300" b="1" noProof="1" smtClean="0">
                <a:latin typeface="Consolas" pitchFamily="49" charset="0"/>
              </a:rPr>
              <a:t>name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en-US" sz="2300" b="1" noProof="1" smtClean="0">
                <a:latin typeface="Consolas" pitchFamily="49" charset="0"/>
              </a:rPr>
              <a:t>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en-US" sz="2300" b="1" noProof="1">
                <a:latin typeface="Consolas" pitchFamily="49" charset="0"/>
              </a:rPr>
              <a:t>, Age: </a:t>
            </a:r>
            <a:r>
              <a:rPr lang="en-US" sz="2300" b="1" noProof="1" smtClean="0">
                <a:solidFill>
                  <a:schemeClr val="bg1"/>
                </a:solidFill>
                <a:latin typeface="Consolas" pitchFamily="49" charset="0"/>
              </a:rPr>
              <a:t>'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en-US" sz="2300" b="1" noProof="1" smtClean="0">
                <a:latin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</a:rPr>
              <a:t>$</a:t>
            </a:r>
            <a:r>
              <a:rPr lang="en-US" sz="2300" b="1" noProof="1" smtClean="0">
                <a:latin typeface="Consolas" pitchFamily="49" charset="0"/>
              </a:rPr>
              <a:t>age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en-US" sz="2300" b="1" noProof="1" smtClean="0">
                <a:latin typeface="Consolas" pitchFamily="49" charset="0"/>
              </a:rPr>
              <a:t>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' .</a:t>
            </a:r>
            <a:r>
              <a:rPr lang="en-US" sz="2300" b="1" noProof="1">
                <a:latin typeface="Consolas" pitchFamily="49" charset="0"/>
              </a:rPr>
              <a:t> PHP_EOL</a:t>
            </a:r>
            <a:r>
              <a:rPr lang="en-US" sz="2300" b="1" noProof="1" smtClean="0">
                <a:latin typeface="Consolas" pitchFamily="49" charset="0"/>
              </a:rPr>
              <a:t>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Name: Peter, Age: </a:t>
            </a:r>
            <a:r>
              <a:rPr lang="en-US" sz="2300" b="1" i="1" noProof="1" smtClean="0">
                <a:solidFill>
                  <a:schemeClr val="accent2"/>
                </a:solidFill>
                <a:latin typeface="Consolas" pitchFamily="49" charset="0"/>
              </a:rPr>
              <a:t>12</a:t>
            </a:r>
            <a:endParaRPr lang="en-US" sz="23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68518" y="4594543"/>
            <a:ext cx="9613884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$name = "Peter"; $age = 12; $grade = 5.50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echo</a:t>
            </a:r>
            <a:r>
              <a:rPr lang="en-US" sz="2400" b="1" noProof="1"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400" b="1" noProof="1">
                <a:latin typeface="Consolas" pitchFamily="49" charset="0"/>
              </a:rPr>
              <a:t>Name: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$name</a:t>
            </a:r>
            <a:r>
              <a:rPr lang="en-US" sz="2400" b="1" noProof="1">
                <a:latin typeface="Consolas" pitchFamily="49" charset="0"/>
              </a:rPr>
              <a:t>, Age: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$age</a:t>
            </a:r>
            <a:r>
              <a:rPr lang="en-US" sz="2400" b="1" noProof="1">
                <a:latin typeface="Consolas" pitchFamily="49" charset="0"/>
              </a:rPr>
              <a:t>, Grade: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$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grade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400" b="1" noProof="1" smtClean="0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</a:rPr>
              <a:t>		// Name: Peter, Age: 12, Grade: 5.5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E658188F-50C1-4833-B5C9-745AC9108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373" y="3468767"/>
            <a:ext cx="3470281" cy="550333"/>
          </a:xfrm>
          <a:prstGeom prst="wedgeRoundRectCallout">
            <a:avLst>
              <a:gd name="adj1" fmla="val 33867"/>
              <a:gd name="adj2" fmla="val -712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Represents new line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E658188F-50C1-4833-B5C9-745AC9108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2064" y="1979630"/>
            <a:ext cx="2234008" cy="940682"/>
          </a:xfrm>
          <a:prstGeom prst="wedgeRoundRectCallout">
            <a:avLst>
              <a:gd name="adj1" fmla="val -33111"/>
              <a:gd name="adj2" fmla="val 716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Concatenate</a:t>
            </a:r>
            <a:r>
              <a:rPr 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strings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1555684" y="5849132"/>
            <a:ext cx="2743200" cy="685800"/>
          </a:xfrm>
          <a:prstGeom prst="wedgeRoundRectCallout">
            <a:avLst>
              <a:gd name="adj1" fmla="val -22668"/>
              <a:gd name="adj2" fmla="val -807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to the console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9696452" y="4261425"/>
            <a:ext cx="2248683" cy="1334921"/>
          </a:xfrm>
          <a:prstGeom prst="wedgeRoundRectCallout">
            <a:avLst>
              <a:gd name="adj1" fmla="val -58720"/>
              <a:gd name="adj2" fmla="val 251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Quotes used for 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interpolation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02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the </a:t>
            </a:r>
            <a:r>
              <a:rPr lang="en-GB" dirty="0" smtClean="0"/>
              <a:t>Console (2)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Writing </a:t>
            </a:r>
            <a:r>
              <a:rPr lang="en-US" dirty="0"/>
              <a:t>output </a:t>
            </a:r>
            <a:r>
              <a:rPr lang="en-US" dirty="0" smtClean="0"/>
              <a:t>formatted string to </a:t>
            </a:r>
            <a:r>
              <a:rPr lang="en-US" dirty="0"/>
              <a:t>the </a:t>
            </a:r>
            <a:r>
              <a:rPr lang="en-US" dirty="0" smtClean="0"/>
              <a:t>console using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printf()</a:t>
            </a:r>
            <a:r>
              <a:rPr lang="en-US" dirty="0" smtClean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%s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smtClean="0"/>
              <a:t>presented </a:t>
            </a:r>
            <a:r>
              <a:rPr lang="en-US" dirty="0"/>
              <a:t>as a </a:t>
            </a:r>
            <a:r>
              <a:rPr lang="en-US" dirty="0" smtClean="0"/>
              <a:t>string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%d</a:t>
            </a:r>
            <a:r>
              <a:rPr lang="en-US" dirty="0"/>
              <a:t> - presented as a (signed) decimal </a:t>
            </a:r>
            <a:r>
              <a:rPr lang="en-US" dirty="0" smtClean="0"/>
              <a:t>number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%f</a:t>
            </a:r>
            <a:r>
              <a:rPr lang="en-US" dirty="0"/>
              <a:t> - presented as a floating-point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85222" y="4362245"/>
            <a:ext cx="9795601" cy="20358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$name = "Peter"; $age = 12; $grade = </a:t>
            </a:r>
            <a:r>
              <a:rPr lang="en-US" sz="2300" b="1" noProof="1" smtClean="0">
                <a:latin typeface="Consolas" pitchFamily="49" charset="0"/>
              </a:rPr>
              <a:t>5.50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 smtClean="0">
                <a:solidFill>
                  <a:schemeClr val="bg1"/>
                </a:solidFill>
                <a:latin typeface="Consolas" pitchFamily="49" charset="0"/>
              </a:rPr>
              <a:t>printf</a:t>
            </a:r>
            <a:r>
              <a:rPr lang="en-US" sz="2300" b="1" noProof="1">
                <a:latin typeface="Consolas" pitchFamily="49" charset="0"/>
              </a:rPr>
              <a:t>('Name: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%s</a:t>
            </a:r>
            <a:r>
              <a:rPr lang="en-US" sz="2300" b="1" noProof="1">
                <a:latin typeface="Consolas" pitchFamily="49" charset="0"/>
              </a:rPr>
              <a:t>, Age: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%d</a:t>
            </a:r>
            <a:r>
              <a:rPr lang="en-US" sz="2300" b="1" noProof="1">
                <a:latin typeface="Consolas" pitchFamily="49" charset="0"/>
              </a:rPr>
              <a:t>, Grade: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%.</a:t>
            </a:r>
            <a:r>
              <a:rPr lang="en-US" sz="2300" b="1" noProof="1" smtClean="0">
                <a:solidFill>
                  <a:schemeClr val="bg1"/>
                </a:solidFill>
                <a:latin typeface="Consolas" pitchFamily="49" charset="0"/>
              </a:rPr>
              <a:t>2f</a:t>
            </a:r>
            <a:r>
              <a:rPr lang="en-US" sz="2300" b="1" noProof="1" smtClean="0">
                <a:latin typeface="Consolas" pitchFamily="49" charset="0"/>
              </a:rPr>
              <a:t>',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	</a:t>
            </a:r>
            <a:r>
              <a:rPr lang="en-US" sz="2300" b="1" noProof="1" smtClean="0">
                <a:latin typeface="Consolas" pitchFamily="49" charset="0"/>
              </a:rPr>
              <a:t>			$</a:t>
            </a:r>
            <a:r>
              <a:rPr lang="en-US" sz="2300" b="1" noProof="1">
                <a:latin typeface="Consolas" pitchFamily="49" charset="0"/>
              </a:rPr>
              <a:t>name, $age, $</a:t>
            </a:r>
            <a:r>
              <a:rPr lang="en-US" sz="2300" b="1" noProof="1" smtClean="0">
                <a:latin typeface="Consolas" pitchFamily="49" charset="0"/>
              </a:rPr>
              <a:t>grade);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Name: Peter, Age: 12, Grade: </a:t>
            </a:r>
            <a:r>
              <a:rPr lang="en-US" sz="2300" b="1" i="1" noProof="1" smtClean="0">
                <a:solidFill>
                  <a:schemeClr val="accent2"/>
                </a:solidFill>
                <a:latin typeface="Consolas" pitchFamily="49" charset="0"/>
              </a:rPr>
              <a:t>5.50</a:t>
            </a:r>
            <a:endParaRPr lang="en-US" sz="23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E658188F-50C1-4833-B5C9-745AC9108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375" y="4278313"/>
            <a:ext cx="2906448" cy="1183865"/>
          </a:xfrm>
          <a:prstGeom prst="wedgeRoundRectCallout">
            <a:avLst>
              <a:gd name="adj1" fmla="val -58959"/>
              <a:gd name="adj2" fmla="val 211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formatting to 2 numbers after decimal point</a:t>
            </a:r>
            <a:endParaRPr lang="bg-BG" sz="23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59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7138" y="1380813"/>
            <a:ext cx="11818096" cy="189876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Read 3 </a:t>
            </a:r>
            <a:r>
              <a:rPr lang="en-US" sz="3200" dirty="0"/>
              <a:t>lines of input – student name, age and average </a:t>
            </a:r>
            <a:r>
              <a:rPr lang="en-US" sz="3200" dirty="0" smtClean="0"/>
              <a:t>grade</a:t>
            </a:r>
          </a:p>
          <a:p>
            <a:r>
              <a:rPr lang="en-US" sz="3200" dirty="0"/>
              <a:t>P</a:t>
            </a:r>
            <a:r>
              <a:rPr lang="en-US" sz="3200" dirty="0" smtClean="0"/>
              <a:t>rint </a:t>
            </a:r>
            <a:r>
              <a:rPr lang="en-US" sz="3200" dirty="0"/>
              <a:t>all the info about the </a:t>
            </a:r>
            <a:r>
              <a:rPr lang="en-US" sz="3200" dirty="0" smtClean="0"/>
              <a:t>student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GB" dirty="0"/>
              <a:t>Student Information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93088" y="2734808"/>
            <a:ext cx="4598674" cy="3187493"/>
            <a:chOff x="4824572" y="3429000"/>
            <a:chExt cx="4401473" cy="3036180"/>
          </a:xfrm>
        </p:grpSpPr>
        <p:sp>
          <p:nvSpPr>
            <p:cNvPr id="7" name="Text Placeholder 3">
              <a:extLst>
                <a:ext uri="{FF2B5EF4-FFF2-40B4-BE49-F238E27FC236}">
                  <a16:creationId xmlns:a16="http://schemas.microsoft.com/office/drawing/2014/main" id="{5A580E6F-8AC9-4B4E-9CF0-655ADDFC5923}"/>
                </a:ext>
              </a:extLst>
            </p:cNvPr>
            <p:cNvSpPr txBox="1">
              <a:spLocks/>
            </p:cNvSpPr>
            <p:nvPr/>
          </p:nvSpPr>
          <p:spPr>
            <a:xfrm>
              <a:off x="4824574" y="3897687"/>
              <a:ext cx="2175726" cy="131495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200" dirty="0"/>
                <a:t>Steve</a:t>
              </a:r>
              <a:endParaRPr lang="bg-BG" sz="2200" dirty="0"/>
            </a:p>
            <a:p>
              <a:r>
                <a:rPr lang="en-US" sz="2200" dirty="0"/>
                <a:t>16</a:t>
              </a:r>
              <a:endParaRPr lang="bg-BG" sz="2200" dirty="0"/>
            </a:p>
            <a:p>
              <a:r>
                <a:rPr lang="en-US" sz="2200" dirty="0"/>
                <a:t>2.50</a:t>
              </a:r>
              <a:endParaRPr lang="en-US" sz="2200" b="0" dirty="0"/>
            </a:p>
          </p:txBody>
        </p:sp>
        <p:sp>
          <p:nvSpPr>
            <p:cNvPr id="8" name="Text Placeholder 3">
              <a:extLst>
                <a:ext uri="{FF2B5EF4-FFF2-40B4-BE49-F238E27FC236}">
                  <a16:creationId xmlns:a16="http://schemas.microsoft.com/office/drawing/2014/main" id="{CA56242A-1E7B-4460-B010-B79904FCBF66}"/>
                </a:ext>
              </a:extLst>
            </p:cNvPr>
            <p:cNvSpPr txBox="1">
              <a:spLocks/>
            </p:cNvSpPr>
            <p:nvPr/>
          </p:nvSpPr>
          <p:spPr>
            <a:xfrm>
              <a:off x="4824573" y="3429000"/>
              <a:ext cx="2175726" cy="468185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000" dirty="0"/>
                <a:t>Input</a:t>
              </a:r>
              <a:endParaRPr lang="bg-BG" sz="2000" dirty="0"/>
            </a:p>
          </p:txBody>
        </p:sp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657ACAC-549C-4826-9929-F4C784F17294}"/>
                </a:ext>
              </a:extLst>
            </p:cNvPr>
            <p:cNvSpPr txBox="1">
              <a:spLocks/>
            </p:cNvSpPr>
            <p:nvPr/>
          </p:nvSpPr>
          <p:spPr>
            <a:xfrm>
              <a:off x="7000300" y="3896799"/>
              <a:ext cx="2224527" cy="131368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200" dirty="0">
                  <a:solidFill>
                    <a:schemeClr val="dk1"/>
                  </a:solidFill>
                </a:rPr>
                <a:t>Name: Steve, Age: 16, </a:t>
              </a:r>
              <a:r>
                <a:rPr lang="en-US" sz="2200" dirty="0" smtClean="0">
                  <a:solidFill>
                    <a:schemeClr val="dk1"/>
                  </a:solidFill>
                </a:rPr>
                <a:t/>
              </a:r>
              <a:br>
                <a:rPr lang="en-US" sz="2200" dirty="0" smtClean="0">
                  <a:solidFill>
                    <a:schemeClr val="dk1"/>
                  </a:solidFill>
                </a:rPr>
              </a:br>
              <a:r>
                <a:rPr lang="en-US" sz="2200" dirty="0" smtClean="0">
                  <a:solidFill>
                    <a:schemeClr val="dk1"/>
                  </a:solidFill>
                </a:rPr>
                <a:t>Grade</a:t>
              </a:r>
              <a:r>
                <a:rPr lang="en-US" sz="2200" dirty="0">
                  <a:solidFill>
                    <a:schemeClr val="dk1"/>
                  </a:solidFill>
                </a:rPr>
                <a:t>: 2.50</a:t>
              </a:r>
              <a:endParaRPr lang="bg-BG" sz="2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Text Placeholder 3">
              <a:extLst>
                <a:ext uri="{FF2B5EF4-FFF2-40B4-BE49-F238E27FC236}">
                  <a16:creationId xmlns:a16="http://schemas.microsoft.com/office/drawing/2014/main" id="{76994F2B-9519-4B99-B80A-31F286701393}"/>
                </a:ext>
              </a:extLst>
            </p:cNvPr>
            <p:cNvSpPr txBox="1">
              <a:spLocks/>
            </p:cNvSpPr>
            <p:nvPr/>
          </p:nvSpPr>
          <p:spPr>
            <a:xfrm>
              <a:off x="7000299" y="3429888"/>
              <a:ext cx="2224527" cy="468185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000" dirty="0"/>
                <a:t>Output</a:t>
              </a:r>
              <a:endParaRPr lang="bg-BG" sz="2000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E88AAD39-1669-426E-8020-31A1AE89ED0E}"/>
                </a:ext>
              </a:extLst>
            </p:cNvPr>
            <p:cNvSpPr txBox="1">
              <a:spLocks/>
            </p:cNvSpPr>
            <p:nvPr/>
          </p:nvSpPr>
          <p:spPr>
            <a:xfrm>
              <a:off x="4824572" y="5212644"/>
              <a:ext cx="2175727" cy="125253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GB" sz="2200" dirty="0"/>
                <a:t>John</a:t>
              </a:r>
              <a:endParaRPr lang="bg-BG" sz="2200" dirty="0"/>
            </a:p>
            <a:p>
              <a:r>
                <a:rPr lang="en-US" sz="2200" dirty="0"/>
                <a:t>1</a:t>
              </a:r>
              <a:r>
                <a:rPr lang="en-GB" sz="2200" dirty="0"/>
                <a:t>5</a:t>
              </a:r>
              <a:endParaRPr lang="bg-BG" sz="2200" dirty="0"/>
            </a:p>
            <a:p>
              <a:r>
                <a:rPr lang="en-US" sz="2200" dirty="0"/>
                <a:t>5.</a:t>
              </a:r>
              <a:r>
                <a:rPr lang="en-GB" sz="2200" dirty="0"/>
                <a:t>4</a:t>
              </a:r>
              <a:r>
                <a:rPr lang="en-US" sz="2200" dirty="0"/>
                <a:t>0</a:t>
              </a:r>
              <a:endParaRPr lang="en-US" sz="2200" b="0" dirty="0"/>
            </a:p>
          </p:txBody>
        </p:sp>
        <p:sp>
          <p:nvSpPr>
            <p:cNvPr id="13" name="Text Placeholder 3">
              <a:extLst>
                <a:ext uri="{FF2B5EF4-FFF2-40B4-BE49-F238E27FC236}">
                  <a16:creationId xmlns:a16="http://schemas.microsoft.com/office/drawing/2014/main" id="{25F3FF71-D199-4ABF-AFDF-8F2F523235A9}"/>
                </a:ext>
              </a:extLst>
            </p:cNvPr>
            <p:cNvSpPr txBox="1">
              <a:spLocks/>
            </p:cNvSpPr>
            <p:nvPr/>
          </p:nvSpPr>
          <p:spPr>
            <a:xfrm>
              <a:off x="6999079" y="5210484"/>
              <a:ext cx="2226966" cy="125469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200" dirty="0"/>
                <a:t>Name: </a:t>
              </a:r>
              <a:r>
                <a:rPr lang="en-GB" sz="2200" dirty="0"/>
                <a:t>John</a:t>
              </a:r>
              <a:r>
                <a:rPr lang="en-US" sz="2200" dirty="0"/>
                <a:t>, Age: 15, </a:t>
              </a:r>
              <a:r>
                <a:rPr lang="en-US" sz="2200" dirty="0" smtClean="0"/>
                <a:t/>
              </a:r>
              <a:br>
                <a:rPr lang="en-US" sz="2200" dirty="0" smtClean="0"/>
              </a:br>
              <a:r>
                <a:rPr lang="en-US" sz="2200" dirty="0" smtClean="0"/>
                <a:t>Grade</a:t>
              </a:r>
              <a:r>
                <a:rPr lang="en-US" sz="2200" dirty="0"/>
                <a:t>: 5.</a:t>
              </a:r>
              <a:r>
                <a:rPr lang="en-GB" sz="2200" dirty="0"/>
                <a:t>4</a:t>
              </a:r>
              <a:r>
                <a:rPr lang="en-US" sz="2200" dirty="0"/>
                <a:t>0</a:t>
              </a:r>
              <a:endParaRPr lang="bg-BG" sz="2200" b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15AA2BE-2195-403E-9E83-501A4A22F6EA}"/>
              </a:ext>
            </a:extLst>
          </p:cNvPr>
          <p:cNvSpPr txBox="1"/>
          <p:nvPr/>
        </p:nvSpPr>
        <p:spPr>
          <a:xfrm>
            <a:off x="5555452" y="2734808"/>
            <a:ext cx="5951729" cy="317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&lt;?php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$name =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readline()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$age =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readline()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$grade =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floatval(readline())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printf</a:t>
            </a:r>
            <a:r>
              <a:rPr lang="en-US" altLang="bg-BG" sz="2400" b="1" dirty="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br>
              <a:rPr lang="en-US" altLang="bg-BG" sz="2400" b="1" dirty="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'Name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%s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Age: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%d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Grade: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%.2f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',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	 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$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name, $age, $grade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altLang="bg-BG" sz="24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9F631A-59DD-4D87-81F8-C49CE6447B87}"/>
              </a:ext>
            </a:extLst>
          </p:cNvPr>
          <p:cNvSpPr txBox="1"/>
          <p:nvPr/>
        </p:nvSpPr>
        <p:spPr>
          <a:xfrm>
            <a:off x="798512" y="63773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solidFill>
                  <a:schemeClr val="bg1"/>
                </a:solidFill>
              </a:rPr>
              <a:t>https://</a:t>
            </a:r>
            <a:r>
              <a:rPr lang="en-US" sz="2000" dirty="0">
                <a:solidFill>
                  <a:schemeClr val="bg1"/>
                </a:solidFill>
                <a:hlinkClick r:id="rId3"/>
              </a:rPr>
              <a:t>judge.softuni.bg/Contests/1191</a:t>
            </a:r>
            <a:r>
              <a:rPr lang="en-US" sz="2000" dirty="0">
                <a:solidFill>
                  <a:schemeClr val="bg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8537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ar_dump()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5108" y="2255427"/>
            <a:ext cx="10961783" cy="768084"/>
          </a:xfrm>
        </p:spPr>
        <p:txBody>
          <a:bodyPr/>
          <a:lstStyle/>
          <a:p>
            <a:r>
              <a:rPr lang="en-US" sz="44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string(3) "654"</a:t>
            </a:r>
            <a:endParaRPr lang="bg-BG" sz="4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504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var_dump()</a:t>
            </a:r>
            <a:r>
              <a:rPr lang="en-US" dirty="0"/>
              <a:t> function is used to display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structured </a:t>
            </a:r>
            <a:r>
              <a:rPr lang="en-US" b="1" dirty="0">
                <a:solidFill>
                  <a:schemeClr val="bg1"/>
                </a:solidFill>
              </a:rPr>
              <a:t>information </a:t>
            </a:r>
            <a:r>
              <a:rPr lang="en-US" dirty="0"/>
              <a:t>(type and value)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about one or </a:t>
            </a:r>
            <a:r>
              <a:rPr lang="en-US" dirty="0"/>
              <a:t>more variables.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var_dump()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Текстово поле 2"/>
          <p:cNvSpPr txBox="1"/>
          <p:nvPr/>
        </p:nvSpPr>
        <p:spPr>
          <a:xfrm>
            <a:off x="3110786" y="3066702"/>
            <a:ext cx="7956282" cy="3468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$integer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var_dump</a:t>
            </a:r>
            <a:r>
              <a:rPr lang="en-US" sz="2400" b="1" dirty="0">
                <a:latin typeface="Consolas" panose="020B0609020204030204" pitchFamily="49" charset="0"/>
              </a:rPr>
              <a:t>($integer);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int(5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var_dump</a:t>
            </a:r>
            <a:r>
              <a:rPr lang="en-US" sz="2400" b="1" dirty="0">
                <a:latin typeface="Consolas" panose="020B0609020204030204" pitchFamily="49" charset="0"/>
              </a:rPr>
              <a:t>(5.5);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float(5.5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var_dump</a:t>
            </a:r>
            <a:r>
              <a:rPr lang="en-US" sz="2400" b="1" dirty="0">
                <a:latin typeface="Consolas" panose="020B0609020204030204" pitchFamily="49" charset="0"/>
              </a:rPr>
              <a:t>("string");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string(6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) "string"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var_dump</a:t>
            </a:r>
            <a:r>
              <a:rPr lang="en-US" sz="2400" b="1" dirty="0">
                <a:latin typeface="Consolas" panose="020B0609020204030204" pitchFamily="49" charset="0"/>
              </a:rPr>
              <a:t>(true);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bool(true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var_dump</a:t>
            </a:r>
            <a:r>
              <a:rPr lang="en-US" sz="2400" b="1" dirty="0">
                <a:latin typeface="Consolas" panose="020B0609020204030204" pitchFamily="49" charset="0"/>
              </a:rPr>
              <a:t>($integer,10,"PHP")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int(5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			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int(10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			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string(3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) "PHP"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2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86A01-8A4D-490F-815F-1C9667159E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  <a:endParaRPr lang="en-GB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276649D-8680-48E5-A51F-1A65D03744AC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291132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271976F4-5B96-491A-A3F1-F84CD6EAA7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501093"/>
              </p:ext>
            </p:extLst>
          </p:nvPr>
        </p:nvGraphicFramePr>
        <p:xfrm>
          <a:off x="2925763" y="1328147"/>
          <a:ext cx="6774551" cy="4912360"/>
        </p:xfrm>
        <a:graphic>
          <a:graphicData uri="http://schemas.openxmlformats.org/drawingml/2006/table">
            <a:tbl>
              <a:tblPr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04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1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value and type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 value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 </a:t>
                      </a:r>
                      <a:r>
                        <a:rPr lang="en-US" sz="2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and type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r>
                        <a:rPr lang="en-US" sz="2800" b="0" kern="1200" baseline="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(or &lt;&gt;)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!==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56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9D5702-5694-487E-9E57-3F7F2197B2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Parenthesis operator always has the highest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precedence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7BC22B-81F4-4ED2-825C-6356767F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 (2)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B31CE-6F50-40C3-872B-15762EB935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A6CEB8-4EAB-416E-A5BF-0220BCC89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220616"/>
              </p:ext>
            </p:extLst>
          </p:nvPr>
        </p:nvGraphicFramePr>
        <p:xfrm>
          <a:off x="2925763" y="2606512"/>
          <a:ext cx="7680327" cy="3602898"/>
        </p:xfrm>
        <a:graphic>
          <a:graphicData uri="http://schemas.openxmlformats.org/drawingml/2006/table">
            <a:tbl>
              <a:tblPr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13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3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738"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748E">
                        <a:lumMod val="60000"/>
                        <a:lumOff val="40000"/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748E">
                        <a:lumMod val="60000"/>
                        <a:lumOff val="40000"/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054"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601"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601"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601"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?: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601"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*= /= %= += -= &lt;&lt;= &gt;&gt;= &amp;= ^= |=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82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95926" y="1371604"/>
            <a:ext cx="7983303" cy="4795935"/>
          </a:xfrm>
        </p:spPr>
        <p:txBody>
          <a:bodyPr>
            <a:normAutofit fontScale="92500" lnSpcReduction="10000"/>
          </a:bodyPr>
          <a:lstStyle/>
          <a:p>
            <a:r>
              <a:rPr lang="en-GB" sz="3200" dirty="0"/>
              <a:t>Introduction and </a:t>
            </a:r>
            <a:r>
              <a:rPr lang="en-GB" sz="3200" dirty="0" smtClean="0"/>
              <a:t>IDE</a:t>
            </a:r>
          </a:p>
          <a:p>
            <a:r>
              <a:rPr lang="en-GB" sz="3200" dirty="0" smtClean="0"/>
              <a:t>Console I/O</a:t>
            </a:r>
          </a:p>
          <a:p>
            <a:r>
              <a:rPr lang="en-GB" sz="3200" dirty="0"/>
              <a:t>v</a:t>
            </a:r>
            <a:r>
              <a:rPr lang="en-GB" sz="3200" dirty="0" smtClean="0"/>
              <a:t>ar_dump()</a:t>
            </a:r>
          </a:p>
          <a:p>
            <a:r>
              <a:rPr lang="en-GB" sz="3200" dirty="0" smtClean="0"/>
              <a:t>Comparison operators</a:t>
            </a:r>
            <a:endParaRPr lang="en-US" sz="3200" dirty="0"/>
          </a:p>
          <a:p>
            <a:r>
              <a:rPr lang="en-US" sz="3200" dirty="0" smtClean="0"/>
              <a:t>If-else / Switch-case statement</a:t>
            </a:r>
          </a:p>
          <a:p>
            <a:r>
              <a:rPr lang="en-US" sz="3200" dirty="0" smtClean="0"/>
              <a:t>Logical operators</a:t>
            </a:r>
            <a:endParaRPr lang="en-US" sz="3200" dirty="0"/>
          </a:p>
          <a:p>
            <a:r>
              <a:rPr lang="en-GB" sz="3200" dirty="0"/>
              <a:t>Loops</a:t>
            </a:r>
          </a:p>
          <a:p>
            <a:r>
              <a:rPr lang="en-GB" sz="3200" dirty="0" smtClean="0"/>
              <a:t>Debugging</a:t>
            </a:r>
            <a:r>
              <a:rPr lang="en-US" sz="3200" dirty="0" smtClean="0"/>
              <a:t> </a:t>
            </a:r>
            <a:r>
              <a:rPr lang="en-US" sz="3200" dirty="0"/>
              <a:t>and Troubleshooting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BF6BD9-1AF1-4814-A435-007C09C8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Operators Precedence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F1A24-6B54-4F87-ACA8-BA536E5534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A649EB-A83F-4B52-9AD4-00A1BC654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271529"/>
              </p:ext>
            </p:extLst>
          </p:nvPr>
        </p:nvGraphicFramePr>
        <p:xfrm>
          <a:off x="2925763" y="1571135"/>
          <a:ext cx="6770689" cy="4596546"/>
        </p:xfrm>
        <a:graphic>
          <a:graphicData uri="http://schemas.openxmlformats.org/drawingml/2006/table">
            <a:tbl>
              <a:tblPr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514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6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738"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748E">
                        <a:lumMod val="60000"/>
                        <a:lumOff val="40000"/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748E">
                        <a:lumMod val="60000"/>
                        <a:lumOff val="40000"/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054"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 -- (postfix)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601"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 -- (prefix) + - (unary) ! 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601"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/ %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601"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-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601"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9219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8438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27657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3687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46096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55315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64533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73752" algn="l" defTabSz="1218438" rtl="0" eaLnBrk="1" latinLnBrk="1" hangingPunct="1">
                        <a:defRPr sz="239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&lt;&lt; &gt;&gt;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76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&gt; &lt;= 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8221415"/>
                  </a:ext>
                </a:extLst>
              </a:tr>
              <a:tr h="4676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 != 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748E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0478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45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values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AA2BE-2195-403E-9E83-501A4A22F6EA}"/>
              </a:ext>
            </a:extLst>
          </p:cNvPr>
          <p:cNvSpPr txBox="1"/>
          <p:nvPr/>
        </p:nvSpPr>
        <p:spPr>
          <a:xfrm>
            <a:off x="2769689" y="1546512"/>
            <a:ext cx="6725648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Consolas" panose="020B0609020204030204" pitchFamily="49" charset="0"/>
              </a:rPr>
              <a:t>$a = 5; </a:t>
            </a:r>
            <a:endParaRPr lang="en-US" sz="2400" b="1" dirty="0" smtClean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Consolas" panose="020B0609020204030204" pitchFamily="49" charset="0"/>
              </a:rPr>
              <a:t>$</a:t>
            </a:r>
            <a:r>
              <a:rPr lang="en-US" sz="2400" b="1" dirty="0">
                <a:latin typeface="Consolas" panose="020B0609020204030204" pitchFamily="49" charset="0"/>
              </a:rPr>
              <a:t>b = 10; </a:t>
            </a:r>
            <a:endParaRPr lang="en-US" sz="2400" b="1" dirty="0" smtClean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var_dump</a:t>
            </a:r>
            <a:r>
              <a:rPr lang="en-US" sz="2400" b="1" dirty="0">
                <a:solidFill>
                  <a:srgbClr val="234465"/>
                </a:solidFill>
                <a:latin typeface="Consolas" panose="020B0609020204030204" pitchFamily="49" charset="0"/>
              </a:rPr>
              <a:t>($a </a:t>
            </a:r>
            <a:r>
              <a:rPr lang="en-US" sz="2400" b="1" dirty="0">
                <a:solidFill>
                  <a:srgbClr val="FFA000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rgbClr val="234465"/>
                </a:solidFill>
                <a:latin typeface="Consolas" panose="020B0609020204030204" pitchFamily="49" charset="0"/>
              </a:rPr>
              <a:t> $b</a:t>
            </a:r>
            <a:r>
              <a:rPr lang="en-US" sz="2400" b="1" dirty="0" smtClean="0">
                <a:solidFill>
                  <a:srgbClr val="234465"/>
                </a:solidFill>
                <a:latin typeface="Consolas" panose="020B0609020204030204" pitchFamily="49" charset="0"/>
              </a:rPr>
              <a:t>); 	  </a:t>
            </a:r>
            <a:r>
              <a:rPr lang="en-US" sz="2400" b="1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bool(true</a:t>
            </a:r>
            <a:r>
              <a:rPr lang="en-US" sz="2400" b="1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endParaRPr lang="en-US" sz="2400" b="1" i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var_dump</a:t>
            </a:r>
            <a:r>
              <a:rPr lang="en-US" sz="2400" b="1" dirty="0">
                <a:solidFill>
                  <a:srgbClr val="234465"/>
                </a:solidFill>
                <a:latin typeface="Consolas" panose="020B0609020204030204" pitchFamily="49" charset="0"/>
              </a:rPr>
              <a:t>($a </a:t>
            </a:r>
            <a:r>
              <a:rPr lang="en-US" sz="2400" b="1" dirty="0">
                <a:solidFill>
                  <a:srgbClr val="FFA000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solidFill>
                  <a:srgbClr val="234465"/>
                </a:solidFill>
                <a:latin typeface="Consolas" panose="020B0609020204030204" pitchFamily="49" charset="0"/>
              </a:rPr>
              <a:t> 100</a:t>
            </a:r>
            <a:r>
              <a:rPr lang="en-US" sz="2400" b="1" dirty="0" smtClean="0">
                <a:solidFill>
                  <a:srgbClr val="234465"/>
                </a:solidFill>
                <a:latin typeface="Consolas" panose="020B0609020204030204" pitchFamily="49" charset="0"/>
              </a:rPr>
              <a:t>); 	  </a:t>
            </a:r>
            <a:r>
              <a:rPr lang="en-US" sz="2400" b="1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bool(false)</a:t>
            </a:r>
            <a:endParaRPr lang="en-US" sz="2400" b="1" i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var_dump</a:t>
            </a:r>
            <a:r>
              <a:rPr lang="en-US" sz="2400" b="1" dirty="0">
                <a:solidFill>
                  <a:srgbClr val="234465"/>
                </a:solidFill>
                <a:latin typeface="Consolas" panose="020B0609020204030204" pitchFamily="49" charset="0"/>
              </a:rPr>
              <a:t>($a </a:t>
            </a:r>
            <a:r>
              <a:rPr lang="en-US" sz="2400" b="1" dirty="0">
                <a:solidFill>
                  <a:srgbClr val="FFA000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rgbClr val="234465"/>
                </a:solidFill>
                <a:latin typeface="Consolas" panose="020B0609020204030204" pitchFamily="49" charset="0"/>
              </a:rPr>
              <a:t> $a); </a:t>
            </a:r>
            <a:r>
              <a:rPr lang="en-US" sz="2400" b="1" dirty="0" smtClean="0">
                <a:solidFill>
                  <a:srgbClr val="234465"/>
                </a:solidFill>
                <a:latin typeface="Consolas" panose="020B0609020204030204" pitchFamily="49" charset="0"/>
              </a:rPr>
              <a:t>	  </a:t>
            </a:r>
            <a:r>
              <a:rPr lang="en-US" sz="2400" b="1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bool(false)</a:t>
            </a:r>
            <a:endParaRPr lang="en-US" sz="2400" b="1" i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var_dump</a:t>
            </a:r>
            <a:r>
              <a:rPr lang="en-US" sz="2400" b="1" dirty="0">
                <a:solidFill>
                  <a:srgbClr val="234465"/>
                </a:solidFill>
                <a:latin typeface="Consolas" panose="020B0609020204030204" pitchFamily="49" charset="0"/>
              </a:rPr>
              <a:t>($a </a:t>
            </a:r>
            <a:r>
              <a:rPr lang="en-US" sz="2400" b="1" dirty="0">
                <a:solidFill>
                  <a:srgbClr val="FFA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b="1" dirty="0">
                <a:solidFill>
                  <a:srgbClr val="234465"/>
                </a:solidFill>
                <a:latin typeface="Consolas" panose="020B0609020204030204" pitchFamily="49" charset="0"/>
              </a:rPr>
              <a:t>5); </a:t>
            </a:r>
            <a:r>
              <a:rPr lang="en-US" sz="2400" b="1" dirty="0" smtClean="0">
                <a:solidFill>
                  <a:srgbClr val="234465"/>
                </a:solidFill>
                <a:latin typeface="Consolas" panose="020B0609020204030204" pitchFamily="49" charset="0"/>
              </a:rPr>
              <a:t>	  </a:t>
            </a:r>
            <a:r>
              <a:rPr lang="en-US" sz="2400" b="1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bool(true)</a:t>
            </a:r>
            <a:endParaRPr lang="en-US" sz="2400" b="1" i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var_dump($</a:t>
            </a:r>
            <a:r>
              <a:rPr lang="en-US" sz="2400" b="1" dirty="0">
                <a:solidFill>
                  <a:srgbClr val="234465"/>
                </a:solidFill>
                <a:latin typeface="Consolas" panose="020B0609020204030204" pitchFamily="49" charset="0"/>
              </a:rPr>
              <a:t>b </a:t>
            </a:r>
            <a:r>
              <a:rPr lang="en-US" sz="2400" b="1" dirty="0">
                <a:solidFill>
                  <a:srgbClr val="FFA000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solidFill>
                  <a:srgbClr val="234465"/>
                </a:solidFill>
                <a:latin typeface="Consolas" panose="020B0609020204030204" pitchFamily="49" charset="0"/>
              </a:rPr>
              <a:t> 2 * $a</a:t>
            </a:r>
            <a:r>
              <a:rPr lang="en-US" sz="2400" b="1" dirty="0" smtClean="0">
                <a:solidFill>
                  <a:srgbClr val="234465"/>
                </a:solidFill>
                <a:latin typeface="Consolas" panose="020B0609020204030204" pitchFamily="49" charset="0"/>
              </a:rPr>
              <a:t>); </a:t>
            </a:r>
            <a:r>
              <a:rPr lang="en-US" sz="2400" b="1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bool(true)</a:t>
            </a:r>
            <a:endParaRPr lang="en-US" sz="2400" b="1" i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var_dump</a:t>
            </a:r>
            <a:r>
              <a:rPr lang="en-US" sz="2400" b="1" dirty="0">
                <a:solidFill>
                  <a:srgbClr val="234465"/>
                </a:solidFill>
                <a:latin typeface="Consolas" panose="020B0609020204030204" pitchFamily="49" charset="0"/>
              </a:rPr>
              <a:t>($a </a:t>
            </a:r>
            <a:r>
              <a:rPr lang="en-US" sz="2400" b="1" dirty="0">
                <a:solidFill>
                  <a:srgbClr val="FFA000"/>
                </a:solidFill>
                <a:latin typeface="Consolas" panose="020B0609020204030204" pitchFamily="49" charset="0"/>
              </a:rPr>
              <a:t>!=</a:t>
            </a:r>
            <a:r>
              <a:rPr lang="en-US" sz="2400" b="1" dirty="0">
                <a:solidFill>
                  <a:srgbClr val="234465"/>
                </a:solidFill>
                <a:latin typeface="Consolas" panose="020B0609020204030204" pitchFamily="49" charset="0"/>
              </a:rPr>
              <a:t> $b</a:t>
            </a:r>
            <a:r>
              <a:rPr lang="en-US" sz="2400" b="1" dirty="0" smtClean="0">
                <a:solidFill>
                  <a:srgbClr val="234465"/>
                </a:solidFill>
                <a:latin typeface="Consolas" panose="020B0609020204030204" pitchFamily="49" charset="0"/>
              </a:rPr>
              <a:t>);	  </a:t>
            </a:r>
            <a:r>
              <a:rPr lang="en-US" sz="2400" b="1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bool(true)</a:t>
            </a:r>
            <a:endParaRPr lang="en-US" sz="2400" b="1" i="1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53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783" y="1490822"/>
            <a:ext cx="3294163" cy="219610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67972" y="4886381"/>
            <a:ext cx="10961783" cy="768084"/>
          </a:xfrm>
        </p:spPr>
        <p:txBody>
          <a:bodyPr/>
          <a:lstStyle/>
          <a:p>
            <a:r>
              <a:rPr lang="en-GB" dirty="0"/>
              <a:t>The if-else Statement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21139841">
            <a:off x="5995444" y="1885363"/>
            <a:ext cx="508821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smtClean="0">
                <a:solidFill>
                  <a:schemeClr val="accent6">
                    <a:lumMod val="10000"/>
                  </a:schemeClr>
                </a:solidFill>
              </a:rPr>
              <a:t>IF</a:t>
            </a:r>
            <a:endParaRPr lang="bg-BG" sz="24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412434">
            <a:off x="4799729" y="2258572"/>
            <a:ext cx="1150022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smtClean="0">
                <a:solidFill>
                  <a:schemeClr val="accent6">
                    <a:lumMod val="10000"/>
                  </a:schemeClr>
                </a:solidFill>
              </a:rPr>
              <a:t>ELSE IF</a:t>
            </a:r>
            <a:endParaRPr lang="bg-BG" sz="24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1293243">
            <a:off x="5921896" y="2727527"/>
            <a:ext cx="86308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smtClean="0">
                <a:solidFill>
                  <a:schemeClr val="accent6">
                    <a:lumMod val="10000"/>
                  </a:schemeClr>
                </a:solidFill>
              </a:rPr>
              <a:t>ELSE</a:t>
            </a:r>
            <a:endParaRPr lang="bg-BG" sz="2400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50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The most simple conditional statement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Take as an input a grade and check if the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student has </a:t>
            </a:r>
            <a:r>
              <a:rPr lang="en-US" sz="3200" dirty="0"/>
              <a:t>passed the exam (grade &gt;= 3.00)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 Statement</a:t>
            </a:r>
            <a:endParaRPr lang="bg-BG" i="1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75AD36BB-4173-46A1-9FFC-B758B5725B74}"/>
              </a:ext>
            </a:extLst>
          </p:cNvPr>
          <p:cNvSpPr txBox="1"/>
          <p:nvPr/>
        </p:nvSpPr>
        <p:spPr>
          <a:xfrm>
            <a:off x="4760733" y="3346697"/>
            <a:ext cx="4650177" cy="2372545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75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bg-BG" sz="2800" b="1" dirty="0">
                <a:latin typeface="Consolas" panose="020B0609020204030204" pitchFamily="49" charset="0"/>
              </a:rPr>
              <a:t>&lt;?php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bg-BG" sz="2800" b="1" dirty="0">
                <a:solidFill>
                  <a:srgbClr val="234465"/>
                </a:solidFill>
                <a:latin typeface="Consolas" panose="020B0609020204030204" pitchFamily="49" charset="0"/>
              </a:rPr>
              <a:t>$grade = readline();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bg-BG" sz="2800" b="1" dirty="0">
                <a:solidFill>
                  <a:srgbClr val="FFA000"/>
                </a:solidFill>
                <a:latin typeface="Consolas" panose="020B0609020204030204" pitchFamily="49" charset="0"/>
              </a:rPr>
              <a:t>if</a:t>
            </a:r>
            <a:r>
              <a:rPr lang="en-US" altLang="bg-BG" sz="2800" b="1" dirty="0">
                <a:solidFill>
                  <a:srgbClr val="234465"/>
                </a:solidFill>
                <a:latin typeface="Consolas" panose="020B0609020204030204" pitchFamily="49" charset="0"/>
              </a:rPr>
              <a:t> ($grade &gt;= 3.00)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bg-BG" sz="2800" b="1" dirty="0">
                <a:solidFill>
                  <a:srgbClr val="234465"/>
                </a:solidFill>
                <a:latin typeface="Consolas" panose="020B0609020204030204" pitchFamily="49" charset="0"/>
              </a:rPr>
              <a:t>    echo 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"</a:t>
            </a:r>
            <a:r>
              <a:rPr lang="en-US" altLang="bg-BG" sz="2800" b="1" dirty="0">
                <a:solidFill>
                  <a:srgbClr val="234465"/>
                </a:solidFill>
                <a:latin typeface="Consolas" panose="020B0609020204030204" pitchFamily="49" charset="0"/>
              </a:rPr>
              <a:t>Passed</a:t>
            </a:r>
            <a:r>
              <a:rPr lang="en-US" altLang="bg-BG" sz="2800" b="1" dirty="0" smtClean="0">
                <a:solidFill>
                  <a:srgbClr val="234465"/>
                </a:solidFill>
                <a:latin typeface="Consolas" panose="020B0609020204030204" pitchFamily="49" charset="0"/>
              </a:rPr>
              <a:t>!</a:t>
            </a: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</a:rPr>
              <a:t>"</a:t>
            </a:r>
            <a:r>
              <a:rPr lang="en-US" altLang="bg-BG" sz="2800" b="1" dirty="0" smtClean="0">
                <a:solidFill>
                  <a:srgbClr val="234465"/>
                </a:solidFill>
                <a:latin typeface="Consolas" panose="020B0609020204030204" pitchFamily="49" charset="0"/>
              </a:rPr>
              <a:t>;</a:t>
            </a:r>
            <a:endParaRPr lang="en-US" altLang="bg-BG" sz="2800" b="1" dirty="0">
              <a:solidFill>
                <a:srgbClr val="234465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bg-BG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16C39CC-EE99-41F1-B79D-0FF05C361D28}"/>
              </a:ext>
            </a:extLst>
          </p:cNvPr>
          <p:cNvSpPr/>
          <p:nvPr/>
        </p:nvSpPr>
        <p:spPr>
          <a:xfrm>
            <a:off x="9081665" y="4467892"/>
            <a:ext cx="833162" cy="9278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1526D175-228A-43E0-80CA-315603A53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2940" y="4467892"/>
            <a:ext cx="1660297" cy="859014"/>
          </a:xfrm>
          <a:prstGeom prst="wedgeRoundRectCallout">
            <a:avLst>
              <a:gd name="adj1" fmla="val -49981"/>
              <a:gd name="adj2" fmla="val 190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ondition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53DFB32C-AD65-45A7-8116-C58B5B723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8995" y="3429001"/>
            <a:ext cx="2583625" cy="1312430"/>
          </a:xfrm>
          <a:prstGeom prst="wedgeRoundRectCallout">
            <a:avLst>
              <a:gd name="adj1" fmla="val 56595"/>
              <a:gd name="adj2" fmla="val 308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condition is met, the code will execute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47269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4"/>
            <a:ext cx="10126490" cy="527604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Executes </a:t>
            </a:r>
            <a:r>
              <a:rPr lang="en-US" sz="3200" b="1" dirty="0">
                <a:solidFill>
                  <a:schemeClr val="bg1"/>
                </a:solidFill>
              </a:rPr>
              <a:t>one branch</a:t>
            </a:r>
            <a:r>
              <a:rPr lang="en-US" sz="3200" b="1" dirty="0"/>
              <a:t> </a:t>
            </a:r>
            <a:r>
              <a:rPr lang="en-US" sz="3200" dirty="0"/>
              <a:t>if the condition is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another</a:t>
            </a:r>
            <a:r>
              <a:rPr lang="en-US" sz="3200" dirty="0"/>
              <a:t>, </a:t>
            </a:r>
            <a:br>
              <a:rPr lang="en-US" sz="3200" dirty="0"/>
            </a:br>
            <a:r>
              <a:rPr lang="en-US" sz="3200" dirty="0"/>
              <a:t>if it is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 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</a:t>
            </a:r>
            <a:r>
              <a:rPr lang="en-US" sz="3200" b="1" dirty="0">
                <a:solidFill>
                  <a:schemeClr val="bg1"/>
                </a:solidFill>
              </a:rPr>
              <a:t>Upgrade</a:t>
            </a:r>
            <a:r>
              <a:rPr lang="en-US" sz="3200" dirty="0"/>
              <a:t> the last example, so it prints </a:t>
            </a:r>
            <a:r>
              <a:rPr lang="it-IT" sz="3200" noProof="1"/>
              <a:t>"</a:t>
            </a:r>
            <a:r>
              <a:rPr lang="it-IT" sz="3200" b="1" noProof="1">
                <a:solidFill>
                  <a:schemeClr val="bg1"/>
                </a:solidFill>
              </a:rPr>
              <a:t>Failed</a:t>
            </a:r>
            <a:r>
              <a:rPr lang="it-IT" sz="3200" noProof="1"/>
              <a:t>!", </a:t>
            </a:r>
            <a:br>
              <a:rPr lang="it-IT" sz="3200" noProof="1"/>
            </a:br>
            <a:r>
              <a:rPr lang="it-IT" sz="3200" noProof="1"/>
              <a:t>if the</a:t>
            </a:r>
            <a:r>
              <a:rPr lang="en-US" sz="3200" dirty="0"/>
              <a:t> mark is lower than 3.00: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4760733" y="3351932"/>
            <a:ext cx="5750681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bg-BG" sz="2800" b="1" dirty="0">
                <a:latin typeface="Consolas" panose="020B0609020204030204" pitchFamily="49" charset="0"/>
              </a:rPr>
              <a:t>if ($a &gt;= 3.00)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bg-BG" sz="2800" b="1" dirty="0">
                <a:latin typeface="Consolas" panose="020B0609020204030204" pitchFamily="49" charset="0"/>
              </a:rPr>
              <a:t>    echo </a:t>
            </a:r>
            <a:r>
              <a:rPr lang="en-US" sz="2800" b="1" noProof="1">
                <a:latin typeface="Consolas" pitchFamily="49" charset="0"/>
              </a:rPr>
              <a:t>"</a:t>
            </a:r>
            <a:r>
              <a:rPr lang="en-US" altLang="bg-BG" sz="2800" b="1" dirty="0">
                <a:latin typeface="Consolas" panose="020B0609020204030204" pitchFamily="49" charset="0"/>
              </a:rPr>
              <a:t>Passed</a:t>
            </a:r>
            <a:r>
              <a:rPr lang="en-US" altLang="bg-BG" sz="2800" b="1" dirty="0" smtClean="0">
                <a:latin typeface="Consolas" panose="020B0609020204030204" pitchFamily="49" charset="0"/>
              </a:rPr>
              <a:t>!</a:t>
            </a:r>
            <a:r>
              <a:rPr lang="en-US" sz="2800" b="1" noProof="1" smtClean="0">
                <a:latin typeface="Consolas" pitchFamily="49" charset="0"/>
              </a:rPr>
              <a:t>"</a:t>
            </a:r>
            <a:r>
              <a:rPr lang="en-US" altLang="bg-BG" sz="2800" b="1" dirty="0" smtClean="0">
                <a:latin typeface="Consolas" panose="020B0609020204030204" pitchFamily="49" charset="0"/>
              </a:rPr>
              <a:t>;</a:t>
            </a:r>
            <a:endParaRPr lang="en-US" altLang="bg-BG" sz="2800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bg-BG" sz="2800" b="1" dirty="0" smtClean="0">
                <a:latin typeface="Consolas" panose="020B0609020204030204" pitchFamily="49" charset="0"/>
              </a:rPr>
              <a:t>}</a:t>
            </a:r>
            <a:r>
              <a:rPr lang="bg-BG" altLang="bg-BG" sz="2800" b="1" dirty="0" smtClean="0">
                <a:latin typeface="Consolas" panose="020B0609020204030204" pitchFamily="49" charset="0"/>
              </a:rPr>
              <a:t> </a:t>
            </a:r>
            <a:r>
              <a:rPr lang="it-IT" sz="2800" b="1" noProof="1" smtClean="0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800" b="1" noProof="1" smtClean="0">
                <a:latin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</a:t>
            </a:r>
            <a:r>
              <a:rPr lang="it-IT" sz="28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it-IT" sz="28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it-IT" sz="2800" b="1" i="1" noProof="1">
                <a:solidFill>
                  <a:schemeClr val="accent2"/>
                </a:solidFill>
                <a:latin typeface="Consolas" pitchFamily="49" charset="0"/>
              </a:rPr>
              <a:t> Print the message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065510" y="3759168"/>
            <a:ext cx="2438400" cy="1242275"/>
          </a:xfrm>
          <a:prstGeom prst="wedgeRoundRectCallout">
            <a:avLst>
              <a:gd name="adj1" fmla="val 63391"/>
              <a:gd name="adj2" fmla="val 113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stays on a new line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5239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0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81000" y="1196125"/>
            <a:ext cx="11625959" cy="52010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that reads hours and minutes from the console </a:t>
            </a:r>
            <a:br>
              <a:rPr lang="en-US" sz="3200" dirty="0"/>
            </a:br>
            <a:r>
              <a:rPr lang="en-US" sz="3200" dirty="0"/>
              <a:t>and calculates the time after 30 minutes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hours and the minutes come on separate lines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Example</a:t>
            </a:r>
            <a:r>
              <a:rPr lang="en-US" sz="3200" dirty="0"/>
              <a:t>s</a:t>
            </a:r>
            <a:r>
              <a:rPr lang="en-US" sz="3200" dirty="0" smtClean="0"/>
              <a:t>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Back in 30 Minutes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56142" y="3579452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59</a:t>
            </a:r>
          </a:p>
        </p:txBody>
      </p:sp>
      <p:sp>
        <p:nvSpPr>
          <p:cNvPr id="19" name="Right Arrow 14"/>
          <p:cNvSpPr/>
          <p:nvPr/>
        </p:nvSpPr>
        <p:spPr>
          <a:xfrm>
            <a:off x="8665454" y="3975633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084227" y="3850812"/>
            <a:ext cx="12017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0:29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12495" y="356385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46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830794" y="3823228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2:1</a:t>
            </a:r>
            <a:r>
              <a:rPr lang="en-US" sz="2800" b="1" noProof="1">
                <a:latin typeface="Consolas" panose="020B0609020204030204" pitchFamily="49" charset="0"/>
              </a:rPr>
              <a:t>6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726140" y="356292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01</a:t>
            </a:r>
          </a:p>
        </p:txBody>
      </p:sp>
      <p:sp>
        <p:nvSpPr>
          <p:cNvPr id="25" name="Right Arrow 14"/>
          <p:cNvSpPr/>
          <p:nvPr/>
        </p:nvSpPr>
        <p:spPr>
          <a:xfrm>
            <a:off x="5543866" y="3961313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61295" y="3829688"/>
            <a:ext cx="116852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0:31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852233" y="501093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37" name="Right Arrow 14"/>
          <p:cNvSpPr/>
          <p:nvPr/>
        </p:nvSpPr>
        <p:spPr>
          <a:xfrm>
            <a:off x="8664129" y="5454690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084228" y="5282299"/>
            <a:ext cx="12018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12:02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611464" y="499534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08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830794" y="5254715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11:38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706911" y="499441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49</a:t>
            </a:r>
          </a:p>
        </p:txBody>
      </p:sp>
      <p:sp>
        <p:nvSpPr>
          <p:cNvPr id="43" name="Right Arrow 14"/>
          <p:cNvSpPr/>
          <p:nvPr/>
        </p:nvSpPr>
        <p:spPr>
          <a:xfrm>
            <a:off x="5529017" y="5407120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961295" y="5261175"/>
            <a:ext cx="116852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13:19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9F631A-59DD-4D87-81F8-C49CE6447B8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hlinkClick r:id="rId2"/>
              </a:rPr>
              <a:t>https://judge.softuni.bg/Contests/1191/</a:t>
            </a:r>
            <a:endParaRPr lang="en-US" sz="2000" dirty="0"/>
          </a:p>
        </p:txBody>
      </p:sp>
      <p:sp>
        <p:nvSpPr>
          <p:cNvPr id="28" name="Right Arrow 14"/>
          <p:cNvSpPr/>
          <p:nvPr/>
        </p:nvSpPr>
        <p:spPr>
          <a:xfrm>
            <a:off x="2413028" y="5442285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9" name="Right Arrow 14"/>
          <p:cNvSpPr/>
          <p:nvPr/>
        </p:nvSpPr>
        <p:spPr>
          <a:xfrm>
            <a:off x="2404866" y="3970538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67455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28" grpId="0" animBg="1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Back in 30 Minutes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6E057-8F7E-40C6-B810-82C36D87F99E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solidFill>
                  <a:srgbClr val="234465"/>
                </a:solidFill>
                <a:hlinkClick r:id="rId2"/>
              </a:rPr>
              <a:t>https://judge.softuni.bg/Contests/1191/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2130C4-A936-40A9-8E01-BCC82F462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504" y="1417476"/>
            <a:ext cx="7380035" cy="4469237"/>
          </a:xfrm>
          <a:prstGeom prst="rect">
            <a:avLst/>
          </a:prstGeom>
          <a:solidFill>
            <a:srgbClr val="67748E">
              <a:lumMod val="40000"/>
              <a:lumOff val="60000"/>
              <a:alpha val="25000"/>
            </a:srgbClr>
          </a:solidFill>
          <a:ln w="12700">
            <a:solidFill>
              <a:srgbClr val="67748E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600" b="1" noProof="1" smtClean="0">
                <a:solidFill>
                  <a:srgbClr val="234465"/>
                </a:solidFill>
                <a:latin typeface="Consolas" pitchFamily="49" charset="0"/>
              </a:rPr>
              <a:t>&lt;?php</a:t>
            </a:r>
          </a:p>
          <a:p>
            <a:pPr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600" b="1" noProof="1" smtClean="0">
                <a:solidFill>
                  <a:srgbClr val="234465"/>
                </a:solidFill>
                <a:latin typeface="Consolas" pitchFamily="49" charset="0"/>
              </a:rPr>
              <a:t>$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hours = readLine();</a:t>
            </a:r>
          </a:p>
          <a:p>
            <a:pPr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$minutes = readLine() + 30;</a:t>
            </a:r>
          </a:p>
          <a:p>
            <a:pPr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it-IT" sz="2600" b="1" noProof="1">
                <a:solidFill>
                  <a:srgbClr val="FFA000"/>
                </a:solidFill>
                <a:latin typeface="Consolas" pitchFamily="49" charset="0"/>
              </a:rPr>
              <a:t>if ($minutes &gt; 59) {</a:t>
            </a:r>
          </a:p>
          <a:p>
            <a:pPr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it-IT" sz="26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$</a:t>
            </a:r>
            <a:r>
              <a:rPr lang="it-IT" sz="2600" b="1" noProof="1">
                <a:solidFill>
                  <a:srgbClr val="234465"/>
                </a:solidFill>
                <a:latin typeface="Consolas" pitchFamily="49" charset="0"/>
              </a:rPr>
              <a:t>hours += 1;</a:t>
            </a:r>
          </a:p>
          <a:p>
            <a:pPr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it-IT" sz="2600" b="1" noProof="1">
                <a:solidFill>
                  <a:srgbClr val="234465"/>
                </a:solidFill>
                <a:latin typeface="Consolas" pitchFamily="49" charset="0"/>
              </a:rPr>
              <a:t>  $minutes -= 60;</a:t>
            </a:r>
          </a:p>
          <a:p>
            <a:pPr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it-IT" sz="2600" b="1" noProof="1" smtClean="0">
                <a:solidFill>
                  <a:srgbClr val="FFA000"/>
                </a:solidFill>
                <a:latin typeface="Consolas" pitchFamily="49" charset="0"/>
              </a:rPr>
              <a:t>} if </a:t>
            </a:r>
            <a:r>
              <a:rPr lang="it-IT" sz="2600" b="1" noProof="1">
                <a:solidFill>
                  <a:srgbClr val="FFA000"/>
                </a:solidFill>
                <a:latin typeface="Consolas" pitchFamily="49" charset="0"/>
              </a:rPr>
              <a:t>($hours &gt; 23) {</a:t>
            </a:r>
          </a:p>
          <a:p>
            <a:pPr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it-IT" sz="2600" b="1" noProof="1">
                <a:solidFill>
                  <a:srgbClr val="234465"/>
                </a:solidFill>
                <a:latin typeface="Consolas" pitchFamily="49" charset="0"/>
              </a:rPr>
              <a:t>  $hours = 0;</a:t>
            </a:r>
          </a:p>
          <a:p>
            <a:pPr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it-IT" sz="2600" b="1" noProof="1">
                <a:solidFill>
                  <a:srgbClr val="FFA000"/>
                </a:solidFill>
                <a:latin typeface="Consolas" pitchFamily="49" charset="0"/>
              </a:rPr>
              <a:t>}</a:t>
            </a:r>
            <a:endParaRPr lang="en-US" sz="2600" b="1" noProof="1">
              <a:solidFill>
                <a:srgbClr val="234465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printf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('%</a:t>
            </a:r>
            <a:r>
              <a:rPr lang="en-US" sz="2600" b="1" noProof="1" smtClean="0">
                <a:solidFill>
                  <a:srgbClr val="234465"/>
                </a:solidFill>
                <a:latin typeface="Consolas" pitchFamily="49" charset="0"/>
              </a:rPr>
              <a:t>d:%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02d', $hours, $minutes);</a:t>
            </a:r>
            <a:endParaRPr lang="it-IT" sz="2600" b="1" noProof="1">
              <a:solidFill>
                <a:srgbClr val="234465"/>
              </a:solidFill>
              <a:latin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74022B3C-9FFB-4EC1-BEF6-E6AE07376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54" y="4658392"/>
            <a:ext cx="2074717" cy="1228321"/>
          </a:xfrm>
          <a:prstGeom prst="wedgeRoundRectCallout">
            <a:avLst>
              <a:gd name="adj1" fmla="val 56749"/>
              <a:gd name="adj2" fmla="val 29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a formatted string</a:t>
            </a:r>
          </a:p>
        </p:txBody>
      </p:sp>
    </p:spTree>
    <p:extLst>
      <p:ext uri="{BB962C8B-B14F-4D97-AF65-F5344CB8AC3E}">
        <p14:creationId xmlns:p14="http://schemas.microsoft.com/office/powerpoint/2010/main" val="25585706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switch-case Statement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979719" y="1480008"/>
            <a:ext cx="2382616" cy="24269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s</a:t>
            </a:r>
            <a:r>
              <a:rPr lang="en-US" dirty="0" smtClean="0">
                <a:solidFill>
                  <a:schemeClr val="bg2"/>
                </a:solidFill>
              </a:rPr>
              <a:t>witch() {</a:t>
            </a:r>
          </a:p>
          <a:p>
            <a:pPr algn="l"/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case : </a:t>
            </a:r>
          </a:p>
          <a:p>
            <a:pPr algn="l"/>
            <a:r>
              <a:rPr lang="en-US" dirty="0" smtClean="0">
                <a:solidFill>
                  <a:schemeClr val="bg2"/>
                </a:solidFill>
              </a:rPr>
              <a:t>}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6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Works as sequence of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if-else</a:t>
            </a:r>
            <a:r>
              <a:rPr lang="en-US" sz="3200" dirty="0">
                <a:latin typeface="+mj-lt"/>
              </a:rPr>
              <a:t> statements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Example: read input a number and print its </a:t>
            </a:r>
            <a:r>
              <a:rPr lang="en-US" sz="3200" dirty="0" smtClean="0">
                <a:latin typeface="+mj-lt"/>
              </a:rPr>
              <a:t/>
            </a:r>
            <a:br>
              <a:rPr lang="en-US" sz="3200" dirty="0" smtClean="0">
                <a:latin typeface="+mj-lt"/>
              </a:rPr>
            </a:br>
            <a:r>
              <a:rPr lang="en-US" sz="3200" dirty="0" smtClean="0">
                <a:latin typeface="+mj-lt"/>
              </a:rPr>
              <a:t>corresponding </a:t>
            </a:r>
            <a:r>
              <a:rPr lang="en-US" sz="3200" dirty="0">
                <a:latin typeface="+mj-lt"/>
              </a:rPr>
              <a:t>month: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417749" y="2946816"/>
            <a:ext cx="6278703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 smtClean="0">
                <a:latin typeface="Consolas" pitchFamily="49" charset="0"/>
              </a:rPr>
              <a:t>$</a:t>
            </a:r>
            <a:r>
              <a:rPr lang="en-US" sz="2600" b="1" noProof="1">
                <a:latin typeface="Consolas" pitchFamily="49" charset="0"/>
              </a:rPr>
              <a:t>month = </a:t>
            </a:r>
            <a:r>
              <a:rPr lang="en-US" sz="2600" b="1" noProof="1" smtClean="0">
                <a:latin typeface="Consolas" pitchFamily="49" charset="0"/>
              </a:rPr>
              <a:t>intval(readLine());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</a:rPr>
              <a:t>switch ($month) {</a:t>
            </a:r>
            <a:endParaRPr lang="en-US" sz="26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case 1:</a:t>
            </a:r>
            <a:r>
              <a:rPr lang="en-US" sz="2600" b="1" noProof="1">
                <a:latin typeface="Consolas" pitchFamily="49" charset="0"/>
              </a:rPr>
              <a:t> echo "January</a:t>
            </a:r>
            <a:r>
              <a:rPr lang="en-US" sz="2600" b="1" noProof="1" smtClean="0">
                <a:latin typeface="Consolas" pitchFamily="49" charset="0"/>
              </a:rPr>
              <a:t>";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US" sz="2600" b="1" i="1" noProof="1" smtClean="0">
                <a:solidFill>
                  <a:schemeClr val="accent2"/>
                </a:solidFill>
                <a:latin typeface="Consolas" pitchFamily="49" charset="0"/>
              </a:rPr>
              <a:t> 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 Add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default:</a:t>
            </a:r>
            <a:r>
              <a:rPr lang="en-US" sz="2600" b="1" noProof="1">
                <a:latin typeface="Consolas" pitchFamily="49" charset="0"/>
              </a:rPr>
              <a:t> echo "Error</a:t>
            </a:r>
            <a:r>
              <a:rPr lang="en-US" sz="2600" b="1" noProof="1" smtClean="0">
                <a:latin typeface="Consolas" pitchFamily="49" charset="0"/>
              </a:rPr>
              <a:t>!"; 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5598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E72FE7-B91A-4A81-AE40-A4B961DC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switching: Condition cases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4854D-BBFC-4129-A4FD-CE14E57073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D1F0E7-E3F2-40A9-A1F2-0D6D49A74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2872" y="2630880"/>
            <a:ext cx="8316876" cy="394990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Aft>
                <a:spcPts val="300"/>
              </a:spcAft>
              <a:defRPr/>
            </a:pPr>
            <a:r>
              <a:rPr lang="en-US" sz="2200" b="1" noProof="1">
                <a:latin typeface="Consolas" pitchFamily="49" charset="0"/>
              </a:rPr>
              <a:t>switch(true</a:t>
            </a:r>
            <a:r>
              <a:rPr lang="en-US" sz="2200" b="1" noProof="1" smtClean="0">
                <a:latin typeface="Consolas" pitchFamily="49" charset="0"/>
              </a:rPr>
              <a:t>) {</a:t>
            </a:r>
            <a:endParaRPr lang="en-US" sz="2200" b="1" noProof="1">
              <a:latin typeface="Consolas" pitchFamily="49" charset="0"/>
            </a:endParaRPr>
          </a:p>
          <a:p>
            <a:pPr defTabSz="1218438" latinLnBrk="1">
              <a:spcAft>
                <a:spcPts val="300"/>
              </a:spcAft>
              <a:defRPr/>
            </a:pPr>
            <a:r>
              <a:rPr lang="en-US" sz="2200" b="1" noProof="1">
                <a:latin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case </a:t>
            </a:r>
            <a:r>
              <a:rPr lang="en-US" sz="2200" b="1" noProof="1">
                <a:latin typeface="Consolas" pitchFamily="49" charset="0"/>
              </a:rPr>
              <a:t>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strlen($foo) &gt; 30</a:t>
            </a:r>
            <a:r>
              <a:rPr lang="en-US" sz="2200" b="1" noProof="1">
                <a:latin typeface="Consolas" pitchFamily="49" charset="0"/>
              </a:rPr>
              <a:t>):</a:t>
            </a:r>
          </a:p>
          <a:p>
            <a:pPr defTabSz="1218438" latinLnBrk="1">
              <a:spcAft>
                <a:spcPts val="300"/>
              </a:spcAft>
              <a:defRPr/>
            </a:pPr>
            <a:r>
              <a:rPr lang="en-US" sz="2200" b="1" noProof="1">
                <a:latin typeface="Consolas" pitchFamily="49" charset="0"/>
              </a:rPr>
              <a:t>        $error = "The value provided is too long.";</a:t>
            </a:r>
          </a:p>
          <a:p>
            <a:pPr defTabSz="1218438" latinLnBrk="1">
              <a:spcAft>
                <a:spcPts val="300"/>
              </a:spcAft>
              <a:defRPr/>
            </a:pPr>
            <a:r>
              <a:rPr lang="en-US" sz="2200" b="1" noProof="1">
                <a:latin typeface="Consolas" pitchFamily="49" charset="0"/>
              </a:rPr>
              <a:t>        $valid = false;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break;</a:t>
            </a:r>
          </a:p>
          <a:p>
            <a:pPr defTabSz="1218438" latinLnBrk="1">
              <a:spcAft>
                <a:spcPts val="300"/>
              </a:spcAft>
              <a:defRPr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   case </a:t>
            </a:r>
            <a:r>
              <a:rPr lang="en-US" sz="2200" b="1" noProof="1" smtClean="0">
                <a:latin typeface="Consolas" pitchFamily="49" charset="0"/>
              </a:rPr>
              <a:t>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strlen($foo) 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&lt; 3</a:t>
            </a:r>
            <a:r>
              <a:rPr lang="en-US" sz="2200" b="1" noProof="1" smtClean="0">
                <a:latin typeface="Consolas" pitchFamily="49" charset="0"/>
              </a:rPr>
              <a:t>)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: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 latinLnBrk="1">
              <a:spcAft>
                <a:spcPts val="300"/>
              </a:spcAft>
              <a:defRPr/>
            </a:pPr>
            <a:r>
              <a:rPr lang="en-US" sz="2200" b="1" noProof="1">
                <a:latin typeface="Consolas" pitchFamily="49" charset="0"/>
              </a:rPr>
              <a:t>        $error = "The </a:t>
            </a:r>
            <a:r>
              <a:rPr lang="en-US" sz="2200" b="1" noProof="1" smtClean="0">
                <a:latin typeface="Consolas" pitchFamily="49" charset="0"/>
              </a:rPr>
              <a:t>value provided is too short.";</a:t>
            </a:r>
            <a:endParaRPr lang="en-US" sz="2200" b="1" noProof="1">
              <a:latin typeface="Consolas" pitchFamily="49" charset="0"/>
            </a:endParaRPr>
          </a:p>
          <a:p>
            <a:pPr defTabSz="1218438" latinLnBrk="1">
              <a:spcAft>
                <a:spcPts val="300"/>
              </a:spcAft>
              <a:defRPr/>
            </a:pPr>
            <a:r>
              <a:rPr lang="en-US" sz="2200" b="1" noProof="1">
                <a:latin typeface="Consolas" pitchFamily="49" charset="0"/>
              </a:rPr>
              <a:t>        $valid = false;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break;</a:t>
            </a:r>
          </a:p>
          <a:p>
            <a:pPr defTabSz="1218438" latinLnBrk="1">
              <a:spcAft>
                <a:spcPts val="300"/>
              </a:spcAft>
              <a:defRPr/>
            </a:pPr>
            <a:r>
              <a:rPr lang="en-US" sz="2200" b="1" noProof="1">
                <a:latin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default:</a:t>
            </a:r>
          </a:p>
          <a:p>
            <a:pPr defTabSz="1218438" latinLnBrk="1">
              <a:spcAft>
                <a:spcPts val="300"/>
              </a:spcAft>
              <a:defRPr/>
            </a:pPr>
            <a:r>
              <a:rPr lang="en-US" sz="2200" b="1" noProof="1">
                <a:latin typeface="Consolas" pitchFamily="49" charset="0"/>
              </a:rPr>
              <a:t>	$valid = true;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break;</a:t>
            </a:r>
          </a:p>
          <a:p>
            <a:pPr defTabSz="1218438" latinLnBrk="1">
              <a:spcAft>
                <a:spcPts val="300"/>
              </a:spcAft>
              <a:defRPr/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F4DC6014-F3DE-4F99-9E54-BE027ACB2A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11974" y="983404"/>
            <a:ext cx="10283259" cy="1676669"/>
          </a:xfrm>
        </p:spPr>
        <p:txBody>
          <a:bodyPr>
            <a:noAutofit/>
          </a:bodyPr>
          <a:lstStyle/>
          <a:p>
            <a:r>
              <a:rPr lang="en-US" sz="3200" dirty="0"/>
              <a:t>PHP's switch doesn't just allow you to switch on the </a:t>
            </a:r>
            <a:r>
              <a:rPr lang="en-US" sz="3200" dirty="0" smtClean="0"/>
              <a:t>value </a:t>
            </a:r>
            <a:r>
              <a:rPr lang="en-US" sz="3200" dirty="0"/>
              <a:t>of a particular </a:t>
            </a:r>
            <a:r>
              <a:rPr lang="en-US" sz="3200" dirty="0" smtClean="0"/>
              <a:t>variable. You </a:t>
            </a:r>
            <a:r>
              <a:rPr lang="en-US" sz="3200" dirty="0"/>
              <a:t>can use any expression as one of the </a:t>
            </a:r>
            <a:r>
              <a:rPr lang="en-US" sz="3200" dirty="0" smtClean="0"/>
              <a:t>cases</a:t>
            </a:r>
            <a:r>
              <a:rPr lang="en-US" sz="3200" dirty="0"/>
              <a:t>, as long as it </a:t>
            </a:r>
            <a:r>
              <a:rPr lang="en-US" sz="3200" dirty="0" smtClean="0"/>
              <a:t>gives </a:t>
            </a:r>
            <a:r>
              <a:rPr lang="en-US" sz="3200" dirty="0"/>
              <a:t>a value for the </a:t>
            </a:r>
            <a:r>
              <a:rPr lang="en-US" sz="3200" dirty="0" smtClean="0"/>
              <a:t>case </a:t>
            </a:r>
            <a:r>
              <a:rPr lang="en-US" sz="3200" dirty="0"/>
              <a:t>to use</a:t>
            </a:r>
          </a:p>
        </p:txBody>
      </p:sp>
    </p:spTree>
    <p:extLst>
      <p:ext uri="{BB962C8B-B14F-4D97-AF65-F5344CB8AC3E}">
        <p14:creationId xmlns:p14="http://schemas.microsoft.com/office/powerpoint/2010/main" val="64690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</a:t>
            </a:r>
            <a:r>
              <a:rPr lang="en-GB" sz="11500" b="1" dirty="0"/>
              <a:t>-</a:t>
            </a:r>
            <a:r>
              <a:rPr lang="en-US" sz="11500" b="1" dirty="0"/>
              <a:t>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By given country print its typical language: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English -&gt; England, USA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Spanish -&gt; Spain, Argentina, Mexico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-&gt; unknown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Foreign Languages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BD9833-E1F6-4ED9-ACD7-3E71DB546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5" y="4100134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England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3E9CD4-6518-4906-96BC-236FF8DE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617" y="4110591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7FB0AC-24C4-42D4-8864-F9F861C66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4" y="4987052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Spain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C9C8BB-D7A5-441B-BCF3-DD46D7A00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617" y="4995883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Spanish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7231" y="5098409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99DD9-4321-4FFC-A25B-69B3E1BA8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957840"/>
            <a:ext cx="2857500" cy="2857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94B0BB3-9CB7-444E-BA73-ED70E622489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hlinkClick r:id="rId3"/>
              </a:rPr>
              <a:t>https://judge.softuni.bg/Contests/1191/</a:t>
            </a:r>
            <a:endParaRPr lang="en-US" sz="2000" dirty="0"/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7231" y="4230695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65945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Foreign Languages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2515390" y="1373585"/>
            <a:ext cx="723193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 smtClean="0">
                <a:solidFill>
                  <a:schemeClr val="accent2"/>
                </a:solidFill>
                <a:latin typeface="Consolas" pitchFamily="49" charset="0"/>
              </a:rPr>
              <a:t>//TODO: </a:t>
            </a:r>
            <a:r>
              <a:rPr lang="en-US" sz="2398" b="1" i="1" noProof="1" smtClean="0">
                <a:solidFill>
                  <a:schemeClr val="accent2"/>
                </a:solidFill>
                <a:latin typeface="Consolas" pitchFamily="49" charset="0"/>
              </a:rPr>
              <a:t>Read the input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 smtClean="0">
                <a:solidFill>
                  <a:schemeClr val="bg1"/>
                </a:solidFill>
                <a:latin typeface="Consolas" pitchFamily="49" charset="0"/>
              </a:rPr>
              <a:t>switch</a:t>
            </a: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 smtClean="0">
                <a:latin typeface="Consolas" pitchFamily="49" charset="0"/>
              </a:rPr>
              <a:t>(</a:t>
            </a:r>
            <a:r>
              <a:rPr lang="en-US" sz="2398" b="1" noProof="1" smtClean="0">
                <a:solidFill>
                  <a:schemeClr val="bg1"/>
                </a:solidFill>
                <a:latin typeface="Consolas" pitchFamily="49" charset="0"/>
              </a:rPr>
              <a:t>$country</a:t>
            </a:r>
            <a:r>
              <a:rPr lang="en-US" sz="2398" b="1" noProof="1" smtClean="0">
                <a:latin typeface="Consolas" pitchFamily="49" charset="0"/>
              </a:rPr>
              <a:t>) {</a:t>
            </a: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"USA":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"England": </a:t>
            </a:r>
            <a:r>
              <a:rPr lang="en-US" sz="2398" b="1" noProof="1" smtClean="0">
                <a:latin typeface="Consolas" pitchFamily="49" charset="0"/>
              </a:rPr>
              <a:t>echo "English";</a:t>
            </a: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"Spain":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"Argentina":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"Mexico": </a:t>
            </a:r>
            <a:r>
              <a:rPr lang="en-US" sz="2398" b="1" noProof="1" smtClean="0">
                <a:latin typeface="Consolas" pitchFamily="49" charset="0"/>
              </a:rPr>
              <a:t>echo "Spanish";</a:t>
            </a: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default</a:t>
            </a:r>
            <a:r>
              <a:rPr lang="en-US" sz="2398" b="1" noProof="1">
                <a:latin typeface="Consolas" pitchFamily="49" charset="0"/>
              </a:rPr>
              <a:t>: </a:t>
            </a:r>
            <a:r>
              <a:rPr lang="en-US" sz="2398" b="1" noProof="1" smtClean="0">
                <a:latin typeface="Consolas" pitchFamily="49" charset="0"/>
              </a:rPr>
              <a:t>echo "unknown";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A118CA-2FA1-4032-9E29-BDA80456137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hlinkClick r:id="rId2"/>
              </a:rPr>
              <a:t>https://judge.softuni.bg/Contests/1191/</a:t>
            </a:r>
            <a:endParaRPr lang="en-US" sz="2000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F55933DE-6897-4D6B-978F-147614E1C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528647"/>
            <a:ext cx="4076324" cy="708717"/>
          </a:xfrm>
          <a:prstGeom prst="wedgeRoundRectCallout">
            <a:avLst>
              <a:gd name="adj1" fmla="val -55972"/>
              <a:gd name="adj2" fmla="val -200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Continues </a:t>
            </a:r>
            <a:r>
              <a:rPr 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until it finds 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7212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74D91-D9FC-46BD-86D0-77FA9E100E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Writing More Complex Conditions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AC85742-65C0-4F03-80ED-D4FB8EE9DA70}"/>
              </a:ext>
            </a:extLst>
          </p:cNvPr>
          <p:cNvSpPr txBox="1">
            <a:spLocks/>
          </p:cNvSpPr>
          <p:nvPr/>
        </p:nvSpPr>
        <p:spPr>
          <a:xfrm>
            <a:off x="4573665" y="16002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800" dirty="0">
                <a:solidFill>
                  <a:schemeClr val="bg2"/>
                </a:solidFill>
              </a:rPr>
              <a:t>&amp;&amp;</a:t>
            </a:r>
          </a:p>
        </p:txBody>
      </p:sp>
    </p:spTree>
    <p:extLst>
      <p:ext uri="{BB962C8B-B14F-4D97-AF65-F5344CB8AC3E}">
        <p14:creationId xmlns:p14="http://schemas.microsoft.com/office/powerpoint/2010/main" val="362300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Logical operators give us the ability to write </a:t>
            </a: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r>
              <a:rPr lang="bg-BG" sz="3200" dirty="0"/>
              <a:t>     </a:t>
            </a:r>
            <a:r>
              <a:rPr lang="en-US" sz="3200" dirty="0"/>
              <a:t>multiple conditions in one </a:t>
            </a:r>
            <a:r>
              <a:rPr lang="en-US" sz="3200" b="1" dirty="0">
                <a:solidFill>
                  <a:schemeClr val="bg1"/>
                </a:solidFill>
              </a:rPr>
              <a:t>if</a:t>
            </a:r>
            <a:r>
              <a:rPr lang="en-US" sz="3200" dirty="0"/>
              <a:t> statement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They return a </a:t>
            </a:r>
            <a:r>
              <a:rPr lang="en-US" sz="3200" b="1" dirty="0">
                <a:solidFill>
                  <a:schemeClr val="bg1"/>
                </a:solidFill>
              </a:rPr>
              <a:t>boolean</a:t>
            </a:r>
            <a:r>
              <a:rPr lang="en-US" sz="3200" b="1" dirty="0"/>
              <a:t> </a:t>
            </a:r>
            <a:r>
              <a:rPr lang="en-US" sz="3200" dirty="0" smtClean="0"/>
              <a:t>value</a:t>
            </a:r>
            <a:endParaRPr lang="en-US" sz="32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06A24E24-2E90-4FB0-9A24-E9533B066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1688991"/>
              </p:ext>
            </p:extLst>
          </p:nvPr>
        </p:nvGraphicFramePr>
        <p:xfrm>
          <a:off x="2534250" y="3438651"/>
          <a:ext cx="9030739" cy="2590174"/>
        </p:xfrm>
        <a:graphic>
          <a:graphicData uri="http://schemas.openxmlformats.org/drawingml/2006/table">
            <a:tbl>
              <a:tblPr/>
              <a:tblGrid>
                <a:gridCol w="234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4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3352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</a:tblGrid>
              <a:tr h="5256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33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7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&amp;&amp;, and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&amp;&amp; false -&gt; false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7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||, or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|| 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7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XOR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xor true -&gt; false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270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8024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theatre has the following ticket prices according to the age of the visitor and the type of day. If the age is &lt; 0 or &gt; 122, print </a:t>
            </a:r>
            <a:r>
              <a:rPr lang="it-IT" sz="3200" noProof="1"/>
              <a:t>"Error!"</a:t>
            </a:r>
            <a:r>
              <a:rPr lang="en-US" sz="3200" dirty="0"/>
              <a:t>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Theatre Promotions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999960" y="4938295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Weekday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3650376" y="5261901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226154" y="5133145"/>
            <a:ext cx="805022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18$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8174151" y="5128100"/>
            <a:ext cx="1332973" cy="540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Error!</a:t>
            </a:r>
            <a:endParaRPr lang="it-IT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7520982" y="5267696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aphicFrame>
        <p:nvGraphicFramePr>
          <p:cNvPr id="18" name="Group 134">
            <a:extLst>
              <a:ext uri="{FF2B5EF4-FFF2-40B4-BE49-F238E27FC236}">
                <a16:creationId xmlns:a16="http://schemas.microsoft.com/office/drawing/2014/main" id="{1F6303C2-9087-4076-A5EA-4B9DCF6BE85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00100" y="2514600"/>
          <a:ext cx="10209212" cy="214661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3684809244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/ Age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&lt;= age &lt;= 18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&lt; age &lt;= 64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 &lt; age &lt;= 122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Weekday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Weekend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Holiday</a:t>
                      </a:r>
                      <a:endParaRPr lang="bg-BG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FB785F2-AD65-4CC3-9CBD-E365528F6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1014" y="4938295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Holiday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-12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1387F-3B0F-43B4-B588-2B1FB6A8FC59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solidFill>
                  <a:srgbClr val="234465"/>
                </a:solidFill>
                <a:hlinkClick r:id="rId2"/>
              </a:rPr>
              <a:t>https://judge.softuni.bg/Contests/1191/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85915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5" grpId="0" animBg="1"/>
      <p:bldP spid="14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714374" y="1527104"/>
            <a:ext cx="10956009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$</a:t>
            </a:r>
            <a:r>
              <a:rPr lang="en-US" sz="2400" b="1" noProof="1">
                <a:latin typeface="Consolas" pitchFamily="49" charset="0"/>
              </a:rPr>
              <a:t>day = intval(readline());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$age = intval(readline());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$price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if ($day == </a:t>
            </a:r>
            <a:r>
              <a:rPr lang="en-US" sz="2398" b="1" noProof="1">
                <a:solidFill>
                  <a:srgbClr val="234465"/>
                </a:solidFill>
                <a:latin typeface="Consolas" pitchFamily="49" charset="0"/>
              </a:rPr>
              <a:t>"</a:t>
            </a:r>
            <a:r>
              <a:rPr lang="en-US" sz="2400" b="1" noProof="1">
                <a:latin typeface="Consolas" pitchFamily="49" charset="0"/>
              </a:rPr>
              <a:t>Weekday</a:t>
            </a:r>
            <a:r>
              <a:rPr lang="en-US" sz="2398" b="1" noProof="1">
                <a:solidFill>
                  <a:srgbClr val="234465"/>
                </a:solidFill>
                <a:latin typeface="Consolas" pitchFamily="49" charset="0"/>
              </a:rPr>
              <a:t>"</a:t>
            </a:r>
            <a:r>
              <a:rPr lang="en-US" sz="2400" b="1" noProof="1"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if (($age &gt;= 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$age &lt;= 18)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</a:rPr>
              <a:t> ($age &gt; 64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$age &lt;= 122</a:t>
            </a:r>
            <a:r>
              <a:rPr lang="en-US" sz="2400" b="1" noProof="1" smtClean="0">
                <a:latin typeface="Consolas" pitchFamily="49" charset="0"/>
              </a:rPr>
              <a:t>)){</a:t>
            </a:r>
            <a:endParaRPr lang="en-US" sz="24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$price = 12;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TODO: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Add else statement for the other group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 </a:t>
            </a:r>
            <a:endParaRPr lang="en-US" sz="2400" b="1" noProof="1" smtClean="0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Continues on the next slide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1DCC5E-640D-4677-97E7-2637650B361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solidFill>
                  <a:srgbClr val="234465"/>
                </a:solidFill>
                <a:hlinkClick r:id="rId2"/>
              </a:rPr>
              <a:t>https://judge.softuni.bg/Contests/1191/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976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(2)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621368" y="1788714"/>
            <a:ext cx="11124430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else if ($day == </a:t>
            </a:r>
            <a:r>
              <a:rPr lang="en-US" sz="2398" b="1" noProof="1">
                <a:solidFill>
                  <a:srgbClr val="234465"/>
                </a:solidFill>
                <a:latin typeface="Consolas" pitchFamily="49" charset="0"/>
              </a:rPr>
              <a:t>"</a:t>
            </a:r>
            <a:r>
              <a:rPr lang="en-US" sz="2400" b="1" noProof="1">
                <a:latin typeface="Consolas" pitchFamily="49" charset="0"/>
              </a:rPr>
              <a:t>Weekend")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if (($age &gt;= 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$age &lt;= 18)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</a:rPr>
              <a:t> ($age &gt; 64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$age &lt;= 122</a:t>
            </a:r>
            <a:r>
              <a:rPr lang="en-US" sz="2400" b="1" noProof="1" smtClean="0">
                <a:latin typeface="Consolas" pitchFamily="49" charset="0"/>
              </a:rPr>
              <a:t>)) </a:t>
            </a: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$price = 15;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 else if ($age &gt; 18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$age &lt;= 64)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$price = 20;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             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Continues on the next slide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699763-83FB-40F0-9B6A-0EDAA0CEDD5C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solidFill>
                  <a:srgbClr val="234465"/>
                </a:solidFill>
                <a:hlinkClick r:id="rId2"/>
              </a:rPr>
              <a:t>https://judge.softuni.bg/Contests/1191/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72658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(3)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809750" y="1322798"/>
            <a:ext cx="878205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else if ($day == </a:t>
            </a:r>
            <a:r>
              <a:rPr lang="en-US" sz="2398" b="1" noProof="1">
                <a:solidFill>
                  <a:srgbClr val="234465"/>
                </a:solidFill>
                <a:latin typeface="Consolas" pitchFamily="49" charset="0"/>
              </a:rPr>
              <a:t>"</a:t>
            </a:r>
            <a:r>
              <a:rPr lang="en-US" sz="2400" b="1" noProof="1">
                <a:latin typeface="Consolas" pitchFamily="49" charset="0"/>
              </a:rPr>
              <a:t>Holiday")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if ($age &gt;= 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$age &lt;= 18)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$price = 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 Add the statements for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if ($price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US" sz="2400" b="1" noProof="1">
                <a:latin typeface="Consolas" pitchFamily="49" charset="0"/>
              </a:rPr>
              <a:t> 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echo $price . </a:t>
            </a:r>
            <a:r>
              <a:rPr lang="en-US" sz="2398" b="1" noProof="1">
                <a:solidFill>
                  <a:srgbClr val="234465"/>
                </a:solidFill>
                <a:latin typeface="Consolas" pitchFamily="49" charset="0"/>
              </a:rPr>
              <a:t>"</a:t>
            </a:r>
            <a:r>
              <a:rPr lang="en-US" sz="2400" b="1" noProof="1">
                <a:latin typeface="Consolas" pitchFamily="49" charset="0"/>
              </a:rPr>
              <a:t>$</a:t>
            </a:r>
            <a:r>
              <a:rPr lang="en-US" sz="2398" b="1" noProof="1">
                <a:solidFill>
                  <a:srgbClr val="234465"/>
                </a:solidFill>
                <a:latin typeface="Consolas" pitchFamily="49" charset="0"/>
              </a:rPr>
              <a:t>"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else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echo "Error!";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FC7D4-986A-4724-8515-A05E785CB40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solidFill>
                  <a:srgbClr val="234465"/>
                </a:solidFill>
                <a:hlinkClick r:id="rId2"/>
              </a:rPr>
              <a:t>https://judge.softuni.bg/Contests/1191/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6638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51621" y="4921642"/>
            <a:ext cx="10961783" cy="768084"/>
          </a:xfrm>
        </p:spPr>
        <p:txBody>
          <a:bodyPr/>
          <a:lstStyle/>
          <a:p>
            <a:r>
              <a:rPr lang="en-GB" dirty="0"/>
              <a:t>Loops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313" y="1476375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8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E92A17BC-2A0A-4F1D-8E7D-0650E1681B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60" y="988235"/>
            <a:ext cx="10036163" cy="4192001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 loop:</a:t>
            </a:r>
          </a:p>
          <a:p>
            <a:pPr lvl="1"/>
            <a:r>
              <a:rPr lang="en-US" dirty="0"/>
              <a:t>Execute a code block a </a:t>
            </a:r>
            <a:r>
              <a:rPr lang="en-US" b="1" dirty="0">
                <a:solidFill>
                  <a:schemeClr val="bg1"/>
                </a:solidFill>
              </a:rPr>
              <a:t>fixed number </a:t>
            </a:r>
            <a:r>
              <a:rPr lang="en-US" dirty="0"/>
              <a:t>of </a:t>
            </a:r>
            <a:r>
              <a:rPr lang="en-US" dirty="0" smtClean="0"/>
              <a:t>times</a:t>
            </a:r>
            <a:r>
              <a:rPr lang="en-US" sz="3200" dirty="0" smtClean="0"/>
              <a:t>:</a:t>
            </a:r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r>
              <a:rPr lang="en-US" sz="3200" dirty="0"/>
              <a:t>The </a:t>
            </a:r>
            <a:r>
              <a:rPr lang="en-US" sz="3200" b="1" dirty="0" smtClean="0">
                <a:solidFill>
                  <a:schemeClr val="bg1"/>
                </a:solidFill>
              </a:rPr>
              <a:t>while/do-while</a:t>
            </a:r>
            <a:r>
              <a:rPr lang="en-US" sz="3200" dirty="0" smtClean="0"/>
              <a:t> </a:t>
            </a:r>
            <a:r>
              <a:rPr lang="en-US" sz="3200" dirty="0"/>
              <a:t>loop:</a:t>
            </a:r>
          </a:p>
          <a:p>
            <a:pPr lvl="1"/>
            <a:r>
              <a:rPr lang="en-US" dirty="0" smtClean="0"/>
              <a:t>Executes </a:t>
            </a:r>
            <a:r>
              <a:rPr lang="en-US" dirty="0"/>
              <a:t>code </a:t>
            </a:r>
            <a:r>
              <a:rPr lang="en-US" b="1" dirty="0" smtClean="0">
                <a:solidFill>
                  <a:schemeClr val="bg1"/>
                </a:solidFill>
              </a:rPr>
              <a:t>while </a:t>
            </a:r>
            <a:r>
              <a:rPr lang="en-US" dirty="0"/>
              <a:t>a given condition returns </a:t>
            </a:r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EBFD47-3ADD-4420-AC23-14B57DF93D90}"/>
              </a:ext>
            </a:extLst>
          </p:cNvPr>
          <p:cNvSpPr txBox="1"/>
          <p:nvPr/>
        </p:nvSpPr>
        <p:spPr>
          <a:xfrm>
            <a:off x="2424432" y="2240037"/>
            <a:ext cx="5200258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bg-BG" sz="2400" b="1" dirty="0">
                <a:latin typeface="Consolas" panose="020B0609020204030204" pitchFamily="49" charset="0"/>
              </a:rPr>
              <a:t>&lt;?php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pt-BR" altLang="bg-BG" sz="2400" b="1" dirty="0">
                <a:latin typeface="Consolas" panose="020B0609020204030204" pitchFamily="49" charset="0"/>
              </a:rPr>
              <a:t> ($i = 1; $i &lt;= 5; </a:t>
            </a:r>
            <a:r>
              <a:rPr lang="pt-BR" alt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$i++</a:t>
            </a:r>
            <a:r>
              <a:rPr lang="pt-BR" altLang="bg-BG" sz="2400" b="1" dirty="0"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bg-BG" sz="2400" b="1" dirty="0">
                <a:latin typeface="Consolas" panose="020B0609020204030204" pitchFamily="49" charset="0"/>
              </a:rPr>
              <a:t>    echo $</a:t>
            </a:r>
            <a:r>
              <a:rPr lang="pt-BR" altLang="bg-BG" sz="2400" b="1" dirty="0" smtClean="0">
                <a:latin typeface="Consolas" panose="020B0609020204030204" pitchFamily="49" charset="0"/>
              </a:rPr>
              <a:t>i . PHP_EOL</a:t>
            </a:r>
            <a:r>
              <a:rPr lang="pt-BR" altLang="bg-BG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0D5AED-CB70-4A11-813F-4F62E3FF4392}"/>
              </a:ext>
            </a:extLst>
          </p:cNvPr>
          <p:cNvSpPr txBox="1"/>
          <p:nvPr/>
        </p:nvSpPr>
        <p:spPr>
          <a:xfrm>
            <a:off x="2424432" y="4904329"/>
            <a:ext cx="5200258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bg-BG" sz="2400" b="1" dirty="0">
                <a:latin typeface="Consolas" panose="020B0609020204030204" pitchFamily="49" charset="0"/>
              </a:rPr>
              <a:t>&lt;?php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bg-BG" sz="2400" b="1" dirty="0">
                <a:latin typeface="Consolas" panose="020B0609020204030204" pitchFamily="49" charset="0"/>
              </a:rPr>
              <a:t>$i = 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pt-BR" altLang="bg-BG" sz="2400" b="1" dirty="0">
                <a:latin typeface="Consolas" panose="020B0609020204030204" pitchFamily="49" charset="0"/>
              </a:rPr>
              <a:t> ($i &lt;= 5)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bg-BG" sz="2400" b="1" dirty="0">
                <a:latin typeface="Consolas" panose="020B0609020204030204" pitchFamily="49" charset="0"/>
              </a:rPr>
              <a:t>    echo </a:t>
            </a:r>
            <a:r>
              <a:rPr lang="pt-BR" alt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$i</a:t>
            </a:r>
            <a:r>
              <a:rPr lang="pt-BR" altLang="bg-BG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 </a:t>
            </a:r>
            <a:r>
              <a:rPr lang="pt-BR" altLang="bg-BG" sz="2400" b="1" dirty="0" smtClean="0">
                <a:latin typeface="Consolas" panose="020B0609020204030204" pitchFamily="49" charset="0"/>
              </a:rPr>
              <a:t>. PHP_EOL</a:t>
            </a:r>
            <a:r>
              <a:rPr lang="pt-BR" altLang="bg-BG" sz="2400" b="1" dirty="0">
                <a:latin typeface="Consolas" panose="020B0609020204030204" pitchFamily="49" charset="0"/>
              </a:rPr>
              <a:t>;</a:t>
            </a:r>
            <a:endParaRPr lang="bg-BG" altLang="bg-BG" sz="2400" b="1" dirty="0">
              <a:latin typeface="Consolas" panose="020B0609020204030204" pitchFamily="49" charset="0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8C985C4-E113-4A0C-8ED7-27BB67307C42}"/>
              </a:ext>
            </a:extLst>
          </p:cNvPr>
          <p:cNvSpPr/>
          <p:nvPr/>
        </p:nvSpPr>
        <p:spPr bwMode="auto">
          <a:xfrm>
            <a:off x="7920111" y="2309448"/>
            <a:ext cx="3235568" cy="1187282"/>
          </a:xfrm>
          <a:prstGeom prst="wedgeRoundRectCallout">
            <a:avLst>
              <a:gd name="adj1" fmla="val -39889"/>
              <a:gd name="adj2" fmla="val 20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Incrementation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6D9F8511-A702-4C14-8A9C-E319BF3DDF68}"/>
              </a:ext>
            </a:extLst>
          </p:cNvPr>
          <p:cNvSpPr/>
          <p:nvPr/>
        </p:nvSpPr>
        <p:spPr bwMode="auto">
          <a:xfrm>
            <a:off x="7920110" y="5102841"/>
            <a:ext cx="3235569" cy="1298412"/>
          </a:xfrm>
          <a:prstGeom prst="wedgeRoundRectCallout">
            <a:avLst>
              <a:gd name="adj1" fmla="val -48627"/>
              <a:gd name="adj2" fmla="val 176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Incrementation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outside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926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7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Introduction and IDE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CB902FD0-01F8-4DB4-A9AB-6F9D022D5EDF}"/>
              </a:ext>
            </a:extLst>
          </p:cNvPr>
          <p:cNvSpPr/>
          <p:nvPr/>
        </p:nvSpPr>
        <p:spPr bwMode="auto">
          <a:xfrm>
            <a:off x="5887984" y="2444705"/>
            <a:ext cx="554103" cy="562708"/>
          </a:xfrm>
          <a:prstGeom prst="mathPlus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9000"/>
                    </a14:imgEffect>
                    <a14:imgEffect>
                      <a14:saturation sat="0"/>
                    </a14:imgEffect>
                    <a14:imgEffect>
                      <a14:brightnessContrast brigh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316" y="2324761"/>
            <a:ext cx="1486293" cy="8025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4000"/>
                    </a14:imgEffect>
                    <a14:imgEffect>
                      <a14:saturation sat="0"/>
                    </a14:imgEffect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462" y="2116455"/>
            <a:ext cx="1219209" cy="121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296957" y="1234910"/>
            <a:ext cx="10698279" cy="516228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The for loop executes statements a fixed number of times: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709811" y="2570017"/>
            <a:ext cx="1982839" cy="511825"/>
          </a:xfrm>
          <a:prstGeom prst="wedgeRoundRectCallout">
            <a:avLst>
              <a:gd name="adj1" fmla="val 26465"/>
              <a:gd name="adj2" fmla="val 805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029200" y="2565238"/>
            <a:ext cx="2070098" cy="511826"/>
          </a:xfrm>
          <a:prstGeom prst="wedgeRoundRectCallout">
            <a:avLst>
              <a:gd name="adj1" fmla="val 15083"/>
              <a:gd name="adj2" fmla="val 786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58253" y="3903820"/>
            <a:ext cx="1882201" cy="533824"/>
          </a:xfrm>
          <a:prstGeom prst="wedgeRoundRectCallout">
            <a:avLst>
              <a:gd name="adj1" fmla="val -49612"/>
              <a:gd name="adj2" fmla="val -146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09811" y="3276600"/>
            <a:ext cx="6357989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600" b="1" noProof="1">
                <a:latin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</a:rPr>
              <a:t>$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600" b="1" noProof="1">
                <a:latin typeface="Consolas" pitchFamily="49" charset="0"/>
              </a:rPr>
              <a:t>;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</a:rPr>
              <a:t>$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600" b="1" noProof="1">
                <a:latin typeface="Consolas" pitchFamily="49" charset="0"/>
              </a:rPr>
              <a:t>;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</a:rPr>
              <a:t>$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i++</a:t>
            </a:r>
            <a:r>
              <a:rPr lang="en-US" sz="2600" b="1" noProof="1">
                <a:latin typeface="Consolas" pitchFamily="49" charset="0"/>
              </a:rPr>
              <a:t>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echo 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"</a:t>
            </a:r>
            <a:r>
              <a:rPr lang="en-US" sz="2600" b="1" noProof="1">
                <a:latin typeface="Consolas" pitchFamily="49" charset="0"/>
              </a:rPr>
              <a:t>i = 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"</a:t>
            </a:r>
            <a:r>
              <a:rPr lang="en-US" sz="2600" b="1" noProof="1">
                <a:latin typeface="Consolas" pitchFamily="49" charset="0"/>
              </a:rPr>
              <a:t> . $i;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429256" y="2565238"/>
            <a:ext cx="2070098" cy="511826"/>
          </a:xfrm>
          <a:prstGeom prst="wedgeRoundRectCallout">
            <a:avLst>
              <a:gd name="adj1" fmla="val -38305"/>
              <a:gd name="adj2" fmla="val 84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312B61E5-6D2C-4E6C-A146-440CBE56C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9200" y="4537412"/>
            <a:ext cx="1882201" cy="1384079"/>
          </a:xfrm>
          <a:prstGeom prst="wedgeRoundRectCallout">
            <a:avLst>
              <a:gd name="adj1" fmla="val -39888"/>
              <a:gd name="adj2" fmla="val -158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Executed at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iteration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0796168-5A06-4C51-B533-FE33ED06AF8C}"/>
              </a:ext>
            </a:extLst>
          </p:cNvPr>
          <p:cNvSpPr/>
          <p:nvPr/>
        </p:nvSpPr>
        <p:spPr>
          <a:xfrm>
            <a:off x="7620000" y="3808606"/>
            <a:ext cx="766618" cy="82743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89315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4" grpId="0" animBg="1"/>
      <p:bldP spid="12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Write a program to print the first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odd numbers and their sum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Odd Numbers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01974" y="3625408"/>
            <a:ext cx="5779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1390694" y="3721929"/>
            <a:ext cx="4660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174112" y="2556044"/>
            <a:ext cx="202917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Sum: 25 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82F58D-68F7-446B-A6F5-DA6D64DAC01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hlinkClick r:id="rId2"/>
              </a:rPr>
              <a:t>https://judge.softuni.bg/Contests/1191/</a:t>
            </a:r>
            <a:endParaRPr lang="en-US" sz="20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196591" y="1818885"/>
            <a:ext cx="6282565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 smtClean="0">
                <a:latin typeface="Consolas" pitchFamily="49" charset="0"/>
              </a:rPr>
              <a:t>&lt;?php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 smtClean="0">
                <a:latin typeface="Consolas" pitchFamily="49" charset="0"/>
              </a:rPr>
              <a:t>$</a:t>
            </a:r>
            <a:r>
              <a:rPr lang="en-US" sz="2398" b="1" noProof="1">
                <a:latin typeface="Consolas" pitchFamily="49" charset="0"/>
              </a:rPr>
              <a:t>n = </a:t>
            </a:r>
            <a:r>
              <a:rPr lang="en-US" sz="2398" b="1" noProof="1" smtClean="0">
                <a:latin typeface="Consolas" pitchFamily="49" charset="0"/>
              </a:rPr>
              <a:t>intval(readline());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en-US" sz="2398" b="1" noProof="1" smtClean="0">
                <a:latin typeface="Consolas" pitchFamily="49" charset="0"/>
              </a:rPr>
              <a:t>$</a:t>
            </a:r>
            <a:r>
              <a:rPr lang="en-US" sz="2398" b="1" noProof="1">
                <a:latin typeface="Consolas" pitchFamily="49" charset="0"/>
              </a:rPr>
              <a:t>sum = 0</a:t>
            </a:r>
            <a:r>
              <a:rPr lang="en-US" sz="2398" b="1" noProof="1" smtClean="0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 smtClean="0">
                <a:solidFill>
                  <a:schemeClr val="bg1"/>
                </a:solidFill>
                <a:latin typeface="Consolas" pitchFamily="49" charset="0"/>
              </a:rPr>
              <a:t>for </a:t>
            </a:r>
            <a:r>
              <a:rPr lang="en-US" sz="2398" b="1" noProof="1" smtClean="0">
                <a:latin typeface="Consolas" pitchFamily="49" charset="0"/>
              </a:rPr>
              <a:t>(</a:t>
            </a:r>
            <a:r>
              <a:rPr lang="en-US" sz="2398" b="1" noProof="1" smtClean="0">
                <a:solidFill>
                  <a:schemeClr val="bg1"/>
                </a:solidFill>
                <a:latin typeface="Consolas" pitchFamily="49" charset="0"/>
              </a:rPr>
              <a:t>$i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= 1</a:t>
            </a:r>
            <a:r>
              <a:rPr lang="en-US" sz="2398" b="1" noProof="1">
                <a:latin typeface="Consolas" pitchFamily="49" charset="0"/>
              </a:rPr>
              <a:t>;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398" b="1" noProof="1" smtClean="0">
                <a:solidFill>
                  <a:schemeClr val="bg1"/>
                </a:solidFill>
                <a:latin typeface="Consolas" pitchFamily="49" charset="0"/>
              </a:rPr>
              <a:t>$i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&lt;= </a:t>
            </a:r>
            <a:r>
              <a:rPr lang="en-US" sz="2398" b="1" noProof="1" smtClean="0">
                <a:solidFill>
                  <a:schemeClr val="bg1"/>
                </a:solidFill>
                <a:latin typeface="Consolas" pitchFamily="49" charset="0"/>
              </a:rPr>
              <a:t>$n</a:t>
            </a:r>
            <a:r>
              <a:rPr lang="en-US" sz="2398" b="1" noProof="1">
                <a:latin typeface="Consolas" pitchFamily="49" charset="0"/>
              </a:rPr>
              <a:t>;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398" b="1" noProof="1" smtClean="0">
                <a:solidFill>
                  <a:schemeClr val="bg1"/>
                </a:solidFill>
                <a:latin typeface="Consolas" pitchFamily="49" charset="0"/>
              </a:rPr>
              <a:t>$i++</a:t>
            </a:r>
            <a:r>
              <a:rPr lang="en-US" sz="2398" b="1" noProof="1" smtClean="0">
                <a:latin typeface="Consolas" pitchFamily="49" charset="0"/>
              </a:rPr>
              <a:t>) </a:t>
            </a:r>
            <a:r>
              <a:rPr lang="en-US" sz="2398" b="1" noProof="1" smtClean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 smtClean="0">
                <a:latin typeface="Consolas" pitchFamily="49" charset="0"/>
              </a:rPr>
              <a:t>  $</a:t>
            </a:r>
            <a:r>
              <a:rPr lang="en-US" sz="2398" b="1" noProof="1">
                <a:latin typeface="Consolas" pitchFamily="49" charset="0"/>
              </a:rPr>
              <a:t>currentOdd = 2 * $i </a:t>
            </a:r>
            <a:r>
              <a:rPr lang="en-US" sz="2398" b="1" noProof="1" smtClean="0">
                <a:latin typeface="Consolas" pitchFamily="49" charset="0"/>
              </a:rPr>
              <a:t>- </a:t>
            </a:r>
            <a:r>
              <a:rPr lang="en-US" sz="2398" b="1" noProof="1">
                <a:latin typeface="Consolas" pitchFamily="49" charset="0"/>
              </a:rPr>
              <a:t>1</a:t>
            </a:r>
            <a:r>
              <a:rPr lang="en-US" sz="2398" b="1" noProof="1" smtClean="0">
                <a:latin typeface="Consolas" pitchFamily="49" charset="0"/>
              </a:rPr>
              <a:t>;</a:t>
            </a:r>
            <a:endParaRPr lang="en-US" sz="2398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echo $</a:t>
            </a:r>
            <a:r>
              <a:rPr lang="en-US" sz="2398" b="1" noProof="1" smtClean="0">
                <a:latin typeface="Consolas" pitchFamily="49" charset="0"/>
              </a:rPr>
              <a:t>currentOdd </a:t>
            </a:r>
            <a:r>
              <a:rPr lang="en-US" sz="2398" b="1" noProof="1">
                <a:latin typeface="Consolas" pitchFamily="49" charset="0"/>
              </a:rPr>
              <a:t>. PHP_EOL;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 smtClean="0">
                <a:latin typeface="Consolas" pitchFamily="49" charset="0"/>
              </a:rPr>
              <a:t>  </a:t>
            </a:r>
            <a:r>
              <a:rPr lang="en-US" sz="2398" b="1" noProof="1">
                <a:latin typeface="Consolas" pitchFamily="49" charset="0"/>
              </a:rPr>
              <a:t>$sum += $currentOdd;</a:t>
            </a:r>
            <a:endParaRPr lang="en-US" sz="2398" b="1" noProof="1" smtClean="0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 smtClean="0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398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echo "Sum</a:t>
            </a:r>
            <a:r>
              <a:rPr lang="en-US" sz="2398" b="1" noProof="1" smtClean="0">
                <a:latin typeface="Consolas" pitchFamily="49" charset="0"/>
              </a:rPr>
              <a:t>: " . </a:t>
            </a:r>
            <a:r>
              <a:rPr lang="en-US" sz="2398" b="1" noProof="1">
                <a:latin typeface="Consolas" pitchFamily="49" charset="0"/>
              </a:rPr>
              <a:t>$sum;</a:t>
            </a:r>
          </a:p>
        </p:txBody>
      </p:sp>
    </p:spTree>
    <p:extLst>
      <p:ext uri="{BB962C8B-B14F-4D97-AF65-F5344CB8AC3E}">
        <p14:creationId xmlns:p14="http://schemas.microsoft.com/office/powerpoint/2010/main" val="39036088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668544" y="1140643"/>
            <a:ext cx="10326693" cy="525654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Executes commands while the condition is true: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04662" y="2520109"/>
            <a:ext cx="6324600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600" b="1" noProof="1">
                <a:latin typeface="Consolas" pitchFamily="49" charset="0"/>
              </a:rPr>
              <a:t>$</a:t>
            </a:r>
            <a:r>
              <a:rPr lang="pt-BR" sz="2600" b="1" noProof="1">
                <a:latin typeface="Consolas" pitchFamily="49" charset="0"/>
              </a:rPr>
              <a:t>n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600" b="1" noProof="1">
                <a:solidFill>
                  <a:schemeClr val="bg1"/>
                </a:solidFill>
                <a:latin typeface="Consolas" pitchFamily="49" charset="0"/>
              </a:rPr>
              <a:t>while (</a:t>
            </a:r>
            <a:r>
              <a:rPr lang="bg-BG" sz="2600" b="1" noProof="1">
                <a:latin typeface="Consolas" pitchFamily="49" charset="0"/>
              </a:rPr>
              <a:t>$</a:t>
            </a:r>
            <a:r>
              <a:rPr lang="pt-BR" sz="2600" b="1" noProof="1">
                <a:latin typeface="Consolas" pitchFamily="49" charset="0"/>
              </a:rPr>
              <a:t>n &lt;= 10</a:t>
            </a:r>
            <a:r>
              <a:rPr lang="pt-BR" sz="2600" b="1" noProof="1">
                <a:solidFill>
                  <a:schemeClr val="bg1"/>
                </a:solidFill>
                <a:latin typeface="Consolas" pitchFamily="49" charset="0"/>
              </a:rPr>
              <a:t>) </a:t>
            </a:r>
            <a:r>
              <a:rPr lang="pt-BR" sz="26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600" b="1" noProof="1"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echo $n</a:t>
            </a:r>
            <a:r>
              <a:rPr lang="pt-BR" sz="26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600" b="1" noProof="1">
                <a:latin typeface="Consolas" pitchFamily="49" charset="0"/>
              </a:rPr>
              <a:t>  </a:t>
            </a:r>
            <a:r>
              <a:rPr lang="pt-BR" sz="2600" b="1" noProof="1">
                <a:solidFill>
                  <a:schemeClr val="bg1"/>
                </a:solidFill>
                <a:latin typeface="Consolas" pitchFamily="49" charset="0"/>
              </a:rPr>
              <a:t>$n++</a:t>
            </a:r>
            <a:r>
              <a:rPr lang="pt-BR" sz="26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600" b="1" noProof="1">
                <a:latin typeface="Consolas" pitchFamily="49" charset="0"/>
              </a:rPr>
              <a:t>}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446021" y="4090129"/>
            <a:ext cx="1666082" cy="522224"/>
          </a:xfrm>
          <a:prstGeom prst="wedgeRoundRectCallout">
            <a:avLst>
              <a:gd name="adj1" fmla="val -48324"/>
              <a:gd name="adj2" fmla="val 208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156580" y="2592609"/>
            <a:ext cx="1752600" cy="535221"/>
          </a:xfrm>
          <a:prstGeom prst="wedgeRoundRectCallout">
            <a:avLst>
              <a:gd name="adj1" fmla="val -55913"/>
              <a:gd name="adj2" fmla="val 485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898597" y="3912028"/>
            <a:ext cx="1776012" cy="846597"/>
          </a:xfrm>
          <a:prstGeom prst="wedgeRoundRectCallout">
            <a:avLst>
              <a:gd name="adj1" fmla="val 60243"/>
              <a:gd name="adj2" fmla="val 137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C9F83C3-E2AA-4DB6-BC4F-AE90C458002B}"/>
              </a:ext>
            </a:extLst>
          </p:cNvPr>
          <p:cNvSpPr/>
          <p:nvPr/>
        </p:nvSpPr>
        <p:spPr>
          <a:xfrm>
            <a:off x="7489498" y="3735551"/>
            <a:ext cx="839365" cy="123138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4823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3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Print a table holding</a:t>
            </a:r>
            <a:r>
              <a:rPr lang="en-US" dirty="0"/>
              <a:t> number*1, number*2, …, number*10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86657" y="1967007"/>
            <a:ext cx="6418686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 smtClean="0">
                <a:latin typeface="Consolas" pitchFamily="49" charset="0"/>
              </a:rPr>
              <a:t>&lt;?php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 smtClean="0">
                <a:latin typeface="Consolas" pitchFamily="49" charset="0"/>
              </a:rPr>
              <a:t>$</a:t>
            </a:r>
            <a:r>
              <a:rPr lang="en-US" sz="2398" b="1" noProof="1">
                <a:latin typeface="Consolas" pitchFamily="49" charset="0"/>
              </a:rPr>
              <a:t>number = </a:t>
            </a:r>
            <a:r>
              <a:rPr lang="en-US" sz="2398" b="1" noProof="1" smtClean="0">
                <a:latin typeface="Consolas" pitchFamily="49" charset="0"/>
              </a:rPr>
              <a:t>intval(readLine());</a:t>
            </a: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$times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while</a:t>
            </a:r>
            <a:r>
              <a:rPr lang="en-US" sz="2398" b="1" noProof="1">
                <a:latin typeface="Consolas" pitchFamily="49" charset="0"/>
              </a:rPr>
              <a:t> ($times &lt;= 10</a:t>
            </a:r>
            <a:r>
              <a:rPr lang="en-US" sz="2398" b="1" noProof="1" smtClean="0">
                <a:latin typeface="Consolas" pitchFamily="49" charset="0"/>
              </a:rPr>
              <a:t>) {</a:t>
            </a: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</a:t>
            </a:r>
            <a:r>
              <a:rPr lang="en-US" sz="2398" b="1" noProof="1" smtClean="0">
                <a:latin typeface="Consolas" pitchFamily="49" charset="0"/>
              </a:rPr>
              <a:t>echo "{$</a:t>
            </a:r>
            <a:r>
              <a:rPr lang="en-US" sz="2398" b="1" noProof="1">
                <a:latin typeface="Consolas" pitchFamily="49" charset="0"/>
              </a:rPr>
              <a:t>number} X {$times} = </a:t>
            </a:r>
            <a:r>
              <a:rPr lang="en-US" sz="2398" b="1" noProof="1" smtClean="0">
                <a:latin typeface="Consolas" pitchFamily="49" charset="0"/>
              </a:rPr>
              <a:t>"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	</a:t>
            </a:r>
            <a:r>
              <a:rPr lang="en-US" sz="2398" b="1" noProof="1" smtClean="0">
                <a:latin typeface="Consolas" pitchFamily="49" charset="0"/>
              </a:rPr>
              <a:t>. $number * $times . PHP_EOL;</a:t>
            </a: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$times++;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FFE4D9-9A10-42CA-BCE8-26FC4D49575C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hlinkClick r:id="rId2"/>
              </a:rPr>
              <a:t>https://judge.softuni.bg/Contests/1191/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86761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... While Loop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296957" y="1187776"/>
            <a:ext cx="10698279" cy="520941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Similar to the </a:t>
            </a:r>
            <a:r>
              <a:rPr lang="en-US" sz="3200" b="1" dirty="0">
                <a:solidFill>
                  <a:schemeClr val="bg1"/>
                </a:solidFill>
              </a:rPr>
              <a:t>while</a:t>
            </a:r>
            <a:r>
              <a:rPr lang="en-US" sz="3200" dirty="0"/>
              <a:t> loop, but always executes at least once: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15576" y="2532604"/>
            <a:ext cx="5780876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$i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do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echo $i;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$i++;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	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} while</a:t>
            </a:r>
            <a:r>
              <a:rPr lang="en-US" sz="2600" b="1" noProof="1"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600" b="1" noProof="1">
                <a:latin typeface="Consolas" pitchFamily="49" charset="0"/>
              </a:rPr>
              <a:t>$i &lt;= 10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</a:rPr>
              <a:t>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21154" y="3786573"/>
            <a:ext cx="1897059" cy="612576"/>
          </a:xfrm>
          <a:prstGeom prst="wedgeRoundRectCallout">
            <a:avLst>
              <a:gd name="adj1" fmla="val -49627"/>
              <a:gd name="adj2" fmla="val 123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</a:t>
            </a:r>
            <a:r>
              <a:rPr lang="en-US" sz="2400" b="1" dirty="0">
                <a:solidFill>
                  <a:srgbClr val="FFFFFF"/>
                </a:solidFill>
              </a:rPr>
              <a:t> body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75117" y="5523443"/>
            <a:ext cx="1897059" cy="612576"/>
          </a:xfrm>
          <a:prstGeom prst="wedgeRoundRectCallout">
            <a:avLst>
              <a:gd name="adj1" fmla="val -9946"/>
              <a:gd name="adj2" fmla="val -685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602868" y="2603252"/>
            <a:ext cx="1897059" cy="612576"/>
          </a:xfrm>
          <a:prstGeom prst="wedgeRoundRectCallout">
            <a:avLst>
              <a:gd name="adj1" fmla="val -58848"/>
              <a:gd name="adj2" fmla="val -146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2178598" y="3687385"/>
            <a:ext cx="1845302" cy="974811"/>
          </a:xfrm>
          <a:prstGeom prst="wedgeRoundRectCallout">
            <a:avLst>
              <a:gd name="adj1" fmla="val 61242"/>
              <a:gd name="adj2" fmla="val 246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0CDAE3F-DF65-47C2-A20F-8EDD2E760991}"/>
              </a:ext>
            </a:extLst>
          </p:cNvPr>
          <p:cNvSpPr/>
          <p:nvPr/>
        </p:nvSpPr>
        <p:spPr>
          <a:xfrm>
            <a:off x="6450192" y="3523527"/>
            <a:ext cx="1003925" cy="113866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62617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Upgrade your program and take the initial times from the console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 2.0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77555" y="2011971"/>
            <a:ext cx="7636890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 smtClean="0">
                <a:latin typeface="Consolas" pitchFamily="49" charset="0"/>
              </a:rPr>
              <a:t>&lt;?php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 smtClean="0">
                <a:latin typeface="Consolas" pitchFamily="49" charset="0"/>
              </a:rPr>
              <a:t>$</a:t>
            </a:r>
            <a:r>
              <a:rPr lang="pt-BR" b="1" noProof="1">
                <a:latin typeface="Consolas" pitchFamily="49" charset="0"/>
              </a:rPr>
              <a:t>number = intval(readline());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$times = intval(readline());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do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pt-BR" b="1" noProof="1">
                <a:latin typeface="Consolas" pitchFamily="49" charset="0"/>
              </a:rPr>
              <a:t>echo $number . </a:t>
            </a:r>
            <a:r>
              <a:rPr lang="en-US" sz="2398" b="1" noProof="1" smtClean="0">
                <a:solidFill>
                  <a:srgbClr val="234465"/>
                </a:solidFill>
                <a:latin typeface="Consolas" pitchFamily="49" charset="0"/>
              </a:rPr>
              <a:t>" </a:t>
            </a:r>
            <a:r>
              <a:rPr lang="pt-BR" b="1" noProof="1" smtClean="0">
                <a:latin typeface="Consolas" pitchFamily="49" charset="0"/>
              </a:rPr>
              <a:t>X </a:t>
            </a:r>
            <a:r>
              <a:rPr lang="en-US" sz="2398" b="1" noProof="1" smtClean="0">
                <a:solidFill>
                  <a:srgbClr val="234465"/>
                </a:solidFill>
                <a:latin typeface="Consolas" pitchFamily="49" charset="0"/>
              </a:rPr>
              <a:t>"</a:t>
            </a:r>
            <a:r>
              <a:rPr lang="pt-BR" b="1" noProof="1" smtClean="0">
                <a:latin typeface="Consolas" pitchFamily="49" charset="0"/>
              </a:rPr>
              <a:t> </a:t>
            </a:r>
            <a:r>
              <a:rPr lang="pt-BR" b="1" noProof="1">
                <a:latin typeface="Consolas" pitchFamily="49" charset="0"/>
              </a:rPr>
              <a:t>. $</a:t>
            </a:r>
            <a:r>
              <a:rPr lang="pt-BR" b="1" noProof="1" smtClean="0">
                <a:latin typeface="Consolas" pitchFamily="49" charset="0"/>
              </a:rPr>
              <a:t>times . </a:t>
            </a:r>
            <a:r>
              <a:rPr lang="en-US" sz="2398" b="1" noProof="1" smtClean="0">
                <a:solidFill>
                  <a:srgbClr val="234465"/>
                </a:solidFill>
                <a:latin typeface="Consolas" pitchFamily="49" charset="0"/>
              </a:rPr>
              <a:t>" </a:t>
            </a:r>
            <a:r>
              <a:rPr lang="pt-BR" b="1" noProof="1" smtClean="0">
                <a:latin typeface="Consolas" pitchFamily="49" charset="0"/>
              </a:rPr>
              <a:t>= </a:t>
            </a:r>
            <a:r>
              <a:rPr lang="en-US" sz="2398" b="1" noProof="1" smtClean="0">
                <a:solidFill>
                  <a:srgbClr val="234465"/>
                </a:solidFill>
                <a:latin typeface="Consolas" pitchFamily="49" charset="0"/>
              </a:rPr>
              <a:t>"</a:t>
            </a:r>
            <a:r>
              <a:rPr lang="pt-BR" b="1" noProof="1">
                <a:latin typeface="Consolas" pitchFamily="49" charset="0"/>
              </a:rPr>
              <a:t/>
            </a:r>
            <a:br>
              <a:rPr lang="pt-BR" b="1" noProof="1">
                <a:latin typeface="Consolas" pitchFamily="49" charset="0"/>
              </a:rPr>
            </a:br>
            <a:r>
              <a:rPr lang="pt-BR" b="1" noProof="1" smtClean="0">
                <a:latin typeface="Consolas" pitchFamily="49" charset="0"/>
              </a:rPr>
              <a:t>	       . </a:t>
            </a:r>
            <a:r>
              <a:rPr lang="pt-BR" b="1" noProof="1">
                <a:latin typeface="Consolas" pitchFamily="49" charset="0"/>
              </a:rPr>
              <a:t>$number * $</a:t>
            </a:r>
            <a:r>
              <a:rPr lang="pt-BR" b="1" noProof="1" smtClean="0">
                <a:latin typeface="Consolas" pitchFamily="49" charset="0"/>
              </a:rPr>
              <a:t>times . PHP_EOL;</a:t>
            </a:r>
            <a:endParaRPr lang="pt-BR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pt-BR" b="1" noProof="1">
                <a:latin typeface="Consolas" pitchFamily="49" charset="0"/>
              </a:rPr>
              <a:t>$times++;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b="1" noProof="1">
                <a:latin typeface="Consolas" pitchFamily="49" charset="0"/>
              </a:rPr>
              <a:t> </a:t>
            </a: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while</a:t>
            </a:r>
            <a:r>
              <a:rPr lang="pt-BR" b="1" noProof="1">
                <a:latin typeface="Consolas" pitchFamily="49" charset="0"/>
              </a:rPr>
              <a:t> ($times &lt;= 10);</a:t>
            </a:r>
            <a:endParaRPr lang="en-US" b="1" noProof="1"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33645-7BEB-4AA7-93AC-18C901AA7033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solidFill>
                  <a:srgbClr val="234465"/>
                </a:solidFill>
                <a:hlinkClick r:id="rId2"/>
              </a:rPr>
              <a:t>https://judge.softuni.bg/Contests/1191/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6019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CA24E-EED6-4687-92A1-F015AE9C21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Xdebug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2" t="6519" r="30027" b="5246"/>
          <a:stretch/>
        </p:blipFill>
        <p:spPr>
          <a:xfrm>
            <a:off x="4555215" y="1385741"/>
            <a:ext cx="3154596" cy="233784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472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</a:t>
            </a:r>
            <a:r>
              <a:rPr lang="en-US" b="1" dirty="0">
                <a:solidFill>
                  <a:schemeClr val="bg1"/>
                </a:solidFill>
              </a:rPr>
              <a:t>debugging application </a:t>
            </a:r>
            <a:r>
              <a:rPr lang="en-US" dirty="0"/>
              <a:t>includes: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lines of code that cause the error</a:t>
            </a:r>
          </a:p>
          <a:p>
            <a:pPr lvl="1"/>
            <a:r>
              <a:rPr lang="en-US" dirty="0"/>
              <a:t>Fixing the error in the code</a:t>
            </a:r>
          </a:p>
          <a:p>
            <a:pPr lvl="1"/>
            <a:r>
              <a:rPr lang="en-US" dirty="0"/>
              <a:t>Testing to check if the error is gone </a:t>
            </a:r>
            <a:br>
              <a:rPr lang="en-US" dirty="0"/>
            </a:br>
            <a:r>
              <a:rPr lang="en-US" dirty="0"/>
              <a:t>and no new errors are introduced</a:t>
            </a:r>
          </a:p>
          <a:p>
            <a:r>
              <a:rPr lang="en-US" dirty="0"/>
              <a:t>Iterative and continuous process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9525000" y="1278998"/>
            <a:ext cx="1873556" cy="5035320"/>
            <a:chOff x="9402456" y="1219200"/>
            <a:chExt cx="1873556" cy="503532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/>
            <p:cNvGrpSpPr/>
            <p:nvPr/>
          </p:nvGrpSpPr>
          <p:grpSpPr>
            <a:xfrm>
              <a:off x="9402456" y="1219200"/>
              <a:ext cx="1873556" cy="1733597"/>
              <a:chOff x="9845969" y="4403679"/>
              <a:chExt cx="1564686" cy="1447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9478617" y="4380964"/>
              <a:ext cx="1733597" cy="1873556"/>
              <a:chOff x="9542415" y="4380964"/>
              <a:chExt cx="1733597" cy="1873556"/>
            </a:xfrm>
          </p:grpSpPr>
          <p:grpSp>
            <p:nvGrpSpPr>
              <p:cNvPr id="13" name="Group 1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prstClr val="black"/>
                    <a:schemeClr val="accent3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cxnSp>
            <p:nvCxnSpPr>
              <p:cNvPr id="10" name="Straight Connector 9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15"/>
            <p:cNvSpPr/>
            <p:nvPr/>
          </p:nvSpPr>
          <p:spPr>
            <a:xfrm>
              <a:off x="10054439" y="3263835"/>
              <a:ext cx="636412" cy="912419"/>
            </a:xfrm>
            <a:prstGeom prst="downArrow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879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Start without Debugger: </a:t>
            </a:r>
            <a:r>
              <a:rPr lang="en-US" b="1" dirty="0">
                <a:solidFill>
                  <a:schemeClr val="bg1"/>
                </a:solidFill>
              </a:rPr>
              <a:t>[Shift+F10]</a:t>
            </a:r>
          </a:p>
          <a:p>
            <a:pPr>
              <a:lnSpc>
                <a:spcPct val="114000"/>
              </a:lnSpc>
            </a:pPr>
            <a:r>
              <a:rPr lang="en-US" dirty="0"/>
              <a:t>Toggle a breakpoint: </a:t>
            </a:r>
            <a:r>
              <a:rPr lang="en-US" b="1" dirty="0">
                <a:solidFill>
                  <a:schemeClr val="bg1"/>
                </a:solidFill>
              </a:rPr>
              <a:t>[Shift+F9]</a:t>
            </a:r>
          </a:p>
          <a:p>
            <a:pPr>
              <a:lnSpc>
                <a:spcPct val="114000"/>
              </a:lnSpc>
            </a:pPr>
            <a:r>
              <a:rPr lang="en-US" dirty="0"/>
              <a:t>Trace step by step: </a:t>
            </a:r>
            <a:r>
              <a:rPr lang="en-US" b="1" dirty="0">
                <a:solidFill>
                  <a:schemeClr val="bg1"/>
                </a:solidFill>
              </a:rPr>
              <a:t>[F7]</a:t>
            </a:r>
          </a:p>
          <a:p>
            <a:pPr>
              <a:lnSpc>
                <a:spcPct val="114000"/>
              </a:lnSpc>
            </a:pPr>
            <a:r>
              <a:rPr lang="en-US" dirty="0"/>
              <a:t>Force step into: </a:t>
            </a:r>
            <a:r>
              <a:rPr lang="en-US" b="1" dirty="0">
                <a:solidFill>
                  <a:schemeClr val="bg1"/>
                </a:solidFill>
              </a:rPr>
              <a:t>[Alt+Shift+f7]</a:t>
            </a:r>
          </a:p>
          <a:p>
            <a:pPr>
              <a:lnSpc>
                <a:spcPct val="114000"/>
              </a:lnSpc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Local</a:t>
            </a:r>
          </a:p>
          <a:p>
            <a:pPr>
              <a:lnSpc>
                <a:spcPct val="114000"/>
              </a:lnSpc>
            </a:pPr>
            <a:r>
              <a:rPr lang="en-US" dirty="0"/>
              <a:t>Conditional breakpoints</a:t>
            </a:r>
          </a:p>
          <a:p>
            <a:pPr>
              <a:lnSpc>
                <a:spcPct val="114000"/>
              </a:lnSpc>
            </a:pPr>
            <a:r>
              <a:rPr lang="en-US" dirty="0"/>
              <a:t>Enter debug mode after exception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Using the Debugger in </a:t>
            </a:r>
            <a:r>
              <a:rPr lang="en-US" dirty="0" smtClean="0"/>
              <a:t>PhpStorm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7790"/>
          <a:stretch/>
        </p:blipFill>
        <p:spPr>
          <a:xfrm>
            <a:off x="7091416" y="2263344"/>
            <a:ext cx="4610100" cy="424223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953" y="1385459"/>
            <a:ext cx="2867025" cy="5143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517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76F3E5B-48DB-42A7-861A-AB22F987D3B7}"/>
              </a:ext>
            </a:extLst>
          </p:cNvPr>
          <p:cNvSpPr txBox="1"/>
          <p:nvPr/>
        </p:nvSpPr>
        <p:spPr>
          <a:xfrm>
            <a:off x="800100" y="619714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Download the broken code </a:t>
            </a:r>
            <a:r>
              <a:rPr lang="en-US" sz="2000" dirty="0"/>
              <a:t>here: </a:t>
            </a:r>
            <a:r>
              <a:rPr lang="en-US" sz="2000" dirty="0" smtClean="0">
                <a:hlinkClick r:id="rId3"/>
              </a:rPr>
              <a:t>https://judge.softuni.bg/Contests/1191/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441958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Rework a given piece of code which is not properly formatted. 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The given program tracks stock prices and gives updates about the significance in each price change. There are four kind of changes: 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No change at all (price is equal to the previous)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Minor (difference is below the significance threshold)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Price up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Price down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Price Change Alert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47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423447"/>
            <a:ext cx="11818096" cy="4973744"/>
          </a:xfrm>
        </p:spPr>
        <p:txBody>
          <a:bodyPr/>
          <a:lstStyle/>
          <a:p>
            <a:r>
              <a:rPr lang="en-US" dirty="0" smtClean="0"/>
              <a:t>PHP (</a:t>
            </a:r>
            <a:r>
              <a:rPr lang="en-US" b="1" dirty="0" smtClean="0">
                <a:solidFill>
                  <a:schemeClr val="bg1"/>
                </a:solidFill>
              </a:rPr>
              <a:t>P</a:t>
            </a:r>
            <a:r>
              <a:rPr lang="en-US" dirty="0" smtClean="0"/>
              <a:t>HP </a:t>
            </a:r>
            <a:r>
              <a:rPr lang="en-US" b="1" dirty="0" smtClean="0">
                <a:solidFill>
                  <a:schemeClr val="bg1"/>
                </a:solidFill>
              </a:rPr>
              <a:t>H</a:t>
            </a:r>
            <a:r>
              <a:rPr lang="en-US" dirty="0" smtClean="0"/>
              <a:t>ypertext</a:t>
            </a:r>
            <a:r>
              <a:rPr lang="en-US" b="1" dirty="0" smtClean="0">
                <a:solidFill>
                  <a:schemeClr val="bg1"/>
                </a:solidFill>
              </a:rPr>
              <a:t> P</a:t>
            </a:r>
            <a:r>
              <a:rPr lang="en-US" dirty="0" smtClean="0"/>
              <a:t>reprocessor)</a:t>
            </a:r>
          </a:p>
          <a:p>
            <a:pPr lvl="1"/>
            <a:r>
              <a:rPr lang="en-US" dirty="0" smtClean="0"/>
              <a:t>PHP is server-side </a:t>
            </a:r>
            <a:r>
              <a:rPr lang="en-US" b="1" dirty="0" smtClean="0">
                <a:solidFill>
                  <a:schemeClr val="bg1"/>
                </a:solidFill>
              </a:rPr>
              <a:t>scripting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language </a:t>
            </a:r>
            <a:r>
              <a:rPr lang="en-US" dirty="0" smtClean="0"/>
              <a:t>for building dynamic Web sites</a:t>
            </a:r>
          </a:p>
          <a:p>
            <a:r>
              <a:rPr lang="en-US" dirty="0"/>
              <a:t>In order to </a:t>
            </a:r>
            <a:r>
              <a:rPr lang="en-US" b="1" dirty="0">
                <a:solidFill>
                  <a:schemeClr val="bg1"/>
                </a:solidFill>
              </a:rPr>
              <a:t>run </a:t>
            </a:r>
            <a:r>
              <a:rPr lang="en-US" dirty="0"/>
              <a:t>our code, we need to tell our IDE that it's </a:t>
            </a:r>
            <a:r>
              <a:rPr lang="en-US" b="1" dirty="0">
                <a:solidFill>
                  <a:schemeClr val="bg1"/>
                </a:solidFill>
              </a:rPr>
              <a:t>PHP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 code</a:t>
            </a:r>
            <a:r>
              <a:rPr lang="en-US" dirty="0"/>
              <a:t> by using the </a:t>
            </a:r>
            <a:r>
              <a:rPr lang="en-US" b="1" dirty="0">
                <a:solidFill>
                  <a:schemeClr val="bg1"/>
                </a:solidFill>
              </a:rPr>
              <a:t>&lt;?php </a:t>
            </a:r>
            <a:r>
              <a:rPr lang="en-US" dirty="0"/>
              <a:t>tag </a:t>
            </a:r>
            <a:r>
              <a:rPr lang="en-US" b="1" dirty="0">
                <a:solidFill>
                  <a:schemeClr val="bg1"/>
                </a:solidFill>
              </a:rPr>
              <a:t>before </a:t>
            </a:r>
            <a:r>
              <a:rPr lang="en-US" dirty="0"/>
              <a:t>our block of code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PHP?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056190" y="4937289"/>
            <a:ext cx="4086520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&lt;?php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echo "Hello, PHP!";</a:t>
            </a:r>
          </a:p>
        </p:txBody>
      </p:sp>
      <p:sp>
        <p:nvSpPr>
          <p:cNvPr id="7" name="Speech Bubble: Rectangle with Corners Rounded 2">
            <a:extLst>
              <a:ext uri="{FF2B5EF4-FFF2-40B4-BE49-F238E27FC236}">
                <a16:creationId xmlns:a16="http://schemas.microsoft.com/office/drawing/2014/main" id="{8CE4F6D8-CF77-430A-9BAA-84FC26F903D8}"/>
              </a:ext>
            </a:extLst>
          </p:cNvPr>
          <p:cNvSpPr/>
          <p:nvPr/>
        </p:nvSpPr>
        <p:spPr bwMode="auto">
          <a:xfrm>
            <a:off x="2394408" y="4738092"/>
            <a:ext cx="1496956" cy="710601"/>
          </a:xfrm>
          <a:prstGeom prst="wedgeRoundRectCallout">
            <a:avLst>
              <a:gd name="adj1" fmla="val 63506"/>
              <a:gd name="adj2" fmla="val 177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tag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2">
            <a:extLst>
              <a:ext uri="{FF2B5EF4-FFF2-40B4-BE49-F238E27FC236}">
                <a16:creationId xmlns:a16="http://schemas.microsoft.com/office/drawing/2014/main" id="{8CE4F6D8-CF77-430A-9BAA-84FC26F903D8}"/>
              </a:ext>
            </a:extLst>
          </p:cNvPr>
          <p:cNvSpPr/>
          <p:nvPr/>
        </p:nvSpPr>
        <p:spPr bwMode="auto">
          <a:xfrm>
            <a:off x="2394408" y="5567641"/>
            <a:ext cx="1496956" cy="710601"/>
          </a:xfrm>
          <a:prstGeom prst="wedgeRoundRectCallout">
            <a:avLst>
              <a:gd name="adj1" fmla="val 72952"/>
              <a:gd name="adj2" fmla="val 31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799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Declaring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Reading</a:t>
            </a:r>
            <a:r>
              <a:rPr lang="en-US" sz="3200" dirty="0">
                <a:solidFill>
                  <a:schemeClr val="bg2"/>
                </a:solidFill>
              </a:rPr>
              <a:t> from / </a:t>
            </a:r>
            <a:r>
              <a:rPr lang="en-US" sz="3200" b="1" dirty="0">
                <a:solidFill>
                  <a:schemeClr val="bg1"/>
                </a:solidFill>
              </a:rPr>
              <a:t>Printing</a:t>
            </a:r>
            <a:r>
              <a:rPr lang="en-US" sz="3200" dirty="0">
                <a:solidFill>
                  <a:schemeClr val="bg2"/>
                </a:solidFill>
              </a:rPr>
              <a:t> to the </a:t>
            </a:r>
            <a:r>
              <a:rPr lang="en-US" sz="3200" b="1" dirty="0">
                <a:solidFill>
                  <a:schemeClr val="bg1"/>
                </a:solidFill>
              </a:rPr>
              <a:t>Console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Conditional Statements </a:t>
            </a:r>
            <a:r>
              <a:rPr lang="en-US" sz="3200" dirty="0">
                <a:solidFill>
                  <a:schemeClr val="bg2"/>
                </a:solidFill>
              </a:rPr>
              <a:t>allow implementing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programming logic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Loops</a:t>
            </a:r>
            <a:r>
              <a:rPr lang="en-US" sz="3200" dirty="0">
                <a:solidFill>
                  <a:schemeClr val="bg2"/>
                </a:solidFill>
              </a:rPr>
              <a:t> repeat code block multiple times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Using the debugger</a:t>
            </a: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29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>
                <a:solidFill>
                  <a:schemeClr val="bg1"/>
                </a:solidFill>
                <a:hlinkClick r:id="rId3"/>
              </a:rPr>
              <a:t>softuni.bg/courses/technology-fundamentals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19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07959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406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2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71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en-US" dirty="0"/>
              <a:t>Syntax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/>
              <a:t>PHP </a:t>
            </a:r>
            <a:r>
              <a:rPr lang="en-US" dirty="0"/>
              <a:t>syntax is similar to C#, Java and </a:t>
            </a:r>
            <a:r>
              <a:rPr lang="en-US" dirty="0" smtClean="0"/>
              <a:t>JavaScript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Operators, Variables, Conditional statements, loops, </a:t>
            </a:r>
          </a:p>
          <a:p>
            <a:pPr marL="609219" lvl="1" indent="0">
              <a:lnSpc>
                <a:spcPct val="100000"/>
              </a:lnSpc>
              <a:buNone/>
            </a:pPr>
            <a:r>
              <a:rPr lang="en-US" dirty="0"/>
              <a:t>functions, arrays, objects and classes.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183381" y="3194423"/>
            <a:ext cx="3392077" cy="3202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&lt;?php</a:t>
            </a:r>
          </a:p>
          <a:p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a = 5;</a:t>
            </a:r>
          </a:p>
          <a:p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b = 10;</a:t>
            </a:r>
          </a:p>
          <a:p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$b &gt; $a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echo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$b;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8CE4F6D8-CF77-430A-9BAA-84FC26F903D8}"/>
              </a:ext>
            </a:extLst>
          </p:cNvPr>
          <p:cNvSpPr/>
          <p:nvPr/>
        </p:nvSpPr>
        <p:spPr bwMode="auto">
          <a:xfrm>
            <a:off x="2553955" y="3285784"/>
            <a:ext cx="2405576" cy="1095977"/>
          </a:xfrm>
          <a:prstGeom prst="wedgeRoundRectCallout">
            <a:avLst>
              <a:gd name="adj1" fmla="val 62828"/>
              <a:gd name="adj2" fmla="val 158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Declare a variable with 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CEB34E7C-0D32-4C81-B9F3-1CCEB10845D7}"/>
              </a:ext>
            </a:extLst>
          </p:cNvPr>
          <p:cNvSpPr/>
          <p:nvPr/>
        </p:nvSpPr>
        <p:spPr bwMode="auto">
          <a:xfrm>
            <a:off x="2553955" y="4795809"/>
            <a:ext cx="2405576" cy="1095977"/>
          </a:xfrm>
          <a:prstGeom prst="wedgeRoundRectCallout">
            <a:avLst>
              <a:gd name="adj1" fmla="val 60890"/>
              <a:gd name="adj2" fmla="val -285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statement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902FBA73-D8EA-4D64-951E-BF4E31189BC8}"/>
              </a:ext>
            </a:extLst>
          </p:cNvPr>
          <p:cNvSpPr/>
          <p:nvPr/>
        </p:nvSpPr>
        <p:spPr bwMode="auto">
          <a:xfrm>
            <a:off x="7919872" y="4990065"/>
            <a:ext cx="3206893" cy="1095977"/>
          </a:xfrm>
          <a:prstGeom prst="wedgeRoundRectCallout">
            <a:avLst>
              <a:gd name="adj1" fmla="val -57332"/>
              <a:gd name="adj2" fmla="val 41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 of the conditional statement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7EDF59-91D9-4C6E-88FA-9DE49807A5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XAMPP</a:t>
            </a:r>
            <a:r>
              <a:rPr lang="en-US" sz="3200" dirty="0"/>
              <a:t> stands for Cross-Platform (</a:t>
            </a:r>
            <a:r>
              <a:rPr lang="en-US" sz="3200" b="1" dirty="0">
                <a:solidFill>
                  <a:schemeClr val="bg1"/>
                </a:solidFill>
              </a:rPr>
              <a:t>X</a:t>
            </a:r>
            <a:r>
              <a:rPr lang="en-US" sz="3200" dirty="0"/>
              <a:t>), </a:t>
            </a:r>
            <a:r>
              <a:rPr lang="en-US" sz="3200" dirty="0" smtClean="0"/>
              <a:t>Apache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A</a:t>
            </a:r>
            <a:r>
              <a:rPr lang="en-US" sz="3200" dirty="0"/>
              <a:t>), MariaDB (</a:t>
            </a:r>
            <a:r>
              <a:rPr lang="en-US" sz="3200" b="1" dirty="0">
                <a:solidFill>
                  <a:schemeClr val="bg1"/>
                </a:solidFill>
              </a:rPr>
              <a:t>M</a:t>
            </a:r>
            <a:r>
              <a:rPr lang="en-US" sz="3200" dirty="0"/>
              <a:t>),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PHP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sz="3200" dirty="0"/>
              <a:t>) and Perl (</a:t>
            </a: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sz="3200" dirty="0"/>
              <a:t>)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Download XAMPP version </a:t>
            </a:r>
            <a:r>
              <a:rPr lang="en-US" sz="3200" dirty="0" smtClean="0"/>
              <a:t>7.2.9 from </a:t>
            </a:r>
            <a:r>
              <a:rPr lang="en-US" sz="3200" dirty="0"/>
              <a:t>this </a:t>
            </a:r>
            <a:r>
              <a:rPr lang="en-US" sz="3200" b="1" dirty="0">
                <a:solidFill>
                  <a:schemeClr val="bg1"/>
                </a:solidFill>
                <a:hlinkClick r:id="rId2"/>
              </a:rPr>
              <a:t>link</a:t>
            </a:r>
            <a:r>
              <a:rPr lang="en-US" sz="3200" dirty="0"/>
              <a:t>.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Install</a:t>
            </a:r>
            <a:r>
              <a:rPr lang="en-US" sz="3200" dirty="0"/>
              <a:t> XAMPP following the </a:t>
            </a:r>
            <a:r>
              <a:rPr lang="en-US" sz="3200" b="1" dirty="0">
                <a:solidFill>
                  <a:schemeClr val="bg1"/>
                </a:solidFill>
              </a:rPr>
              <a:t>instructions</a:t>
            </a:r>
            <a:r>
              <a:rPr lang="en-US" sz="3200" dirty="0"/>
              <a:t> in the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3200" b="1" dirty="0">
                <a:solidFill>
                  <a:schemeClr val="bg1"/>
                </a:solidFill>
              </a:rPr>
              <a:t>     XAMPP-Installation-Guide-and-Debugger.docx </a:t>
            </a:r>
            <a:r>
              <a:rPr lang="en-US" sz="3200" dirty="0"/>
              <a:t>file</a:t>
            </a:r>
          </a:p>
          <a:p>
            <a:endParaRPr lang="en-US" sz="3200" dirty="0">
              <a:solidFill>
                <a:schemeClr val="accent6">
                  <a:lumMod val="10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64E918-F9E8-4C6F-8A82-2FE6C1504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Download, Install and Run XAMPP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4D47A-7E61-469A-A8D1-5CAA88B76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153" y="4793296"/>
            <a:ext cx="4736593" cy="123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1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PhpStorm</a:t>
            </a:r>
            <a:r>
              <a:rPr lang="en-US" sz="3200" dirty="0"/>
              <a:t> is powerful IDE for </a:t>
            </a:r>
            <a:r>
              <a:rPr lang="en-US" sz="3200" dirty="0" smtClean="0"/>
              <a:t>PHP </a:t>
            </a:r>
            <a:r>
              <a:rPr lang="en-US" sz="3200" dirty="0"/>
              <a:t>and other languages</a:t>
            </a:r>
            <a:r>
              <a:rPr lang="en-US" sz="3200" dirty="0" smtClean="0"/>
              <a:t>.</a:t>
            </a:r>
            <a:endParaRPr lang="bg-BG" sz="3200" dirty="0" smtClean="0"/>
          </a:p>
          <a:p>
            <a:pPr>
              <a:buClr>
                <a:schemeClr val="tx1"/>
              </a:buClr>
            </a:pPr>
            <a:r>
              <a:rPr lang="en-US" sz="3200" dirty="0" smtClean="0"/>
              <a:t>Download </a:t>
            </a:r>
            <a:r>
              <a:rPr lang="en-US" sz="3200" b="1" dirty="0" smtClean="0">
                <a:solidFill>
                  <a:schemeClr val="bg1"/>
                </a:solidFill>
              </a:rPr>
              <a:t>PHPStorm</a:t>
            </a:r>
            <a:r>
              <a:rPr lang="en-US" sz="3200" dirty="0" smtClean="0"/>
              <a:t> from </a:t>
            </a:r>
            <a:r>
              <a:rPr lang="en-US" sz="3200" b="1" dirty="0" smtClean="0">
                <a:solidFill>
                  <a:schemeClr val="bg1"/>
                </a:solidFill>
                <a:hlinkClick r:id="rId2"/>
              </a:rPr>
              <a:t>here</a:t>
            </a:r>
            <a:r>
              <a:rPr lang="en-US" sz="3200" dirty="0" smtClean="0"/>
              <a:t> and install with next, next...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Create </a:t>
            </a:r>
            <a:r>
              <a:rPr lang="en-US" sz="3200" b="1" dirty="0">
                <a:solidFill>
                  <a:schemeClr val="bg1"/>
                </a:solidFill>
              </a:rPr>
              <a:t>new project</a:t>
            </a:r>
          </a:p>
          <a:p>
            <a:endParaRPr lang="bg-BG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PhpStorm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id="{06E128AD-A77A-4D56-B7F7-4BDAEF001850}"/>
              </a:ext>
            </a:extLst>
          </p:cNvPr>
          <p:cNvSpPr/>
          <p:nvPr/>
        </p:nvSpPr>
        <p:spPr>
          <a:xfrm flipV="1">
            <a:off x="5178654" y="4767838"/>
            <a:ext cx="23010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BDA40C-1D9A-45C6-AA9E-21F9C7F944A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7084" y="3229271"/>
            <a:ext cx="3255818" cy="33279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9C5ED6-F2EB-4414-9977-772201C99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566" y="3229271"/>
            <a:ext cx="5356957" cy="33279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D120E98-C04B-4A1D-B7D2-BEDEC5DFEF07}"/>
              </a:ext>
            </a:extLst>
          </p:cNvPr>
          <p:cNvSpPr/>
          <p:nvPr/>
        </p:nvSpPr>
        <p:spPr bwMode="auto">
          <a:xfrm>
            <a:off x="2065685" y="4853234"/>
            <a:ext cx="1108364" cy="240792"/>
          </a:xfrm>
          <a:prstGeom prst="rect">
            <a:avLst/>
          </a:prstGeom>
          <a:noFill/>
          <a:ln w="19050">
            <a:solidFill>
              <a:schemeClr val="tx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2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Install Xdebug following </a:t>
            </a:r>
            <a:r>
              <a:rPr lang="en-US" dirty="0"/>
              <a:t>the instructions 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"</a:t>
            </a:r>
            <a:r>
              <a:rPr lang="en-US" b="1" dirty="0" smtClean="0">
                <a:solidFill>
                  <a:schemeClr val="bg1"/>
                </a:solidFill>
              </a:rPr>
              <a:t>XAMPP-Installation-Guide-and-Debugger</a:t>
            </a:r>
            <a:r>
              <a:rPr lang="en-US" dirty="0" smtClean="0"/>
              <a:t>"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It provides: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trace</a:t>
            </a:r>
            <a:r>
              <a:rPr lang="en-US" dirty="0"/>
              <a:t> the </a:t>
            </a:r>
            <a:br>
              <a:rPr lang="en-US" dirty="0"/>
            </a:br>
            <a:r>
              <a:rPr lang="en-US" dirty="0"/>
              <a:t>code execution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inspect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variables at runtime</a:t>
            </a:r>
            <a:endParaRPr lang="bg-BG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in </a:t>
            </a:r>
            <a:r>
              <a:rPr lang="en-US" dirty="0" smtClean="0"/>
              <a:t>PhpStorm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144" y="2358272"/>
            <a:ext cx="6118104" cy="41475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920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5826</TotalTime>
  <Words>2625</Words>
  <Application>Microsoft Office PowerPoint</Application>
  <PresentationFormat>Widescreen</PresentationFormat>
  <Paragraphs>595</Paragraphs>
  <Slides>56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맑은 고딕</vt:lpstr>
      <vt:lpstr>Arial</vt:lpstr>
      <vt:lpstr>Calibri</vt:lpstr>
      <vt:lpstr>Consolas</vt:lpstr>
      <vt:lpstr>Courier New</vt:lpstr>
      <vt:lpstr>Wingdings</vt:lpstr>
      <vt:lpstr>Wingdings 2</vt:lpstr>
      <vt:lpstr>1_SoftUni3_1</vt:lpstr>
      <vt:lpstr>Introduction to PHP</vt:lpstr>
      <vt:lpstr>Table of Contents</vt:lpstr>
      <vt:lpstr>Have a Question?</vt:lpstr>
      <vt:lpstr>PowerPoint Presentation</vt:lpstr>
      <vt:lpstr>What is PHP?</vt:lpstr>
      <vt:lpstr>PHP Syntax</vt:lpstr>
      <vt:lpstr>Download, Install and Run XAMPP</vt:lpstr>
      <vt:lpstr>Using PhpStorm</vt:lpstr>
      <vt:lpstr>Debugging in PhpStorm</vt:lpstr>
      <vt:lpstr>PowerPoint Presentation</vt:lpstr>
      <vt:lpstr>Reading from the Console</vt:lpstr>
      <vt:lpstr>Printing to the Console</vt:lpstr>
      <vt:lpstr>Printing to the Console (2)</vt:lpstr>
      <vt:lpstr>Problem: Student Information</vt:lpstr>
      <vt:lpstr>PowerPoint Presentation</vt:lpstr>
      <vt:lpstr>var_dump()</vt:lpstr>
      <vt:lpstr>PowerPoint Presentation</vt:lpstr>
      <vt:lpstr>Comparison Operators</vt:lpstr>
      <vt:lpstr>Comparison Operators (2)</vt:lpstr>
      <vt:lpstr>Operators Precedence</vt:lpstr>
      <vt:lpstr>Comparing values</vt:lpstr>
      <vt:lpstr>PowerPoint Presentation</vt:lpstr>
      <vt:lpstr>The if Statement</vt:lpstr>
      <vt:lpstr>The if-else Statement</vt:lpstr>
      <vt:lpstr>Problem: Back in 30 Minutes</vt:lpstr>
      <vt:lpstr>Solution: Back in 30 Minutes</vt:lpstr>
      <vt:lpstr>PowerPoint Presentation</vt:lpstr>
      <vt:lpstr>The switch-case Statement</vt:lpstr>
      <vt:lpstr>Advanced switching: Condition cases</vt:lpstr>
      <vt:lpstr>Problem: Foreign Languages</vt:lpstr>
      <vt:lpstr>Solution: Foreign Languages</vt:lpstr>
      <vt:lpstr>PowerPoint Presentation</vt:lpstr>
      <vt:lpstr>Logical Operators</vt:lpstr>
      <vt:lpstr>Problem: Theatre Promotions</vt:lpstr>
      <vt:lpstr>Solution: Theatre Promotions</vt:lpstr>
      <vt:lpstr>Solution: Theatre Promotions (2)</vt:lpstr>
      <vt:lpstr>Solution: Theatre Promotions (3)</vt:lpstr>
      <vt:lpstr>PowerPoint Presentation</vt:lpstr>
      <vt:lpstr>What are loops</vt:lpstr>
      <vt:lpstr>For-Loops</vt:lpstr>
      <vt:lpstr>Problem: Sum of Odd Numbers</vt:lpstr>
      <vt:lpstr>While Loops</vt:lpstr>
      <vt:lpstr>Problem: Multiplication Table</vt:lpstr>
      <vt:lpstr>Do ... While Loop</vt:lpstr>
      <vt:lpstr>Problem: Multiplication Table 2.0</vt:lpstr>
      <vt:lpstr>PowerPoint Presentation</vt:lpstr>
      <vt:lpstr>Debugging the Code</vt:lpstr>
      <vt:lpstr>Using the Debugger in PhpStorm</vt:lpstr>
      <vt:lpstr>Problem: Price Change Alert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Basic Syntax, Conditional Statements and Loops - PHP</dc:title>
  <dc:subject>Technology Fundamentals  – Practical Training Course @ SoftUni</dc:subject>
  <dc:creator>Software University Foundation</dc:creator>
  <cp:keywords>Technology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Slavi Kapsalov</cp:lastModifiedBy>
  <cp:revision>217</cp:revision>
  <dcterms:created xsi:type="dcterms:W3CDTF">2018-05-23T13:08:44Z</dcterms:created>
  <dcterms:modified xsi:type="dcterms:W3CDTF">2018-09-25T14:01:25Z</dcterms:modified>
  <cp:category>programming;computer programming;software development;web development</cp:category>
</cp:coreProperties>
</file>