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494" r:id="rId3"/>
    <p:sldId id="495" r:id="rId4"/>
    <p:sldId id="548" r:id="rId5"/>
    <p:sldId id="496" r:id="rId6"/>
    <p:sldId id="497" r:id="rId7"/>
    <p:sldId id="498" r:id="rId8"/>
    <p:sldId id="549" r:id="rId9"/>
    <p:sldId id="550" r:id="rId10"/>
    <p:sldId id="551" r:id="rId11"/>
    <p:sldId id="552" r:id="rId12"/>
    <p:sldId id="554" r:id="rId13"/>
    <p:sldId id="562" r:id="rId14"/>
    <p:sldId id="527" r:id="rId15"/>
    <p:sldId id="573" r:id="rId16"/>
    <p:sldId id="574" r:id="rId17"/>
    <p:sldId id="561" r:id="rId18"/>
    <p:sldId id="524" r:id="rId19"/>
    <p:sldId id="566" r:id="rId20"/>
    <p:sldId id="567" r:id="rId21"/>
    <p:sldId id="557" r:id="rId22"/>
    <p:sldId id="558" r:id="rId23"/>
    <p:sldId id="559" r:id="rId24"/>
    <p:sldId id="560" r:id="rId25"/>
    <p:sldId id="565" r:id="rId26"/>
    <p:sldId id="564" r:id="rId27"/>
    <p:sldId id="546" r:id="rId28"/>
    <p:sldId id="547" r:id="rId29"/>
    <p:sldId id="568" r:id="rId30"/>
    <p:sldId id="576" r:id="rId31"/>
    <p:sldId id="570" r:id="rId32"/>
    <p:sldId id="571" r:id="rId33"/>
    <p:sldId id="572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548"/>
          </p14:sldIdLst>
        </p14:section>
        <p14:section name="Static vs Dynamic" id="{DE145E72-6F2E-4C7D-AB67-ED53E5ADFDA7}">
          <p14:sldIdLst>
            <p14:sldId id="496"/>
            <p14:sldId id="497"/>
            <p14:sldId id="498"/>
          </p14:sldIdLst>
        </p14:section>
        <p14:section name="Data Types and variables" id="{22E5A51E-101F-4236-A6AF-B63B4ED9B2FF}">
          <p14:sldIdLst>
            <p14:sldId id="549"/>
            <p14:sldId id="550"/>
            <p14:sldId id="551"/>
            <p14:sldId id="552"/>
            <p14:sldId id="554"/>
          </p14:sldIdLst>
        </p14:section>
        <p14:section name="Strings" id="{AB43BE8E-461B-4A56-9190-3F29BD7B681A}">
          <p14:sldIdLst>
            <p14:sldId id="562"/>
            <p14:sldId id="527"/>
            <p14:sldId id="573"/>
            <p14:sldId id="574"/>
          </p14:sldIdLst>
        </p14:section>
        <p14:section name="Numbers" id="{2C9AF17C-31B5-46C0-AE47-F0118920DFD3}">
          <p14:sldIdLst>
            <p14:sldId id="561"/>
            <p14:sldId id="524"/>
            <p14:sldId id="566"/>
            <p14:sldId id="567"/>
          </p14:sldIdLst>
        </p14:section>
        <p14:section name="Booleans" id="{65630FCD-4E19-42F2-9BA0-E59B67DDA13F}">
          <p14:sldIdLst>
            <p14:sldId id="557"/>
            <p14:sldId id="558"/>
            <p14:sldId id="559"/>
            <p14:sldId id="560"/>
          </p14:sldIdLst>
        </p14:section>
        <p14:section name="Null" id="{80C3D7FA-00A1-4357-8B96-B0F5F23518E5}">
          <p14:sldIdLst>
            <p14:sldId id="565"/>
            <p14:sldId id="564"/>
            <p14:sldId id="546"/>
          </p14:sldIdLst>
        </p14:section>
        <p14:section name="Conclusion" id="{A981CCA3-1C38-4EEF-BF0D-6C182B2F8F65}">
          <p14:sldIdLst>
            <p14:sldId id="547"/>
            <p14:sldId id="568"/>
            <p14:sldId id="576"/>
            <p14:sldId id="570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533" autoAdjust="0"/>
  </p:normalViewPr>
  <p:slideViewPr>
    <p:cSldViewPr>
      <p:cViewPr varScale="1">
        <p:scale>
          <a:sx n="86" d="100"/>
          <a:sy n="86" d="100"/>
        </p:scale>
        <p:origin x="96" y="10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3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24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867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019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69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6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6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://smartit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3.gif"/><Relationship Id="rId5" Type="http://schemas.openxmlformats.org/officeDocument/2006/relationships/image" Target="../media/image5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2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</a:t>
            </a:r>
            <a:r>
              <a:rPr lang="en-US" dirty="0" smtClean="0"/>
              <a:t>Types, Booleans, Null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7102" y="2060185"/>
            <a:ext cx="4081614" cy="3530952"/>
            <a:chOff x="562740" y="2351427"/>
            <a:chExt cx="3167213" cy="27957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55687"/>
            <a:ext cx="9927138" cy="52760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data type</a:t>
            </a:r>
            <a:r>
              <a:rPr lang="en-US" dirty="0">
                <a:latin typeface="+mj-lt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Is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domain of values </a:t>
            </a:r>
            <a:r>
              <a:rPr lang="en-US" dirty="0">
                <a:latin typeface="+mj-lt"/>
              </a:rPr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Defines the type of information stored in the computer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memory (in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variable</a:t>
            </a:r>
            <a:r>
              <a:rPr lang="en-US" dirty="0">
                <a:latin typeface="+mj-lt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j-lt"/>
              </a:rPr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Positive integers: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1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2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3</a:t>
            </a:r>
            <a:r>
              <a:rPr lang="en-US" dirty="0">
                <a:latin typeface="+mj-lt"/>
              </a:rPr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a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b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c</a:t>
            </a:r>
            <a:r>
              <a:rPr lang="en-US" dirty="0">
                <a:latin typeface="+mj-lt"/>
              </a:rPr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Days of week: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Monday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Tuesday</a:t>
            </a:r>
            <a:r>
              <a:rPr lang="en-US" dirty="0">
                <a:latin typeface="+mj-lt"/>
              </a:rPr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55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230262" cy="5276048"/>
          </a:xfrm>
        </p:spPr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– for </a:t>
            </a:r>
            <a:r>
              <a:rPr lang="en-US" dirty="0" smtClean="0"/>
              <a:t>PHP </a:t>
            </a: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"</a:t>
            </a:r>
            <a:r>
              <a:rPr lang="en-US" b="1" dirty="0">
                <a:solidFill>
                  <a:schemeClr val="bg1"/>
                </a:solidFill>
              </a:rPr>
              <a:t>What this variable contains?</a:t>
            </a:r>
            <a:r>
              <a:rPr lang="en-US" dirty="0"/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794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081" y="5439336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1613" y="44196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1612" y="53340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6248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  <a:r>
              <a:rPr lang="bg-BG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9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831792" y="1121147"/>
            <a:ext cx="10201640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dirty="0" smtClean="0"/>
              <a:t>PHP </a:t>
            </a:r>
            <a:r>
              <a:rPr lang="en-US" sz="3200" dirty="0"/>
              <a:t>are </a:t>
            </a:r>
            <a:r>
              <a:rPr lang="en-US" sz="3200" b="1" dirty="0" smtClean="0">
                <a:solidFill>
                  <a:schemeClr val="bg1"/>
                </a:solidFill>
              </a:rPr>
              <a:t>mutable</a:t>
            </a:r>
            <a:r>
              <a:rPr lang="en-US" dirty="0" smtClean="0"/>
              <a:t> </a:t>
            </a:r>
            <a:r>
              <a:rPr lang="en-US" dirty="0"/>
              <a:t>with copy-on-write behavior</a:t>
            </a:r>
            <a:endParaRPr lang="en-US" sz="3200" dirty="0"/>
          </a:p>
          <a:p>
            <a:pPr lvl="1"/>
            <a:r>
              <a:rPr lang="en-US" dirty="0"/>
              <a:t>You can use single or double </a:t>
            </a:r>
            <a:r>
              <a:rPr lang="en-US" dirty="0" smtClean="0"/>
              <a:t>quotes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concatenated using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in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894012" y="3261675"/>
            <a:ext cx="807720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$ch = 'x';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var_dump($ch);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string(1) "x"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echo $ch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 . PHP_EOL;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x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$ch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 = 's';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errors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echo $ch . PHP_EOL;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echo $ch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 . PHP_EOL;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$name = "PHP";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echo "I love $name" . PHP_EOL;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love PHP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'I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love $name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 . PHP_EOL;</a:t>
            </a: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love $name</a:t>
            </a:r>
            <a:endParaRPr lang="it-IT" sz="2200" b="1" i="1" noProof="1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7923212" y="3886199"/>
            <a:ext cx="2971800" cy="1015971"/>
          </a:xfrm>
          <a:prstGeom prst="wedgeRoundRectCallout">
            <a:avLst>
              <a:gd name="adj1" fmla="val -28592"/>
              <a:gd name="adj2" fmla="val 50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[index]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accessing element at index</a:t>
            </a:r>
            <a:endParaRPr lang="en-US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10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008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://judge.softuni.bg/Contests/1196/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4157649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&lt;</a:t>
            </a:r>
            <a:r>
              <a:rPr lang="bg-BG" sz="2800" dirty="0" smtClean="0">
                <a:solidFill>
                  <a:schemeClr val="tx1"/>
                </a:solidFill>
              </a:rPr>
              <a:t>?</a:t>
            </a:r>
            <a:r>
              <a:rPr lang="en-US" sz="2800" dirty="0" smtClean="0">
                <a:solidFill>
                  <a:schemeClr val="tx1"/>
                </a:solidFill>
              </a:rPr>
              <a:t>php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$</a:t>
            </a:r>
            <a:r>
              <a:rPr lang="en-US" sz="2800" dirty="0">
                <a:solidFill>
                  <a:schemeClr val="tx1"/>
                </a:solidFill>
              </a:rPr>
              <a:t>firstName = </a:t>
            </a:r>
            <a:r>
              <a:rPr lang="en-US" sz="2800" dirty="0" smtClean="0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$lastName = </a:t>
            </a:r>
            <a:r>
              <a:rPr lang="en-US" sz="2800" dirty="0" smtClean="0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$delimiter = </a:t>
            </a:r>
            <a:r>
              <a:rPr lang="en-US" sz="2800" dirty="0" smtClean="0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$result = $firstName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> $delimiter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> $lastName;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echo $result;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Concat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562600"/>
            <a:ext cx="3962400" cy="1061357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GB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5879382" y="2856287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Правоъгълник 1"/>
          <p:cNvSpPr/>
          <p:nvPr/>
        </p:nvSpPr>
        <p:spPr>
          <a:xfrm rot="3056957">
            <a:off x="4965970" y="2353099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Правоъгълник 1"/>
          <p:cNvSpPr/>
          <p:nvPr/>
        </p:nvSpPr>
        <p:spPr>
          <a:xfrm rot="5112711">
            <a:off x="5869211" y="1987343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Правоъгълник 1"/>
          <p:cNvSpPr/>
          <p:nvPr/>
        </p:nvSpPr>
        <p:spPr>
          <a:xfrm rot="5400000">
            <a:off x="5963245" y="1136765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Правоъгълник 1"/>
          <p:cNvSpPr/>
          <p:nvPr/>
        </p:nvSpPr>
        <p:spPr>
          <a:xfrm>
            <a:off x="6511054" y="2495174"/>
            <a:ext cx="9914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bg-BG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Правоъгълник 1"/>
          <p:cNvSpPr/>
          <p:nvPr/>
        </p:nvSpPr>
        <p:spPr>
          <a:xfrm>
            <a:off x="4345003" y="2176697"/>
            <a:ext cx="99147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bg-BG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Правоъгълник 1"/>
          <p:cNvSpPr/>
          <p:nvPr/>
        </p:nvSpPr>
        <p:spPr>
          <a:xfrm rot="20531939">
            <a:off x="5040921" y="1282117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Правоъгълник 1"/>
          <p:cNvSpPr/>
          <p:nvPr/>
        </p:nvSpPr>
        <p:spPr>
          <a:xfrm rot="19820895">
            <a:off x="6742782" y="1501951"/>
            <a:ext cx="9914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bg-BG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Правоъгълник 1"/>
          <p:cNvSpPr/>
          <p:nvPr/>
        </p:nvSpPr>
        <p:spPr>
          <a:xfrm rot="19490265">
            <a:off x="5237401" y="3327640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13917"/>
            <a:ext cx="10058400" cy="38390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Integer</a:t>
            </a:r>
            <a:r>
              <a:rPr lang="en-US" sz="3200" dirty="0" smtClean="0"/>
              <a:t> </a:t>
            </a:r>
            <a:r>
              <a:rPr lang="en-US" sz="3200" dirty="0"/>
              <a:t>data type is a non-decimal number between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-</a:t>
            </a:r>
            <a:r>
              <a:rPr lang="en-US" sz="3200" dirty="0"/>
              <a:t>2,147,483,648 and </a:t>
            </a:r>
            <a:r>
              <a:rPr lang="en-US" sz="3200" dirty="0" smtClean="0"/>
              <a:t>2,147,483,647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Float</a:t>
            </a:r>
            <a:r>
              <a:rPr lang="en-US" sz="3200" dirty="0" smtClean="0"/>
              <a:t> is </a:t>
            </a:r>
            <a:r>
              <a:rPr lang="en-US" sz="3200" dirty="0"/>
              <a:t>a number with a decimal </a:t>
            </a:r>
            <a:r>
              <a:rPr lang="en-US" sz="3200" dirty="0" smtClean="0"/>
              <a:t>point</a:t>
            </a:r>
            <a:endParaRPr lang="en-US" sz="3200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3351212" y="2928965"/>
            <a:ext cx="6903902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$firstNumber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$secondNumber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$thirdNumber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$result = $</a:t>
            </a:r>
            <a:r>
              <a:rPr lang="en-US" sz="2400" b="1" dirty="0" smtClean="0">
                <a:latin typeface="Consolas" panose="020B0609020204030204" pitchFamily="49" charset="0"/>
              </a:rPr>
              <a:t>firstNumber + $</a:t>
            </a:r>
            <a:r>
              <a:rPr lang="en-US" sz="2400" b="1" dirty="0">
                <a:latin typeface="Consolas" panose="020B0609020204030204" pitchFamily="49" charset="0"/>
              </a:rPr>
              <a:t>secondNumber;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var_dump($result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//int(7)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</a:t>
            </a:r>
            <a:r>
              <a:rPr lang="en-US" sz="2400" b="1" dirty="0" smtClean="0">
                <a:latin typeface="Consolas" panose="020B0609020204030204" pitchFamily="49" charset="0"/>
              </a:rPr>
              <a:t>result /= $</a:t>
            </a:r>
            <a:r>
              <a:rPr lang="en-US" sz="2400" b="1" dirty="0">
                <a:latin typeface="Consolas" panose="020B0609020204030204" pitchFamily="49" charset="0"/>
              </a:rPr>
              <a:t>thirdNumber;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var_dump($result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//float(3.5)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four </a:t>
            </a:r>
            <a:r>
              <a:rPr lang="en-GB" sz="3200" dirty="0" smtClean="0"/>
              <a:t>numbers</a:t>
            </a:r>
            <a:endParaRPr lang="en-GB" sz="3200" dirty="0"/>
          </a:p>
          <a:p>
            <a:pPr lvl="1"/>
            <a:r>
              <a:rPr lang="en-GB" sz="3200" dirty="0"/>
              <a:t>Add first to the second</a:t>
            </a:r>
          </a:p>
          <a:p>
            <a:pPr lvl="1"/>
            <a:r>
              <a:rPr lang="en-GB" sz="3200" dirty="0"/>
              <a:t>Divide the sum by the third </a:t>
            </a:r>
            <a:r>
              <a:rPr lang="en-GB" sz="3200" dirty="0" smtClean="0"/>
              <a:t>number</a:t>
            </a:r>
            <a:endParaRPr lang="en-GB" sz="3200" dirty="0"/>
          </a:p>
          <a:p>
            <a:pPr lvl="1"/>
            <a:r>
              <a:rPr lang="en-GB" sz="3200" dirty="0"/>
              <a:t>Multiply it by the fourth number </a:t>
            </a:r>
          </a:p>
          <a:p>
            <a:pPr lvl="1"/>
            <a:r>
              <a:rPr lang="en-GB" sz="3200" dirty="0"/>
              <a:t>Print the result</a:t>
            </a:r>
          </a:p>
          <a:p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Integer </a:t>
            </a:r>
            <a:r>
              <a:rPr lang="en-GB" dirty="0"/>
              <a:t>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4630276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2513012" y="538355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3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DF065-1CF3-4017-A437-3FFA2BD7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292" y="4614393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F44BDB-FB76-4973-9540-FFA9D68D48C7}"/>
              </a:ext>
            </a:extLst>
          </p:cNvPr>
          <p:cNvSpPr/>
          <p:nvPr/>
        </p:nvSpPr>
        <p:spPr bwMode="auto">
          <a:xfrm>
            <a:off x="5683092" y="538355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2A2A0-60FE-43C4-A584-517630B3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0CC349-BED7-4AF1-8D24-F864749A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268" y="4630276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14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09F3D0-F93A-444F-BB74-E96DDA7E3145}"/>
              </a:ext>
            </a:extLst>
          </p:cNvPr>
          <p:cNvSpPr/>
          <p:nvPr/>
        </p:nvSpPr>
        <p:spPr bwMode="auto">
          <a:xfrm>
            <a:off x="9014068" y="5399435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DE882-2271-46EA-92D9-80B28602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788" y="5311231"/>
            <a:ext cx="11585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43.5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4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2D99E5-6271-440C-A622-067918229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72056" y="1330754"/>
            <a:ext cx="6827556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$firstNumber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$secondNumber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$thirdNumber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$fourthNumber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$result = $firstNumber + $secondNumber;</a:t>
            </a:r>
          </a:p>
          <a:p>
            <a:r>
              <a:rPr lang="en-GB" dirty="0">
                <a:solidFill>
                  <a:schemeClr val="tx1"/>
                </a:solidFill>
              </a:rPr>
              <a:t>$result /= $thirdNumber;</a:t>
            </a:r>
          </a:p>
          <a:p>
            <a:r>
              <a:rPr lang="en-GB" dirty="0">
                <a:solidFill>
                  <a:schemeClr val="tx1"/>
                </a:solidFill>
              </a:rPr>
              <a:t>$result *= $fourthNumber;</a:t>
            </a:r>
          </a:p>
          <a:p>
            <a:r>
              <a:rPr lang="en-GB" dirty="0">
                <a:solidFill>
                  <a:schemeClr val="tx1"/>
                </a:solidFill>
              </a:rPr>
              <a:t>echo $result;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82A64-3C06-4562-9EA0-D1A15FF2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smtClean="0"/>
              <a:t>Integer </a:t>
            </a:r>
            <a:r>
              <a:rPr lang="en-GB" dirty="0"/>
              <a:t>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3CCF5-81DD-4156-846C-E7347154FC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008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://judge.softuni.bg/Contests/1196/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7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Static vs Dynamic languages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dirty="0" smtClean="0"/>
              <a:t>Interpreters</a:t>
            </a:r>
            <a:endParaRPr lang="en-US" dirty="0"/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Data Types and Variables</a:t>
            </a:r>
          </a:p>
          <a:p>
            <a:pPr marL="990289" lvl="1" indent="-514350">
              <a:lnSpc>
                <a:spcPct val="120000"/>
              </a:lnSpc>
            </a:pPr>
            <a:r>
              <a:rPr lang="en-US" dirty="0" smtClean="0"/>
              <a:t>Variable, data type, naming, var_dump()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Strings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Numbers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Booleans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Boolean variables 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bool</a:t>
            </a:r>
            <a:r>
              <a:rPr lang="en-US" dirty="0">
                <a:latin typeface="+mj-lt"/>
              </a:rPr>
              <a:t>) hold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2951841" y="2057400"/>
            <a:ext cx="81534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$true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$greaterAB = ($a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400" b="1" noProof="1">
                <a:latin typeface="Consolas" pitchFamily="49" charset="0"/>
              </a:rPr>
              <a:t> $b);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var_dump($greaterAB);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//bool(false)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$equalA1 = ($a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var_dump($equalA1);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//bool(true)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$true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echo </a:t>
            </a:r>
            <a:r>
              <a:rPr lang="en-US" sz="2400" b="1" noProof="1">
                <a:latin typeface="Consolas" pitchFamily="49" charset="0"/>
              </a:rPr>
              <a:t>$true</a:t>
            </a:r>
            <a:r>
              <a:rPr lang="en-US" sz="2400" b="1" noProof="1" smtClean="0">
                <a:latin typeface="Consolas" pitchFamily="49" charset="0"/>
              </a:rPr>
              <a:t>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86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196129"/>
            <a:ext cx="11815018" cy="5201066"/>
          </a:xfrm>
        </p:spPr>
        <p:txBody>
          <a:bodyPr/>
          <a:lstStyle/>
          <a:p>
            <a:r>
              <a:rPr lang="en-US" dirty="0" smtClean="0"/>
              <a:t>Read a number from the console and check if it is special</a:t>
            </a:r>
          </a:p>
          <a:p>
            <a:r>
              <a:rPr lang="en-US" dirty="0" smtClean="0"/>
              <a:t>A </a:t>
            </a:r>
            <a:r>
              <a:rPr lang="en-US" dirty="0"/>
              <a:t>number is special when its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 digits </a:t>
            </a:r>
            <a:r>
              <a:rPr lang="en-US" dirty="0"/>
              <a:t>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553383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3334589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600994"/>
            <a:ext cx="457200" cy="381000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3334589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14 -&gt; True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3334589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008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://judge.softuni.bg/Contests/1196/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43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2512" y="1382351"/>
            <a:ext cx="7581899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$n = intval(readline());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($i = 1; $i &lt;= $n; $i++)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$sumOfDigits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digits = $i;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while ($digits &gt; 0</a:t>
            </a:r>
            <a:r>
              <a:rPr lang="en-US" sz="2400" b="1" noProof="1" smtClean="0">
                <a:latin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$sumOfDigits += $digits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$digits /=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 whether the sum is special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1A2ED-35DC-4BAA-BBDF-3ADE61CB57E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https://judge.softuni.bg/Contests/Practice/Index/171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6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600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Null</a:t>
            </a:r>
            <a:r>
              <a:rPr lang="en-US" sz="3200" dirty="0" smtClean="0"/>
              <a:t> </a:t>
            </a:r>
            <a:r>
              <a:rPr lang="en-US" sz="3200" dirty="0"/>
              <a:t>is a special data type which can have only </a:t>
            </a:r>
            <a:r>
              <a:rPr lang="en-US" sz="3200" b="1" dirty="0" smtClean="0">
                <a:solidFill>
                  <a:schemeClr val="bg1"/>
                </a:solidFill>
              </a:rPr>
              <a:t>one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value</a:t>
            </a:r>
            <a:r>
              <a:rPr lang="en-US" sz="3200" dirty="0"/>
              <a:t>: </a:t>
            </a:r>
            <a:r>
              <a:rPr lang="en-US" sz="3200" dirty="0" smtClean="0">
                <a:solidFill>
                  <a:schemeClr val="bg1"/>
                </a:solidFill>
              </a:rPr>
              <a:t>NULL</a:t>
            </a:r>
            <a:endParaRPr lang="en-US" sz="3200" dirty="0"/>
          </a:p>
          <a:p>
            <a:r>
              <a:rPr lang="en-US" sz="3200" dirty="0"/>
              <a:t>A variable of data type NULL is a variable that has </a:t>
            </a:r>
            <a:r>
              <a:rPr lang="en-US" sz="3200" b="1" dirty="0" smtClean="0">
                <a:solidFill>
                  <a:schemeClr val="bg1"/>
                </a:solidFill>
              </a:rPr>
              <a:t>no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value </a:t>
            </a:r>
            <a:r>
              <a:rPr lang="en-US" sz="3200" dirty="0"/>
              <a:t>assigned to </a:t>
            </a:r>
            <a:r>
              <a:rPr lang="en-US" sz="3200" dirty="0" smtClean="0"/>
              <a:t>it</a:t>
            </a:r>
          </a:p>
          <a:p>
            <a:pPr lvl="1"/>
            <a:r>
              <a:rPr lang="en-US" sz="2800" dirty="0"/>
              <a:t> If a variable is created </a:t>
            </a:r>
            <a:r>
              <a:rPr lang="en-US" sz="2800" b="1" dirty="0">
                <a:solidFill>
                  <a:schemeClr val="bg1"/>
                </a:solidFill>
              </a:rPr>
              <a:t>without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a value</a:t>
            </a:r>
            <a:r>
              <a:rPr lang="en-US" sz="2800" dirty="0"/>
              <a:t>, it is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automatically </a:t>
            </a:r>
            <a:r>
              <a:rPr lang="en-US" sz="2800" dirty="0"/>
              <a:t>assigned a value of </a:t>
            </a:r>
            <a:r>
              <a:rPr lang="en-US" sz="2800" b="1" dirty="0" smtClean="0">
                <a:solidFill>
                  <a:schemeClr val="bg1"/>
                </a:solidFill>
              </a:rPr>
              <a:t>NULL</a:t>
            </a:r>
            <a:endParaRPr lang="en-US" sz="2800" dirty="0"/>
          </a:p>
          <a:p>
            <a:pPr lvl="1"/>
            <a:r>
              <a:rPr lang="en-US" sz="2800" dirty="0"/>
              <a:t>Variables can also be </a:t>
            </a:r>
            <a:r>
              <a:rPr lang="en-US" sz="2800" b="1" dirty="0">
                <a:solidFill>
                  <a:schemeClr val="bg1"/>
                </a:solidFill>
              </a:rPr>
              <a:t>emptied</a:t>
            </a:r>
            <a:r>
              <a:rPr lang="en-US" sz="2800" dirty="0"/>
              <a:t> by setting the value to </a:t>
            </a:r>
            <a:r>
              <a:rPr lang="en-US" sz="2800" dirty="0" smtClean="0"/>
              <a:t>NULL</a:t>
            </a:r>
            <a:endParaRPr lang="en-US" sz="2800" dirty="0"/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70112" y="5181600"/>
            <a:ext cx="377190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x = "Hello world!";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var_dump($x</a:t>
            </a:r>
            <a:r>
              <a:rPr lang="en-US" sz="2400" b="1" noProof="1" smtClean="0">
                <a:latin typeface="Consolas" pitchFamily="49" charset="0"/>
              </a:rPr>
              <a:t>);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//NULL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4" y="5181600"/>
            <a:ext cx="541019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var_dump($x</a:t>
            </a:r>
            <a:r>
              <a:rPr lang="en-US" sz="2400" b="1" noProof="1" smtClean="0">
                <a:latin typeface="Consolas" pitchFamily="49" charset="0"/>
              </a:rPr>
              <a:t>);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//throws an error but still sets $x to NULL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5"/>
            <a:ext cx="8123536" cy="464508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Difference between static and</a:t>
            </a:r>
            <a:r>
              <a:rPr lang="bg-BG" sz="3200" dirty="0" smtClean="0">
                <a:solidFill>
                  <a:schemeClr val="bg2"/>
                </a:solidFill>
              </a:rPr>
              <a:t/>
            </a:r>
            <a:br>
              <a:rPr lang="bg-BG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dynamic languages</a:t>
            </a:r>
          </a:p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What is Data type and Variable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Strings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Numbers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Booleans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https://softuni.bg/trainings/2056/technology-fundamental-september-2018</a:t>
            </a:r>
          </a:p>
        </p:txBody>
      </p:sp>
    </p:spTree>
    <p:extLst>
      <p:ext uri="{BB962C8B-B14F-4D97-AF65-F5344CB8AC3E}">
        <p14:creationId xmlns:p14="http://schemas.microsoft.com/office/powerpoint/2010/main" val="20411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849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 smtClean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</a:rPr>
              <a:t>sli.do</a:t>
            </a:r>
            <a:endParaRPr lang="bg-BG" sz="7200" b="1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396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1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vs. Dynamic Languages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/ C# / Java vs. JS / PHP /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Minus 6"/>
          <p:cNvSpPr/>
          <p:nvPr/>
        </p:nvSpPr>
        <p:spPr bwMode="auto">
          <a:xfrm>
            <a:off x="3537903" y="2089494"/>
            <a:ext cx="5113020" cy="1840813"/>
          </a:xfrm>
          <a:prstGeom prst="mathMinus">
            <a:avLst/>
          </a:prstGeom>
          <a:solidFill>
            <a:srgbClr val="FFFFFF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614949" y="2743200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4228653" y="1751364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6086798" y="1429774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4951412" y="9349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5637212" y="20779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5789612" y="30685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4265612" y="29923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5056586" y="3477315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5612" y="1141417"/>
            <a:ext cx="5486400" cy="541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bg1"/>
                </a:solidFill>
              </a:rPr>
              <a:t>Static Languages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/>
              <a:t>Explicit type declaration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 smtClean="0"/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Strongly typed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Type checking occurs at </a:t>
            </a:r>
            <a:br>
              <a:rPr lang="en-US" sz="3000" dirty="0" smtClean="0"/>
            </a:br>
            <a:r>
              <a:rPr lang="en-US" sz="3000" dirty="0" smtClean="0"/>
              <a:t>compile-time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Statically-typed languages: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C, C++, C#, Java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6551612" y="1143000"/>
            <a:ext cx="5562600" cy="541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bg1"/>
                </a:solidFill>
              </a:rPr>
              <a:t>Dynamic (Scripting) Languages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3000" dirty="0"/>
              <a:t>Implicit type declaration</a:t>
            </a:r>
          </a:p>
          <a:p>
            <a:pPr marL="571500" indent="-571500">
              <a:lnSpc>
                <a:spcPct val="110000"/>
              </a:lnSpc>
              <a:spcBef>
                <a:spcPts val="2600"/>
              </a:spcBef>
              <a:buFont typeface="Wingdings" pitchFamily="2" charset="2"/>
              <a:buChar char="§"/>
            </a:pPr>
            <a:endParaRPr lang="en-US" sz="3000" dirty="0"/>
          </a:p>
          <a:p>
            <a:pPr marL="571500" indent="-5715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000" dirty="0"/>
              <a:t>Weakly typed</a:t>
            </a:r>
          </a:p>
          <a:p>
            <a:pPr marL="571500" indent="-5715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000" dirty="0"/>
              <a:t>Type checking occurs at</a:t>
            </a:r>
            <a:br>
              <a:rPr lang="en-US" sz="3000" dirty="0"/>
            </a:br>
            <a:r>
              <a:rPr lang="en-US" sz="3000" dirty="0"/>
              <a:t>run-time</a:t>
            </a:r>
          </a:p>
          <a:p>
            <a:pPr marL="571500" indent="-5715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000" dirty="0"/>
              <a:t>Dynamic languages: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PHP,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JavaScript, </a:t>
            </a:r>
            <a:r>
              <a:rPr lang="en-US" sz="3000" b="1" dirty="0">
                <a:solidFill>
                  <a:schemeClr val="bg1"/>
                </a:solidFill>
              </a:rPr>
              <a:t>Python, Ruby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Languages	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7313612" y="2286000"/>
            <a:ext cx="40386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$name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"Pesho"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$age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25;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1141412" y="2262017"/>
            <a:ext cx="40386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string name = "Pesho"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int age = 25;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32212" y="2895600"/>
            <a:ext cx="1371600" cy="425170"/>
          </a:xfrm>
          <a:prstGeom prst="wedgeRoundRectCallout">
            <a:avLst>
              <a:gd name="adj1" fmla="val -25206"/>
              <a:gd name="adj2" fmla="val -45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904412" y="2895600"/>
            <a:ext cx="1371600" cy="425170"/>
          </a:xfrm>
          <a:prstGeom prst="wedgeRoundRectCallout">
            <a:avLst>
              <a:gd name="adj1" fmla="val -23302"/>
              <a:gd name="adj2" fmla="val -4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990600"/>
            <a:ext cx="8458200" cy="5406595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interpreter</a:t>
            </a:r>
            <a:r>
              <a:rPr lang="en-US" sz="3400" dirty="0"/>
              <a:t> executes a script </a:t>
            </a:r>
            <a:r>
              <a:rPr lang="en-US" sz="3400" dirty="0" smtClean="0"/>
              <a:t>code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block </a:t>
            </a:r>
            <a:r>
              <a:rPr lang="en-US" sz="3400" dirty="0"/>
              <a:t>by </a:t>
            </a:r>
            <a:r>
              <a:rPr lang="en-US" sz="3400" dirty="0" smtClean="0"/>
              <a:t>block</a:t>
            </a:r>
            <a:endParaRPr lang="en-US" sz="3400" dirty="0"/>
          </a:p>
          <a:p>
            <a:pPr lvl="1">
              <a:lnSpc>
                <a:spcPct val="108000"/>
              </a:lnSpc>
            </a:pPr>
            <a:r>
              <a:rPr lang="en-US" sz="3200" dirty="0"/>
              <a:t>Code is analyzed at </a:t>
            </a:r>
            <a:r>
              <a:rPr lang="en-US" sz="3200" b="1" dirty="0" smtClean="0">
                <a:solidFill>
                  <a:schemeClr val="bg1"/>
                </a:solidFill>
              </a:rPr>
              <a:t>run-time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 smtClean="0"/>
              <a:t>(no </a:t>
            </a:r>
            <a:r>
              <a:rPr lang="en-US" sz="3200" dirty="0"/>
              <a:t>compilation)</a:t>
            </a:r>
          </a:p>
          <a:p>
            <a:pPr lvl="1">
              <a:lnSpc>
                <a:spcPct val="108000"/>
              </a:lnSpc>
            </a:pPr>
            <a:r>
              <a:rPr lang="en-US" sz="3200" dirty="0"/>
              <a:t>Errors are found at </a:t>
            </a:r>
            <a:r>
              <a:rPr lang="en-US" sz="3200" b="1" dirty="0">
                <a:solidFill>
                  <a:schemeClr val="bg1"/>
                </a:solidFill>
              </a:rPr>
              <a:t>run-time</a:t>
            </a:r>
            <a:r>
              <a:rPr lang="en-US" sz="3200" dirty="0"/>
              <a:t>, during </a:t>
            </a:r>
            <a:r>
              <a:rPr lang="en-US" sz="3200" dirty="0" smtClean="0"/>
              <a:t>the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code execution</a:t>
            </a:r>
            <a:endParaRPr lang="en-US" sz="3200" dirty="0"/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PHP</a:t>
            </a:r>
            <a:r>
              <a:rPr lang="en-US" sz="3200" dirty="0" smtClean="0"/>
              <a:t>,</a:t>
            </a:r>
            <a:r>
              <a:rPr lang="en-US" sz="3200" b="1" dirty="0" smtClean="0">
                <a:solidFill>
                  <a:schemeClr val="bg1"/>
                </a:solidFill>
              </a:rPr>
              <a:t> JavaScript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Python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bg1"/>
                </a:solidFill>
              </a:rPr>
              <a:t>Ruby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dirty="0" smtClean="0"/>
              <a:t>use interpreters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69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0412" y="4759329"/>
            <a:ext cx="10958928" cy="768084"/>
          </a:xfrm>
        </p:spPr>
        <p:txBody>
          <a:bodyPr/>
          <a:lstStyle/>
          <a:p>
            <a:r>
              <a:rPr lang="en-US" dirty="0"/>
              <a:t>Data Types and Variables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434606" y="1066800"/>
            <a:ext cx="3319614" cy="2921352"/>
            <a:chOff x="562740" y="2351427"/>
            <a:chExt cx="3167213" cy="27957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6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447799"/>
            <a:ext cx="11815018" cy="4949391"/>
          </a:xfrm>
        </p:spPr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r>
              <a:rPr lang="en-US" dirty="0" smtClean="0"/>
              <a:t>in </a:t>
            </a:r>
            <a:r>
              <a:rPr lang="en-US" dirty="0"/>
              <a:t>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6037" y="36576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4683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variable definition </a:t>
            </a:r>
            <a:r>
              <a:rPr lang="en-US" dirty="0"/>
              <a:t>and assignment in </a:t>
            </a:r>
            <a:r>
              <a:rPr lang="en-US" dirty="0" smtClean="0"/>
              <a:t>PHP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245597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</a:rPr>
              <a:t>$count </a:t>
            </a:r>
            <a:r>
              <a:rPr lang="en-US" sz="2800" b="1" noProof="1">
                <a:latin typeface="Consolas" pitchFamily="49" charset="0"/>
              </a:rPr>
              <a:t>= 5;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960812" y="3394344"/>
            <a:ext cx="2338558" cy="578882"/>
          </a:xfrm>
          <a:prstGeom prst="wedgeRoundRectCallout">
            <a:avLst>
              <a:gd name="adj1" fmla="val 28017"/>
              <a:gd name="adj2" fmla="val 69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938365" y="3394344"/>
            <a:ext cx="2356447" cy="578882"/>
          </a:xfrm>
          <a:prstGeom prst="wedgeRoundRectCallout">
            <a:avLst>
              <a:gd name="adj1" fmla="val -28347"/>
              <a:gd name="adj2" fmla="val 671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849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4" grpId="0" animBg="1"/>
      <p:bldP spid="56013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1186</Words>
  <Application>Microsoft Office PowerPoint</Application>
  <PresentationFormat>Custom</PresentationFormat>
  <Paragraphs>318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SoftUni3_1</vt:lpstr>
      <vt:lpstr>Data Types and Variables</vt:lpstr>
      <vt:lpstr>Table of Content</vt:lpstr>
      <vt:lpstr>Have a Question?</vt:lpstr>
      <vt:lpstr>PowerPoint Presentation</vt:lpstr>
      <vt:lpstr>Static vs. Dynamic Languages </vt:lpstr>
      <vt:lpstr>Interpreters</vt:lpstr>
      <vt:lpstr>PowerPoint Presentation</vt:lpstr>
      <vt:lpstr>How Computing Works?</vt:lpstr>
      <vt:lpstr>Variables</vt:lpstr>
      <vt:lpstr>What Is a Data Type?</vt:lpstr>
      <vt:lpstr>Naming Variables</vt:lpstr>
      <vt:lpstr>PowerPoint Presentation</vt:lpstr>
      <vt:lpstr>Strings in PHP</vt:lpstr>
      <vt:lpstr>Problem: Concat Names</vt:lpstr>
      <vt:lpstr>Solution: Concat Names</vt:lpstr>
      <vt:lpstr>PowerPoint Presentation</vt:lpstr>
      <vt:lpstr>Numbers in PHP</vt:lpstr>
      <vt:lpstr>Problem: Integer Operations</vt:lpstr>
      <vt:lpstr>Solution: Integer Operations</vt:lpstr>
      <vt:lpstr>PowerPoint Presentation</vt:lpstr>
      <vt:lpstr>Boolean Type</vt:lpstr>
      <vt:lpstr>Problem: Special Numbers</vt:lpstr>
      <vt:lpstr>Solution: Special Numbers</vt:lpstr>
      <vt:lpstr>PowerPoint Presentation</vt:lpstr>
      <vt:lpstr>Null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Data-Types-and-Variables - PHP</dc:title>
  <dc:subject>Technology Fundamentals  – Practical Training Course @ SoftUni</dc:subject>
  <dc:creator/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/>
  <cp:revision>1</cp:revision>
  <dcterms:created xsi:type="dcterms:W3CDTF">2014-01-02T17:00:34Z</dcterms:created>
  <dcterms:modified xsi:type="dcterms:W3CDTF">2018-09-25T19:21:21Z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