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8"/>
  </p:notesMasterIdLst>
  <p:handoutMasterIdLst>
    <p:handoutMasterId r:id="rId69"/>
  </p:handoutMasterIdLst>
  <p:sldIdLst>
    <p:sldId id="528" r:id="rId3"/>
    <p:sldId id="276" r:id="rId4"/>
    <p:sldId id="530" r:id="rId5"/>
    <p:sldId id="532" r:id="rId6"/>
    <p:sldId id="607" r:id="rId7"/>
    <p:sldId id="469" r:id="rId8"/>
    <p:sldId id="527" r:id="rId9"/>
    <p:sldId id="608" r:id="rId10"/>
    <p:sldId id="541" r:id="rId11"/>
    <p:sldId id="610" r:id="rId12"/>
    <p:sldId id="584" r:id="rId13"/>
    <p:sldId id="592" r:id="rId14"/>
    <p:sldId id="611" r:id="rId15"/>
    <p:sldId id="59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12" r:id="rId24"/>
    <p:sldId id="613" r:id="rId25"/>
    <p:sldId id="651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89" r:id="rId34"/>
    <p:sldId id="622" r:id="rId35"/>
    <p:sldId id="623" r:id="rId36"/>
    <p:sldId id="624" r:id="rId37"/>
    <p:sldId id="632" r:id="rId38"/>
    <p:sldId id="633" r:id="rId39"/>
    <p:sldId id="601" r:id="rId40"/>
    <p:sldId id="604" r:id="rId41"/>
    <p:sldId id="605" r:id="rId42"/>
    <p:sldId id="606" r:id="rId43"/>
    <p:sldId id="509" r:id="rId44"/>
    <p:sldId id="650" r:id="rId45"/>
    <p:sldId id="511" r:id="rId46"/>
    <p:sldId id="512" r:id="rId47"/>
    <p:sldId id="513" r:id="rId48"/>
    <p:sldId id="634" r:id="rId49"/>
    <p:sldId id="635" r:id="rId50"/>
    <p:sldId id="636" r:id="rId51"/>
    <p:sldId id="640" r:id="rId52"/>
    <p:sldId id="641" r:id="rId53"/>
    <p:sldId id="642" r:id="rId54"/>
    <p:sldId id="644" r:id="rId55"/>
    <p:sldId id="643" r:id="rId56"/>
    <p:sldId id="646" r:id="rId57"/>
    <p:sldId id="647" r:id="rId58"/>
    <p:sldId id="645" r:id="rId59"/>
    <p:sldId id="648" r:id="rId60"/>
    <p:sldId id="649" r:id="rId61"/>
    <p:sldId id="534" r:id="rId62"/>
    <p:sldId id="595" r:id="rId63"/>
    <p:sldId id="596" r:id="rId64"/>
    <p:sldId id="597" r:id="rId65"/>
    <p:sldId id="598" r:id="rId66"/>
    <p:sldId id="599" r:id="rId6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276"/>
            <p14:sldId id="530"/>
          </p14:sldIdLst>
        </p14:section>
        <p14:section name="PHP Functions" id="{C4869C20-EB37-4424-A483-B9F08417A64E}">
          <p14:sldIdLst>
            <p14:sldId id="532"/>
            <p14:sldId id="607"/>
            <p14:sldId id="469"/>
          </p14:sldIdLst>
        </p14:section>
        <p14:section name="Declaring and Invoking Functions" id="{8301E940-4394-4BA5-BCB0-1C993E8D6532}">
          <p14:sldIdLst>
            <p14:sldId id="527"/>
            <p14:sldId id="608"/>
            <p14:sldId id="541"/>
            <p14:sldId id="610"/>
          </p14:sldIdLst>
        </p14:section>
        <p14:section name="Function with Parameters" id="{D69F90A6-E230-45F9-87A7-76C65A4C3095}">
          <p14:sldIdLst>
            <p14:sldId id="584"/>
            <p14:sldId id="592"/>
            <p14:sldId id="611"/>
            <p14:sldId id="594"/>
            <p14:sldId id="625"/>
            <p14:sldId id="626"/>
            <p14:sldId id="627"/>
            <p14:sldId id="628"/>
            <p14:sldId id="629"/>
            <p14:sldId id="630"/>
            <p14:sldId id="631"/>
            <p14:sldId id="612"/>
          </p14:sldIdLst>
        </p14:section>
        <p14:section name="Returning Values from Functions" id="{151A2128-27F8-4160-9FA4-10D943936F76}">
          <p14:sldIdLst>
            <p14:sldId id="613"/>
            <p14:sldId id="651"/>
            <p14:sldId id="615"/>
            <p14:sldId id="616"/>
            <p14:sldId id="617"/>
            <p14:sldId id="618"/>
            <p14:sldId id="619"/>
            <p14:sldId id="620"/>
            <p14:sldId id="621"/>
          </p14:sldIdLst>
        </p14:section>
        <p14:section name="Anonymous Functions" id="{FB73D371-C408-47B7-8262-DDBBF366E9BE}">
          <p14:sldIdLst>
            <p14:sldId id="589"/>
            <p14:sldId id="622"/>
            <p14:sldId id="623"/>
            <p14:sldId id="624"/>
            <p14:sldId id="632"/>
            <p14:sldId id="633"/>
          </p14:sldIdLst>
        </p14:section>
        <p14:section name="Variables Scope" id="{798C4C34-DFEE-491A-A3BC-D08B8221266E}">
          <p14:sldIdLst>
            <p14:sldId id="601"/>
            <p14:sldId id="604"/>
            <p14:sldId id="605"/>
            <p14:sldId id="606"/>
          </p14:sldIdLst>
        </p14:section>
        <p14:section name="Naming and Best Practices" id="{454F8948-8D4C-4E7C-B40C-15C301B32B1C}">
          <p14:sldIdLst>
            <p14:sldId id="509"/>
            <p14:sldId id="650"/>
            <p14:sldId id="511"/>
            <p14:sldId id="512"/>
            <p14:sldId id="513"/>
          </p14:sldIdLst>
        </p14:section>
        <p14:section name="Forms Definition" id="{04CF19D9-3F91-47E3-97EC-7F754F8BB11A}">
          <p14:sldIdLst>
            <p14:sldId id="634"/>
            <p14:sldId id="635"/>
            <p14:sldId id="636"/>
            <p14:sldId id="640"/>
            <p14:sldId id="641"/>
          </p14:sldIdLst>
        </p14:section>
        <p14:section name="PHP Forms" id="{0FC2F14F-F1C0-4DD0-870E-A1DCA445BC65}">
          <p14:sldIdLst>
            <p14:sldId id="642"/>
            <p14:sldId id="644"/>
            <p14:sldId id="643"/>
            <p14:sldId id="646"/>
            <p14:sldId id="647"/>
            <p14:sldId id="645"/>
            <p14:sldId id="648"/>
            <p14:sldId id="649"/>
          </p14:sldIdLst>
        </p14:section>
        <p14:section name="Conclusion" id="{7532FCCD-B372-4A12-9B10-3D812A020F3C}">
          <p14:sldIdLst>
            <p14:sldId id="534"/>
            <p14:sldId id="595"/>
            <p14:sldId id="596"/>
            <p14:sldId id="597"/>
            <p14:sldId id="598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3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5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18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34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16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2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4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3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20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hyperlink" Target="http://smartit.bg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0.gif"/><Relationship Id="rId5" Type="http://schemas.openxmlformats.org/officeDocument/2006/relationships/image" Target="../media/image6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9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and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3611543" y="2301355"/>
            <a:ext cx="40815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latin typeface="Comic Sans MS" panose="030F0702030302020204" pitchFamily="66" charset="0"/>
              </a:rPr>
              <a:t>f</a:t>
            </a:r>
            <a:r>
              <a:rPr lang="en-US" sz="16600" b="0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51380-068D-4788-BB9D-2C1B83CA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211">
            <a:off x="258450" y="2199087"/>
            <a:ext cx="3194840" cy="20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 smtClean="0"/>
              <a:t>Inside the </a:t>
            </a:r>
            <a:r>
              <a:rPr lang="en-US" b="1" dirty="0" smtClean="0">
                <a:solidFill>
                  <a:schemeClr val="bg1"/>
                </a:solidFill>
              </a:rPr>
              <a:t>PHP</a:t>
            </a:r>
            <a:r>
              <a:rPr lang="en-US" dirty="0" smtClean="0"/>
              <a:t> tag(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&lt;?php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4412" y="3730160"/>
            <a:ext cx="5029200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</a:t>
            </a:r>
            <a:r>
              <a:rPr lang="en-US" sz="2600" b="1" noProof="1" smtClean="0">
                <a:latin typeface="Consolas" pitchFamily="49" charset="0"/>
              </a:rPr>
              <a:t>printPersonInfo()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{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printName</a:t>
            </a:r>
            <a:r>
              <a:rPr lang="en-US" sz="2600" b="1" noProof="1" smtClean="0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printAge()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126" y="3730160"/>
            <a:ext cx="3231379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{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     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1065212" y="5733594"/>
            <a:ext cx="3781171" cy="761255"/>
          </a:xfrm>
          <a:prstGeom prst="wedgeRoundRectCallout">
            <a:avLst>
              <a:gd name="adj1" fmla="val -49870"/>
              <a:gd name="adj2" fmla="val 1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69757" y="1779716"/>
            <a:ext cx="2600656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01776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Its own body - </a:t>
            </a:r>
            <a:r>
              <a:rPr lang="en-US" sz="3200" b="1" dirty="0" smtClean="0">
                <a:solidFill>
                  <a:schemeClr val="bg1"/>
                </a:solidFill>
              </a:rPr>
              <a:t>recursion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942012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Other functions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7110056" y="5733594"/>
            <a:ext cx="4454436" cy="761255"/>
          </a:xfrm>
          <a:prstGeom prst="wedgeRoundRectCallout">
            <a:avLst>
              <a:gd name="adj1" fmla="val -48008"/>
              <a:gd name="adj2" fmla="val 1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9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 animBg="1"/>
      <p:bldP spid="10" grpId="0"/>
      <p:bldP spid="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69A51-943F-4777-A9B1-7C80BBE09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 with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2764-EC2C-460F-9B67-08D2D4678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86211-644B-47BC-B6C9-A395ACC77746}"/>
              </a:ext>
            </a:extLst>
          </p:cNvPr>
          <p:cNvSpPr/>
          <p:nvPr/>
        </p:nvSpPr>
        <p:spPr>
          <a:xfrm>
            <a:off x="5275262" y="1676400"/>
            <a:ext cx="16383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643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8AFE-9365-485F-999F-5C92205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904E-808E-4B33-8256-6AD284BB9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pass an information</a:t>
            </a:r>
            <a:r>
              <a:rPr lang="en-GB" dirty="0"/>
              <a:t> to a function, you can use </a:t>
            </a:r>
            <a:br>
              <a:rPr lang="en-GB" dirty="0"/>
            </a:br>
            <a:r>
              <a:rPr lang="en-GB" dirty="0"/>
              <a:t>parameters(arguments)</a:t>
            </a:r>
          </a:p>
          <a:p>
            <a:r>
              <a:rPr lang="en-US" dirty="0"/>
              <a:t>Arguments are specified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the function name,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parentheses</a:t>
            </a:r>
          </a:p>
          <a:p>
            <a:pPr lvl="1"/>
            <a:r>
              <a:rPr lang="en-US" dirty="0"/>
              <a:t>You can have </a:t>
            </a:r>
            <a:r>
              <a:rPr lang="en-US" b="1" dirty="0">
                <a:solidFill>
                  <a:schemeClr val="bg1"/>
                </a:solidFill>
              </a:rPr>
              <a:t>zero or several </a:t>
            </a:r>
            <a:r>
              <a:rPr lang="en-US" dirty="0"/>
              <a:t>arguments</a:t>
            </a:r>
          </a:p>
          <a:p>
            <a:pPr lvl="1"/>
            <a:r>
              <a:rPr lang="en-US" dirty="0"/>
              <a:t>Each parameter has a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default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with </a:t>
            </a:r>
            <a:r>
              <a:rPr lang="en-US" b="1" dirty="0" smtClean="0">
                <a:solidFill>
                  <a:srgbClr val="FFA000"/>
                </a:solidFill>
              </a:rPr>
              <a:t>parameters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Call the </a:t>
            </a:r>
            <a:r>
              <a:rPr lang="en-US" dirty="0" smtClean="0"/>
              <a:t>function </a:t>
            </a:r>
            <a:r>
              <a:rPr lang="en-US" dirty="0"/>
              <a:t>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4419600"/>
            <a:ext cx="5867400" cy="138499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&lt;?php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printPersonInfo(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"Peter"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//Peter is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18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years old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7456749" cy="137473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unction printPersonInfo(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$name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$age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{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echo "$name is $age years old";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37759" y="4419600"/>
            <a:ext cx="3124200" cy="1114328"/>
          </a:xfrm>
          <a:prstGeom prst="wedgeRoundRectCallout">
            <a:avLst>
              <a:gd name="adj1" fmla="val -57184"/>
              <a:gd name="adj2" fmla="val 132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99859" y="2057400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9532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33EE9-CB38-44FA-B836-F66175B29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 default value of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C6C4D-6DEC-45CD-955C-58BC358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927-3387-4A03-B276-530A83253A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2E605-13FA-490C-935F-B8ABD700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8686800" cy="1707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function printNumbers(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start = 1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end = 5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)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for ($i 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 &lt;=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echo $i . ' ';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7DB1B-8133-49AB-98FC-EFE63B1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85824"/>
            <a:ext cx="86868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printNumbers();          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//1 2 3 4 5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printNumbers(10, 14</a:t>
            </a:r>
            <a:r>
              <a:rPr lang="en-US" sz="2800" b="1" dirty="0" smtClean="0">
                <a:latin typeface="Consolas" panose="020B0609020204030204" pitchFamily="49" charset="0"/>
              </a:rPr>
              <a:t>);    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//10 11 12 13 14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printNumbers(null, null</a:t>
            </a:r>
            <a:r>
              <a:rPr lang="en-US" sz="2800" b="1" dirty="0" smtClean="0">
                <a:latin typeface="Consolas" panose="020B0609020204030204" pitchFamily="49" charset="0"/>
              </a:rPr>
              <a:t>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//{empty}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1594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1234619"/>
            <a:ext cx="8763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php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$number = intval(readline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positive.";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negative.";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zero.";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echo $result;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number);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2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</a:t>
            </a:r>
            <a:r>
              <a:rPr lang="en-US" dirty="0"/>
              <a:t>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2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55912" y="1295400"/>
            <a:ext cx="6400800" cy="47691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grade = floatval(readline());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($grade);</a:t>
            </a:r>
          </a:p>
          <a:p>
            <a:r>
              <a:rPr lang="en-GB" dirty="0">
                <a:solidFill>
                  <a:schemeClr val="tx1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$gradeInWords = '';</a:t>
            </a:r>
          </a:p>
          <a:p>
            <a:r>
              <a:rPr lang="en-GB" dirty="0">
                <a:solidFill>
                  <a:schemeClr val="tx1"/>
                </a:solidFill>
              </a:rPr>
              <a:t>  if ($grade &gt;= 2 &amp;&amp; $grade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$gradeInWords = "Fail";</a:t>
            </a:r>
          </a:p>
          <a:p>
            <a:r>
              <a:rPr lang="en-GB" dirty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echo $gradeInWords;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4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89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5612" y="1219200"/>
            <a:ext cx="7802699" cy="5304619"/>
          </a:xfrm>
        </p:spPr>
        <p:txBody>
          <a:bodyPr>
            <a:no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sz="3400" dirty="0"/>
              <a:t>PHP Functions</a:t>
            </a:r>
          </a:p>
          <a:p>
            <a:pPr lvl="1"/>
            <a:r>
              <a:rPr lang="en-US" sz="3200" dirty="0" smtClean="0"/>
              <a:t>Declaring/Invoking</a:t>
            </a:r>
          </a:p>
          <a:p>
            <a:pPr lvl="1"/>
            <a:r>
              <a:rPr lang="en-US" sz="3200" dirty="0" smtClean="0"/>
              <a:t>Parameters, Returning Values</a:t>
            </a:r>
          </a:p>
          <a:p>
            <a:pPr lvl="1"/>
            <a:r>
              <a:rPr lang="en-US" sz="3200" dirty="0" smtClean="0"/>
              <a:t>Anonymous functions</a:t>
            </a:r>
          </a:p>
          <a:p>
            <a:pPr lvl="1"/>
            <a:r>
              <a:rPr lang="en-US" sz="3200" dirty="0" smtClean="0"/>
              <a:t>Naming and Best Practices</a:t>
            </a:r>
            <a:endParaRPr lang="en-US" sz="3200" dirty="0"/>
          </a:p>
          <a:p>
            <a:r>
              <a:rPr lang="en-US" sz="3400" dirty="0" smtClean="0"/>
              <a:t>Forms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numbers </a:t>
            </a:r>
            <a:r>
              <a:rPr lang="en-US" dirty="0"/>
              <a:t>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590800"/>
            <a:ext cx="7906544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echo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$i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PHP_EOL;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0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480370"/>
            <a:ext cx="88026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1; $line &lt;= $n; $line++)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printLine(1,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$n - 1; $line &gt;= 1; $line--)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printTriangle(intval(readline()));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20100" y="1991212"/>
            <a:ext cx="2366236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53060" y="3581401"/>
            <a:ext cx="2133600" cy="517436"/>
          </a:xfrm>
          <a:prstGeom prst="wedgeRoundRectCallout">
            <a:avLst>
              <a:gd name="adj1" fmla="val -54823"/>
              <a:gd name="adj2" fmla="val -330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3060" y="4865645"/>
            <a:ext cx="2133600" cy="517437"/>
          </a:xfrm>
          <a:prstGeom prst="wedgeRoundRectCallout">
            <a:avLst>
              <a:gd name="adj1" fmla="val -55273"/>
              <a:gd name="adj2" fmla="val -354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7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2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</a:t>
            </a:r>
            <a:r>
              <a:rPr lang="en-US" dirty="0" smtClean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1121143"/>
            <a:ext cx="10164901" cy="55848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dirty="0" smtClean="0"/>
              <a:t>stops</a:t>
            </a:r>
            <a:br>
              <a:rPr lang="en-US" sz="3200" dirty="0" smtClean="0"/>
            </a:br>
            <a:r>
              <a:rPr lang="en-US" sz="3200" dirty="0" smtClean="0"/>
              <a:t>the function's </a:t>
            </a:r>
            <a:r>
              <a:rPr lang="en-US" sz="3200" dirty="0"/>
              <a:t>execution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Returns the specified </a:t>
            </a:r>
            <a:r>
              <a:rPr lang="en-US" sz="3200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Optional set return type: </a:t>
            </a:r>
            <a:r>
              <a:rPr lang="en-US" sz="3200" b="1" dirty="0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float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string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bool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array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37012" y="3532743"/>
            <a:ext cx="6549894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function readFullName() :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string</a:t>
            </a:r>
          </a:p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{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$firstName = </a:t>
            </a:r>
            <a:r>
              <a:rPr lang="en-US" sz="2600" dirty="0" smtClean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;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//John</a:t>
            </a:r>
            <a:endParaRPr lang="en-US" sz="2600" i="1" dirty="0">
              <a:solidFill>
                <a:schemeClr val="accent2"/>
              </a:solidFill>
              <a:effectLst/>
            </a:endParaRP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$lastName = </a:t>
            </a:r>
            <a:r>
              <a:rPr lang="en-US" sz="2600" dirty="0" smtClean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; 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//Smith</a:t>
            </a:r>
            <a:endParaRPr lang="en-US" sz="2600" i="1" dirty="0">
              <a:solidFill>
                <a:schemeClr val="accent2"/>
              </a:solidFill>
              <a:effectLst/>
            </a:endParaRP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"$firstName $lastName";</a:t>
            </a:r>
          </a:p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}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echo readFullName();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14022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Return value can be: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46412" y="2430004"/>
            <a:ext cx="4419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$max </a:t>
            </a:r>
            <a:r>
              <a:rPr lang="en-US" sz="2800" dirty="0">
                <a:solidFill>
                  <a:schemeClr val="tx1"/>
                </a:solidFill>
                <a:effectLst/>
              </a:rPr>
              <a:t>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6412" y="3685694"/>
            <a:ext cx="7772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$total </a:t>
            </a:r>
            <a:r>
              <a:rPr lang="en-US" sz="2800" dirty="0">
                <a:solidFill>
                  <a:schemeClr val="tx1"/>
                </a:solidFill>
                <a:effectLst/>
              </a:rPr>
              <a:t>= getPrice()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46412" y="5029200"/>
            <a:ext cx="548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$age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intval(readline())</a:t>
            </a:r>
            <a:r>
              <a:rPr lang="en-US" sz="2800" dirty="0" smtClean="0">
                <a:solidFill>
                  <a:srgbClr val="234465"/>
                </a:solidFill>
                <a:effectLst/>
              </a:rPr>
              <a:t>;</a:t>
            </a:r>
            <a:endParaRPr lang="en-US" sz="2800" dirty="0">
              <a:solidFill>
                <a:srgbClr val="23446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6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7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1370012" y="1295400"/>
            <a:ext cx="9372600" cy="47793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&lt;?php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$width = floatval(readline());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$height = floatval(readline());</a:t>
            </a:r>
          </a:p>
          <a:p>
            <a:pPr>
              <a:lnSpc>
                <a:spcPct val="95000"/>
              </a:lnSpc>
            </a:pPr>
            <a:endParaRPr lang="en-US" sz="26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chemeClr val="tx1"/>
                </a:solidFill>
                <a:effectLst/>
              </a:rPr>
              <a:t>($width, $height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) :float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chemeClr val="tx1"/>
                </a:solidFill>
                <a:effectLst/>
              </a:rPr>
              <a:t> $width * $height;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$area = calcRectangleArea($width, $height);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echo $area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;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</a:t>
            </a:r>
            <a:r>
              <a:rPr lang="en-US" dirty="0"/>
              <a:t>that receives a string and a repeat count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n-US" dirty="0"/>
          </a:p>
          <a:p>
            <a:r>
              <a:rPr lang="en-US" dirty="0" smtClean="0"/>
              <a:t>The function </a:t>
            </a:r>
            <a:r>
              <a:rPr lang="en-US" dirty="0"/>
              <a:t>should return a new </a:t>
            </a:r>
            <a:r>
              <a:rPr lang="en-US" dirty="0" smtClean="0"/>
              <a:t>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812" y="1295400"/>
            <a:ext cx="6477000" cy="47691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inputStr = readline();</a:t>
            </a:r>
          </a:p>
          <a:p>
            <a:r>
              <a:rPr lang="en-GB" dirty="0">
                <a:solidFill>
                  <a:schemeClr val="tx1"/>
                </a:solidFill>
              </a:rPr>
              <a:t>$count = intval(readline());</a:t>
            </a:r>
          </a:p>
          <a:p>
            <a:r>
              <a:rPr lang="en-GB" dirty="0">
                <a:solidFill>
                  <a:schemeClr val="tx1"/>
                </a:solidFill>
              </a:rPr>
              <a:t>echo repeatString($inputStr, $count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function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($str, $count</a:t>
            </a:r>
            <a:r>
              <a:rPr lang="en-GB" dirty="0" smtClean="0">
                <a:solidFill>
                  <a:schemeClr val="tx1"/>
                </a:solidFill>
              </a:rPr>
              <a:t>) {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for </a:t>
            </a:r>
            <a:r>
              <a:rPr lang="en-GB" dirty="0">
                <a:solidFill>
                  <a:schemeClr val="tx1"/>
                </a:solidFill>
              </a:rPr>
              <a:t>($i = 0; $i &lt; $count; $i++)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  $</a:t>
            </a:r>
            <a:r>
              <a:rPr lang="en-GB" dirty="0">
                <a:solidFill>
                  <a:schemeClr val="tx1"/>
                </a:solidFill>
              </a:rPr>
              <a:t>result .= $str;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bg1"/>
                </a:solidFill>
              </a:rPr>
              <a:t>return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$result;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0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latin typeface="+mj-lt"/>
              </a:rPr>
              <a:t>#tech</a:t>
            </a:r>
            <a:r>
              <a:rPr lang="en-GB" sz="11500" b="1" dirty="0">
                <a:latin typeface="+mj-lt"/>
              </a:rPr>
              <a:t>-</a:t>
            </a:r>
            <a:r>
              <a:rPr lang="en-US" sz="11500" b="1" dirty="0">
                <a:latin typeface="+mj-lt"/>
              </a:rPr>
              <a:t>fund</a:t>
            </a:r>
            <a:endParaRPr lang="en-US" sz="11500" dirty="0">
              <a:latin typeface="+mj-lt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calculates and returns the value </a:t>
            </a:r>
            <a:r>
              <a:rPr lang="en-US" dirty="0" smtClean="0"/>
              <a:t>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7365" y="3317341"/>
            <a:ext cx="7077894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rgbClr val="234465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($number, $power)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$</a:t>
            </a:r>
            <a:r>
              <a:rPr lang="en-US" sz="2600" dirty="0">
                <a:solidFill>
                  <a:srgbClr val="234465"/>
                </a:solidFill>
                <a:effectLst/>
              </a:rPr>
              <a:t>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for </a:t>
            </a:r>
            <a:r>
              <a:rPr lang="en-US" sz="2600" dirty="0">
                <a:solidFill>
                  <a:srgbClr val="234465"/>
                </a:solidFill>
                <a:effectLst/>
              </a:rPr>
              <a:t>($i = 0; $i &lt; $power; $i++)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  $</a:t>
            </a:r>
            <a:r>
              <a:rPr lang="en-US" sz="2600" dirty="0">
                <a:solidFill>
                  <a:srgbClr val="234465"/>
                </a:solidFill>
                <a:effectLst/>
              </a:rPr>
              <a:t>result *= $number;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600" dirty="0">
                <a:solidFill>
                  <a:srgbClr val="234465"/>
                </a:solidFill>
                <a:effectLst/>
              </a:rPr>
              <a:t>$result;</a:t>
            </a:r>
          </a:p>
          <a:p>
            <a:r>
              <a:rPr lang="en-US" sz="2600" dirty="0" smtClean="0">
                <a:solidFill>
                  <a:srgbClr val="234465"/>
                </a:solidFill>
                <a:effectLst/>
              </a:rPr>
              <a:t>}</a:t>
            </a:r>
            <a:endParaRPr lang="en-US" sz="2600" dirty="0">
              <a:solidFill>
                <a:srgbClr val="234465"/>
              </a:solidFill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81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A9D78-F31E-4429-8490-4FD081EEC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2FB8-B084-4014-A8AB-4B88BCD9CB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3CD9A-0616-4FDC-AB0C-4EF006E7EA75}"/>
              </a:ext>
            </a:extLst>
          </p:cNvPr>
          <p:cNvSpPr/>
          <p:nvPr/>
        </p:nvSpPr>
        <p:spPr>
          <a:xfrm>
            <a:off x="4444139" y="2133600"/>
            <a:ext cx="3657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200" b="1" dirty="0" smtClean="0">
                <a:ln w="0"/>
                <a:solidFill>
                  <a:schemeClr val="bg2"/>
                </a:solidFill>
                <a:latin typeface="+mj-lt"/>
              </a:rPr>
              <a:t>function () {</a:t>
            </a:r>
          </a:p>
          <a:p>
            <a:r>
              <a:rPr lang="en-US" sz="5200" b="1" dirty="0" smtClean="0">
                <a:ln w="0"/>
                <a:solidFill>
                  <a:schemeClr val="bg2"/>
                </a:solidFill>
                <a:latin typeface="+mj-lt"/>
              </a:rPr>
              <a:t> }</a:t>
            </a:r>
            <a:endParaRPr lang="en-US" sz="5200" b="1" dirty="0">
              <a:ln w="0"/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9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without </a:t>
            </a:r>
            <a:r>
              <a:rPr lang="en-US" b="1" dirty="0" smtClean="0">
                <a:solidFill>
                  <a:schemeClr val="bg1"/>
                </a:solidFill>
              </a:rPr>
              <a:t>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r>
              <a:rPr lang="en-US" dirty="0" smtClean="0"/>
              <a:t>Using for:</a:t>
            </a:r>
          </a:p>
          <a:p>
            <a:pPr lvl="1"/>
            <a:r>
              <a:rPr lang="en-US" dirty="0"/>
              <a:t>Assign it to a variable, then call it later using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variable's name</a:t>
            </a:r>
          </a:p>
          <a:p>
            <a:pPr lvl="1"/>
            <a:r>
              <a:rPr lang="en-US" dirty="0"/>
              <a:t>Pass it to another function that can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call </a:t>
            </a:r>
            <a:r>
              <a:rPr lang="en-US" dirty="0"/>
              <a:t>it </a:t>
            </a:r>
            <a:r>
              <a:rPr lang="en-US" dirty="0" smtClean="0"/>
              <a:t>later - </a:t>
            </a:r>
            <a:r>
              <a:rPr lang="en-US" b="1" dirty="0" smtClean="0">
                <a:solidFill>
                  <a:schemeClr val="bg1"/>
                </a:solidFill>
              </a:rPr>
              <a:t>callback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1752600"/>
            <a:ext cx="7180916" cy="151077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function ($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name, 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timeOfDay)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  return "</a:t>
            </a:r>
            <a:r>
              <a:rPr lang="en-US" sz="2800" dirty="0">
                <a:solidFill>
                  <a:schemeClr val="tx1"/>
                </a:solidFill>
                <a:effectLst/>
              </a:rPr>
              <a:t>Good $timeOfDay, $name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!";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};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7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an anonymous function, </a:t>
            </a:r>
            <a:r>
              <a:rPr lang="en-US" dirty="0" smtClean="0"/>
              <a:t>then </a:t>
            </a:r>
            <a:r>
              <a:rPr lang="en-US" dirty="0"/>
              <a:t>store it in a </a:t>
            </a:r>
            <a:r>
              <a:rPr lang="en-US" dirty="0" smtClean="0"/>
              <a:t>variable,</a:t>
            </a:r>
            <a:br>
              <a:rPr lang="en-US" dirty="0" smtClean="0"/>
            </a:br>
            <a:r>
              <a:rPr lang="en-US" dirty="0" smtClean="0"/>
              <a:t>just </a:t>
            </a:r>
            <a:r>
              <a:rPr lang="en-US" dirty="0"/>
              <a:t>like any other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Assigning anonymous </a:t>
            </a:r>
            <a:r>
              <a:rPr lang="en-US" sz="4000" dirty="0" smtClean="0"/>
              <a:t>function </a:t>
            </a:r>
            <a:r>
              <a:rPr lang="en-US" sz="4000" dirty="0"/>
              <a:t>to </a:t>
            </a:r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21162" y="2514600"/>
            <a:ext cx="8153400" cy="2803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$result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name, 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timeOfDay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  return "</a:t>
            </a:r>
            <a:r>
              <a:rPr lang="en-US" sz="2800" dirty="0">
                <a:solidFill>
                  <a:schemeClr val="tx1"/>
                </a:solidFill>
                <a:effectLst/>
              </a:rPr>
              <a:t>Good $timeOfDay, $name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!";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$result(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"George", "night"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//Good night, George!</a:t>
            </a:r>
          </a:p>
        </p:txBody>
      </p:sp>
    </p:spTree>
    <p:extLst>
      <p:ext uri="{BB962C8B-B14F-4D97-AF65-F5344CB8AC3E}">
        <p14:creationId xmlns:p14="http://schemas.microsoft.com/office/powerpoint/2010/main" val="21421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callback function is a function that </a:t>
            </a:r>
            <a:r>
              <a:rPr lang="en-US" dirty="0" smtClean="0"/>
              <a:t>pass </a:t>
            </a:r>
            <a:r>
              <a:rPr lang="en-US" dirty="0"/>
              <a:t>to another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argument</a:t>
            </a:r>
          </a:p>
          <a:p>
            <a:r>
              <a:rPr lang="en-US" dirty="0"/>
              <a:t>Many built-in PHP functions accept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functions as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1162" y="3090280"/>
            <a:ext cx="7543800" cy="3234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$names = ["Peter", "George", "John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"];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print_r(array_map(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($name)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return </a:t>
            </a:r>
            <a:r>
              <a:rPr lang="en-US" sz="2800" dirty="0">
                <a:solidFill>
                  <a:schemeClr val="tx1"/>
                </a:solidFill>
                <a:effectLst/>
              </a:rPr>
              <a:t>"Hello $name!";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  <a:r>
              <a:rPr lang="en-US" sz="2800" dirty="0">
                <a:solidFill>
                  <a:schemeClr val="tx1"/>
                </a:solidFill>
                <a:effectLst/>
              </a:rPr>
              <a:t>, $names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800" i="1" dirty="0" smtClean="0">
                <a:solidFill>
                  <a:schemeClr val="accent2"/>
                </a:solidFill>
                <a:effectLst/>
              </a:rPr>
              <a:t>//Hello Peter!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</a:t>
            </a:r>
            <a:r>
              <a:rPr lang="en-US" sz="2800" i="1" dirty="0" smtClean="0">
                <a:solidFill>
                  <a:schemeClr val="accent2"/>
                </a:solidFill>
                <a:effectLst/>
              </a:rPr>
              <a:t>George!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</a:t>
            </a:r>
            <a:r>
              <a:rPr lang="en-US" sz="2800" i="1" dirty="0" smtClean="0">
                <a:solidFill>
                  <a:schemeClr val="accent2"/>
                </a:solidFill>
                <a:effectLst/>
              </a:rPr>
              <a:t>John!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50362" y="4340776"/>
            <a:ext cx="3124200" cy="733328"/>
          </a:xfrm>
          <a:prstGeom prst="wedgeRoundRectCallout">
            <a:avLst>
              <a:gd name="adj1" fmla="val -33491"/>
              <a:gd name="adj2" fmla="val -651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3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an assigning anonymous function that calculate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factorial </a:t>
            </a:r>
            <a:r>
              <a:rPr lang="en-US" dirty="0"/>
              <a:t>and return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0812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13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2"/>
          <p:cNvSpPr/>
          <p:nvPr/>
        </p:nvSpPr>
        <p:spPr>
          <a:xfrm>
            <a:off x="3234362" y="2828856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0812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120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0613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</a:t>
            </a:r>
            <a:endParaRPr lang="en-GB" sz="3200" b="1" baseline="30000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3234362" y="3762650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3261" y="4684285"/>
            <a:ext cx="49625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dirty="0"/>
              <a:t>15511210043330985984000000</a:t>
            </a:r>
            <a:endParaRPr lang="bg-BG" sz="40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0613" y="4684285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25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76812" y="4769941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9212" y="1295400"/>
            <a:ext cx="6934200" cy="476916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&lt;?</a:t>
            </a:r>
            <a:r>
              <a:rPr lang="pt-BR" dirty="0" smtClean="0">
                <a:solidFill>
                  <a:schemeClr val="tx1"/>
                </a:solidFill>
              </a:rPr>
              <a:t>php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$n = intval(readline());</a:t>
            </a:r>
          </a:p>
          <a:p>
            <a:r>
              <a:rPr lang="pt-BR" dirty="0">
                <a:solidFill>
                  <a:schemeClr val="tx1"/>
                </a:solidFill>
              </a:rPr>
              <a:t>$factorial = </a:t>
            </a:r>
            <a:r>
              <a:rPr lang="pt-BR" dirty="0">
                <a:solidFill>
                  <a:schemeClr val="bg1"/>
                </a:solidFill>
              </a:rPr>
              <a:t>function ($n)</a:t>
            </a:r>
            <a:r>
              <a:rPr lang="pt-BR" dirty="0">
                <a:solidFill>
                  <a:schemeClr val="tx1"/>
                </a:solidFill>
              </a:rPr>
              <a:t> {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$</a:t>
            </a:r>
            <a:r>
              <a:rPr lang="pt-BR" dirty="0">
                <a:solidFill>
                  <a:schemeClr val="tx1"/>
                </a:solidFill>
              </a:rPr>
              <a:t>factorial = 1;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for </a:t>
            </a:r>
            <a:r>
              <a:rPr lang="pt-BR" dirty="0">
                <a:solidFill>
                  <a:schemeClr val="tx1"/>
                </a:solidFill>
              </a:rPr>
              <a:t>($i = 1; $i &lt;= $n; $i++)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  $</a:t>
            </a:r>
            <a:r>
              <a:rPr lang="pt-BR" dirty="0">
                <a:solidFill>
                  <a:schemeClr val="tx1"/>
                </a:solidFill>
              </a:rPr>
              <a:t>factorial = </a:t>
            </a:r>
            <a:r>
              <a:rPr lang="pt-BR" dirty="0">
                <a:solidFill>
                  <a:schemeClr val="bg1"/>
                </a:solidFill>
              </a:rPr>
              <a:t>bcmul</a:t>
            </a:r>
            <a:r>
              <a:rPr lang="pt-BR" dirty="0">
                <a:solidFill>
                  <a:schemeClr val="tx1"/>
                </a:solidFill>
              </a:rPr>
              <a:t>($factorial, $i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return </a:t>
            </a:r>
            <a:r>
              <a:rPr lang="pt-BR" dirty="0">
                <a:solidFill>
                  <a:schemeClr val="tx1"/>
                </a:solidFill>
              </a:rPr>
              <a:t>$factorial;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};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printf</a:t>
            </a:r>
            <a:r>
              <a:rPr lang="pt-BR" dirty="0">
                <a:solidFill>
                  <a:schemeClr val="tx1"/>
                </a:solidFill>
              </a:rPr>
              <a:t>("%s", </a:t>
            </a:r>
            <a:r>
              <a:rPr lang="pt-BR" dirty="0">
                <a:solidFill>
                  <a:schemeClr val="bg1"/>
                </a:solidFill>
              </a:rPr>
              <a:t>$factorial($n)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0167" y="4953000"/>
            <a:ext cx="10958928" cy="768084"/>
          </a:xfrm>
        </p:spPr>
        <p:txBody>
          <a:bodyPr/>
          <a:lstStyle/>
          <a:p>
            <a:r>
              <a:rPr lang="en-US" dirty="0" smtClean="0"/>
              <a:t>Variables Scope</a:t>
            </a:r>
            <a:endParaRPr lang="en-US" dirty="0"/>
          </a:p>
        </p:txBody>
      </p:sp>
      <p:pic>
        <p:nvPicPr>
          <p:cNvPr id="10242" name="Picture 2" descr="C:\Users\Julieta\Desktop\glob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67264"/>
            <a:ext cx="4170038" cy="40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/>
          </a:bodyPr>
          <a:lstStyle/>
          <a:p>
            <a:r>
              <a:rPr lang="en-US" sz="3200" dirty="0"/>
              <a:t>Variables outside of a function are not accessible in it: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  <a:p>
            <a:r>
              <a:rPr lang="en-US" sz="3200" dirty="0"/>
              <a:t>To access an external variable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3200" dirty="0"/>
              <a:t> keyword</a:t>
            </a:r>
            <a:endParaRPr lang="bg-BG" sz="3200" dirty="0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Keyword</a:t>
            </a:r>
            <a:endParaRPr lang="bg-B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752600"/>
            <a:ext cx="893351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"test";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global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 (local scope)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4343400"/>
            <a:ext cx="1078972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"test";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4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$a;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global variable $a is included in the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test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857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Variables, declared in loops are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after the loop ends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A variable in PHP is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sz="3200" dirty="0"/>
              <a:t> with its first assignment</a:t>
            </a:r>
            <a:endParaRPr lang="bg-BG" sz="3200" dirty="0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and Variable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908244"/>
            <a:ext cx="5638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($i = 0; $i &lt; 5; $i++)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[] = $i;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print_r(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3" y="4419600"/>
            <a:ext cx="5638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15;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($a == 5) { $five = 'five';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$five = 'not five'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$five;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not five</a:t>
            </a:r>
          </a:p>
        </p:txBody>
      </p:sp>
    </p:spTree>
    <p:extLst>
      <p:ext uri="{BB962C8B-B14F-4D97-AF65-F5344CB8AC3E}">
        <p14:creationId xmlns:p14="http://schemas.microsoft.com/office/powerpoint/2010/main" val="4004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variables in PHP are initialized only once (on demand)</a:t>
            </a:r>
          </a:p>
          <a:p>
            <a:pPr lvl="1"/>
            <a:r>
              <a:rPr lang="en-US" dirty="0"/>
              <a:t>Their existing values are preserved in the next function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2895600"/>
            <a:ext cx="10283722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callMe() {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0;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initialized at the first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$count++;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executed at each function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"callMe() is called $count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times"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.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PHP_EOL;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1 times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2 times</a:t>
            </a:r>
          </a:p>
        </p:txBody>
      </p:sp>
    </p:spTree>
    <p:extLst>
      <p:ext uri="{BB962C8B-B14F-4D97-AF65-F5344CB8AC3E}">
        <p14:creationId xmlns:p14="http://schemas.microsoft.com/office/powerpoint/2010/main" val="16120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latin typeface="+mj-lt"/>
              </a:rPr>
              <a:t>Functions naming guidelines</a:t>
            </a:r>
          </a:p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function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 or with_underscores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Function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034062"/>
            <a:ext cx="571597" cy="513875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864" y="4647564"/>
            <a:ext cx="538991" cy="533399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9008" y="4038600"/>
            <a:ext cx="5858241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averageGrade, delete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_report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214" y="4657327"/>
            <a:ext cx="8002896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</a:t>
            </a:r>
            <a:r>
              <a:rPr lang="en-US" sz="3200" b="1" dirty="0">
                <a:solidFill>
                  <a:srgbClr val="FFA000"/>
                </a:solidFill>
                <a:cs typeface="Consolas" pitchFamily="49" charset="0"/>
              </a:rPr>
              <a:t> or with_underscores</a:t>
            </a:r>
            <a:endParaRPr lang="en-US" sz="3200" b="1" dirty="0">
              <a:solidFill>
                <a:srgbClr val="FFA000"/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spcBef>
                <a:spcPts val="1800"/>
              </a:spcBef>
              <a:buNone/>
            </a:pPr>
            <a:endParaRPr lang="bg-BG" sz="3200" b="1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3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function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</a:t>
            </a:r>
            <a:r>
              <a:rPr lang="en-US" sz="3200" dirty="0" smtClean="0"/>
              <a:t>Function's </a:t>
            </a:r>
            <a:r>
              <a:rPr lang="en-US" sz="3200" dirty="0"/>
              <a:t>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78486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printBody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printFooter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61012" y="4724399"/>
            <a:ext cx="3276600" cy="1298369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0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>
              <a:spcBef>
                <a:spcPts val="1800"/>
              </a:spcBef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>
                <a:latin typeface="+mj-lt"/>
              </a:rPr>
              <a:t>, after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+mj-lt"/>
              </a:rPr>
              <a:t> loops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578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797006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6342" y="1752600"/>
            <a:ext cx="571597" cy="51387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Forms Definition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30828-15D0-4BB3-9A99-63B05123D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34" y="1285054"/>
            <a:ext cx="2737156" cy="27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206" y="1038963"/>
            <a:ext cx="10033549" cy="527467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chemeClr val="bg1"/>
                </a:solidFill>
              </a:rPr>
              <a:t>webform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web form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HTML form</a:t>
            </a:r>
            <a:r>
              <a:rPr lang="en-US" dirty="0"/>
              <a:t> on a web          page allows a user to enter data that is sent to         a server for processing</a:t>
            </a:r>
          </a:p>
          <a:p>
            <a:r>
              <a:rPr lang="en-US" dirty="0"/>
              <a:t>Forms can resemble </a:t>
            </a:r>
            <a:r>
              <a:rPr lang="en-US" b="1" dirty="0">
                <a:solidFill>
                  <a:schemeClr val="bg1"/>
                </a:solidFill>
              </a:rPr>
              <a:t>paper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 forms            because web users fill out the forms using                    </a:t>
            </a:r>
            <a:r>
              <a:rPr lang="en-US" b="1" dirty="0">
                <a:solidFill>
                  <a:schemeClr val="bg1"/>
                </a:solidFill>
              </a:rPr>
              <a:t>checkboxes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radio buttons</a:t>
            </a:r>
            <a:r>
              <a:rPr lang="en-US" dirty="0"/>
              <a:t> or </a:t>
            </a:r>
            <a:r>
              <a:rPr lang="en-US" b="1" dirty="0">
                <a:solidFill>
                  <a:schemeClr val="bg1"/>
                </a:solidFill>
              </a:rPr>
              <a:t>text 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619" y="101617"/>
            <a:ext cx="8397308" cy="882424"/>
          </a:xfrm>
        </p:spPr>
        <p:txBody>
          <a:bodyPr/>
          <a:lstStyle/>
          <a:p>
            <a:r>
              <a:rPr lang="en-GB" dirty="0"/>
              <a:t>Form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C9A65-00ED-4ACC-9AD6-A5B0C0CF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8" y="1196657"/>
            <a:ext cx="3972588" cy="5199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9FAC01B-C79E-4F64-AF5E-BEF18785847B}"/>
              </a:ext>
            </a:extLst>
          </p:cNvPr>
          <p:cNvSpPr/>
          <p:nvPr/>
        </p:nvSpPr>
        <p:spPr bwMode="auto">
          <a:xfrm>
            <a:off x="8661349" y="1256621"/>
            <a:ext cx="2461205" cy="646945"/>
          </a:xfrm>
          <a:prstGeom prst="wedgeRoundRectCallout">
            <a:avLst>
              <a:gd name="adj1" fmla="val -58215"/>
              <a:gd name="adj2" fmla="val 28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field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1D190E8-EAB4-4164-A28F-B145CCC1E689}"/>
              </a:ext>
            </a:extLst>
          </p:cNvPr>
          <p:cNvSpPr/>
          <p:nvPr/>
        </p:nvSpPr>
        <p:spPr bwMode="auto">
          <a:xfrm>
            <a:off x="3010150" y="2288325"/>
            <a:ext cx="2461205" cy="646946"/>
          </a:xfrm>
          <a:prstGeom prst="wedgeRoundRectCallout">
            <a:avLst>
              <a:gd name="adj1" fmla="val 78596"/>
              <a:gd name="adj2" fmla="val 19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area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3973FFB-D029-414B-976C-43E0AE08F1C5}"/>
              </a:ext>
            </a:extLst>
          </p:cNvPr>
          <p:cNvSpPr/>
          <p:nvPr/>
        </p:nvSpPr>
        <p:spPr bwMode="auto">
          <a:xfrm>
            <a:off x="8661348" y="3260451"/>
            <a:ext cx="2461205" cy="646946"/>
          </a:xfrm>
          <a:prstGeom prst="wedgeRoundRectCallout">
            <a:avLst>
              <a:gd name="adj1" fmla="val -59686"/>
              <a:gd name="adj2" fmla="val -1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FF8F6A5-2D5C-4244-BE05-165BB0661672}"/>
              </a:ext>
            </a:extLst>
          </p:cNvPr>
          <p:cNvSpPr/>
          <p:nvPr/>
        </p:nvSpPr>
        <p:spPr bwMode="auto">
          <a:xfrm>
            <a:off x="8666291" y="4826922"/>
            <a:ext cx="2461205" cy="646946"/>
          </a:xfrm>
          <a:prstGeom prst="wedgeRoundRectCallout">
            <a:avLst>
              <a:gd name="adj1" fmla="val -59686"/>
              <a:gd name="adj2" fmla="val -17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DE0F515-E0AB-4DE7-967B-59447C1C9E6C}"/>
              </a:ext>
            </a:extLst>
          </p:cNvPr>
          <p:cNvSpPr/>
          <p:nvPr/>
        </p:nvSpPr>
        <p:spPr bwMode="auto">
          <a:xfrm>
            <a:off x="2124143" y="5749477"/>
            <a:ext cx="2461205" cy="646946"/>
          </a:xfrm>
          <a:prstGeom prst="wedgeRoundRectCallout">
            <a:avLst>
              <a:gd name="adj1" fmla="val 69691"/>
              <a:gd name="adj2" fmla="val 30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button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4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In PHP we have two type of functions: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User-defined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: is the function </a:t>
            </a:r>
            <a:r>
              <a:rPr lang="en-US" sz="3200" dirty="0" smtClean="0"/>
              <a:t>created</a:t>
            </a:r>
            <a:br>
              <a:rPr lang="en-US" sz="3200" dirty="0" smtClean="0"/>
            </a:br>
            <a:r>
              <a:rPr lang="en-US" sz="3200" dirty="0" smtClean="0"/>
              <a:t>by user</a:t>
            </a:r>
          </a:p>
          <a:p>
            <a:pPr marL="609036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609036" lvl="1" indent="0">
              <a:lnSpc>
                <a:spcPct val="110000"/>
              </a:lnSpc>
              <a:spcBef>
                <a:spcPts val="1800"/>
              </a:spcBef>
              <a:spcAft>
                <a:spcPts val="3000"/>
              </a:spcAft>
              <a:buClr>
                <a:schemeClr val="tx1"/>
              </a:buClr>
              <a:buNone/>
            </a:pPr>
            <a:endParaRPr lang="en-US" sz="3400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Built-in Function</a:t>
            </a:r>
            <a:r>
              <a:rPr lang="en-US" sz="3200" dirty="0"/>
              <a:t>: is the function created by </a:t>
            </a:r>
            <a:r>
              <a:rPr lang="en-US" sz="3200" dirty="0" smtClean="0"/>
              <a:t>PHP,</a:t>
            </a:r>
            <a:br>
              <a:rPr lang="en-US" sz="3200" dirty="0" smtClean="0"/>
            </a:br>
            <a:r>
              <a:rPr lang="en-US" sz="3200" dirty="0" smtClean="0"/>
              <a:t>and ready </a:t>
            </a:r>
            <a:r>
              <a:rPr lang="en-US" sz="3200" dirty="0"/>
              <a:t>to use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938285"/>
            <a:ext cx="3809999" cy="186953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600" b="1" dirty="0">
                <a:latin typeface="Consolas" panose="020B0609020204030204" pitchFamily="49" charset="0"/>
              </a:rPr>
              <a:t> </a:t>
            </a:r>
            <a:r>
              <a:rPr lang="en-US" sz="2600" b="1" dirty="0" smtClean="0">
                <a:latin typeface="Consolas" panose="020B0609020204030204" pitchFamily="49" charset="0"/>
              </a:rPr>
              <a:t>sayHello()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{</a:t>
            </a:r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Some Code</a:t>
            </a:r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F20C4F4D-3A91-4EAD-A42B-49EB2A0F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3" y="2328685"/>
            <a:ext cx="2590800" cy="452016"/>
          </a:xfrm>
          <a:prstGeom prst="wedgeRoundRectCallout">
            <a:avLst>
              <a:gd name="adj1" fmla="val -36664"/>
              <a:gd name="adj2" fmla="val 759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1" y="2328685"/>
            <a:ext cx="2057401" cy="452015"/>
          </a:xfrm>
          <a:prstGeom prst="wedgeRoundRectCallout">
            <a:avLst>
              <a:gd name="adj1" fmla="val -7995"/>
              <a:gd name="adj2" fmla="val 715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86FC172-64DA-40AA-89C6-28D46615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395485"/>
            <a:ext cx="1828800" cy="811219"/>
          </a:xfrm>
          <a:prstGeom prst="wedgeRoundRectCallout">
            <a:avLst>
              <a:gd name="adj1" fmla="val 60241"/>
              <a:gd name="adj2" fmla="val -1085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425313"/>
            <a:ext cx="4495800" cy="98929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$input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readline()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intval(</a:t>
            </a:r>
            <a:r>
              <a:rPr lang="en-US" sz="2600" b="1" noProof="1">
                <a:latin typeface="Consolas" pitchFamily="49" charset="0"/>
              </a:rPr>
              <a:t>$input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89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E0E20-2F32-444E-8C31-C5A64717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Name </a:t>
            </a:r>
            <a:r>
              <a:rPr lang="en-US" dirty="0"/>
              <a:t>- specifies the name of a form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Action </a:t>
            </a:r>
            <a:r>
              <a:rPr lang="en-US" dirty="0"/>
              <a:t>- specifies where to send the form-data when a      form is submitted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 Type </a:t>
            </a:r>
            <a:r>
              <a:rPr lang="en-US" dirty="0"/>
              <a:t>- defines an input control</a:t>
            </a:r>
          </a:p>
          <a:p>
            <a:pPr marL="457063" indent="-457063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onClick</a:t>
            </a:r>
            <a:r>
              <a:rPr lang="en-US" sz="3399" b="1" dirty="0"/>
              <a:t> - </a:t>
            </a:r>
            <a:r>
              <a:rPr lang="bg-BG" sz="3399" dirty="0"/>
              <a:t>is an event handler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FE1C10-E85F-4F04-BA1C-F0C43431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E6C6-95E4-40B7-8CBF-B05894A0A2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74B577-124E-453D-98E9-AB633FD0170B}"/>
              </a:ext>
            </a:extLst>
          </p:cNvPr>
          <p:cNvSpPr/>
          <p:nvPr/>
        </p:nvSpPr>
        <p:spPr bwMode="auto">
          <a:xfrm>
            <a:off x="3356763" y="1808108"/>
            <a:ext cx="2015696" cy="327425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FCF26-8290-4CC5-8F04-A9243683F346}"/>
              </a:ext>
            </a:extLst>
          </p:cNvPr>
          <p:cNvSpPr/>
          <p:nvPr/>
        </p:nvSpPr>
        <p:spPr bwMode="auto">
          <a:xfrm>
            <a:off x="3689826" y="2561435"/>
            <a:ext cx="2160810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58B6E-F89B-4629-BDD0-D33831FE254A}"/>
              </a:ext>
            </a:extLst>
          </p:cNvPr>
          <p:cNvSpPr/>
          <p:nvPr/>
        </p:nvSpPr>
        <p:spPr bwMode="auto">
          <a:xfrm>
            <a:off x="1687683" y="3802856"/>
            <a:ext cx="1672476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459D4-6522-4F4D-B9B3-0D82C2673E3F}"/>
              </a:ext>
            </a:extLst>
          </p:cNvPr>
          <p:cNvSpPr/>
          <p:nvPr/>
        </p:nvSpPr>
        <p:spPr bwMode="auto">
          <a:xfrm>
            <a:off x="2352312" y="4605393"/>
            <a:ext cx="2288817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5D1DA-B167-4EE0-BA75-5152ABF7E215}"/>
              </a:ext>
            </a:extLst>
          </p:cNvPr>
          <p:cNvSpPr/>
          <p:nvPr/>
        </p:nvSpPr>
        <p:spPr bwMode="auto">
          <a:xfrm>
            <a:off x="2216842" y="1360676"/>
            <a:ext cx="2239697" cy="398221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F6765-3DD0-42D0-A0EA-7EE4AA62F517}"/>
              </a:ext>
            </a:extLst>
          </p:cNvPr>
          <p:cNvSpPr txBox="1"/>
          <p:nvPr/>
        </p:nvSpPr>
        <p:spPr>
          <a:xfrm>
            <a:off x="1122553" y="1267732"/>
            <a:ext cx="9165936" cy="42572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Name: &lt;input type="text" name ="name"/&gt;&lt;br&gt;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Email: &lt;input type="text" name ="email"/&gt;&lt;br&gt;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Gender: &lt;input type="radio" name ="gender"/&gt;Male&lt;br&gt;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&lt;input type="radio" name ="gender"/&gt;Female&lt;br&gt;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Comments: 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&lt;textarea name="comments"&gt;Any other comments?&lt;/textarea&gt;&lt;br&gt;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&lt;input type="submit"/&gt;&lt;br&gt;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30F031-36C2-4AAF-B260-7AE8E3D78F37}"/>
              </a:ext>
            </a:extLst>
          </p:cNvPr>
          <p:cNvSpPr/>
          <p:nvPr/>
        </p:nvSpPr>
        <p:spPr bwMode="auto">
          <a:xfrm>
            <a:off x="190356" y="5784120"/>
            <a:ext cx="1861143" cy="852953"/>
          </a:xfrm>
          <a:prstGeom prst="wedgeRoundRectCallout">
            <a:avLst>
              <a:gd name="adj1" fmla="val 27213"/>
              <a:gd name="adj2" fmla="val 403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98C8077-EF92-453C-95B5-89ADBABD2F33}"/>
              </a:ext>
            </a:extLst>
          </p:cNvPr>
          <p:cNvSpPr/>
          <p:nvPr/>
        </p:nvSpPr>
        <p:spPr bwMode="auto">
          <a:xfrm>
            <a:off x="2352312" y="5808696"/>
            <a:ext cx="1861144" cy="852953"/>
          </a:xfrm>
          <a:prstGeom prst="wedgeRoundRectCallout">
            <a:avLst>
              <a:gd name="adj1" fmla="val -16985"/>
              <a:gd name="adj2" fmla="val 4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2E46AE1-25B8-4444-A691-25EF4373C744}"/>
              </a:ext>
            </a:extLst>
          </p:cNvPr>
          <p:cNvSpPr/>
          <p:nvPr/>
        </p:nvSpPr>
        <p:spPr bwMode="auto">
          <a:xfrm>
            <a:off x="4514269" y="5779224"/>
            <a:ext cx="2165861" cy="882424"/>
          </a:xfrm>
          <a:prstGeom prst="wedgeRoundRectCallout">
            <a:avLst>
              <a:gd name="adj1" fmla="val 45067"/>
              <a:gd name="adj2" fmla="val -21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EEA562D-8992-4FFF-8815-A2045BD2F4ED}"/>
              </a:ext>
            </a:extLst>
          </p:cNvPr>
          <p:cNvSpPr/>
          <p:nvPr/>
        </p:nvSpPr>
        <p:spPr bwMode="auto">
          <a:xfrm>
            <a:off x="6977039" y="5779224"/>
            <a:ext cx="2165861" cy="882424"/>
          </a:xfrm>
          <a:prstGeom prst="wedgeRoundRectCallout">
            <a:avLst>
              <a:gd name="adj1" fmla="val -37755"/>
              <a:gd name="adj2" fmla="val -2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104FFC-4FE9-44B2-A584-B742F95572D6}"/>
              </a:ext>
            </a:extLst>
          </p:cNvPr>
          <p:cNvSpPr/>
          <p:nvPr/>
        </p:nvSpPr>
        <p:spPr bwMode="auto">
          <a:xfrm>
            <a:off x="9439807" y="5779224"/>
            <a:ext cx="2165862" cy="882424"/>
          </a:xfrm>
          <a:prstGeom prst="wedgeRoundRectCallout">
            <a:avLst>
              <a:gd name="adj1" fmla="val -19468"/>
              <a:gd name="adj2" fmla="val -264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</a:t>
            </a:r>
          </a:p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PHP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51313" y="1447800"/>
            <a:ext cx="3886200" cy="2159260"/>
            <a:chOff x="4151313" y="1447800"/>
            <a:chExt cx="3886200" cy="2159260"/>
          </a:xfrm>
        </p:grpSpPr>
        <p:sp>
          <p:nvSpPr>
            <p:cNvPr id="8" name="TextBox 7"/>
            <p:cNvSpPr txBox="1"/>
            <p:nvPr/>
          </p:nvSpPr>
          <p:spPr>
            <a:xfrm>
              <a:off x="4151313" y="1447800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$_GET[]</a:t>
              </a:r>
              <a:endParaRPr lang="en-US" sz="54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1313" y="2525253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$_POST[]</a:t>
              </a:r>
              <a:endParaRPr lang="en-US" sz="54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0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PHP superglobals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are </a:t>
            </a:r>
            <a:r>
              <a:rPr lang="en-US" dirty="0" smtClean="0"/>
              <a:t>used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collect </a:t>
            </a:r>
            <a:r>
              <a:rPr lang="en-US" dirty="0" smtClean="0"/>
              <a:t>form-data: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$_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is an array of variables passed to the current script via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</a:t>
            </a:r>
            <a:r>
              <a:rPr lang="en-US" dirty="0" smtClean="0"/>
              <a:t>parameters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is an array of variables passed 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script via the </a:t>
            </a:r>
            <a:r>
              <a:rPr lang="en-US" b="1" dirty="0">
                <a:solidFill>
                  <a:schemeClr val="bg1"/>
                </a:solidFill>
              </a:rPr>
              <a:t>HTTP POST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whether a variable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isset(variable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Deleting an existing variable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unset(variable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Handling Functions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7372" y="3886200"/>
            <a:ext cx="905864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20;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($count))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echo $count;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$count;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Notice: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count</a:t>
            </a:r>
          </a:p>
        </p:txBody>
      </p:sp>
    </p:spTree>
    <p:extLst>
      <p:ext uri="{BB962C8B-B14F-4D97-AF65-F5344CB8AC3E}">
        <p14:creationId xmlns:p14="http://schemas.microsoft.com/office/powerpoint/2010/main" val="7835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 smtClean="0">
                <a:cs typeface="Consolas" pitchFamily="49" charset="0"/>
              </a:rPr>
              <a:t>htmlspecialchars()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the predefined characters </a:t>
            </a:r>
            <a:r>
              <a:rPr lang="en-US" b="1" dirty="0">
                <a:solidFill>
                  <a:schemeClr val="bg1"/>
                </a:solidFill>
              </a:rPr>
              <a:t>"&lt;"</a:t>
            </a:r>
            <a:r>
              <a:rPr lang="en-US" dirty="0"/>
              <a:t> (less than) and </a:t>
            </a:r>
            <a:r>
              <a:rPr lang="en-US" b="1" dirty="0">
                <a:solidFill>
                  <a:schemeClr val="bg1"/>
                </a:solidFill>
              </a:rPr>
              <a:t>"&gt;"</a:t>
            </a:r>
            <a:r>
              <a:rPr lang="en-US" dirty="0"/>
              <a:t> (greater than) to HTML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438400"/>
            <a:ext cx="905864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$str = "This is some &lt;b&gt;bold&lt;/b&gt; text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.";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echo $str . "&lt;br&gt;";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is some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2600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htmlspecialchars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($str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is some 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&lt;b&gt;bold&lt;b&gt;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text.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545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name from a form and prints in the </a:t>
            </a:r>
            <a:r>
              <a:rPr lang="en-US" dirty="0" smtClean="0"/>
              <a:t>html a greetings: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"Hello, {name}!"</a:t>
            </a:r>
          </a:p>
          <a:p>
            <a:r>
              <a:rPr lang="en-US" dirty="0" smtClean="0"/>
              <a:t>The </a:t>
            </a:r>
            <a:r>
              <a:rPr lang="en-US" dirty="0"/>
              <a:t>form should disappear after clicking the </a:t>
            </a:r>
            <a:r>
              <a:rPr lang="en-US" dirty="0" smtClean="0"/>
              <a:t>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Hello, Person!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505200"/>
            <a:ext cx="4238625" cy="1447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70" y="3505200"/>
            <a:ext cx="5409142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4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674812" y="1157818"/>
            <a:ext cx="8763000" cy="491170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bg1"/>
                </a:solidFill>
              </a:rPr>
              <a:t>isset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$</a:t>
            </a:r>
            <a:r>
              <a:rPr lang="en-US" sz="2600" dirty="0">
                <a:solidFill>
                  <a:schemeClr val="tx1"/>
                </a:solidFill>
              </a:rPr>
              <a:t>person = </a:t>
            </a:r>
            <a:r>
              <a:rPr lang="en-US" sz="2600" dirty="0">
                <a:solidFill>
                  <a:schemeClr val="bg1"/>
                </a:solidFill>
              </a:rPr>
              <a:t>htmlspecialchars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echo </a:t>
            </a:r>
            <a:r>
              <a:rPr lang="en-US" sz="2600" dirty="0">
                <a:solidFill>
                  <a:schemeClr val="tx1"/>
                </a:solidFill>
              </a:rPr>
              <a:t>"Hello, $person!";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} else { ?&gt;</a:t>
            </a:r>
          </a:p>
          <a:p>
            <a:pPr>
              <a:spcAft>
                <a:spcPts val="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&lt;</a:t>
            </a:r>
            <a:r>
              <a:rPr lang="en-US" sz="2600" dirty="0">
                <a:solidFill>
                  <a:schemeClr val="tx1"/>
                </a:solidFill>
              </a:rPr>
              <a:t>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  Name</a:t>
            </a:r>
            <a:r>
              <a:rPr lang="en-US" sz="2600" dirty="0">
                <a:solidFill>
                  <a:schemeClr val="tx1"/>
                </a:solidFill>
              </a:rPr>
              <a:t>: &lt;input type="text" name="</a:t>
            </a:r>
            <a:r>
              <a:rPr lang="en-US" sz="2600" dirty="0">
                <a:solidFill>
                  <a:schemeClr val="bg1"/>
                </a:solidFill>
              </a:rPr>
              <a:t>person</a:t>
            </a:r>
            <a:r>
              <a:rPr lang="en-US" sz="2600" dirty="0">
                <a:solidFill>
                  <a:schemeClr val="tx1"/>
                </a:solidFill>
              </a:rPr>
              <a:t>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smtClean="0">
                <a:solidFill>
                  <a:schemeClr val="tx1"/>
                </a:solidFill>
              </a:rPr>
              <a:t>&lt;</a:t>
            </a:r>
            <a:r>
              <a:rPr lang="en-US" sz="2600" dirty="0">
                <a:solidFill>
                  <a:schemeClr val="tx1"/>
                </a:solidFill>
              </a:rPr>
              <a:t>input type="submit"/&gt;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&lt;/</a:t>
            </a:r>
            <a:r>
              <a:rPr lang="en-US" sz="2600" dirty="0">
                <a:solidFill>
                  <a:schemeClr val="tx1"/>
                </a:solidFill>
              </a:rPr>
              <a:t>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 } ?&gt;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Hello, Person!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2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PHP script </a:t>
            </a:r>
            <a:r>
              <a:rPr lang="en-US" dirty="0" smtClean="0"/>
              <a:t>that receive numbers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multiplies it </a:t>
            </a:r>
            <a:r>
              <a:rPr lang="en-US" dirty="0"/>
              <a:t>and prints the </a:t>
            </a:r>
            <a:r>
              <a:rPr lang="en-US" dirty="0" smtClean="0"/>
              <a:t>result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HTML </a:t>
            </a:r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dirty="0" smtClean="0"/>
          </a:p>
          <a:p>
            <a:r>
              <a:rPr lang="en-US" dirty="0" smtClean="0"/>
              <a:t>The input comes </a:t>
            </a:r>
            <a:r>
              <a:rPr lang="en-US" dirty="0"/>
              <a:t>as parameters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</a:p>
          <a:p>
            <a:r>
              <a:rPr lang="en-US" dirty="0" smtClean="0"/>
              <a:t>Get the skeleton by the lab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bg-BG" dirty="0" smtClean="0"/>
              <a:t>Multiply </a:t>
            </a:r>
            <a:r>
              <a:rPr lang="bg-BG" dirty="0"/>
              <a:t>Two </a:t>
            </a:r>
            <a:r>
              <a:rPr lang="bg-BG" dirty="0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507568"/>
              </p:ext>
            </p:extLst>
          </p:nvPr>
        </p:nvGraphicFramePr>
        <p:xfrm>
          <a:off x="3354662" y="3796658"/>
          <a:ext cx="5486400" cy="1868064"/>
        </p:xfrm>
        <a:graphic>
          <a:graphicData uri="http://schemas.openxmlformats.org/drawingml/2006/table">
            <a:tbl>
              <a:tblPr/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num1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num2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1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396345"/>
            <a:ext cx="9525000" cy="443464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if (</a:t>
            </a:r>
            <a:r>
              <a:rPr lang="pt-BR" sz="2600" dirty="0">
                <a:solidFill>
                  <a:schemeClr val="bg1"/>
                </a:solidFill>
              </a:rPr>
              <a:t>isset($_GET['num1']</a:t>
            </a:r>
            <a:r>
              <a:rPr lang="pt-BR" sz="2600" dirty="0">
                <a:solidFill>
                  <a:schemeClr val="tx1"/>
                </a:solidFill>
              </a:rPr>
              <a:t>) &amp;&amp; </a:t>
            </a:r>
            <a:r>
              <a:rPr lang="pt-BR" sz="2600" dirty="0">
                <a:solidFill>
                  <a:schemeClr val="bg1"/>
                </a:solidFill>
              </a:rPr>
              <a:t>isset($_GET['num2']</a:t>
            </a:r>
            <a:r>
              <a:rPr lang="pt-BR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num1 = intval(</a:t>
            </a:r>
            <a:r>
              <a:rPr lang="pt-BR" sz="2600" dirty="0">
                <a:solidFill>
                  <a:schemeClr val="bg1"/>
                </a:solidFill>
              </a:rPr>
              <a:t>$_GET['num1']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num2 = intval(</a:t>
            </a:r>
            <a:r>
              <a:rPr lang="pt-BR" sz="2600" dirty="0">
                <a:solidFill>
                  <a:schemeClr val="bg1"/>
                </a:solidFill>
              </a:rPr>
              <a:t>$_GET['num2']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endParaRPr lang="pt-BR" sz="26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result = $num1 * $num2;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echo </a:t>
            </a:r>
            <a:r>
              <a:rPr lang="pt-BR" sz="2600" dirty="0">
                <a:solidFill>
                  <a:schemeClr val="tx1"/>
                </a:solidFill>
              </a:rPr>
              <a:t>$result;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?&gt;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bg-BG" dirty="0" smtClean="0"/>
              <a:t>Multiply </a:t>
            </a:r>
            <a:r>
              <a:rPr lang="bg-BG" dirty="0"/>
              <a:t>Two </a:t>
            </a:r>
            <a:r>
              <a:rPr lang="bg-BG" dirty="0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6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71852" y="1524000"/>
            <a:ext cx="8254161" cy="5182042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Functions: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break large programs into </a:t>
            </a:r>
            <a:r>
              <a:rPr lang="en-US" sz="2800" dirty="0" smtClean="0">
                <a:solidFill>
                  <a:schemeClr val="bg2"/>
                </a:solidFill>
              </a:rPr>
              <a:t>simple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functions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that solve small sub-problems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consist of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are invoked by their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can accept </a:t>
            </a:r>
            <a:r>
              <a:rPr lang="en-US" sz="2800" b="1" dirty="0" smtClean="0">
                <a:solidFill>
                  <a:schemeClr val="bg1"/>
                </a:solidFill>
              </a:rPr>
              <a:t>parameters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Forms: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2"/>
                </a:solidFill>
              </a:rPr>
              <a:t>are used to enter data </a:t>
            </a:r>
            <a:r>
              <a:rPr lang="en-GB" sz="2800" dirty="0" smtClean="0">
                <a:solidFill>
                  <a:schemeClr val="bg2"/>
                </a:solidFill>
              </a:rPr>
              <a:t>that </a:t>
            </a:r>
            <a:r>
              <a:rPr lang="en-GB" sz="2800" dirty="0">
                <a:solidFill>
                  <a:schemeClr val="bg2"/>
                </a:solidFill>
              </a:rPr>
              <a:t>is sent </a:t>
            </a:r>
            <a:r>
              <a:rPr lang="en-GB" sz="2800" dirty="0" smtClean="0">
                <a:solidFill>
                  <a:schemeClr val="bg2"/>
                </a:solidFill>
              </a:rPr>
              <a:t>to</a:t>
            </a:r>
            <a:br>
              <a:rPr lang="en-GB" sz="2800" dirty="0" smtClean="0">
                <a:solidFill>
                  <a:schemeClr val="bg2"/>
                </a:solidFill>
              </a:rPr>
            </a:br>
            <a:r>
              <a:rPr lang="en-GB" sz="2800" dirty="0" smtClean="0">
                <a:solidFill>
                  <a:schemeClr val="bg2"/>
                </a:solidFill>
              </a:rPr>
              <a:t>a</a:t>
            </a:r>
            <a:r>
              <a:rPr lang="en-GB" sz="2800" dirty="0">
                <a:solidFill>
                  <a:schemeClr val="bg2"/>
                </a:solidFill>
              </a:rPr>
              <a:t> server for </a:t>
            </a:r>
            <a:r>
              <a:rPr lang="en-GB" sz="2800" dirty="0" smtClean="0">
                <a:solidFill>
                  <a:schemeClr val="bg2"/>
                </a:solidFill>
              </a:rPr>
              <a:t>processing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t</a:t>
            </a:r>
            <a:r>
              <a:rPr lang="en-US" sz="2800" dirty="0" smtClean="0">
                <a:solidFill>
                  <a:schemeClr val="bg2"/>
                </a:solidFill>
              </a:rPr>
              <a:t>he superglobals </a:t>
            </a:r>
            <a:r>
              <a:rPr lang="en-US" sz="2800" b="1" dirty="0">
                <a:solidFill>
                  <a:schemeClr val="bg1"/>
                </a:solidFill>
              </a:rPr>
              <a:t>$_</a:t>
            </a:r>
            <a:r>
              <a:rPr lang="en-US" sz="2800" b="1" dirty="0" smtClean="0">
                <a:solidFill>
                  <a:schemeClr val="bg1"/>
                </a:solidFill>
              </a:rPr>
              <a:t>GET[]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and </a:t>
            </a:r>
            <a:r>
              <a:rPr lang="en-US" sz="2800" b="1" dirty="0">
                <a:solidFill>
                  <a:schemeClr val="bg1"/>
                </a:solidFill>
              </a:rPr>
              <a:t>$_</a:t>
            </a:r>
            <a:r>
              <a:rPr lang="en-US" sz="2800" b="1" dirty="0" smtClean="0">
                <a:solidFill>
                  <a:schemeClr val="bg1"/>
                </a:solidFill>
              </a:rPr>
              <a:t>POST[]</a:t>
            </a:r>
            <a:r>
              <a:rPr lang="en-US" sz="2800" dirty="0">
                <a:solidFill>
                  <a:schemeClr val="bg2"/>
                </a:solidFill>
              </a:rPr>
              <a:t/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are used to </a:t>
            </a:r>
            <a:r>
              <a:rPr lang="en-US" sz="2800" dirty="0">
                <a:solidFill>
                  <a:schemeClr val="bg2"/>
                </a:solidFill>
              </a:rPr>
              <a:t>collect form-data</a:t>
            </a:r>
            <a:endParaRPr lang="en-GB" sz="28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sz="28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587" y="6461029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bg1"/>
                </a:solidFill>
                <a:hlinkClick r:id="rId3"/>
              </a:rPr>
              <a:t>https://softuni.bg/courses/technology-fundamentals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390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586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58564" y="4419600"/>
            <a:ext cx="10033549" cy="1977592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function has a </a:t>
            </a:r>
            <a:r>
              <a:rPr lang="en-US" sz="3200" dirty="0" smtClean="0"/>
              <a:t>name and type(optional)</a:t>
            </a:r>
            <a:endParaRPr lang="en-US" sz="3200" dirty="0"/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49584" y="2229387"/>
            <a:ext cx="6673828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printText</a:t>
            </a:r>
            <a:r>
              <a:rPr lang="en-GB" sz="2800" b="1" noProof="1" smtClean="0">
                <a:latin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$text</a:t>
            </a:r>
            <a:r>
              <a:rPr lang="en-GB" sz="2800" b="1" noProof="1" smtClean="0">
                <a:latin typeface="Consolas" pitchFamily="49" charset="0"/>
              </a:rPr>
              <a:t>) :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void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itchFamily="49" charset="0"/>
              </a:rPr>
              <a:t>{</a:t>
            </a:r>
            <a:endParaRPr lang="en-GB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</a:t>
            </a:r>
            <a:r>
              <a:rPr lang="en-GB" sz="2800" b="1" noProof="1" smtClean="0">
                <a:latin typeface="Consolas" pitchFamily="49" charset="0"/>
              </a:rPr>
              <a:t> echo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$text;</a:t>
            </a:r>
            <a:endParaRPr lang="en-GB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21183" y="1115134"/>
            <a:ext cx="2683957" cy="942266"/>
          </a:xfrm>
          <a:prstGeom prst="wedgeRoundRectCallout">
            <a:avLst>
              <a:gd name="adj1" fmla="val -11936"/>
              <a:gd name="adj2" fmla="val 624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20676" y="1524000"/>
            <a:ext cx="2141887" cy="533400"/>
          </a:xfrm>
          <a:prstGeom prst="wedgeRoundRectCallout">
            <a:avLst>
              <a:gd name="adj1" fmla="val -34601"/>
              <a:gd name="adj2" fmla="val 691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01331" y="2947446"/>
            <a:ext cx="1620387" cy="983709"/>
          </a:xfrm>
          <a:prstGeom prst="wedgeRoundRectCallout">
            <a:avLst>
              <a:gd name="adj1" fmla="val -66564"/>
              <a:gd name="adj2" fmla="val -138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524000"/>
            <a:ext cx="2057401" cy="533400"/>
          </a:xfrm>
          <a:prstGeom prst="wedgeRoundRectCallout">
            <a:avLst>
              <a:gd name="adj1" fmla="val 32639"/>
              <a:gd name="adj2" fmla="val 6862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715786" y="1905000"/>
            <a:ext cx="1949543" cy="1828800"/>
          </a:xfrm>
          <a:prstGeom prst="wedgeRoundRectCallout">
            <a:avLst>
              <a:gd name="adj1" fmla="val -56943"/>
              <a:gd name="adj2" fmla="val -134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not return any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5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</a:t>
            </a:r>
            <a:r>
              <a:rPr lang="en-US" dirty="0" smtClean="0">
                <a:latin typeface="+mj-lt"/>
              </a:rPr>
              <a:t>times)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7812" y="1866900"/>
            <a:ext cx="65532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echo </a:t>
            </a:r>
            <a:r>
              <a:rPr lang="en-US" sz="2800" b="1" noProof="1" smtClean="0">
                <a:latin typeface="Consolas" pitchFamily="49" charset="0"/>
              </a:rPr>
              <a:t>"Peter";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800600"/>
            <a:ext cx="522605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&lt;?php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800" b="1" noProof="1" smtClean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Peter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932611" y="2347781"/>
            <a:ext cx="2300543" cy="994282"/>
          </a:xfrm>
          <a:prstGeom prst="wedgeRoundRectCallout">
            <a:avLst>
              <a:gd name="adj1" fmla="val -49360"/>
              <a:gd name="adj2" fmla="val -1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309901" y="4956748"/>
            <a:ext cx="2296778" cy="994282"/>
          </a:xfrm>
          <a:prstGeom prst="wedgeRoundRectCallout">
            <a:avLst>
              <a:gd name="adj1" fmla="val -59091"/>
              <a:gd name="adj2" fmla="val 103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5216</TotalTime>
  <Words>2910</Words>
  <Application>Microsoft Office PowerPoint</Application>
  <PresentationFormat>Custom</PresentationFormat>
  <Paragraphs>661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1_SoftUni3_1</vt:lpstr>
      <vt:lpstr>Functions and Forms</vt:lpstr>
      <vt:lpstr>Table of Content</vt:lpstr>
      <vt:lpstr>Have a Question?</vt:lpstr>
      <vt:lpstr>PowerPoint Presentation</vt:lpstr>
      <vt:lpstr>Functions in PHP</vt:lpstr>
      <vt:lpstr>Why Use Functions?</vt:lpstr>
      <vt:lpstr>PowerPoint Presentation</vt:lpstr>
      <vt:lpstr>Declaring Function</vt:lpstr>
      <vt:lpstr>Invoking a Function</vt:lpstr>
      <vt:lpstr>Invoking a Function (2)</vt:lpstr>
      <vt:lpstr>PowerPoint Presentation</vt:lpstr>
      <vt:lpstr>Parameters</vt:lpstr>
      <vt:lpstr>Function Parameters (1)</vt:lpstr>
      <vt:lpstr>Function Parameters (2)</vt:lpstr>
      <vt:lpstr>Problem: Sign of Integer Number</vt:lpstr>
      <vt:lpstr>Solution: Sign of Integer Number</vt:lpstr>
      <vt:lpstr>Problem: Grades</vt:lpstr>
      <vt:lpstr>Solution: Grades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Anonymous Functions</vt:lpstr>
      <vt:lpstr>Assigning anonymous function to variable</vt:lpstr>
      <vt:lpstr>Using anonymous functions as callbacks</vt:lpstr>
      <vt:lpstr>Problem: Factorial</vt:lpstr>
      <vt:lpstr>Solution: Factorial</vt:lpstr>
      <vt:lpstr>PowerPoint Presentation</vt:lpstr>
      <vt:lpstr>The Global Keyword</vt:lpstr>
      <vt:lpstr>Loops and Variable Scope</vt:lpstr>
      <vt:lpstr>Static Keyword</vt:lpstr>
      <vt:lpstr>PowerPoint Presentation</vt:lpstr>
      <vt:lpstr>Naming Functions</vt:lpstr>
      <vt:lpstr>Naming Function Parameters</vt:lpstr>
      <vt:lpstr>Functions – Best Practices</vt:lpstr>
      <vt:lpstr>Code Structure and Code Formatting</vt:lpstr>
      <vt:lpstr>PowerPoint Presentation</vt:lpstr>
      <vt:lpstr>What is a Form</vt:lpstr>
      <vt:lpstr>Form example</vt:lpstr>
      <vt:lpstr>Components </vt:lpstr>
      <vt:lpstr>Code example </vt:lpstr>
      <vt:lpstr>PowerPoint Presentation</vt:lpstr>
      <vt:lpstr>Form Handling</vt:lpstr>
      <vt:lpstr>Variable Handling Functions</vt:lpstr>
      <vt:lpstr>htmlspecialchars()</vt:lpstr>
      <vt:lpstr>Problem: Hello, Person!</vt:lpstr>
      <vt:lpstr>Solution: Hello, Person!</vt:lpstr>
      <vt:lpstr>Problem: Multiply Two Numbers</vt:lpstr>
      <vt:lpstr>Solution: Multiply Two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Functions and Forms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505</cp:revision>
  <dcterms:created xsi:type="dcterms:W3CDTF">2014-01-02T17:00:34Z</dcterms:created>
  <dcterms:modified xsi:type="dcterms:W3CDTF">2018-10-15T06:23:55Z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