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74" r:id="rId2"/>
    <p:sldId id="276" r:id="rId3"/>
    <p:sldId id="527" r:id="rId4"/>
    <p:sldId id="493" r:id="rId5"/>
    <p:sldId id="492" r:id="rId6"/>
    <p:sldId id="560" r:id="rId7"/>
    <p:sldId id="531" r:id="rId8"/>
    <p:sldId id="542" r:id="rId9"/>
    <p:sldId id="564" r:id="rId10"/>
    <p:sldId id="565" r:id="rId11"/>
    <p:sldId id="568" r:id="rId12"/>
    <p:sldId id="570" r:id="rId13"/>
    <p:sldId id="561" r:id="rId14"/>
    <p:sldId id="532" r:id="rId15"/>
    <p:sldId id="533" r:id="rId16"/>
    <p:sldId id="534" r:id="rId17"/>
    <p:sldId id="543" r:id="rId18"/>
    <p:sldId id="567" r:id="rId19"/>
    <p:sldId id="572" r:id="rId20"/>
    <p:sldId id="573" r:id="rId21"/>
    <p:sldId id="563" r:id="rId22"/>
    <p:sldId id="540" r:id="rId23"/>
    <p:sldId id="539" r:id="rId24"/>
    <p:sldId id="552" r:id="rId25"/>
    <p:sldId id="553" r:id="rId26"/>
    <p:sldId id="562" r:id="rId27"/>
    <p:sldId id="535" r:id="rId28"/>
    <p:sldId id="537" r:id="rId29"/>
    <p:sldId id="566" r:id="rId30"/>
    <p:sldId id="508" r:id="rId31"/>
    <p:sldId id="509" r:id="rId32"/>
    <p:sldId id="558" r:id="rId33"/>
    <p:sldId id="510" r:id="rId34"/>
    <p:sldId id="546" r:id="rId35"/>
    <p:sldId id="547" r:id="rId36"/>
    <p:sldId id="548" r:id="rId37"/>
    <p:sldId id="549" r:id="rId38"/>
    <p:sldId id="55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27"/>
          </p14:sldIdLst>
        </p14:section>
        <p14:section name="Arrays Advanced" id="{BC4A3995-4CED-4320-A673-95328C9C809D}">
          <p14:sldIdLst>
            <p14:sldId id="493"/>
            <p14:sldId id="492"/>
          </p14:sldIdLst>
        </p14:section>
        <p14:section name="Adding elements" id="{32AA78C9-9B52-44C0-ACC1-AC07662EEDA1}">
          <p14:sldIdLst>
            <p14:sldId id="560"/>
            <p14:sldId id="531"/>
            <p14:sldId id="542"/>
            <p14:sldId id="564"/>
            <p14:sldId id="565"/>
            <p14:sldId id="568"/>
            <p14:sldId id="570"/>
          </p14:sldIdLst>
        </p14:section>
        <p14:section name="Removing elements" id="{10769477-8A21-43E3-9C38-3F6FDFB2A41A}">
          <p14:sldIdLst>
            <p14:sldId id="561"/>
            <p14:sldId id="532"/>
            <p14:sldId id="533"/>
            <p14:sldId id="534"/>
            <p14:sldId id="543"/>
            <p14:sldId id="567"/>
            <p14:sldId id="572"/>
            <p14:sldId id="573"/>
          </p14:sldIdLst>
        </p14:section>
        <p14:section name="Other functions" id="{180436D9-953A-4A0F-A769-1EF061C1334C}">
          <p14:sldIdLst>
            <p14:sldId id="563"/>
            <p14:sldId id="540"/>
            <p14:sldId id="539"/>
            <p14:sldId id="552"/>
            <p14:sldId id="553"/>
          </p14:sldIdLst>
        </p14:section>
        <p14:section name="Searching elements" id="{7ECC2BF6-EACA-411E-AC38-5D1FBEC2A328}">
          <p14:sldIdLst>
            <p14:sldId id="562"/>
            <p14:sldId id="535"/>
            <p14:sldId id="537"/>
            <p14:sldId id="566"/>
          </p14:sldIdLst>
        </p14:section>
        <p14:section name="Sorting Arrays" id="{86C1A706-245B-473F-8C07-A3D551B2054E}">
          <p14:sldIdLst>
            <p14:sldId id="508"/>
            <p14:sldId id="509"/>
            <p14:sldId id="558"/>
          </p14:sldIdLst>
        </p14:section>
        <p14:section name="Conclusion" id="{10E03AB1-9AA8-4E86-9A64-D741901E50A2}">
          <p14:sldIdLst>
            <p14:sldId id="510"/>
            <p14:sldId id="546"/>
            <p14:sldId id="547"/>
            <p14:sldId id="548"/>
            <p14:sldId id="549"/>
            <p14:sldId id="5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43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5"/>
    <a:srgbClr val="D75F5F"/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6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182" y="67"/>
      </p:cViewPr>
      <p:guideLst>
        <p:guide orient="horz" pos="3430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17.10.2018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302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27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7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862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307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1642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206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7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825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095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11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85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121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25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28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65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08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0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  <p:sldLayoutId id="2147483692" r:id="rId17"/>
    <p:sldLayoutId id="2147483693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3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3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03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3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3/" TargetMode="Externa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3/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3/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03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3/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2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50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5.png"/><Relationship Id="rId10" Type="http://schemas.openxmlformats.org/officeDocument/2006/relationships/image" Target="../media/image49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7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56.jpe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0.gif"/><Relationship Id="rId5" Type="http://schemas.openxmlformats.org/officeDocument/2006/relationships/image" Target="../media/image57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59.jpe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Advanced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382707" y="1866235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7890715" y="307617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889127" y="307617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2007123" y="422781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noProof="1"/>
              <a:t>-10</a:t>
            </a:r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4127807" y="3046709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Insert() – Inserts an Element at Position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1805511" y="2862890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1803923" y="2862890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5852818" y="3084590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27807" y="304004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array()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196125"/>
            <a:ext cx="11376008" cy="141262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400" dirty="0"/>
              <a:t>We Insert an element at index 1.</a:t>
            </a:r>
          </a:p>
          <a:p>
            <a:pPr>
              <a:buClr>
                <a:schemeClr val="tx1"/>
              </a:buClr>
            </a:pPr>
            <a:r>
              <a:rPr lang="en-GB" sz="3400" dirty="0"/>
              <a:t>Other Elements indices are changed upon insertion</a:t>
            </a:r>
            <a:r>
              <a:rPr lang="en-GB" sz="3200" dirty="0"/>
              <a:t>.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B4BB4F59-9BDF-4BD3-B621-594DFE8CE1C5}"/>
              </a:ext>
            </a:extLst>
          </p:cNvPr>
          <p:cNvSpPr txBox="1">
            <a:spLocks/>
          </p:cNvSpPr>
          <p:nvPr/>
        </p:nvSpPr>
        <p:spPr>
          <a:xfrm>
            <a:off x="4240013" y="422781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noProof="1"/>
              <a:t>3</a:t>
            </a:r>
            <a:r>
              <a:rPr lang="bg-BG" noProof="1"/>
              <a:t>0</a:t>
            </a:r>
            <a:endParaRPr lang="en-US" noProof="1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DAAD10D-DDF4-4FB3-A65D-5C64D8669047}"/>
              </a:ext>
            </a:extLst>
          </p:cNvPr>
          <p:cNvSpPr txBox="1">
            <a:spLocks/>
          </p:cNvSpPr>
          <p:nvPr/>
        </p:nvSpPr>
        <p:spPr>
          <a:xfrm>
            <a:off x="4240013" y="358851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3652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81481E-6 L -0.00013 0.0962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37257E-18 7.40741E-7 L 0.18308 4.81481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42" grpId="0" animBg="1"/>
      <p:bldP spid="42" grpId="1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5269C8-AB69-456B-8804-8D163C55FD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Write a program to sum all adjacent equal numbers in a </a:t>
            </a:r>
            <a:r>
              <a:rPr lang="en-US" sz="3400" dirty="0" smtClean="0"/>
              <a:t>array</a:t>
            </a:r>
            <a:r>
              <a:rPr lang="bg-BG" sz="3400" dirty="0" smtClean="0"/>
              <a:t/>
            </a:r>
            <a:br>
              <a:rPr lang="bg-BG" sz="3400" dirty="0" smtClean="0"/>
            </a:br>
            <a:r>
              <a:rPr lang="en-US" sz="3400" dirty="0" smtClean="0"/>
              <a:t>of</a:t>
            </a:r>
            <a:r>
              <a:rPr lang="bg-BG" sz="3400" dirty="0" smtClean="0"/>
              <a:t> </a:t>
            </a:r>
            <a:r>
              <a:rPr lang="en-US" sz="3400" dirty="0" smtClean="0"/>
              <a:t>integer </a:t>
            </a:r>
            <a:r>
              <a:rPr lang="en-US" sz="3400" dirty="0"/>
              <a:t>numbers, starting from left to right </a:t>
            </a:r>
            <a:endParaRPr lang="bg-BG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0EF3F2-AF98-4DA7-8511-C520742E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Adjacent Equal Numbers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CCA89-39D8-4C58-B4BC-FB721FA1EEC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5451DA-99F3-4FC1-9F06-DC62B2120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442121"/>
              </p:ext>
            </p:extLst>
          </p:nvPr>
        </p:nvGraphicFramePr>
        <p:xfrm>
          <a:off x="367191" y="2895074"/>
          <a:ext cx="11199221" cy="1901464"/>
        </p:xfrm>
        <a:graphic>
          <a:graphicData uri="http://schemas.openxmlformats.org/drawingml/2006/table">
            <a:tbl>
              <a:tblPr firstRow="1" firstCol="1" bandRow="1"/>
              <a:tblGrid>
                <a:gridCol w="2135742">
                  <a:extLst>
                    <a:ext uri="{9D8B030D-6E8A-4147-A177-3AD203B41FA5}">
                      <a16:colId xmlns:a16="http://schemas.microsoft.com/office/drawing/2014/main" val="4277205798"/>
                    </a:ext>
                  </a:extLst>
                </a:gridCol>
                <a:gridCol w="1365804">
                  <a:extLst>
                    <a:ext uri="{9D8B030D-6E8A-4147-A177-3AD203B41FA5}">
                      <a16:colId xmlns:a16="http://schemas.microsoft.com/office/drawing/2014/main" val="3631475753"/>
                    </a:ext>
                  </a:extLst>
                </a:gridCol>
                <a:gridCol w="7697675">
                  <a:extLst>
                    <a:ext uri="{9D8B030D-6E8A-4147-A177-3AD203B41FA5}">
                      <a16:colId xmlns:a16="http://schemas.microsoft.com/office/drawing/2014/main" val="2785108754"/>
                    </a:ext>
                  </a:extLst>
                </a:gridCol>
              </a:tblGrid>
              <a:tr h="2632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2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bg-BG" sz="2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52" marR="66952" marT="44897" marB="448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200" b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bg-BG" sz="22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52" marR="66952" marT="44897" marB="448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2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Explanation</a:t>
                      </a:r>
                      <a:endParaRPr lang="bg-BG" sz="2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52" marR="66952" marT="44897" marB="448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269401"/>
                  </a:ext>
                </a:extLst>
              </a:tr>
              <a:tr h="3146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3 3 6 1</a:t>
                      </a:r>
                    </a:p>
                  </a:txBody>
                  <a:tcPr marL="66952" marR="66952" marT="44897" marB="4489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12 1</a:t>
                      </a:r>
                    </a:p>
                  </a:txBody>
                  <a:tcPr marL="66952" marR="66952" marT="44897" marB="4489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2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3 3</a:t>
                      </a: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6 1 </a:t>
                      </a: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bg-BG" sz="22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6 6</a:t>
                      </a:r>
                      <a:r>
                        <a:rPr lang="bg-BG" sz="2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12 1</a:t>
                      </a:r>
                    </a:p>
                  </a:txBody>
                  <a:tcPr marL="66952" marR="66952" marT="44897" marB="4489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86293"/>
                  </a:ext>
                </a:extLst>
              </a:tr>
              <a:tr h="3146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2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8 2 2 4 8 16</a:t>
                      </a:r>
                    </a:p>
                  </a:txBody>
                  <a:tcPr marL="66952" marR="66952" marT="44897" marB="4489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2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16 8 16</a:t>
                      </a:r>
                    </a:p>
                  </a:txBody>
                  <a:tcPr marL="66952" marR="66952" marT="44897" marB="4489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 </a:t>
                      </a:r>
                      <a:r>
                        <a:rPr lang="bg-BG" sz="22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2 2</a:t>
                      </a:r>
                      <a:r>
                        <a:rPr lang="bg-BG" sz="2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4 8 16 </a:t>
                      </a: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8 </a:t>
                      </a:r>
                      <a:r>
                        <a:rPr lang="bg-BG" sz="22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4 4</a:t>
                      </a:r>
                      <a:r>
                        <a:rPr lang="bg-BG" sz="2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8 16 </a:t>
                      </a: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bg-BG" sz="22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8 8</a:t>
                      </a:r>
                      <a:r>
                        <a:rPr lang="bg-BG" sz="2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8 16 </a:t>
                      </a: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16 8 16</a:t>
                      </a:r>
                    </a:p>
                  </a:txBody>
                  <a:tcPr marL="66952" marR="66952" marT="44897" marB="4489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678313"/>
                  </a:ext>
                </a:extLst>
              </a:tr>
              <a:tr h="3146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5 4 2 1 1 4</a:t>
                      </a:r>
                    </a:p>
                  </a:txBody>
                  <a:tcPr marL="66952" marR="66952" marT="44897" marB="4489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2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5 8 4</a:t>
                      </a:r>
                    </a:p>
                  </a:txBody>
                  <a:tcPr marL="66952" marR="66952" marT="44897" marB="4489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5 4 2 </a:t>
                      </a:r>
                      <a:r>
                        <a:rPr lang="bg-BG" sz="22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1 1</a:t>
                      </a:r>
                      <a:r>
                        <a:rPr lang="bg-BG" sz="2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5 4 </a:t>
                      </a:r>
                      <a:r>
                        <a:rPr lang="bg-BG" sz="22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2 2</a:t>
                      </a:r>
                      <a:r>
                        <a:rPr lang="bg-BG" sz="2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5 </a:t>
                      </a:r>
                      <a:r>
                        <a:rPr lang="bg-BG" sz="22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4 4</a:t>
                      </a:r>
                      <a:r>
                        <a:rPr lang="bg-BG" sz="2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2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5 8 4</a:t>
                      </a:r>
                    </a:p>
                  </a:txBody>
                  <a:tcPr marL="66952" marR="66952" marT="44897" marB="4489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404607"/>
                  </a:ext>
                </a:extLst>
              </a:tr>
            </a:tbl>
          </a:graphicData>
        </a:graphic>
      </p:graphicFrame>
      <p:sp>
        <p:nvSpPr>
          <p:cNvPr id="6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https://judge.softuni.bg/Contests/1203/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525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71A527-AC72-400F-98EF-6BD83186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Adjacent Equal Numbers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69E96-6E48-479A-8467-90D8635204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40C3D-DCD4-43DE-AF8F-ACC611AB28C4}"/>
              </a:ext>
            </a:extLst>
          </p:cNvPr>
          <p:cNvSpPr txBox="1"/>
          <p:nvPr/>
        </p:nvSpPr>
        <p:spPr>
          <a:xfrm>
            <a:off x="542890" y="1331269"/>
            <a:ext cx="10777035" cy="49117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ts val="600"/>
              </a:spcBef>
              <a:spcAft>
                <a:spcPct val="0"/>
              </a:spcAft>
              <a:defRPr/>
            </a:pPr>
            <a:r>
              <a:rPr lang="en-US" altLang="bg-BG" sz="2600" b="1" dirty="0" smtClean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en-US" altLang="bg-BG" sz="26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 = array_map('floatval', explode(' ', readline</a:t>
            </a:r>
            <a:r>
              <a:rPr lang="en-US" altLang="bg-BG" sz="2600" b="1" dirty="0" smtClean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()));</a:t>
            </a:r>
            <a:endParaRPr lang="en-US" altLang="bg-BG" sz="2600" b="1" dirty="0">
              <a:solidFill>
                <a:srgbClr val="23446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ts val="600"/>
              </a:spcBef>
              <a:spcAft>
                <a:spcPct val="0"/>
              </a:spcAft>
              <a:defRPr/>
            </a:pPr>
            <a:r>
              <a:rPr lang="en-US" altLang="bg-BG" sz="26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 ($i = 0; $i &lt; count($input) - 1; $i++) {</a:t>
            </a:r>
          </a:p>
          <a:p>
            <a:pPr lvl="0" eaLnBrk="0" fontAlgn="base" hangingPunct="0">
              <a:spcBef>
                <a:spcPts val="600"/>
              </a:spcBef>
              <a:spcAft>
                <a:spcPct val="0"/>
              </a:spcAft>
              <a:defRPr/>
            </a:pPr>
            <a:r>
              <a:rPr lang="bg-BG" altLang="bg-BG" sz="2600" b="1" dirty="0" smtClean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600" b="1" dirty="0" smtClean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 </a:t>
            </a:r>
            <a:r>
              <a:rPr lang="en-US" altLang="bg-BG" sz="26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($input[$i] === $input[$i + 1]) {</a:t>
            </a:r>
          </a:p>
          <a:p>
            <a:pPr lvl="0" eaLnBrk="0" fontAlgn="base" hangingPunct="0">
              <a:spcBef>
                <a:spcPts val="600"/>
              </a:spcBef>
              <a:spcAft>
                <a:spcPct val="0"/>
              </a:spcAft>
              <a:defRPr/>
            </a:pPr>
            <a:r>
              <a:rPr lang="en-US" altLang="bg-BG" sz="26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 smtClean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600" b="1" dirty="0" smtClean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en-US" altLang="bg-BG" sz="26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element = $input[$i + 1] + $input[$i + 1];</a:t>
            </a:r>
          </a:p>
          <a:p>
            <a:pPr lvl="0" eaLnBrk="0" fontAlgn="base" hangingPunct="0">
              <a:spcBef>
                <a:spcPts val="600"/>
              </a:spcBef>
              <a:spcAft>
                <a:spcPct val="0"/>
              </a:spcAft>
              <a:defRPr/>
            </a:pPr>
            <a:r>
              <a:rPr lang="en-US" altLang="bg-BG" sz="26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600" b="1" dirty="0" smtClean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en-US" altLang="bg-BG" sz="26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input[$i] = $element;</a:t>
            </a:r>
          </a:p>
          <a:p>
            <a:pPr lvl="0" eaLnBrk="0" fontAlgn="base" hangingPunct="0">
              <a:spcBef>
                <a:spcPts val="600"/>
              </a:spcBef>
              <a:spcAft>
                <a:spcPct val="0"/>
              </a:spcAft>
              <a:defRPr/>
            </a:pPr>
            <a:r>
              <a:rPr lang="en-US" altLang="bg-BG" sz="26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600" b="1" dirty="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array_splice</a:t>
            </a:r>
            <a:r>
              <a:rPr lang="en-US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6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$input, $i + 1, 1</a:t>
            </a:r>
            <a:r>
              <a:rPr lang="en-US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ts val="600"/>
              </a:spcBef>
              <a:spcAft>
                <a:spcPct val="0"/>
              </a:spcAft>
              <a:defRPr/>
            </a:pPr>
            <a:r>
              <a:rPr lang="en-US" altLang="bg-BG" sz="26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600" b="1" dirty="0" smtClean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en-US" altLang="bg-BG" sz="26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 = -1;</a:t>
            </a:r>
          </a:p>
          <a:p>
            <a:pPr lvl="0" eaLnBrk="0" fontAlgn="base" hangingPunct="0">
              <a:spcBef>
                <a:spcPts val="600"/>
              </a:spcBef>
              <a:spcAft>
                <a:spcPct val="0"/>
              </a:spcAft>
              <a:defRPr/>
            </a:pPr>
            <a:r>
              <a:rPr lang="en-US" altLang="bg-BG" sz="26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600" b="1" dirty="0" smtClean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bg-BG" sz="2600" b="1" dirty="0">
              <a:solidFill>
                <a:srgbClr val="23446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ts val="600"/>
              </a:spcBef>
              <a:spcAft>
                <a:spcPct val="0"/>
              </a:spcAft>
              <a:defRPr/>
            </a:pPr>
            <a:r>
              <a:rPr lang="en-US" altLang="bg-BG" sz="26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600"/>
              </a:spcBef>
              <a:spcAft>
                <a:spcPct val="0"/>
              </a:spcAft>
              <a:defRPr/>
            </a:pPr>
            <a:r>
              <a:rPr lang="en-US" altLang="bg-BG" sz="26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echo </a:t>
            </a:r>
            <a:r>
              <a:rPr lang="en-US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implode(</a:t>
            </a:r>
            <a:r>
              <a:rPr lang="en-US" altLang="bg-BG" sz="26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 ', $input</a:t>
            </a:r>
            <a:r>
              <a:rPr lang="en-US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solidFill>
                  <a:srgbClr val="23446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kumimoji="0" lang="en-US" altLang="bg-BG" sz="26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1049725-C535-4975-9448-67511850B7D6}"/>
              </a:ext>
            </a:extLst>
          </p:cNvPr>
          <p:cNvSpPr txBox="1"/>
          <p:nvPr/>
        </p:nvSpPr>
        <p:spPr>
          <a:xfrm>
            <a:off x="635508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https://judge.softuni.bg/Contests/1203/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01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Removing Elements From Array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Up Arrow 6"/>
          <p:cNvSpPr/>
          <p:nvPr/>
        </p:nvSpPr>
        <p:spPr bwMode="auto">
          <a:xfrm>
            <a:off x="5077905" y="1461155"/>
            <a:ext cx="2036190" cy="2448612"/>
          </a:xfrm>
          <a:prstGeom prst="upArrow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880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Remove the last element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noProof="1">
                <a:solidFill>
                  <a:schemeClr val="bg1"/>
                </a:solidFill>
              </a:rPr>
              <a:t>array_pop</a:t>
            </a:r>
            <a:r>
              <a:rPr lang="en-US" sz="3400" b="1" dirty="0">
                <a:solidFill>
                  <a:schemeClr val="bg1"/>
                </a:solidFill>
              </a:rPr>
              <a:t>(</a:t>
            </a:r>
            <a:r>
              <a:rPr lang="en-US" sz="3400" dirty="0"/>
              <a:t>$</a:t>
            </a:r>
            <a:r>
              <a:rPr lang="en-US" sz="3400" noProof="1"/>
              <a:t>arr</a:t>
            </a:r>
            <a:r>
              <a:rPr lang="en-US" sz="3400" b="1" dirty="0">
                <a:solidFill>
                  <a:schemeClr val="bg1"/>
                </a:solidFill>
              </a:rPr>
              <a:t>)</a:t>
            </a:r>
            <a:r>
              <a:rPr lang="en-US" sz="3400" dirty="0"/>
              <a:t> - Pop(remove) the element of the </a:t>
            </a:r>
            <a:r>
              <a:rPr lang="bg-BG" sz="3400" dirty="0"/>
              <a:t/>
            </a:r>
            <a:br>
              <a:rPr lang="bg-BG" sz="3400" dirty="0"/>
            </a:br>
            <a:r>
              <a:rPr lang="en-US" sz="3400" dirty="0" smtClean="0"/>
              <a:t>end of </a:t>
            </a:r>
            <a:r>
              <a:rPr lang="en-US" sz="3400" dirty="0"/>
              <a:t>the </a:t>
            </a:r>
            <a:r>
              <a:rPr lang="en-US" sz="3400" dirty="0" smtClean="0"/>
              <a:t>array</a:t>
            </a:r>
            <a:endParaRPr lang="bg-BG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010919" y="2450592"/>
            <a:ext cx="9428359" cy="1233772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$arr = [1, 2, 3, 4, 5, 6, 7, 8, 9, 10];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array_pop(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$arr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1, 2, 3, 4, 5, 6, 7, 8, 9</a:t>
            </a:r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2039883" y="4187952"/>
            <a:ext cx="9435838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$names = [Peter", "George", "Elena"];</a:t>
            </a:r>
          </a:p>
          <a:p>
            <a:r>
              <a:rPr lang="en-US" sz="2800" dirty="0">
                <a:solidFill>
                  <a:schemeClr val="bg1"/>
                </a:solidFill>
              </a:rPr>
              <a:t>array_pop(</a:t>
            </a:r>
            <a:r>
              <a:rPr lang="en-US" sz="2800" dirty="0">
                <a:solidFill>
                  <a:schemeClr val="tx1"/>
                </a:solidFill>
              </a:rPr>
              <a:t>$names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en-US" sz="2800" dirty="0">
                <a:solidFill>
                  <a:schemeClr val="tx1"/>
                </a:solidFill>
              </a:rPr>
              <a:t>; </a:t>
            </a:r>
            <a:r>
              <a:rPr lang="en-US" sz="2800" i="1" dirty="0">
                <a:solidFill>
                  <a:schemeClr val="accent2"/>
                </a:solidFill>
              </a:rPr>
              <a:t>// "Peter", "George"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904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0991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noProof="1">
                <a:solidFill>
                  <a:schemeClr val="bg1"/>
                </a:solidFill>
              </a:rPr>
              <a:t>array_unshift</a:t>
            </a:r>
            <a:r>
              <a:rPr lang="en-US" sz="3200" b="1" dirty="0">
                <a:solidFill>
                  <a:schemeClr val="bg1"/>
                </a:solidFill>
              </a:rPr>
              <a:t>(</a:t>
            </a:r>
            <a:r>
              <a:rPr lang="en-US" sz="3200" dirty="0"/>
              <a:t>$</a:t>
            </a:r>
            <a:r>
              <a:rPr lang="en-US" sz="3200" noProof="1"/>
              <a:t>arr</a:t>
            </a:r>
            <a:r>
              <a:rPr lang="en-US" sz="3200" dirty="0"/>
              <a:t>, variable</a:t>
            </a:r>
            <a:r>
              <a:rPr lang="en-US" sz="3200" b="1" dirty="0">
                <a:solidFill>
                  <a:schemeClr val="bg1"/>
                </a:solidFill>
              </a:rPr>
              <a:t>)</a:t>
            </a:r>
            <a:r>
              <a:rPr lang="en-US" sz="3200" b="1" dirty="0"/>
              <a:t> </a:t>
            </a:r>
            <a:r>
              <a:rPr lang="en-US" sz="3200" dirty="0"/>
              <a:t>- Prepend one or more elements </a:t>
            </a:r>
            <a:br>
              <a:rPr lang="en-US" sz="3200" dirty="0"/>
            </a:br>
            <a:r>
              <a:rPr lang="en-US" sz="3200" dirty="0"/>
              <a:t>to the beginning of an array</a:t>
            </a:r>
          </a:p>
          <a:p>
            <a:pPr marL="1066419" lvl="1" indent="-457200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Return the new number of elements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noProof="1">
                <a:solidFill>
                  <a:schemeClr val="bg1"/>
                </a:solidFill>
              </a:rPr>
              <a:t>array_shift</a:t>
            </a:r>
            <a:r>
              <a:rPr lang="en-US" sz="3200" b="1" dirty="0">
                <a:solidFill>
                  <a:schemeClr val="bg1"/>
                </a:solidFill>
              </a:rPr>
              <a:t>(</a:t>
            </a:r>
            <a:r>
              <a:rPr lang="en-US" sz="3200" dirty="0"/>
              <a:t>$</a:t>
            </a:r>
            <a:r>
              <a:rPr lang="en-US" sz="3200" noProof="1"/>
              <a:t>arr</a:t>
            </a:r>
            <a:r>
              <a:rPr lang="en-US" sz="3200" b="1" dirty="0">
                <a:solidFill>
                  <a:schemeClr val="bg1"/>
                </a:solidFill>
              </a:rPr>
              <a:t>)</a:t>
            </a:r>
            <a:r>
              <a:rPr lang="en-US" sz="3200" b="1" dirty="0"/>
              <a:t> </a:t>
            </a:r>
            <a:r>
              <a:rPr lang="en-US" sz="3200" dirty="0"/>
              <a:t>– </a:t>
            </a:r>
            <a:r>
              <a:rPr lang="en-US" sz="3200" dirty="0" smtClean="0"/>
              <a:t>Shift</a:t>
            </a:r>
            <a:r>
              <a:rPr lang="bg-BG" sz="3200" dirty="0" smtClean="0"/>
              <a:t> </a:t>
            </a:r>
            <a:r>
              <a:rPr lang="en-US" sz="3200" dirty="0" smtClean="0"/>
              <a:t>(</a:t>
            </a:r>
            <a:r>
              <a:rPr lang="en-US" sz="3200" dirty="0"/>
              <a:t>remove) an element off the beginning 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en-US" sz="3200" dirty="0" smtClean="0"/>
              <a:t>of array </a:t>
            </a:r>
            <a:r>
              <a:rPr lang="en-US" sz="3200" dirty="0"/>
              <a:t>and return the element</a:t>
            </a:r>
            <a:endParaRPr lang="bg-BG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5810" y="3970303"/>
            <a:ext cx="10520264" cy="2680322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$arr = [1, 2, 3, 4, 5, 6, 7, 8, 9, 10];</a:t>
            </a:r>
          </a:p>
          <a:p>
            <a:r>
              <a:rPr lang="en-US" sz="2800" dirty="0">
                <a:solidFill>
                  <a:schemeClr val="tx1"/>
                </a:solidFill>
              </a:rPr>
              <a:t>$newCount = </a:t>
            </a:r>
            <a:r>
              <a:rPr lang="en-US" sz="2800" dirty="0">
                <a:solidFill>
                  <a:schemeClr val="bg1"/>
                </a:solidFill>
              </a:rPr>
              <a:t>array_unshift(</a:t>
            </a:r>
            <a:r>
              <a:rPr lang="en-US" sz="2800" dirty="0">
                <a:solidFill>
                  <a:schemeClr val="tx1"/>
                </a:solidFill>
              </a:rPr>
              <a:t>$arr, -1, 0</a:t>
            </a:r>
            <a:r>
              <a:rPr lang="en-US" sz="2800" i="1" dirty="0">
                <a:solidFill>
                  <a:schemeClr val="bg1"/>
                </a:solidFill>
              </a:rPr>
              <a:t>)</a:t>
            </a:r>
            <a:r>
              <a:rPr lang="en-US" sz="2800" i="1" dirty="0">
                <a:solidFill>
                  <a:schemeClr val="tx1"/>
                </a:solidFill>
              </a:rPr>
              <a:t>; </a:t>
            </a:r>
            <a:r>
              <a:rPr lang="en-US" sz="2800" i="1" dirty="0">
                <a:solidFill>
                  <a:schemeClr val="accent2"/>
                </a:solidFill>
              </a:rPr>
              <a:t>// 12</a:t>
            </a:r>
            <a:br>
              <a:rPr lang="en-US" sz="2800" i="1" dirty="0">
                <a:solidFill>
                  <a:schemeClr val="accent2"/>
                </a:solidFill>
              </a:rPr>
            </a:br>
            <a:r>
              <a:rPr lang="en-US" sz="2800" i="1" dirty="0">
                <a:solidFill>
                  <a:schemeClr val="accent2"/>
                </a:solidFill>
              </a:rPr>
              <a:t>	</a:t>
            </a:r>
            <a:r>
              <a:rPr lang="en-US" sz="2800" i="1" dirty="0" smtClean="0">
                <a:solidFill>
                  <a:schemeClr val="accent2"/>
                </a:solidFill>
              </a:rPr>
              <a:t>// </a:t>
            </a:r>
            <a:r>
              <a:rPr lang="en-US" sz="2800" i="1" dirty="0">
                <a:solidFill>
                  <a:schemeClr val="accent2"/>
                </a:solidFill>
              </a:rPr>
              <a:t>$arr = -1, 0, 1, 2, 3, 4, 5, 6, 7, 8, 9, 10</a:t>
            </a:r>
          </a:p>
          <a:p>
            <a:r>
              <a:rPr lang="en-GB" sz="2800" dirty="0">
                <a:solidFill>
                  <a:schemeClr val="tx1"/>
                </a:solidFill>
              </a:rPr>
              <a:t>$el = </a:t>
            </a:r>
            <a:r>
              <a:rPr lang="en-GB" sz="2800" dirty="0">
                <a:solidFill>
                  <a:schemeClr val="bg1"/>
                </a:solidFill>
              </a:rPr>
              <a:t>array_shift(</a:t>
            </a:r>
            <a:r>
              <a:rPr lang="en-GB" sz="2800" dirty="0">
                <a:solidFill>
                  <a:schemeClr val="tx1"/>
                </a:solidFill>
              </a:rPr>
              <a:t>$arr</a:t>
            </a:r>
            <a:r>
              <a:rPr lang="en-GB" sz="2800" dirty="0">
                <a:solidFill>
                  <a:schemeClr val="bg1"/>
                </a:solidFill>
              </a:rPr>
              <a:t>)</a:t>
            </a:r>
            <a:r>
              <a:rPr lang="en-GB" sz="2800" dirty="0">
                <a:solidFill>
                  <a:schemeClr val="tx1"/>
                </a:solidFill>
              </a:rPr>
              <a:t>; </a:t>
            </a:r>
            <a:r>
              <a:rPr lang="en-GB" sz="2800" i="1" dirty="0">
                <a:solidFill>
                  <a:schemeClr val="accent2"/>
                </a:solidFill>
              </a:rPr>
              <a:t>// -1</a:t>
            </a: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/>
              <a:t>	</a:t>
            </a:r>
            <a:r>
              <a:rPr lang="en-US" sz="2800" i="1" dirty="0" smtClean="0">
                <a:solidFill>
                  <a:schemeClr val="accent2"/>
                </a:solidFill>
              </a:rPr>
              <a:t>// </a:t>
            </a:r>
            <a:r>
              <a:rPr lang="en-US" sz="2800" i="1" dirty="0">
                <a:solidFill>
                  <a:schemeClr val="accent2"/>
                </a:solidFill>
              </a:rPr>
              <a:t>$arr = 0, 1, 2, 3, 4, 5, 6, 7, 8, 9, 10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and Remove at the beginning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79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400" b="1" noProof="1">
                <a:solidFill>
                  <a:schemeClr val="bg1"/>
                </a:solidFill>
              </a:rPr>
              <a:t>array_splice</a:t>
            </a:r>
            <a:r>
              <a:rPr lang="en-US" sz="3400" b="1" dirty="0">
                <a:solidFill>
                  <a:schemeClr val="bg1"/>
                </a:solidFill>
              </a:rPr>
              <a:t>(</a:t>
            </a:r>
            <a:r>
              <a:rPr lang="en-US" sz="3400" dirty="0"/>
              <a:t>$</a:t>
            </a:r>
            <a:r>
              <a:rPr lang="en-US" sz="3400" noProof="1"/>
              <a:t>arr</a:t>
            </a:r>
            <a:r>
              <a:rPr lang="en-US" sz="3400" dirty="0"/>
              <a:t>, offset, length, replacement</a:t>
            </a:r>
            <a:r>
              <a:rPr lang="en-US" sz="3400" b="1" dirty="0">
                <a:solidFill>
                  <a:schemeClr val="bg1"/>
                </a:solidFill>
              </a:rPr>
              <a:t>)</a:t>
            </a:r>
            <a:r>
              <a:rPr lang="en-US" sz="3400" dirty="0"/>
              <a:t> </a:t>
            </a:r>
            <a:r>
              <a:rPr lang="bg-BG" sz="3400" dirty="0" smtClean="0"/>
              <a:t>:</a:t>
            </a:r>
            <a:endParaRPr lang="en-US" sz="3200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Remove </a:t>
            </a:r>
            <a:r>
              <a:rPr lang="en-US" sz="3200" dirty="0" smtClean="0"/>
              <a:t>a</a:t>
            </a:r>
            <a:r>
              <a:rPr lang="bg-BG" sz="3200" dirty="0"/>
              <a:t> </a:t>
            </a:r>
            <a:r>
              <a:rPr lang="en-US" sz="3200" dirty="0" smtClean="0"/>
              <a:t>portion </a:t>
            </a:r>
            <a:r>
              <a:rPr lang="en-US" sz="3200" dirty="0"/>
              <a:t>of the array and replace it with something 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en-US" sz="3200" dirty="0" smtClean="0"/>
              <a:t>else and</a:t>
            </a:r>
            <a:r>
              <a:rPr lang="bg-BG" sz="3200" dirty="0" smtClean="0"/>
              <a:t> </a:t>
            </a:r>
            <a:r>
              <a:rPr lang="en-US" sz="3200" dirty="0"/>
              <a:t>return removed elements</a:t>
            </a:r>
            <a:endParaRPr lang="bg-BG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330" y="2948953"/>
            <a:ext cx="11132169" cy="1866862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$arr = [1, 2, 3, 4, 5, 6, 7, 8, 9, 10];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$res = </a:t>
            </a:r>
            <a:r>
              <a:rPr lang="en-US" dirty="0">
                <a:solidFill>
                  <a:schemeClr val="bg1"/>
                </a:solidFill>
              </a:rPr>
              <a:t>array_splice(</a:t>
            </a:r>
            <a:r>
              <a:rPr lang="en-US" dirty="0">
                <a:solidFill>
                  <a:schemeClr val="tx1"/>
                </a:solidFill>
              </a:rPr>
              <a:t>$arr, 8, 2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i="1" dirty="0">
                <a:solidFill>
                  <a:schemeClr val="accent2"/>
                </a:solidFill>
              </a:rPr>
              <a:t>// 9, 10</a:t>
            </a:r>
            <a:br>
              <a:rPr lang="en-US" i="1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			</a:t>
            </a:r>
            <a:r>
              <a:rPr lang="bg-BG" dirty="0">
                <a:solidFill>
                  <a:schemeClr val="tx1"/>
                </a:solidFill>
              </a:rPr>
              <a:t>   </a:t>
            </a:r>
            <a:r>
              <a:rPr lang="en-US" i="1" dirty="0">
                <a:solidFill>
                  <a:schemeClr val="accent2"/>
                </a:solidFill>
              </a:rPr>
              <a:t>// $arr = 1, 2, 3, 4, 5, 6, 7, 8</a:t>
            </a: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array_splice(</a:t>
            </a:r>
            <a:r>
              <a:rPr lang="en-US" dirty="0">
                <a:solidFill>
                  <a:schemeClr val="tx1"/>
                </a:solidFill>
              </a:rPr>
              <a:t>$arr, 3, 2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bg-BG" dirty="0">
                <a:solidFill>
                  <a:schemeClr val="tx1"/>
                </a:solidFill>
              </a:rPr>
              <a:t>      </a:t>
            </a:r>
            <a:r>
              <a:rPr lang="en-US" i="1" dirty="0">
                <a:solidFill>
                  <a:schemeClr val="accent2"/>
                </a:solidFill>
              </a:rPr>
              <a:t>// $arr = 1, 2, 3, 6, 7, 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and Replace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615331" y="4982816"/>
            <a:ext cx="11132169" cy="14790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$arr = [1, 2, 3, 4, 5, 6, 7, 8];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array_splice(</a:t>
            </a:r>
            <a:r>
              <a:rPr lang="en-US" dirty="0">
                <a:solidFill>
                  <a:schemeClr val="tx1"/>
                </a:solidFill>
              </a:rPr>
              <a:t>$arr, 6, 1, 7.2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i="1" dirty="0">
                <a:solidFill>
                  <a:schemeClr val="accent2"/>
                </a:solidFill>
              </a:rPr>
              <a:t>// $arr = 1, 2, 3, 4, 5, 6, 7.2, 8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array_splice(</a:t>
            </a:r>
            <a:r>
              <a:rPr lang="en-US" dirty="0">
                <a:solidFill>
                  <a:schemeClr val="tx1"/>
                </a:solidFill>
              </a:rPr>
              <a:t>$arr, 3, 2, 3.3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i="1" dirty="0">
                <a:solidFill>
                  <a:schemeClr val="accent2"/>
                </a:solidFill>
              </a:rPr>
              <a:t>// $arr = 1, 2, 3, 3.3, 6, 7.2, 8</a:t>
            </a:r>
          </a:p>
        </p:txBody>
      </p:sp>
    </p:spTree>
    <p:extLst>
      <p:ext uri="{BB962C8B-B14F-4D97-AF65-F5344CB8AC3E}">
        <p14:creationId xmlns:p14="http://schemas.microsoft.com/office/powerpoint/2010/main" val="166835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25027"/>
            <a:ext cx="11376008" cy="136645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400" dirty="0"/>
              <a:t>We remove an element from the Array.</a:t>
            </a:r>
          </a:p>
          <a:p>
            <a:pPr>
              <a:buClr>
                <a:schemeClr val="tx1"/>
              </a:buClr>
            </a:pPr>
            <a:r>
              <a:rPr lang="en-GB" sz="3400" dirty="0"/>
              <a:t>The Count decreases each time we remove an element.</a:t>
            </a:r>
            <a:endParaRPr lang="en-US" sz="3400" dirty="0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582741" y="3158323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1735661" y="430882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20</a:t>
            </a:r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818245" y="3121083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array_splice</a:t>
            </a:r>
            <a:r>
              <a:rPr lang="en-US" dirty="0"/>
              <a:t>()</a:t>
            </a:r>
            <a:r>
              <a:rPr lang="en-GB" dirty="0"/>
              <a:t> - Deletes an Element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20701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20685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5543256" y="316560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7581153" y="315718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22453" y="3157187"/>
            <a:ext cx="1828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600" b="1" noProof="1"/>
              <a:t>array()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1BEB570F-EB89-4F68-BA2D-FC07B08B21FB}"/>
              </a:ext>
            </a:extLst>
          </p:cNvPr>
          <p:cNvSpPr txBox="1">
            <a:spLocks/>
          </p:cNvSpPr>
          <p:nvPr/>
        </p:nvSpPr>
        <p:spPr>
          <a:xfrm>
            <a:off x="3927248" y="495858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30</a:t>
            </a:r>
            <a:endParaRPr lang="en-US" noProof="1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B4BB4F59-9BDF-4BD3-B621-594DFE8CE1C5}"/>
              </a:ext>
            </a:extLst>
          </p:cNvPr>
          <p:cNvSpPr txBox="1">
            <a:spLocks/>
          </p:cNvSpPr>
          <p:nvPr/>
        </p:nvSpPr>
        <p:spPr>
          <a:xfrm>
            <a:off x="3930451" y="430882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20</a:t>
            </a:r>
            <a:endParaRPr lang="en-US" noProof="1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DAAD10D-DDF4-4FB3-A65D-5C64D8669047}"/>
              </a:ext>
            </a:extLst>
          </p:cNvPr>
          <p:cNvSpPr txBox="1">
            <a:spLocks/>
          </p:cNvSpPr>
          <p:nvPr/>
        </p:nvSpPr>
        <p:spPr>
          <a:xfrm>
            <a:off x="3930451" y="366952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40263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22222E-6 L 0.00091 -0.0925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2" grpId="0" animBg="1"/>
      <p:bldP spid="29" grpId="0" animBg="1"/>
      <p:bldP spid="35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EB56A0-4878-40EA-870A-3853D09BCF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84602"/>
          </a:xfrm>
        </p:spPr>
        <p:txBody>
          <a:bodyPr/>
          <a:lstStyle/>
          <a:p>
            <a:r>
              <a:rPr lang="en-US" sz="3400" dirty="0"/>
              <a:t>Write a program that reads an array of </a:t>
            </a:r>
            <a:r>
              <a:rPr lang="en-US" sz="3400" dirty="0" smtClean="0"/>
              <a:t>integers</a:t>
            </a:r>
          </a:p>
          <a:p>
            <a:r>
              <a:rPr lang="en-US" sz="3400" dirty="0" smtClean="0"/>
              <a:t>Then </a:t>
            </a:r>
            <a:r>
              <a:rPr lang="en-US" sz="3400" dirty="0"/>
              <a:t>until </a:t>
            </a:r>
            <a:r>
              <a:rPr lang="en-US" sz="3400" dirty="0" smtClean="0"/>
              <a:t>you</a:t>
            </a:r>
            <a:r>
              <a:rPr lang="bg-BG" sz="3400" dirty="0" smtClean="0"/>
              <a:t> </a:t>
            </a:r>
            <a:r>
              <a:rPr lang="en-US" sz="3400" dirty="0"/>
              <a:t>receive "</a:t>
            </a:r>
            <a:r>
              <a:rPr lang="en-US" sz="3400" b="1" dirty="0">
                <a:solidFill>
                  <a:schemeClr val="bg1"/>
                </a:solidFill>
              </a:rPr>
              <a:t>end</a:t>
            </a:r>
            <a:r>
              <a:rPr lang="en-US" sz="3400" dirty="0"/>
              <a:t>", you will be given different </a:t>
            </a:r>
            <a:r>
              <a:rPr lang="bg-BG" sz="3400" dirty="0" smtClean="0"/>
              <a:t/>
            </a:r>
            <a:br>
              <a:rPr lang="bg-BG" sz="3400" dirty="0" smtClean="0"/>
            </a:br>
            <a:r>
              <a:rPr lang="bg-BG" sz="3400" dirty="0" smtClean="0"/>
              <a:t>  </a:t>
            </a:r>
            <a:r>
              <a:rPr lang="en-US" sz="3400" dirty="0" smtClean="0"/>
              <a:t>commands</a:t>
            </a:r>
            <a:r>
              <a:rPr lang="en-US" sz="3400" dirty="0"/>
              <a:t>:</a:t>
            </a:r>
            <a:endParaRPr lang="bg-BG" sz="34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Add {</a:t>
            </a:r>
            <a:r>
              <a:rPr lang="en-US" sz="3200" dirty="0"/>
              <a:t>number</a:t>
            </a:r>
            <a:r>
              <a:rPr lang="en-US" sz="3200" b="1" dirty="0">
                <a:solidFill>
                  <a:schemeClr val="bg1"/>
                </a:solidFill>
              </a:rPr>
              <a:t>}</a:t>
            </a:r>
            <a:r>
              <a:rPr lang="en-US" sz="3200" dirty="0"/>
              <a:t>: add a number to the end of the array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Remove {</a:t>
            </a:r>
            <a:r>
              <a:rPr lang="en-US" sz="3200" dirty="0"/>
              <a:t>number</a:t>
            </a:r>
            <a:r>
              <a:rPr lang="en-US" sz="3200" b="1" dirty="0">
                <a:solidFill>
                  <a:schemeClr val="bg1"/>
                </a:solidFill>
              </a:rPr>
              <a:t>}</a:t>
            </a:r>
            <a:r>
              <a:rPr lang="en-US" sz="3200" dirty="0"/>
              <a:t>: remove number from the array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RemoveAt {</a:t>
            </a:r>
            <a:r>
              <a:rPr lang="en-US" sz="3200" dirty="0"/>
              <a:t>index</a:t>
            </a:r>
            <a:r>
              <a:rPr lang="en-US" sz="3200" b="1" dirty="0">
                <a:solidFill>
                  <a:schemeClr val="bg1"/>
                </a:solidFill>
              </a:rPr>
              <a:t>}</a:t>
            </a:r>
            <a:r>
              <a:rPr lang="en-US" sz="3200" dirty="0"/>
              <a:t>: removes number at a given index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Insert {</a:t>
            </a:r>
            <a:r>
              <a:rPr lang="en-US" sz="3200" dirty="0"/>
              <a:t>number</a:t>
            </a:r>
            <a:r>
              <a:rPr lang="en-US" sz="3200" b="1" dirty="0">
                <a:solidFill>
                  <a:schemeClr val="bg1"/>
                </a:solidFill>
              </a:rPr>
              <a:t>}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{</a:t>
            </a:r>
            <a:r>
              <a:rPr lang="en-US" sz="3200" dirty="0"/>
              <a:t>index</a:t>
            </a:r>
            <a:r>
              <a:rPr lang="en-US" sz="3200" b="1" dirty="0">
                <a:solidFill>
                  <a:schemeClr val="bg1"/>
                </a:solidFill>
              </a:rPr>
              <a:t>}</a:t>
            </a:r>
            <a:r>
              <a:rPr lang="en-US" sz="3200" dirty="0"/>
              <a:t>: inserts a number at a given </a:t>
            </a:r>
            <a:r>
              <a:rPr lang="en-US" sz="3200" dirty="0" smtClean="0"/>
              <a:t>index</a:t>
            </a:r>
            <a:endParaRPr lang="bg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452275-D89A-4CCC-B1E9-281F697D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Array Manipulation Basics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5E2E4-3A5F-4EC2-B62C-8B465947447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BCE33-421D-4110-B3A2-7C974DE77422}"/>
              </a:ext>
            </a:extLst>
          </p:cNvPr>
          <p:cNvSpPr txBox="1"/>
          <p:nvPr/>
        </p:nvSpPr>
        <p:spPr>
          <a:xfrm>
            <a:off x="798512" y="6360403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https://judge.softuni.bg/Contests/1203/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136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483155" y="1286584"/>
            <a:ext cx="9222514" cy="477063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arr = array_map('intval', explode(' ', readline</a:t>
            </a:r>
            <a:r>
              <a:rPr lang="en-US" dirty="0" smtClean="0">
                <a:solidFill>
                  <a:schemeClr val="tx1"/>
                </a:solidFill>
              </a:rPr>
              <a:t>()));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while (true) 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$</a:t>
            </a:r>
            <a:r>
              <a:rPr lang="en-US" dirty="0">
                <a:solidFill>
                  <a:schemeClr val="tx1"/>
                </a:solidFill>
              </a:rPr>
              <a:t>line = readline();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chemeClr val="tx1"/>
                </a:solidFill>
              </a:rPr>
              <a:t>($line === 'end</a:t>
            </a:r>
            <a:r>
              <a:rPr lang="en-US" dirty="0" smtClean="0">
                <a:solidFill>
                  <a:schemeClr val="tx1"/>
                </a:solidFill>
              </a:rPr>
              <a:t>')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  break;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tokens = explode(" ", $line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sz="2400" i="1" dirty="0">
                <a:solidFill>
                  <a:schemeClr val="accent2"/>
                </a:solidFill>
              </a:rPr>
              <a:t>// Continues on the next </a:t>
            </a:r>
            <a:r>
              <a:rPr lang="en-US" sz="2400" i="1" dirty="0" smtClean="0">
                <a:solidFill>
                  <a:schemeClr val="accent2"/>
                </a:solidFill>
              </a:rPr>
              <a:t>slide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echo implode(' ', $arr);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Array Manipulation </a:t>
            </a:r>
            <a:r>
              <a:rPr lang="en-US" dirty="0" smtClean="0"/>
              <a:t>Basics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BCE33-421D-4110-B3A2-7C974DE77422}"/>
              </a:ext>
            </a:extLst>
          </p:cNvPr>
          <p:cNvSpPr txBox="1"/>
          <p:nvPr/>
        </p:nvSpPr>
        <p:spPr>
          <a:xfrm>
            <a:off x="798512" y="6360403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https://judge.softuni.bg/Contests/1203/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89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Array Advanced Overview</a:t>
            </a:r>
          </a:p>
          <a:p>
            <a:pPr marL="514350" indent="-514350">
              <a:lnSpc>
                <a:spcPts val="4000"/>
              </a:lnSpc>
            </a:pPr>
            <a:r>
              <a:rPr lang="en-US" dirty="0"/>
              <a:t>Add / Insert </a:t>
            </a:r>
          </a:p>
          <a:p>
            <a:pPr marL="514350" indent="-514350">
              <a:lnSpc>
                <a:spcPts val="4000"/>
              </a:lnSpc>
            </a:pPr>
            <a:r>
              <a:rPr lang="en-US" dirty="0"/>
              <a:t>Remove Elements</a:t>
            </a:r>
          </a:p>
          <a:p>
            <a:pPr marL="514350" indent="-514350">
              <a:lnSpc>
                <a:spcPts val="4000"/>
              </a:lnSpc>
            </a:pPr>
            <a:r>
              <a:rPr lang="en-US" dirty="0"/>
              <a:t>Other Functions</a:t>
            </a:r>
          </a:p>
          <a:p>
            <a:pPr marL="514350" indent="-514350">
              <a:lnSpc>
                <a:spcPts val="4000"/>
              </a:lnSpc>
            </a:pPr>
            <a:r>
              <a:rPr lang="en-US" dirty="0"/>
              <a:t>Searching 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Sorting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483156" y="1551993"/>
            <a:ext cx="9222514" cy="42493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switch </a:t>
            </a:r>
            <a:r>
              <a:rPr lang="en-US" dirty="0">
                <a:solidFill>
                  <a:schemeClr val="tx1"/>
                </a:solidFill>
              </a:rPr>
              <a:t>($tokens[0]) {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case </a:t>
            </a:r>
            <a:r>
              <a:rPr lang="en-US" sz="2400" dirty="0">
                <a:solidFill>
                  <a:schemeClr val="tx1"/>
                </a:solidFill>
              </a:rPr>
              <a:t>"Remove":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$</a:t>
            </a:r>
            <a:r>
              <a:rPr lang="en-US" sz="2400" dirty="0">
                <a:solidFill>
                  <a:schemeClr val="tx1"/>
                </a:solidFill>
              </a:rPr>
              <a:t>numberToRemove = intval($tokens[1]);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$</a:t>
            </a:r>
            <a:r>
              <a:rPr lang="en-US" sz="2400" dirty="0">
                <a:solidFill>
                  <a:schemeClr val="tx1"/>
                </a:solidFill>
              </a:rPr>
              <a:t>index = </a:t>
            </a:r>
            <a:r>
              <a:rPr lang="en-US" sz="2400" dirty="0">
                <a:solidFill>
                  <a:schemeClr val="bg1"/>
                </a:solidFill>
              </a:rPr>
              <a:t>array_search(</a:t>
            </a:r>
            <a:r>
              <a:rPr lang="en-US" sz="2400" dirty="0">
                <a:solidFill>
                  <a:schemeClr val="tx1"/>
                </a:solidFill>
              </a:rPr>
              <a:t>$numberToRemove, $arr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sz="2400" dirty="0" smtClean="0">
                <a:solidFill>
                  <a:schemeClr val="bg1"/>
                </a:solidFill>
              </a:rPr>
              <a:t>unset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$arr[$index]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smtClean="0">
                <a:solidFill>
                  <a:schemeClr val="tx1"/>
                </a:solidFill>
              </a:rPr>
              <a:t>break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i="1" dirty="0" smtClean="0">
                <a:solidFill>
                  <a:schemeClr val="accent2"/>
                </a:solidFill>
              </a:rPr>
              <a:t>  // </a:t>
            </a:r>
            <a:r>
              <a:rPr lang="en-US" sz="2400" dirty="0">
                <a:solidFill>
                  <a:schemeClr val="accent2"/>
                </a:solidFill>
              </a:rPr>
              <a:t>TODO:</a:t>
            </a:r>
            <a:r>
              <a:rPr lang="en-US" sz="2400" i="1" dirty="0">
                <a:solidFill>
                  <a:schemeClr val="accent2"/>
                </a:solidFill>
              </a:rPr>
              <a:t> Add the other cases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Array Manipulation Basics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BCE33-421D-4110-B3A2-7C974DE77422}"/>
              </a:ext>
            </a:extLst>
          </p:cNvPr>
          <p:cNvSpPr txBox="1"/>
          <p:nvPr/>
        </p:nvSpPr>
        <p:spPr>
          <a:xfrm>
            <a:off x="798512" y="6360403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https://judge.softuni.bg/Contests/1203/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940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Other Array 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278" y="1393903"/>
            <a:ext cx="2488579" cy="24885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657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 marL="457200" indent="-457200"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noProof="1">
                <a:solidFill>
                  <a:schemeClr val="bg1"/>
                </a:solidFill>
              </a:rPr>
              <a:t>array_unique(</a:t>
            </a:r>
            <a:r>
              <a:rPr lang="en-US" sz="3200" noProof="1"/>
              <a:t>$arr</a:t>
            </a:r>
            <a:r>
              <a:rPr lang="en-US" sz="3200" b="1" noProof="1">
                <a:solidFill>
                  <a:schemeClr val="bg1"/>
                </a:solidFill>
              </a:rPr>
              <a:t>)</a:t>
            </a:r>
            <a:r>
              <a:rPr lang="en-US" sz="3200" noProof="1"/>
              <a:t> - </a:t>
            </a:r>
            <a:r>
              <a:rPr lang="en-US" sz="3200" dirty="0"/>
              <a:t>Removes duplicate values from an </a:t>
            </a:r>
            <a:r>
              <a:rPr lang="en-US" sz="3200" dirty="0" smtClean="0"/>
              <a:t>array</a:t>
            </a:r>
            <a:endParaRPr lang="bg-BG" sz="3200" dirty="0" smtClean="0"/>
          </a:p>
          <a:p>
            <a:pPr marL="0" indent="0">
              <a:buClr>
                <a:schemeClr val="tx1"/>
              </a:buClr>
              <a:buNone/>
            </a:pPr>
            <a:endParaRPr lang="bg-BG" sz="3200" dirty="0" smtClean="0"/>
          </a:p>
          <a:p>
            <a:pPr marL="0" indent="0">
              <a:buClr>
                <a:schemeClr val="tx1"/>
              </a:buClr>
              <a:buNone/>
            </a:pPr>
            <a:endParaRPr lang="bg-BG" sz="3200" dirty="0"/>
          </a:p>
          <a:p>
            <a:pPr marL="0" indent="0">
              <a:spcBef>
                <a:spcPts val="1800"/>
              </a:spcBef>
              <a:spcAft>
                <a:spcPts val="1800"/>
              </a:spcAft>
              <a:buClr>
                <a:schemeClr val="tx1"/>
              </a:buClr>
              <a:buNone/>
            </a:pPr>
            <a:endParaRPr lang="bg-BG" sz="3200" dirty="0"/>
          </a:p>
          <a:p>
            <a:pPr marL="457200" indent="-457200">
              <a:spcBef>
                <a:spcPts val="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array_reverse</a:t>
            </a:r>
            <a:r>
              <a:rPr lang="en-US" sz="3200" b="1" dirty="0">
                <a:solidFill>
                  <a:schemeClr val="bg1"/>
                </a:solidFill>
              </a:rPr>
              <a:t>(</a:t>
            </a:r>
            <a:r>
              <a:rPr lang="en-US" sz="3200" dirty="0"/>
              <a:t>$</a:t>
            </a:r>
            <a:r>
              <a:rPr lang="en-US" sz="3200" noProof="1"/>
              <a:t>arr</a:t>
            </a:r>
            <a:r>
              <a:rPr lang="en-US" sz="3200" b="1" dirty="0">
                <a:solidFill>
                  <a:schemeClr val="bg1"/>
                </a:solidFill>
              </a:rPr>
              <a:t>)</a:t>
            </a:r>
            <a:r>
              <a:rPr lang="en-US" sz="3200" dirty="0"/>
              <a:t> - Returns an array in reverse </a:t>
            </a:r>
            <a:r>
              <a:rPr lang="en-US" sz="3200" dirty="0" smtClean="0"/>
              <a:t>order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 (1)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765531" y="1753925"/>
            <a:ext cx="10474325" cy="215582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$arr = [4, 3, 4, 3, 2, 2, 1, 4, 7, 9, 7, 9];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$arr = 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array_unique(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$arr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8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4, 3, 2, 1, 7, 9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$names = ["Peter", "Elena", "George", "Peter", "Elena</a:t>
            </a:r>
            <a:r>
              <a:rPr lang="en-US" sz="2398" b="1" dirty="0" smtClean="0">
                <a:latin typeface="Consolas" pitchFamily="49" charset="0"/>
                <a:cs typeface="Consolas" pitchFamily="49" charset="0"/>
              </a:rPr>
              <a:t>"];</a:t>
            </a:r>
            <a:endParaRPr lang="en-US" sz="2398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$names = 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array_unique(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$names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8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Peter, Elena, George</a:t>
            </a:r>
            <a:endParaRPr lang="bg-BG" sz="2398" b="1" i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3AF6A66-57CA-467C-AAA5-3D9CB156A6F2}"/>
              </a:ext>
            </a:extLst>
          </p:cNvPr>
          <p:cNvSpPr txBox="1">
            <a:spLocks/>
          </p:cNvSpPr>
          <p:nvPr/>
        </p:nvSpPr>
        <p:spPr>
          <a:xfrm>
            <a:off x="765530" y="4578103"/>
            <a:ext cx="10474325" cy="20019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$arr = [1, 2, 3, 4, 5, 6, 7, 8, 9, 10</a:t>
            </a:r>
            <a:r>
              <a:rPr lang="en-US" dirty="0" smtClean="0"/>
              <a:t>];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$</a:t>
            </a:r>
            <a:r>
              <a:rPr lang="en-US" dirty="0"/>
              <a:t>arr = </a:t>
            </a:r>
            <a:r>
              <a:rPr lang="en-US" dirty="0">
                <a:solidFill>
                  <a:schemeClr val="bg1"/>
                </a:solidFill>
              </a:rPr>
              <a:t>array_reverse(</a:t>
            </a:r>
            <a:r>
              <a:rPr lang="en-US" dirty="0"/>
              <a:t>$arr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/>
              <a:t>; </a:t>
            </a:r>
            <a:r>
              <a:rPr lang="en-US" i="1" dirty="0">
                <a:solidFill>
                  <a:schemeClr val="accent2"/>
                </a:solidFill>
              </a:rPr>
              <a:t>// 10, 9, 8, 7, 6, 5, 4, 3, 2, 1</a:t>
            </a:r>
          </a:p>
          <a:p>
            <a:r>
              <a:rPr lang="en-US" dirty="0"/>
              <a:t>$names = ["Peter", "Elena", "George</a:t>
            </a:r>
            <a:r>
              <a:rPr lang="en-US" dirty="0" smtClean="0"/>
              <a:t>"];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$</a:t>
            </a:r>
            <a:r>
              <a:rPr lang="en-US" dirty="0"/>
              <a:t>names = </a:t>
            </a:r>
            <a:r>
              <a:rPr lang="en-US" dirty="0">
                <a:solidFill>
                  <a:schemeClr val="bg1"/>
                </a:solidFill>
              </a:rPr>
              <a:t>array_reverse(</a:t>
            </a:r>
            <a:r>
              <a:rPr lang="en-US" dirty="0"/>
              <a:t>$names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/>
              <a:t>; </a:t>
            </a:r>
            <a:r>
              <a:rPr lang="en-US" i="1" dirty="0">
                <a:solidFill>
                  <a:schemeClr val="accent2"/>
                </a:solidFill>
              </a:rPr>
              <a:t>// George, Elena, Peter</a:t>
            </a:r>
          </a:p>
        </p:txBody>
      </p:sp>
    </p:spTree>
    <p:extLst>
      <p:ext uri="{BB962C8B-B14F-4D97-AF65-F5344CB8AC3E}">
        <p14:creationId xmlns:p14="http://schemas.microsoft.com/office/powerpoint/2010/main" val="96996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noProof="1">
                <a:solidFill>
                  <a:schemeClr val="bg1"/>
                </a:solidFill>
              </a:rPr>
              <a:t>array_sum</a:t>
            </a:r>
            <a:r>
              <a:rPr lang="en-US" sz="3200" b="1" dirty="0">
                <a:solidFill>
                  <a:schemeClr val="bg1"/>
                </a:solidFill>
              </a:rPr>
              <a:t>(</a:t>
            </a:r>
            <a:r>
              <a:rPr lang="en-US" sz="3200" dirty="0"/>
              <a:t>$</a:t>
            </a:r>
            <a:r>
              <a:rPr lang="en-US" sz="3200" noProof="1"/>
              <a:t>arr</a:t>
            </a:r>
            <a:r>
              <a:rPr lang="en-US" sz="3200" b="1" dirty="0">
                <a:solidFill>
                  <a:schemeClr val="bg1"/>
                </a:solidFill>
              </a:rPr>
              <a:t>)</a:t>
            </a:r>
            <a:r>
              <a:rPr lang="en-US" sz="3200" dirty="0"/>
              <a:t> - Calculate the sum of values in an array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noProof="1">
                <a:solidFill>
                  <a:schemeClr val="bg1"/>
                </a:solidFill>
              </a:rPr>
              <a:t>array_filter(</a:t>
            </a:r>
            <a:r>
              <a:rPr lang="en-US" sz="3200" noProof="1"/>
              <a:t>$arr, callback</a:t>
            </a:r>
            <a:r>
              <a:rPr lang="en-US" sz="3200" b="1" noProof="1">
                <a:solidFill>
                  <a:schemeClr val="bg1"/>
                </a:solidFill>
              </a:rPr>
              <a:t>)</a:t>
            </a:r>
            <a:r>
              <a:rPr lang="en-US" sz="3200" noProof="1"/>
              <a:t> - </a:t>
            </a:r>
            <a:r>
              <a:rPr lang="en-US" sz="3200" dirty="0"/>
              <a:t>Filters elements of an array </a:t>
            </a:r>
            <a:r>
              <a:rPr lang="en-US" sz="3200" dirty="0" smtClean="0"/>
              <a:t>using</a:t>
            </a:r>
            <a:br>
              <a:rPr lang="en-US" sz="3200" dirty="0" smtClean="0"/>
            </a:br>
            <a:r>
              <a:rPr lang="en-US" sz="3200" dirty="0" smtClean="0"/>
              <a:t>a </a:t>
            </a:r>
            <a:r>
              <a:rPr lang="en-US" sz="3200" dirty="0" smtClean="0"/>
              <a:t>call</a:t>
            </a:r>
            <a:r>
              <a:rPr lang="en-US" sz="3200" dirty="0" smtClean="0"/>
              <a:t>back function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 (2)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82619" y="1873698"/>
            <a:ext cx="684661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$arr = [1, 2, 3, 4, 5, 6, 7, 8, 9, 10];</a:t>
            </a:r>
          </a:p>
          <a:p>
            <a:r>
              <a:rPr lang="en-US" dirty="0">
                <a:solidFill>
                  <a:schemeClr val="tx1"/>
                </a:solidFill>
              </a:rPr>
              <a:t>$sum  = </a:t>
            </a:r>
            <a:r>
              <a:rPr lang="en-US" dirty="0">
                <a:solidFill>
                  <a:schemeClr val="bg1"/>
                </a:solidFill>
              </a:rPr>
              <a:t>array_sum(</a:t>
            </a:r>
            <a:r>
              <a:rPr lang="en-US" dirty="0">
                <a:solidFill>
                  <a:schemeClr val="tx1"/>
                </a:solidFill>
              </a:rPr>
              <a:t>$arr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i="1" dirty="0">
                <a:solidFill>
                  <a:schemeClr val="accent2"/>
                </a:solidFill>
              </a:rPr>
              <a:t>// 55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3CFE9EA-8DCC-4817-BEE9-7D965E0DC7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2619" y="4395799"/>
            <a:ext cx="9515926" cy="215581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$arr = [1, 2, 3, 4, 5, 6, 7, 8, 9, 10];</a:t>
            </a:r>
          </a:p>
          <a:p>
            <a:r>
              <a:rPr lang="en-US" dirty="0">
                <a:solidFill>
                  <a:schemeClr val="tx1"/>
                </a:solidFill>
              </a:rPr>
              <a:t>function even($var) {</a:t>
            </a:r>
          </a:p>
          <a:p>
            <a:r>
              <a:rPr lang="en-US" dirty="0">
                <a:solidFill>
                  <a:schemeClr val="tx1"/>
                </a:solidFill>
              </a:rPr>
              <a:t>  return (!($var &amp; 1</a:t>
            </a:r>
            <a:r>
              <a:rPr lang="en-US" dirty="0" smtClean="0">
                <a:solidFill>
                  <a:schemeClr val="tx1"/>
                </a:solidFill>
              </a:rPr>
              <a:t>));</a:t>
            </a:r>
            <a:r>
              <a:rPr lang="bg-BG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$result = </a:t>
            </a:r>
            <a:r>
              <a:rPr lang="en-US" dirty="0">
                <a:solidFill>
                  <a:schemeClr val="bg1"/>
                </a:solidFill>
              </a:rPr>
              <a:t>array_filter(</a:t>
            </a:r>
            <a:r>
              <a:rPr lang="en-US" dirty="0">
                <a:solidFill>
                  <a:schemeClr val="tx1"/>
                </a:solidFill>
              </a:rPr>
              <a:t>$arr, "even"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i="1" dirty="0">
                <a:solidFill>
                  <a:schemeClr val="accent2"/>
                </a:solidFill>
              </a:rPr>
              <a:t>// 2, 4, 6, 8, 10</a:t>
            </a:r>
            <a:endParaRPr lang="bg-BG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0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1EBBD1-2619-4BB3-9CF2-312980641A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983002"/>
          </a:xfrm>
        </p:spPr>
        <p:txBody>
          <a:bodyPr>
            <a:normAutofit/>
          </a:bodyPr>
          <a:lstStyle/>
          <a:p>
            <a:r>
              <a:rPr lang="en-US" sz="3400" dirty="0"/>
              <a:t>Read an array of integers </a:t>
            </a:r>
          </a:p>
          <a:p>
            <a:pPr lvl="1"/>
            <a:r>
              <a:rPr lang="en-US" sz="3200" dirty="0"/>
              <a:t>Remove all </a:t>
            </a:r>
            <a:r>
              <a:rPr lang="en-US" sz="3200" b="1" dirty="0">
                <a:solidFill>
                  <a:schemeClr val="bg1"/>
                </a:solidFill>
              </a:rPr>
              <a:t>negative</a:t>
            </a:r>
            <a:r>
              <a:rPr lang="en-US" sz="3200" dirty="0"/>
              <a:t> numbers from it and  print the remaining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elements </a:t>
            </a:r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reversed order </a:t>
            </a:r>
          </a:p>
          <a:p>
            <a:pPr lvl="1"/>
            <a:r>
              <a:rPr lang="en-US" sz="3200" dirty="0"/>
              <a:t>In case of no elements left in the array, print "empty"</a:t>
            </a:r>
            <a:endParaRPr lang="bg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04D7E6-33BC-45AF-9F5A-8C3A7AC7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Remove Negatives and Reverse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E6508-2A45-4415-9362-A17A939D6B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7E20D4-A1F9-45F0-99CE-FBAAB9216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455187"/>
              </p:ext>
            </p:extLst>
          </p:nvPr>
        </p:nvGraphicFramePr>
        <p:xfrm>
          <a:off x="2662282" y="3703315"/>
          <a:ext cx="6132740" cy="2252472"/>
        </p:xfrm>
        <a:graphic>
          <a:graphicData uri="http://schemas.openxmlformats.org/drawingml/2006/table">
            <a:tbl>
              <a:tblPr firstRow="1" firstCol="1" bandRow="1"/>
              <a:tblGrid>
                <a:gridCol w="3427413">
                  <a:extLst>
                    <a:ext uri="{9D8B030D-6E8A-4147-A177-3AD203B41FA5}">
                      <a16:colId xmlns:a16="http://schemas.microsoft.com/office/drawing/2014/main" val="224197061"/>
                    </a:ext>
                  </a:extLst>
                </a:gridCol>
                <a:gridCol w="2705327">
                  <a:extLst>
                    <a:ext uri="{9D8B030D-6E8A-4147-A177-3AD203B41FA5}">
                      <a16:colId xmlns:a16="http://schemas.microsoft.com/office/drawing/2014/main" val="7804899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8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bg-BG" sz="2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8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bg-BG" sz="2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745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10 -5 7 9 -33 50</a:t>
                      </a:r>
                    </a:p>
                  </a:txBody>
                  <a:tcPr marL="53975" marR="53975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50 9 7 10</a:t>
                      </a:r>
                    </a:p>
                  </a:txBody>
                  <a:tcPr marL="53975" marR="53975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025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8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7 -2 -10 1</a:t>
                      </a:r>
                    </a:p>
                  </a:txBody>
                  <a:tcPr marL="53975" marR="53975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1 7</a:t>
                      </a:r>
                    </a:p>
                  </a:txBody>
                  <a:tcPr marL="53975" marR="53975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861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80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-1 -2 -3</a:t>
                      </a:r>
                    </a:p>
                  </a:txBody>
                  <a:tcPr marL="53975" marR="53975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empty</a:t>
                      </a:r>
                    </a:p>
                  </a:txBody>
                  <a:tcPr marL="53975" marR="53975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810770"/>
                  </a:ext>
                </a:extLst>
              </a:tr>
            </a:tbl>
          </a:graphicData>
        </a:graphic>
      </p:graphicFrame>
      <p:sp>
        <p:nvSpPr>
          <p:cNvPr id="6" name="TextBox 6">
            <a:extLst>
              <a:ext uri="{FF2B5EF4-FFF2-40B4-BE49-F238E27FC236}">
                <a16:creationId xmlns:a16="http://schemas.microsoft.com/office/drawing/2014/main" id="{5290AD8B-524F-4398-A936-AF71061A9A14}"/>
              </a:ext>
            </a:extLst>
          </p:cNvPr>
          <p:cNvSpPr txBox="1"/>
          <p:nvPr/>
        </p:nvSpPr>
        <p:spPr>
          <a:xfrm>
            <a:off x="798512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</a:t>
            </a:r>
            <a:r>
              <a:rPr lang="en-US" sz="2000" dirty="0">
                <a:solidFill>
                  <a:srgbClr val="234465"/>
                </a:solidFill>
              </a:rPr>
              <a:t>: </a:t>
            </a:r>
            <a:r>
              <a:rPr lang="en-US" sz="2000" dirty="0" smtClean="0">
                <a:solidFill>
                  <a:srgbClr val="234465"/>
                </a:solidFill>
                <a:hlinkClick r:id="rId2"/>
              </a:rPr>
              <a:t>https://judge.softuni.bg/Contests/1203/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7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533F20-6121-4A36-BDC6-B653695F1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Remove Negatives and Reverse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FF574-E4E7-44D3-BB53-07A4F9F704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49E3-3FEC-4FD6-8F9D-C4E67C0D1990}"/>
              </a:ext>
            </a:extLst>
          </p:cNvPr>
          <p:cNvSpPr txBox="1"/>
          <p:nvPr/>
        </p:nvSpPr>
        <p:spPr>
          <a:xfrm>
            <a:off x="1208514" y="1323530"/>
            <a:ext cx="9771796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 = array_map('intval', explode(' ', readline()));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4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filterArray =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array_filter(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$input, function ($var)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($var &gt; 0);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400" b="1" dirty="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$result =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array_reverse(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$filterArray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if (count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$result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!== 0)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echo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implode(' 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',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$result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 else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echo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"empty";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E640E7-EDC8-4475-B0EA-35F2D4B0F497}"/>
              </a:ext>
            </a:extLst>
          </p:cNvPr>
          <p:cNvSpPr txBox="1"/>
          <p:nvPr/>
        </p:nvSpPr>
        <p:spPr>
          <a:xfrm>
            <a:off x="798512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</a:t>
            </a:r>
            <a:r>
              <a:rPr lang="en-US" sz="2000" dirty="0">
                <a:solidFill>
                  <a:srgbClr val="234465"/>
                </a:solidFill>
              </a:rPr>
              <a:t>: </a:t>
            </a:r>
            <a:r>
              <a:rPr lang="en-US" sz="2000" dirty="0" smtClean="0">
                <a:solidFill>
                  <a:srgbClr val="234465"/>
                </a:solidFill>
                <a:hlinkClick r:id="rId2"/>
              </a:rPr>
              <a:t>https://judge.softuni.bg/Contests/1203/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558D1959-5A31-471B-9F36-B398B2834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863" y="2792605"/>
            <a:ext cx="2549982" cy="791103"/>
          </a:xfrm>
          <a:prstGeom prst="wedgeRoundRectCallout">
            <a:avLst>
              <a:gd name="adj1" fmla="val -31794"/>
              <a:gd name="adj2" fmla="val -649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Anonymous function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652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Searching for </a:t>
            </a:r>
            <a:r>
              <a:rPr lang="en-US" dirty="0" smtClean="0"/>
              <a:t>Element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21020" y="2225961"/>
            <a:ext cx="3814618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array_search()</a:t>
            </a:r>
            <a:endParaRPr lang="en-US" sz="3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10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noProof="1">
                <a:solidFill>
                  <a:schemeClr val="bg1"/>
                </a:solidFill>
              </a:rPr>
              <a:t>array_search(</a:t>
            </a:r>
            <a:r>
              <a:rPr lang="en-US" sz="3400" noProof="1"/>
              <a:t>searchValue</a:t>
            </a:r>
            <a:r>
              <a:rPr lang="en-US" sz="3400" dirty="0"/>
              <a:t>, array</a:t>
            </a:r>
            <a:r>
              <a:rPr lang="en-US" sz="3400" b="1" dirty="0">
                <a:solidFill>
                  <a:schemeClr val="bg1"/>
                </a:solidFill>
              </a:rPr>
              <a:t>)</a:t>
            </a:r>
            <a:r>
              <a:rPr lang="en-US" sz="3400" dirty="0"/>
              <a:t> - Searches for a </a:t>
            </a:r>
            <a:r>
              <a:rPr lang="en-US" sz="3400" dirty="0" smtClean="0"/>
              <a:t>given </a:t>
            </a:r>
            <a:r>
              <a:rPr lang="en-US" sz="3400" dirty="0" smtClean="0"/>
              <a:t>value</a:t>
            </a:r>
            <a:r>
              <a:rPr lang="bg-BG" sz="3400" dirty="0" smtClean="0"/>
              <a:t/>
            </a:r>
            <a:br>
              <a:rPr lang="bg-BG" sz="3400" dirty="0" smtClean="0"/>
            </a:br>
            <a:r>
              <a:rPr lang="en-US" sz="3400" dirty="0" smtClean="0"/>
              <a:t>and </a:t>
            </a:r>
            <a:r>
              <a:rPr lang="en-US" sz="3400" dirty="0"/>
              <a:t>returns the first corresponding key if successful</a:t>
            </a:r>
            <a:endParaRPr lang="bg-BG" sz="3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5937" y="2445270"/>
            <a:ext cx="10344557" cy="1726215"/>
          </a:xfrm>
        </p:spPr>
        <p:txBody>
          <a:bodyPr/>
          <a:lstStyle/>
          <a:p>
            <a:r>
              <a:rPr lang="es-ES" sz="2600" dirty="0">
                <a:solidFill>
                  <a:schemeClr val="tx1"/>
                </a:solidFill>
              </a:rPr>
              <a:t>$</a:t>
            </a:r>
            <a:r>
              <a:rPr lang="en-US" sz="2600" dirty="0">
                <a:solidFill>
                  <a:schemeClr val="tx1"/>
                </a:solidFill>
              </a:rPr>
              <a:t>arr</a:t>
            </a:r>
            <a:r>
              <a:rPr lang="es-ES" sz="2600" dirty="0">
                <a:solidFill>
                  <a:schemeClr val="tx1"/>
                </a:solidFill>
              </a:rPr>
              <a:t> = </a:t>
            </a:r>
            <a:r>
              <a:rPr lang="en-US" sz="2600" dirty="0">
                <a:solidFill>
                  <a:schemeClr val="tx1"/>
                </a:solidFill>
              </a:rPr>
              <a:t>[1</a:t>
            </a:r>
            <a:r>
              <a:rPr lang="es-ES" sz="2600" dirty="0">
                <a:solidFill>
                  <a:schemeClr val="tx1"/>
                </a:solidFill>
              </a:rPr>
              <a:t>, 2, 3, 4, 5, 6, 7, 8, 9, 10];</a:t>
            </a:r>
          </a:p>
          <a:p>
            <a:r>
              <a:rPr lang="es-ES" sz="2600" dirty="0">
                <a:solidFill>
                  <a:schemeClr val="tx1"/>
                </a:solidFill>
              </a:rPr>
              <a:t>$el = </a:t>
            </a:r>
            <a:r>
              <a:rPr lang="en-US" sz="2600" dirty="0">
                <a:solidFill>
                  <a:schemeClr val="bg1"/>
                </a:solidFill>
              </a:rPr>
              <a:t>array_search(</a:t>
            </a:r>
            <a:r>
              <a:rPr lang="en-US" sz="2600" dirty="0">
                <a:solidFill>
                  <a:schemeClr val="tx1"/>
                </a:solidFill>
              </a:rPr>
              <a:t>2</a:t>
            </a:r>
            <a:r>
              <a:rPr lang="es-ES" sz="2600" dirty="0">
                <a:solidFill>
                  <a:schemeClr val="tx1"/>
                </a:solidFill>
              </a:rPr>
              <a:t>, $</a:t>
            </a:r>
            <a:r>
              <a:rPr lang="en-US" sz="2600" dirty="0">
                <a:solidFill>
                  <a:schemeClr val="tx1"/>
                </a:solidFill>
              </a:rPr>
              <a:t>arr</a:t>
            </a:r>
            <a:r>
              <a:rPr lang="es-ES" sz="2600" dirty="0">
                <a:solidFill>
                  <a:schemeClr val="bg1"/>
                </a:solidFill>
              </a:rPr>
              <a:t>)</a:t>
            </a:r>
            <a:r>
              <a:rPr lang="es-ES" sz="2600" dirty="0">
                <a:solidFill>
                  <a:schemeClr val="tx1"/>
                </a:solidFill>
              </a:rPr>
              <a:t>;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i="1" dirty="0">
                <a:solidFill>
                  <a:schemeClr val="accent2"/>
                </a:solidFill>
              </a:rPr>
              <a:t>// 1</a:t>
            </a:r>
          </a:p>
          <a:p>
            <a:r>
              <a:rPr lang="es-ES" sz="2600" dirty="0">
                <a:solidFill>
                  <a:schemeClr val="tx1"/>
                </a:solidFill>
              </a:rPr>
              <a:t>$</a:t>
            </a:r>
            <a:r>
              <a:rPr lang="en-US" sz="2600" dirty="0">
                <a:solidFill>
                  <a:schemeClr val="tx1"/>
                </a:solidFill>
              </a:rPr>
              <a:t>elTwo</a:t>
            </a:r>
            <a:r>
              <a:rPr lang="es-ES" sz="2600" dirty="0">
                <a:solidFill>
                  <a:schemeClr val="tx1"/>
                </a:solidFill>
              </a:rPr>
              <a:t> = </a:t>
            </a:r>
            <a:r>
              <a:rPr lang="en-US" sz="2600" dirty="0">
                <a:solidFill>
                  <a:schemeClr val="bg1"/>
                </a:solidFill>
              </a:rPr>
              <a:t>array_search(</a:t>
            </a:r>
            <a:r>
              <a:rPr lang="en-US" sz="2600" dirty="0">
                <a:solidFill>
                  <a:schemeClr val="tx1"/>
                </a:solidFill>
              </a:rPr>
              <a:t>22</a:t>
            </a:r>
            <a:r>
              <a:rPr lang="es-ES" sz="2600" dirty="0">
                <a:solidFill>
                  <a:schemeClr val="tx1"/>
                </a:solidFill>
              </a:rPr>
              <a:t>, $</a:t>
            </a:r>
            <a:r>
              <a:rPr lang="en-US" sz="2600" dirty="0">
                <a:solidFill>
                  <a:schemeClr val="tx1"/>
                </a:solidFill>
              </a:rPr>
              <a:t>arr</a:t>
            </a:r>
            <a:r>
              <a:rPr lang="es-ES" sz="2600" dirty="0">
                <a:solidFill>
                  <a:schemeClr val="bg1"/>
                </a:solidFill>
              </a:rPr>
              <a:t>)</a:t>
            </a:r>
            <a:r>
              <a:rPr lang="es-ES" sz="2600" dirty="0">
                <a:solidFill>
                  <a:schemeClr val="tx1"/>
                </a:solidFill>
              </a:rPr>
              <a:t>;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i="1" dirty="0">
                <a:solidFill>
                  <a:schemeClr val="accent2"/>
                </a:solidFill>
              </a:rPr>
              <a:t>// return empty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(1)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25937" y="4413510"/>
            <a:ext cx="11239992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$names = [Peter", "George", "Elena"];</a:t>
            </a:r>
          </a:p>
          <a:p>
            <a:r>
              <a:rPr lang="en-US" sz="2600" dirty="0">
                <a:solidFill>
                  <a:schemeClr val="tx1"/>
                </a:solidFill>
              </a:rPr>
              <a:t>$el = </a:t>
            </a:r>
            <a:r>
              <a:rPr lang="en-US" sz="2600" dirty="0">
                <a:solidFill>
                  <a:schemeClr val="bg1"/>
                </a:solidFill>
              </a:rPr>
              <a:t>array_search(</a:t>
            </a:r>
            <a:r>
              <a:rPr lang="en-US" sz="2600" dirty="0">
                <a:solidFill>
                  <a:schemeClr val="tx1"/>
                </a:solidFill>
              </a:rPr>
              <a:t>"George", $names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; </a:t>
            </a:r>
            <a:r>
              <a:rPr lang="en-US" sz="2600" i="1" dirty="0">
                <a:solidFill>
                  <a:schemeClr val="accent2"/>
                </a:solidFill>
              </a:rPr>
              <a:t>// 1</a:t>
            </a:r>
          </a:p>
          <a:p>
            <a:r>
              <a:rPr lang="es-ES" sz="2600" dirty="0">
                <a:solidFill>
                  <a:schemeClr val="tx1"/>
                </a:solidFill>
              </a:rPr>
              <a:t>$</a:t>
            </a:r>
            <a:r>
              <a:rPr lang="en-US" sz="2600" dirty="0">
                <a:solidFill>
                  <a:schemeClr val="tx1"/>
                </a:solidFill>
              </a:rPr>
              <a:t>elTwo</a:t>
            </a:r>
            <a:r>
              <a:rPr lang="es-ES" sz="2600" dirty="0">
                <a:solidFill>
                  <a:schemeClr val="tx1"/>
                </a:solidFill>
              </a:rPr>
              <a:t> = </a:t>
            </a:r>
            <a:r>
              <a:rPr lang="en-US" sz="2600" dirty="0">
                <a:solidFill>
                  <a:schemeClr val="bg1"/>
                </a:solidFill>
              </a:rPr>
              <a:t>array_search</a:t>
            </a:r>
            <a:r>
              <a:rPr lang="es-ES" sz="2600" dirty="0">
                <a:solidFill>
                  <a:schemeClr val="bg1"/>
                </a:solidFill>
              </a:rPr>
              <a:t>(</a:t>
            </a:r>
            <a:r>
              <a:rPr lang="es-ES" sz="2600" dirty="0">
                <a:solidFill>
                  <a:schemeClr val="tx1"/>
                </a:solidFill>
              </a:rPr>
              <a:t>"</a:t>
            </a:r>
            <a:r>
              <a:rPr lang="en-US" sz="2600" dirty="0">
                <a:solidFill>
                  <a:schemeClr val="tx1"/>
                </a:solidFill>
              </a:rPr>
              <a:t>Maria</a:t>
            </a:r>
            <a:r>
              <a:rPr lang="es-ES" sz="2600" dirty="0">
                <a:solidFill>
                  <a:schemeClr val="tx1"/>
                </a:solidFill>
              </a:rPr>
              <a:t>", $</a:t>
            </a:r>
            <a:r>
              <a:rPr lang="en-US" sz="2600" dirty="0">
                <a:solidFill>
                  <a:schemeClr val="tx1"/>
                </a:solidFill>
              </a:rPr>
              <a:t>arr</a:t>
            </a:r>
            <a:r>
              <a:rPr lang="es-ES" sz="2600" dirty="0">
                <a:solidFill>
                  <a:schemeClr val="bg1"/>
                </a:solidFill>
              </a:rPr>
              <a:t>)</a:t>
            </a:r>
            <a:r>
              <a:rPr lang="es-ES" sz="2600" dirty="0">
                <a:solidFill>
                  <a:schemeClr val="tx1"/>
                </a:solidFill>
              </a:rPr>
              <a:t>;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i="1" dirty="0">
                <a:solidFill>
                  <a:schemeClr val="accent2"/>
                </a:solidFill>
              </a:rPr>
              <a:t>// return empty string</a:t>
            </a:r>
          </a:p>
        </p:txBody>
      </p:sp>
    </p:spTree>
    <p:extLst>
      <p:ext uri="{BB962C8B-B14F-4D97-AF65-F5344CB8AC3E}">
        <p14:creationId xmlns:p14="http://schemas.microsoft.com/office/powerpoint/2010/main" val="280369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noProof="1">
                <a:solidFill>
                  <a:schemeClr val="bg1"/>
                </a:solidFill>
              </a:rPr>
              <a:t>in_array(</a:t>
            </a:r>
            <a:r>
              <a:rPr lang="en-US" sz="3400" noProof="1"/>
              <a:t>searchValue</a:t>
            </a:r>
            <a:r>
              <a:rPr lang="en-US" sz="3400" dirty="0"/>
              <a:t>, $</a:t>
            </a:r>
            <a:r>
              <a:rPr lang="en-US" sz="3400" noProof="1"/>
              <a:t>arr, true</a:t>
            </a:r>
            <a:r>
              <a:rPr lang="en-US" sz="3400" b="1" dirty="0">
                <a:solidFill>
                  <a:schemeClr val="bg1"/>
                </a:solidFill>
              </a:rPr>
              <a:t>)</a:t>
            </a:r>
            <a:endParaRPr lang="en-US" sz="34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Checks if a value exists in an array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Third parameter is optional. Check the types of </a:t>
            </a:r>
            <a:r>
              <a:rPr lang="en-US" sz="3200" b="1" noProof="1">
                <a:solidFill>
                  <a:schemeClr val="bg1"/>
                </a:solidFill>
              </a:rPr>
              <a:t>searchValue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7614" y="3337560"/>
            <a:ext cx="11629332" cy="267871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$arr = [1, 2, 3, '4', 5, 6, 7, 8, 9, 10];</a:t>
            </a:r>
          </a:p>
          <a:p>
            <a:r>
              <a:rPr lang="en-US" dirty="0">
                <a:solidFill>
                  <a:schemeClr val="tx1"/>
                </a:solidFill>
              </a:rPr>
              <a:t>$isContain = </a:t>
            </a:r>
            <a:r>
              <a:rPr lang="en-US" dirty="0">
                <a:solidFill>
                  <a:schemeClr val="bg1"/>
                </a:solidFill>
              </a:rPr>
              <a:t>in_array(</a:t>
            </a:r>
            <a:r>
              <a:rPr lang="en-US" dirty="0">
                <a:solidFill>
                  <a:schemeClr val="tx1"/>
                </a:solidFill>
              </a:rPr>
              <a:t>10, $arr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i="1" dirty="0">
                <a:solidFill>
                  <a:schemeClr val="accent2"/>
                </a:solidFill>
              </a:rPr>
              <a:t>// true or 1</a:t>
            </a:r>
          </a:p>
          <a:p>
            <a:r>
              <a:rPr lang="en-US" dirty="0">
                <a:solidFill>
                  <a:schemeClr val="tx1"/>
                </a:solidFill>
              </a:rPr>
              <a:t>$isContain = </a:t>
            </a:r>
            <a:r>
              <a:rPr lang="en-US" dirty="0">
                <a:solidFill>
                  <a:schemeClr val="bg1"/>
                </a:solidFill>
              </a:rPr>
              <a:t>in_array(</a:t>
            </a:r>
            <a:r>
              <a:rPr lang="en-US" dirty="0">
                <a:solidFill>
                  <a:schemeClr val="tx1"/>
                </a:solidFill>
              </a:rPr>
              <a:t>22, $arr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i="1" dirty="0">
                <a:solidFill>
                  <a:schemeClr val="accent2"/>
                </a:solidFill>
              </a:rPr>
              <a:t>// false or 0 or empty string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$isContain = </a:t>
            </a:r>
            <a:r>
              <a:rPr lang="en-US" dirty="0">
                <a:solidFill>
                  <a:schemeClr val="bg1"/>
                </a:solidFill>
              </a:rPr>
              <a:t>in_array(</a:t>
            </a:r>
            <a:r>
              <a:rPr lang="en-US" dirty="0">
                <a:solidFill>
                  <a:schemeClr val="tx1"/>
                </a:solidFill>
              </a:rPr>
              <a:t>'4', $arr, true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i="1" dirty="0">
                <a:solidFill>
                  <a:schemeClr val="accent2"/>
                </a:solidFill>
              </a:rPr>
              <a:t>// true or 1</a:t>
            </a:r>
          </a:p>
          <a:p>
            <a:r>
              <a:rPr lang="en-US" dirty="0">
                <a:solidFill>
                  <a:schemeClr val="tx1"/>
                </a:solidFill>
              </a:rPr>
              <a:t>$isContain = </a:t>
            </a:r>
            <a:r>
              <a:rPr lang="en-US" dirty="0">
                <a:solidFill>
                  <a:schemeClr val="bg1"/>
                </a:solidFill>
              </a:rPr>
              <a:t>in_array(</a:t>
            </a:r>
            <a:r>
              <a:rPr lang="en-US" dirty="0">
                <a:solidFill>
                  <a:schemeClr val="tx1"/>
                </a:solidFill>
              </a:rPr>
              <a:t>4, $arr, true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i="1" dirty="0">
                <a:solidFill>
                  <a:schemeClr val="accent2"/>
                </a:solidFill>
              </a:rPr>
              <a:t>//false or 0 or empty srting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(2)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7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CDFAD8-4FE3-4129-B209-6E21BA0318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77836"/>
            <a:ext cx="11818096" cy="6333679"/>
          </a:xfrm>
        </p:spPr>
        <p:txBody>
          <a:bodyPr>
            <a:normAutofit/>
          </a:bodyPr>
          <a:lstStyle/>
          <a:p>
            <a:r>
              <a:rPr lang="en-US" sz="3400" dirty="0"/>
              <a:t>Read an array, and until you receive "</a:t>
            </a:r>
            <a:r>
              <a:rPr lang="en-US" sz="3400" b="1" dirty="0">
                <a:solidFill>
                  <a:schemeClr val="bg1"/>
                </a:solidFill>
              </a:rPr>
              <a:t>end</a:t>
            </a:r>
            <a:r>
              <a:rPr lang="en-US" sz="3400" dirty="0"/>
              <a:t>" read commands: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Contains {</a:t>
            </a:r>
            <a:r>
              <a:rPr lang="en-US" sz="3000" dirty="0"/>
              <a:t>number</a:t>
            </a:r>
            <a:r>
              <a:rPr lang="en-US" sz="3000" b="1" dirty="0">
                <a:solidFill>
                  <a:schemeClr val="bg1"/>
                </a:solidFill>
              </a:rPr>
              <a:t>}</a:t>
            </a:r>
            <a:r>
              <a:rPr lang="en-US" sz="3000" dirty="0"/>
              <a:t> – check if the array contains the </a:t>
            </a:r>
            <a:r>
              <a:rPr lang="en-US" sz="3000" dirty="0" smtClean="0"/>
              <a:t>number.</a:t>
            </a:r>
            <a:br>
              <a:rPr lang="en-US" sz="3000" dirty="0" smtClean="0"/>
            </a:br>
            <a:r>
              <a:rPr lang="en-US" sz="3000" dirty="0" smtClean="0"/>
              <a:t>If </a:t>
            </a:r>
            <a:r>
              <a:rPr lang="en-US" sz="3000" dirty="0"/>
              <a:t>yes print "Yes", otherwise print "No such number"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Print even </a:t>
            </a:r>
            <a:r>
              <a:rPr lang="en-US" sz="3000" dirty="0"/>
              <a:t>– print all the numbers that are even </a:t>
            </a:r>
            <a:r>
              <a:rPr lang="en-US" sz="3000" dirty="0" smtClean="0"/>
              <a:t>separated</a:t>
            </a:r>
            <a:r>
              <a:rPr lang="bg-BG" sz="3000" dirty="0" smtClean="0"/>
              <a:t/>
            </a:r>
            <a:br>
              <a:rPr lang="bg-BG" sz="3000" dirty="0" smtClean="0"/>
            </a:br>
            <a:r>
              <a:rPr lang="en-US" sz="3000" dirty="0" smtClean="0"/>
              <a:t>by </a:t>
            </a:r>
            <a:r>
              <a:rPr lang="en-US" sz="3000" dirty="0"/>
              <a:t>a space</a:t>
            </a:r>
            <a:endParaRPr lang="bg-BG" sz="3000" dirty="0"/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Print odd </a:t>
            </a:r>
            <a:r>
              <a:rPr lang="en-US" sz="3000" dirty="0"/>
              <a:t>– print all the numbers that are odd separated by a </a:t>
            </a:r>
            <a:r>
              <a:rPr lang="en-US" sz="3000" dirty="0" smtClean="0"/>
              <a:t>space</a:t>
            </a:r>
            <a:endParaRPr lang="bg-BG" sz="3000" dirty="0"/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Get sum </a:t>
            </a:r>
            <a:r>
              <a:rPr lang="en-US" sz="3000" dirty="0"/>
              <a:t>– print the sum of all the numbers</a:t>
            </a:r>
            <a:endParaRPr lang="bg-BG" sz="3000" dirty="0"/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Filter ({</a:t>
            </a:r>
            <a:r>
              <a:rPr lang="en-US" sz="3000" dirty="0"/>
              <a:t>condition</a:t>
            </a:r>
            <a:r>
              <a:rPr lang="en-US" sz="3000" b="1" dirty="0">
                <a:solidFill>
                  <a:schemeClr val="bg1"/>
                </a:solidFill>
              </a:rPr>
              <a:t>}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{</a:t>
            </a:r>
            <a:r>
              <a:rPr lang="en-US" sz="3000" dirty="0"/>
              <a:t>number</a:t>
            </a:r>
            <a:r>
              <a:rPr lang="en-US" sz="3000" b="1" dirty="0">
                <a:solidFill>
                  <a:schemeClr val="bg1"/>
                </a:solidFill>
              </a:rPr>
              <a:t>})</a:t>
            </a:r>
            <a:r>
              <a:rPr lang="en-US" sz="3000" dirty="0"/>
              <a:t> – print all the numbers that fulfill</a:t>
            </a:r>
            <a:r>
              <a:rPr lang="bg-BG" sz="3000" dirty="0"/>
              <a:t>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 smtClean="0"/>
              <a:t>that </a:t>
            </a:r>
            <a:r>
              <a:rPr lang="en-US" sz="3000" dirty="0"/>
              <a:t>condition. The condition will be either </a:t>
            </a:r>
            <a:r>
              <a:rPr lang="en-US" sz="3000" dirty="0"/>
              <a:t>"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3000" dirty="0" smtClean="0"/>
              <a:t>", </a:t>
            </a:r>
            <a:r>
              <a:rPr lang="en-US" sz="3000" dirty="0"/>
              <a:t>"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3000" dirty="0" smtClean="0"/>
              <a:t>",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3000" dirty="0"/>
              <a:t>", 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&lt;=</a:t>
            </a:r>
            <a:r>
              <a:rPr lang="en-US" sz="3000" dirty="0"/>
              <a:t>"</a:t>
            </a:r>
            <a:endParaRPr lang="bg-BG" sz="3000" dirty="0"/>
          </a:p>
          <a:p>
            <a:pPr lvl="1"/>
            <a:endParaRPr lang="en-US" sz="3200" b="1" dirty="0"/>
          </a:p>
          <a:p>
            <a:pPr lvl="1"/>
            <a:endParaRPr lang="bg-BG" sz="3200" dirty="0"/>
          </a:p>
          <a:p>
            <a:pPr lvl="1"/>
            <a:endParaRPr lang="bg-BG" sz="3200" dirty="0"/>
          </a:p>
          <a:p>
            <a:pPr lvl="1"/>
            <a:endParaRPr lang="bg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522EAC-1002-48C0-AD20-A642FE9A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Array Manipulation Advanced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E8FF3-383B-4303-BB9E-5EF58C46DD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E640E7-EDC8-4475-B0EA-35F2D4B0F497}"/>
              </a:ext>
            </a:extLst>
          </p:cNvPr>
          <p:cNvSpPr txBox="1"/>
          <p:nvPr/>
        </p:nvSpPr>
        <p:spPr>
          <a:xfrm>
            <a:off x="798512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</a:t>
            </a:r>
            <a:r>
              <a:rPr lang="en-US" sz="2000" dirty="0">
                <a:solidFill>
                  <a:srgbClr val="234465"/>
                </a:solidFill>
              </a:rPr>
              <a:t>: </a:t>
            </a:r>
            <a:r>
              <a:rPr lang="en-US" sz="2000" dirty="0" smtClean="0">
                <a:solidFill>
                  <a:srgbClr val="234465"/>
                </a:solidFill>
                <a:hlinkClick r:id="rId3"/>
              </a:rPr>
              <a:t>https://judge.softuni.bg/Contests/1203/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03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/>
              <a:t>-</a:t>
            </a:r>
            <a:r>
              <a:rPr lang="en-US" sz="11500" b="1" dirty="0"/>
              <a:t>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Sorting Arrays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91" y="1398464"/>
            <a:ext cx="2657143" cy="265714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0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Sorting a list == reorder its elements incrementally: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sort(</a:t>
            </a:r>
            <a:r>
              <a:rPr lang="en-US" sz="3200" dirty="0"/>
              <a:t>$</a:t>
            </a:r>
            <a:r>
              <a:rPr lang="en-US" sz="3200" noProof="1"/>
              <a:t>arr</a:t>
            </a:r>
            <a:r>
              <a:rPr lang="en-US" sz="3200" b="1" dirty="0">
                <a:solidFill>
                  <a:schemeClr val="bg1"/>
                </a:solidFill>
              </a:rPr>
              <a:t>) / </a:t>
            </a:r>
            <a:r>
              <a:rPr lang="en-US" sz="3200" b="1" noProof="1">
                <a:solidFill>
                  <a:schemeClr val="bg1"/>
                </a:solidFill>
              </a:rPr>
              <a:t>rsort</a:t>
            </a:r>
            <a:r>
              <a:rPr lang="en-US" sz="3200" b="1" dirty="0">
                <a:solidFill>
                  <a:schemeClr val="bg1"/>
                </a:solidFill>
              </a:rPr>
              <a:t>(</a:t>
            </a:r>
            <a:r>
              <a:rPr lang="en-US" sz="3200" dirty="0"/>
              <a:t>$</a:t>
            </a:r>
            <a:r>
              <a:rPr lang="en-US" sz="3200" noProof="1"/>
              <a:t>arr</a:t>
            </a:r>
            <a:r>
              <a:rPr lang="en-US" sz="3200" b="1" dirty="0">
                <a:solidFill>
                  <a:schemeClr val="bg1"/>
                </a:solidFill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Array items should be </a:t>
            </a:r>
            <a:r>
              <a:rPr lang="en-US" sz="3200" b="1" dirty="0">
                <a:solidFill>
                  <a:schemeClr val="bg1"/>
                </a:solidFill>
              </a:rPr>
              <a:t>comparable</a:t>
            </a:r>
            <a:r>
              <a:rPr lang="en-US" sz="3200" dirty="0"/>
              <a:t>, e.g. numbers, strings, dates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Array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80715" y="3163614"/>
            <a:ext cx="8210556" cy="2708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600" b="1" noProof="1">
                <a:solidFill>
                  <a:srgbClr val="234465"/>
                </a:solidFill>
                <a:latin typeface="Consolas" pitchFamily="49" charset="0"/>
              </a:rPr>
              <a:t>$arr = array(4, 3, 6, 2, 1, 5, 10, 7, 9, 8);</a:t>
            </a:r>
          </a:p>
          <a:p>
            <a:pPr lvl="0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sort(</a:t>
            </a:r>
            <a:r>
              <a:rPr lang="en-GB" sz="2600" b="1" noProof="1">
                <a:solidFill>
                  <a:srgbClr val="234465"/>
                </a:solidFill>
                <a:latin typeface="Consolas" pitchFamily="49" charset="0"/>
              </a:rPr>
              <a:t>$arr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GB" sz="2600" b="1" noProof="1">
                <a:solidFill>
                  <a:srgbClr val="234465"/>
                </a:solidFill>
                <a:latin typeface="Consolas" pitchFamily="49" charset="0"/>
              </a:rPr>
              <a:t>; </a:t>
            </a:r>
            <a:r>
              <a:rPr lang="en-GB" sz="2600" b="1" i="1" noProof="1">
                <a:solidFill>
                  <a:srgbClr val="00B050"/>
                </a:solidFill>
                <a:latin typeface="Consolas" pitchFamily="49" charset="0"/>
              </a:rPr>
              <a:t>// 1, 2, 3, 4, 5, 6, 7, 8, 9, 10</a:t>
            </a:r>
          </a:p>
          <a:p>
            <a:pPr lvl="0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$names = array("Peter", "Elena", "George");</a:t>
            </a:r>
          </a:p>
          <a:p>
            <a:pPr lvl="0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sort(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$names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; </a:t>
            </a:r>
            <a:r>
              <a:rPr lang="en-US" sz="2600" b="1" i="1" noProof="1">
                <a:solidFill>
                  <a:srgbClr val="00B050"/>
                </a:solidFill>
                <a:latin typeface="Consolas" pitchFamily="49" charset="0"/>
              </a:rPr>
              <a:t>// Elena, George, Peter</a:t>
            </a:r>
          </a:p>
          <a:p>
            <a:pPr lvl="0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rsort(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$names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;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// Peter, George, Elena</a:t>
            </a:r>
            <a:endParaRPr lang="bg-BG" sz="26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23784" y="3701309"/>
            <a:ext cx="1861868" cy="1633043"/>
          </a:xfrm>
          <a:prstGeom prst="wedgeRoundRectCallout">
            <a:avLst>
              <a:gd name="adj1" fmla="val 61119"/>
              <a:gd name="adj2" fmla="val -314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natural (</a:t>
            </a:r>
            <a:r>
              <a:rPr lang="en-US" sz="25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ascending) </a:t>
            </a:r>
            <a:r>
              <a:rPr lang="en-US" sz="25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558D1959-5A31-471B-9F36-B398B2834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5652" y="6064017"/>
            <a:ext cx="4783364" cy="545895"/>
          </a:xfrm>
          <a:prstGeom prst="wedgeRoundRectCallout">
            <a:avLst>
              <a:gd name="adj1" fmla="val -29670"/>
              <a:gd name="adj2" fmla="val -785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reverse (descending</a:t>
            </a:r>
            <a:r>
              <a:rPr lang="en-US" sz="25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25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endParaRPr lang="en-US" sz="25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846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60E06D-4328-406B-B347-208AC37181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lines</a:t>
            </a:r>
            <a:r>
              <a:rPr lang="en-US" b="1" dirty="0"/>
              <a:t> </a:t>
            </a:r>
            <a:r>
              <a:rPr lang="en-US" dirty="0"/>
              <a:t>of products. Print a </a:t>
            </a:r>
            <a:r>
              <a:rPr lang="en-US" dirty="0" smtClean="0"/>
              <a:t>numbered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array </a:t>
            </a:r>
            <a:r>
              <a:rPr lang="en-US" dirty="0"/>
              <a:t>of all the products ordered by name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45DE5C-DEB7-4A9E-A988-C6868015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Array </a:t>
            </a:r>
            <a:r>
              <a:rPr lang="en-US" dirty="0"/>
              <a:t>of Products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CFE4A-8FCE-465D-92CD-0DADF657E0A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E3FF73-1337-4382-A3E7-B37F9E6EA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06699"/>
              </p:ext>
            </p:extLst>
          </p:nvPr>
        </p:nvGraphicFramePr>
        <p:xfrm>
          <a:off x="800638" y="2962656"/>
          <a:ext cx="4189445" cy="2947281"/>
        </p:xfrm>
        <a:graphic>
          <a:graphicData uri="http://schemas.openxmlformats.org/drawingml/2006/table">
            <a:tbl>
              <a:tblPr firstRow="1" firstCol="1" bandRow="1"/>
              <a:tblGrid>
                <a:gridCol w="1915404">
                  <a:extLst>
                    <a:ext uri="{9D8B030D-6E8A-4147-A177-3AD203B41FA5}">
                      <a16:colId xmlns:a16="http://schemas.microsoft.com/office/drawing/2014/main" val="2758841809"/>
                    </a:ext>
                  </a:extLst>
                </a:gridCol>
                <a:gridCol w="2274041">
                  <a:extLst>
                    <a:ext uri="{9D8B030D-6E8A-4147-A177-3AD203B41FA5}">
                      <a16:colId xmlns:a16="http://schemas.microsoft.com/office/drawing/2014/main" val="3905183526"/>
                    </a:ext>
                  </a:extLst>
                </a:gridCol>
              </a:tblGrid>
              <a:tr h="4936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bg-BG" sz="2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bg-BG" sz="2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464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bg-BG" sz="2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Potatoes</a:t>
                      </a:r>
                      <a:endParaRPr lang="bg-BG" sz="2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Tomatoes</a:t>
                      </a:r>
                      <a:endParaRPr lang="bg-BG" sz="2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Onions</a:t>
                      </a:r>
                      <a:endParaRPr lang="bg-BG" sz="2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Apples</a:t>
                      </a:r>
                      <a:endParaRPr lang="bg-BG" sz="2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1.Apples</a:t>
                      </a:r>
                      <a:endParaRPr lang="bg-BG" sz="2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2.Onions</a:t>
                      </a:r>
                      <a:endParaRPr lang="bg-BG" sz="2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3.Potatoes</a:t>
                      </a:r>
                      <a:endParaRPr lang="bg-BG" sz="2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4.Tomatoes</a:t>
                      </a:r>
                      <a:endParaRPr lang="bg-BG" sz="2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2683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090E1C6-B36F-40E4-89D8-E863E9174AFC}"/>
              </a:ext>
            </a:extLst>
          </p:cNvPr>
          <p:cNvSpPr txBox="1"/>
          <p:nvPr/>
        </p:nvSpPr>
        <p:spPr>
          <a:xfrm>
            <a:off x="5351840" y="2430892"/>
            <a:ext cx="5676378" cy="38909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ts val="600"/>
              </a:spcBef>
              <a:spcAft>
                <a:spcPts val="20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$n = intval(readline());</a:t>
            </a:r>
          </a:p>
          <a:p>
            <a:pPr eaLnBrk="0" fontAlgn="base" hangingPunct="0">
              <a:spcBef>
                <a:spcPts val="600"/>
              </a:spcBef>
              <a:spcAft>
                <a:spcPts val="20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$arr = [];</a:t>
            </a:r>
          </a:p>
          <a:p>
            <a:pPr eaLnBrk="0" fontAlgn="base" hangingPunct="0">
              <a:spcBef>
                <a:spcPts val="600"/>
              </a:spcBef>
              <a:spcAft>
                <a:spcPts val="20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($i = 0; $i &lt; $n; $i++) {</a:t>
            </a:r>
          </a:p>
          <a:p>
            <a:pPr eaLnBrk="0" fontAlgn="base" hangingPunct="0">
              <a:spcBef>
                <a:spcPts val="600"/>
              </a:spcBef>
              <a:spcAft>
                <a:spcPts val="20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element = readline();</a:t>
            </a:r>
          </a:p>
          <a:p>
            <a:pPr eaLnBrk="0" fontAlgn="base" hangingPunct="0">
              <a:spcBef>
                <a:spcPts val="600"/>
              </a:spcBef>
              <a:spcAft>
                <a:spcPts val="20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arr[$i] = $element;</a:t>
            </a:r>
          </a:p>
          <a:p>
            <a:pPr eaLnBrk="0" fontAlgn="base" hangingPunct="0">
              <a:spcBef>
                <a:spcPts val="600"/>
              </a:spcBef>
              <a:spcAft>
                <a:spcPts val="20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eaLnBrk="0" fontAlgn="base" hangingPunct="0">
              <a:spcBef>
                <a:spcPts val="600"/>
              </a:spcBef>
              <a:spcAft>
                <a:spcPts val="200"/>
              </a:spcAft>
            </a:pP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sort(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$arr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ts val="600"/>
              </a:spcBef>
              <a:spcAft>
                <a:spcPts val="200"/>
              </a:spcAft>
            </a:pPr>
            <a:r>
              <a:rPr lang="en-US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TODO: Print the sorted 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BD317C-67BA-4678-9E79-DA3236998ECC}"/>
              </a:ext>
            </a:extLst>
          </p:cNvPr>
          <p:cNvSpPr txBox="1"/>
          <p:nvPr/>
        </p:nvSpPr>
        <p:spPr>
          <a:xfrm>
            <a:off x="798512" y="6360403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</a:t>
            </a:r>
            <a:r>
              <a:rPr lang="en-US" sz="2000" dirty="0">
                <a:solidFill>
                  <a:srgbClr val="234465"/>
                </a:solidFill>
              </a:rPr>
              <a:t>: </a:t>
            </a:r>
            <a:r>
              <a:rPr lang="en-US" sz="2000" dirty="0" smtClean="0">
                <a:solidFill>
                  <a:srgbClr val="234465"/>
                </a:solidFill>
                <a:hlinkClick r:id="rId2"/>
              </a:rPr>
              <a:t>https://judge.softuni.bg/Contests/1203/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13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447" y="2004291"/>
            <a:ext cx="8281864" cy="46607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>
                <a:solidFill>
                  <a:schemeClr val="bg2"/>
                </a:solidFill>
              </a:rPr>
              <a:t>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Search</a:t>
            </a:r>
            <a:r>
              <a:rPr lang="en-US" sz="3200" dirty="0">
                <a:solidFill>
                  <a:schemeClr val="bg2"/>
                </a:solidFill>
              </a:rPr>
              <a:t> for a given </a:t>
            </a:r>
            <a:r>
              <a:rPr lang="en-US" sz="3200" dirty="0" smtClean="0">
                <a:solidFill>
                  <a:schemeClr val="bg2"/>
                </a:solidFill>
              </a:rPr>
              <a:t>element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Filter</a:t>
            </a:r>
            <a:r>
              <a:rPr lang="en-US" sz="3200" dirty="0" smtClean="0">
                <a:solidFill>
                  <a:schemeClr val="bg2"/>
                </a:solidFill>
              </a:rPr>
              <a:t> array</a:t>
            </a: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bg2"/>
                </a:solidFill>
              </a:rPr>
              <a:t>Sort </a:t>
            </a:r>
            <a:r>
              <a:rPr lang="en-US" sz="3200" dirty="0">
                <a:solidFill>
                  <a:schemeClr val="bg2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38107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5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softuni.bg/courses/technology-fundamentals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11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2813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31493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15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Arrays Advanced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4496234" y="1768637"/>
            <a:ext cx="3209554" cy="1339223"/>
            <a:chOff x="3503612" y="2606207"/>
            <a:chExt cx="3810000" cy="14083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594616" y="2606208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0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340138" y="2621632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1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07281" y="2606207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2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880617" y="2610511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3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628959" y="2606207"/>
              <a:ext cx="590916" cy="881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4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73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array()</a:t>
            </a:r>
            <a:r>
              <a:rPr lang="en-US" sz="3200" dirty="0"/>
              <a:t> - Advanced functionality of the array consists of </a:t>
            </a:r>
            <a:r>
              <a:rPr lang="en-US" sz="3200" dirty="0" smtClean="0"/>
              <a:t>the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en-US" sz="3200" dirty="0" smtClean="0"/>
              <a:t>following </a:t>
            </a:r>
            <a:r>
              <a:rPr lang="en-US" sz="3200" dirty="0"/>
              <a:t>functions in PHP: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array_push</a:t>
            </a:r>
            <a:r>
              <a:rPr lang="en-US" sz="3000" b="1" dirty="0">
                <a:solidFill>
                  <a:schemeClr val="bg1"/>
                </a:solidFill>
              </a:rPr>
              <a:t>() </a:t>
            </a:r>
            <a:r>
              <a:rPr lang="en-US" sz="3000" dirty="0"/>
              <a:t>– adding to the end</a:t>
            </a:r>
            <a:endParaRPr lang="en-US" sz="30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array_pop() </a:t>
            </a:r>
            <a:r>
              <a:rPr lang="en-US" sz="3000" dirty="0"/>
              <a:t>– removing from the end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array_unshift() </a:t>
            </a:r>
            <a:r>
              <a:rPr lang="en-US" sz="3000" dirty="0"/>
              <a:t>– add to the beginning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array_shift() </a:t>
            </a:r>
            <a:r>
              <a:rPr lang="en-US" sz="3000" dirty="0"/>
              <a:t>– removing from the beginning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array_splice() </a:t>
            </a:r>
            <a:r>
              <a:rPr lang="en-US" sz="3000" dirty="0"/>
              <a:t>– inserting in position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array_search() </a:t>
            </a:r>
            <a:r>
              <a:rPr lang="en-US" sz="3000" dirty="0"/>
              <a:t>– searching for given value and returns index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in_array() </a:t>
            </a:r>
            <a:r>
              <a:rPr lang="en-US" sz="3000" dirty="0"/>
              <a:t>– searching for given value and returns boolean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Other array functions</a:t>
            </a:r>
          </a:p>
          <a:p>
            <a:pPr lvl="1">
              <a:buClr>
                <a:schemeClr val="tx1"/>
              </a:buClr>
            </a:pP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array() – Advanced Overview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58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Adding Elements to Array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Down Arrow 9"/>
          <p:cNvSpPr/>
          <p:nvPr/>
        </p:nvSpPr>
        <p:spPr bwMode="auto">
          <a:xfrm>
            <a:off x="5123601" y="1604330"/>
            <a:ext cx="1944798" cy="2349724"/>
          </a:xfrm>
          <a:prstGeom prst="downArrow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84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Add elements onto the end of array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31057" y="1073484"/>
            <a:ext cx="10036163" cy="527604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noProof="1">
                <a:solidFill>
                  <a:schemeClr val="bg1"/>
                </a:solidFill>
              </a:rPr>
              <a:t>array_push</a:t>
            </a:r>
            <a:r>
              <a:rPr lang="en-US" sz="3200" b="1" dirty="0">
                <a:solidFill>
                  <a:schemeClr val="bg1"/>
                </a:solidFill>
              </a:rPr>
              <a:t>(</a:t>
            </a:r>
            <a:r>
              <a:rPr lang="en-US" sz="3200" dirty="0"/>
              <a:t>$</a:t>
            </a:r>
            <a:r>
              <a:rPr lang="en-US" sz="3200" noProof="1"/>
              <a:t>arr</a:t>
            </a:r>
            <a:r>
              <a:rPr lang="en-US" sz="3200" dirty="0"/>
              <a:t>, variable</a:t>
            </a:r>
            <a:r>
              <a:rPr lang="en-US" sz="3200" b="1" dirty="0">
                <a:solidFill>
                  <a:schemeClr val="bg1"/>
                </a:solidFill>
              </a:rPr>
              <a:t>)</a:t>
            </a:r>
            <a:r>
              <a:rPr lang="en-US" sz="3200" dirty="0"/>
              <a:t> - push(add) one or more</a:t>
            </a:r>
            <a:br>
              <a:rPr lang="en-US" sz="3200" dirty="0"/>
            </a:br>
            <a:r>
              <a:rPr lang="en-US" sz="3200" dirty="0"/>
              <a:t>elements into the end of array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3200" dirty="0"/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sz="3200"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array_push </a:t>
            </a:r>
            <a:r>
              <a:rPr lang="en-US" sz="3200" dirty="0"/>
              <a:t>– can be used shortly with </a:t>
            </a:r>
            <a:r>
              <a:rPr lang="en-US" sz="3200" b="1" dirty="0">
                <a:solidFill>
                  <a:schemeClr val="bg1"/>
                </a:solidFill>
              </a:rPr>
              <a:t>[]</a:t>
            </a:r>
            <a:r>
              <a:rPr lang="en-US" sz="3200" dirty="0"/>
              <a:t> notation if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 smtClean="0"/>
              <a:t>single </a:t>
            </a:r>
            <a:r>
              <a:rPr lang="en-US" sz="3200" dirty="0"/>
              <a:t>value is being pushed</a:t>
            </a:r>
            <a:endParaRPr lang="bg-BG" sz="32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bg-BG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157505" y="2254250"/>
            <a:ext cx="8824440" cy="1632920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$arr = [1, 2, 3, 4, 5, 6, 7, 8, 9, 10];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array_push(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$arr, 11, 12, 13, 100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1, 2, 3, 4, 5, 6, 7, 8, 9, 10, 11, 12, 13, 100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2E09FF1-8724-4590-AAB8-D11F4FDB8F60}"/>
              </a:ext>
            </a:extLst>
          </p:cNvPr>
          <p:cNvSpPr txBox="1">
            <a:spLocks/>
          </p:cNvSpPr>
          <p:nvPr/>
        </p:nvSpPr>
        <p:spPr>
          <a:xfrm>
            <a:off x="2148839" y="5166360"/>
            <a:ext cx="8942833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$names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"Peter"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>
                <a:solidFill>
                  <a:schemeClr val="tx1"/>
                </a:solidFill>
              </a:rPr>
              <a:t> "George"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$names</a:t>
            </a:r>
            <a:r>
              <a:rPr lang="en-US" dirty="0">
                <a:solidFill>
                  <a:schemeClr val="bg1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Elena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i="1" dirty="0">
                <a:solidFill>
                  <a:schemeClr val="accent2"/>
                </a:solidFill>
              </a:rPr>
              <a:t>// "Peter", "George", "Elena"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8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01BF223C-58A5-4DB0-9027-1483433025C4}"/>
              </a:ext>
            </a:extLst>
          </p:cNvPr>
          <p:cNvSpPr txBox="1">
            <a:spLocks/>
          </p:cNvSpPr>
          <p:nvPr/>
        </p:nvSpPr>
        <p:spPr>
          <a:xfrm>
            <a:off x="1491716" y="495988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30</a:t>
            </a:r>
            <a:endParaRPr lang="en-US" noProof="1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1491716" y="431011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20</a:t>
            </a:r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491716" y="367081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818803" y="3088969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array_push</a:t>
            </a:r>
            <a:r>
              <a:rPr lang="en-GB" dirty="0"/>
              <a:t>() – Appends an Element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1496507" y="2905150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1494919" y="2905150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583299" y="311957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5543814" y="3126850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583299" y="311957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7583299" y="311957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583299" y="311957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18803" y="316460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array()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300" y="1196125"/>
            <a:ext cx="11071113" cy="1319363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400" dirty="0"/>
              <a:t>We create an empty Array and start adding elements.</a:t>
            </a:r>
          </a:p>
          <a:p>
            <a:pPr>
              <a:buClr>
                <a:schemeClr val="tx1"/>
              </a:buClr>
            </a:pPr>
            <a:r>
              <a:rPr lang="en-GB" sz="3400" dirty="0"/>
              <a:t>The Count increases each time we add an element.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19570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96296E-6 L 0.19987 0.0099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87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022E-16 L 0.19987 0.0097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87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07407E-6 L 0.19987 0.0129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87" y="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2" grpId="0" animBg="1"/>
      <p:bldP spid="42" grpId="1" animBg="1"/>
      <p:bldP spid="24" grpId="0" animBg="1"/>
      <p:bldP spid="24" grpId="1" animBg="1"/>
      <p:bldP spid="26" grpId="0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noProof="1">
                <a:solidFill>
                  <a:schemeClr val="bg1"/>
                </a:solidFill>
              </a:rPr>
              <a:t>array_splice</a:t>
            </a:r>
            <a:r>
              <a:rPr lang="en-US" sz="3400" b="1" dirty="0">
                <a:solidFill>
                  <a:schemeClr val="bg1"/>
                </a:solidFill>
              </a:rPr>
              <a:t>(</a:t>
            </a:r>
            <a:r>
              <a:rPr lang="en-US" sz="3400" dirty="0"/>
              <a:t>$</a:t>
            </a:r>
            <a:r>
              <a:rPr lang="en-US" sz="3400" noProof="1"/>
              <a:t>arr</a:t>
            </a:r>
            <a:r>
              <a:rPr lang="en-US" sz="3400" dirty="0"/>
              <a:t>, offset, 0, replacement</a:t>
            </a:r>
            <a:r>
              <a:rPr lang="en-US" sz="3400" b="1" dirty="0">
                <a:solidFill>
                  <a:schemeClr val="bg1"/>
                </a:solidFill>
              </a:rPr>
              <a:t>)</a:t>
            </a:r>
            <a:r>
              <a:rPr lang="en-US" sz="3400" dirty="0"/>
              <a:t> - Insert new items </a:t>
            </a:r>
            <a:r>
              <a:rPr lang="en-US" sz="3400" dirty="0" smtClean="0"/>
              <a:t>in </a:t>
            </a:r>
            <a:r>
              <a:rPr lang="bg-BG" sz="3400" dirty="0" smtClean="0"/>
              <a:t/>
            </a:r>
            <a:br>
              <a:rPr lang="bg-BG" sz="3400" dirty="0" smtClean="0"/>
            </a:br>
            <a:r>
              <a:rPr lang="bg-BG" sz="3400" dirty="0" smtClean="0"/>
              <a:t>а</a:t>
            </a:r>
            <a:r>
              <a:rPr lang="en-US" sz="3400" dirty="0"/>
              <a:t>rray on any position</a:t>
            </a:r>
            <a:endParaRPr lang="bg-BG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bg-BG" sz="32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bg-BG" sz="32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bg-BG" sz="32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elements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259273" y="2779776"/>
            <a:ext cx="9370574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$names = array("Peter", "Elena", "George");</a:t>
            </a:r>
          </a:p>
          <a:p>
            <a:r>
              <a:rPr lang="en-US" sz="2800" dirty="0">
                <a:solidFill>
                  <a:schemeClr val="bg1"/>
                </a:solidFill>
              </a:rPr>
              <a:t>array_splice(</a:t>
            </a:r>
            <a:r>
              <a:rPr lang="en-US" sz="2800" dirty="0">
                <a:solidFill>
                  <a:schemeClr val="tx1"/>
                </a:solidFill>
              </a:rPr>
              <a:t>$names, 1, 0, "Mark"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// $names = Peter, Mark, Elena, George</a:t>
            </a:r>
          </a:p>
        </p:txBody>
      </p:sp>
    </p:spTree>
    <p:extLst>
      <p:ext uri="{BB962C8B-B14F-4D97-AF65-F5344CB8AC3E}">
        <p14:creationId xmlns:p14="http://schemas.microsoft.com/office/powerpoint/2010/main" val="122683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7860</TotalTime>
  <Words>2184</Words>
  <Application>Microsoft Office PowerPoint</Application>
  <PresentationFormat>Widescreen</PresentationFormat>
  <Paragraphs>378</Paragraphs>
  <Slides>38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Malgun Gothic</vt:lpstr>
      <vt:lpstr>Arial</vt:lpstr>
      <vt:lpstr>Calibri</vt:lpstr>
      <vt:lpstr>Consolas</vt:lpstr>
      <vt:lpstr>Courier New</vt:lpstr>
      <vt:lpstr>Times New Roman</vt:lpstr>
      <vt:lpstr>Wingdings</vt:lpstr>
      <vt:lpstr>Wingdings 2</vt:lpstr>
      <vt:lpstr>1_SoftUni3_1</vt:lpstr>
      <vt:lpstr>Arrays Advanced</vt:lpstr>
      <vt:lpstr>Table of Contents</vt:lpstr>
      <vt:lpstr>Have a Question?</vt:lpstr>
      <vt:lpstr>PowerPoint Presentation</vt:lpstr>
      <vt:lpstr>array() – Advanced Overview</vt:lpstr>
      <vt:lpstr>PowerPoint Presentation</vt:lpstr>
      <vt:lpstr>Add elements onto the end of array</vt:lpstr>
      <vt:lpstr>array_push() – Appends an Element</vt:lpstr>
      <vt:lpstr>Insert elements</vt:lpstr>
      <vt:lpstr>Insert() – Inserts an Element at Position</vt:lpstr>
      <vt:lpstr>Problem: Sum Adjacent Equal Numbers</vt:lpstr>
      <vt:lpstr>Solution: Sum Adjacent Equal Numbers</vt:lpstr>
      <vt:lpstr>PowerPoint Presentation</vt:lpstr>
      <vt:lpstr>Remove the last element</vt:lpstr>
      <vt:lpstr>Add and Remove at the beginning</vt:lpstr>
      <vt:lpstr>Remove and Replace</vt:lpstr>
      <vt:lpstr>array_splice() - Deletes an Element</vt:lpstr>
      <vt:lpstr>Problem: Array Manipulation Basics</vt:lpstr>
      <vt:lpstr>Solution: Array Manipulation Basics (1)</vt:lpstr>
      <vt:lpstr>Solution: Array Manipulation Basics (2)</vt:lpstr>
      <vt:lpstr>PowerPoint Presentation</vt:lpstr>
      <vt:lpstr>Other Functions (1)</vt:lpstr>
      <vt:lpstr>Other Functions (2)</vt:lpstr>
      <vt:lpstr>Problem: Remove Negatives and Reverse</vt:lpstr>
      <vt:lpstr>Solution: Remove Negatives and Reverse</vt:lpstr>
      <vt:lpstr>PowerPoint Presentation</vt:lpstr>
      <vt:lpstr>Searching (1)</vt:lpstr>
      <vt:lpstr>Searching (2)</vt:lpstr>
      <vt:lpstr>Problem: Array Manipulation Advanced</vt:lpstr>
      <vt:lpstr>PowerPoint Presentation</vt:lpstr>
      <vt:lpstr>Sorting Array</vt:lpstr>
      <vt:lpstr>Problem: Array of Products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Arrays Advanced - PHP</dc:title>
  <dc:subject>Technology Fundamentals  – Practical Training Course @ SoftUni</dc:subject>
  <dc:creator>Software University Foundation</dc:creator>
  <cp:keywords>Technology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Slavi Kapsalov</cp:lastModifiedBy>
  <cp:revision>321</cp:revision>
  <dcterms:created xsi:type="dcterms:W3CDTF">2018-05-23T13:08:44Z</dcterms:created>
  <dcterms:modified xsi:type="dcterms:W3CDTF">2018-10-17T12:39:39Z</dcterms:modified>
  <cp:category>programming;computer programming;software development;web development</cp:category>
</cp:coreProperties>
</file>