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9" r:id="rId2"/>
  </p:sldMasterIdLst>
  <p:notesMasterIdLst>
    <p:notesMasterId r:id="rId35"/>
  </p:notesMasterIdLst>
  <p:handoutMasterIdLst>
    <p:handoutMasterId r:id="rId36"/>
  </p:handoutMasterIdLst>
  <p:sldIdLst>
    <p:sldId id="494" r:id="rId3"/>
    <p:sldId id="495" r:id="rId4"/>
    <p:sldId id="488" r:id="rId5"/>
    <p:sldId id="496" r:id="rId6"/>
    <p:sldId id="499" r:id="rId7"/>
    <p:sldId id="503" r:id="rId8"/>
    <p:sldId id="504" r:id="rId9"/>
    <p:sldId id="639" r:id="rId10"/>
    <p:sldId id="649" r:id="rId11"/>
    <p:sldId id="508" r:id="rId12"/>
    <p:sldId id="625" r:id="rId13"/>
    <p:sldId id="626" r:id="rId14"/>
    <p:sldId id="653" r:id="rId15"/>
    <p:sldId id="513" r:id="rId16"/>
    <p:sldId id="648" r:id="rId17"/>
    <p:sldId id="655" r:id="rId18"/>
    <p:sldId id="656" r:id="rId19"/>
    <p:sldId id="652" r:id="rId20"/>
    <p:sldId id="659" r:id="rId21"/>
    <p:sldId id="660" r:id="rId22"/>
    <p:sldId id="657" r:id="rId23"/>
    <p:sldId id="658" r:id="rId24"/>
    <p:sldId id="654" r:id="rId25"/>
    <p:sldId id="528" r:id="rId26"/>
    <p:sldId id="624" r:id="rId27"/>
    <p:sldId id="523" r:id="rId28"/>
    <p:sldId id="349" r:id="rId29"/>
    <p:sldId id="643" r:id="rId30"/>
    <p:sldId id="644" r:id="rId31"/>
    <p:sldId id="645" r:id="rId32"/>
    <p:sldId id="646" r:id="rId33"/>
    <p:sldId id="647" r:id="rId3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4298657-51AB-41AC-8479-B41D5E09D71C}">
          <p14:sldIdLst>
            <p14:sldId id="494"/>
            <p14:sldId id="495"/>
            <p14:sldId id="488"/>
          </p14:sldIdLst>
        </p14:section>
        <p14:section name="Strings" id="{DE145E72-6F2E-4C7D-AB67-ED53E5ADFDA7}">
          <p14:sldIdLst>
            <p14:sldId id="496"/>
            <p14:sldId id="499"/>
            <p14:sldId id="503"/>
          </p14:sldIdLst>
        </p14:section>
        <p14:section name="Manipulating Strings" id="{E1A23AF5-9A30-438B-971F-C25B5431BC57}">
          <p14:sldIdLst>
            <p14:sldId id="504"/>
            <p14:sldId id="639"/>
            <p14:sldId id="649"/>
            <p14:sldId id="508"/>
            <p14:sldId id="625"/>
            <p14:sldId id="626"/>
            <p14:sldId id="653"/>
            <p14:sldId id="513"/>
            <p14:sldId id="648"/>
            <p14:sldId id="655"/>
            <p14:sldId id="656"/>
            <p14:sldId id="652"/>
            <p14:sldId id="659"/>
            <p14:sldId id="660"/>
            <p14:sldId id="657"/>
            <p14:sldId id="658"/>
            <p14:sldId id="654"/>
            <p14:sldId id="528"/>
            <p14:sldId id="624"/>
            <p14:sldId id="523"/>
          </p14:sldIdLst>
        </p14:section>
        <p14:section name="Conclusion" id="{EDD90C82-D61F-4F10-A8D0-89DA7BCB89B2}">
          <p14:sldIdLst>
            <p14:sldId id="349"/>
            <p14:sldId id="643"/>
            <p14:sldId id="644"/>
            <p14:sldId id="645"/>
            <p14:sldId id="646"/>
            <p14:sldId id="6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40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0097CC"/>
    <a:srgbClr val="FFF0D9"/>
    <a:srgbClr val="FFA72A"/>
    <a:srgbClr val="F0F5FA"/>
    <a:srgbClr val="1A8AFA"/>
    <a:srgbClr val="FDFFFF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83" autoAdjust="0"/>
    <p:restoredTop sz="94533" autoAdjust="0"/>
  </p:normalViewPr>
  <p:slideViewPr>
    <p:cSldViewPr>
      <p:cViewPr varScale="1">
        <p:scale>
          <a:sx n="88" d="100"/>
          <a:sy n="88" d="100"/>
        </p:scale>
        <p:origin x="293" y="62"/>
      </p:cViewPr>
      <p:guideLst>
        <p:guide orient="horz" pos="240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2280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11/8/2018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45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779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42615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15836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228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9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941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11/8/2018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3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11/8/2018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636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64329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577111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11/8/2018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5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11/8/2018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06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40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11/8/2018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72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11/8/2018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20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11/8/2018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63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9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11/8/2018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04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11/8/2018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66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11/8/2018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896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3" r:id="rId13"/>
    <p:sldLayoutId id="2147483684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23/" TargetMode="Externa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23/" TargetMode="Externa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23/" TargetMode="Externa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23/" TargetMode="Externa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23/" TargetMode="Externa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23/" TargetMode="Externa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23/" TargetMode="Externa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23/" TargetMode="Externa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23/" TargetMode="Externa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23/" TargetMode="Externa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technology-fundamental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37.png"/><Relationship Id="rId26" Type="http://schemas.openxmlformats.org/officeDocument/2006/relationships/image" Target="../media/image41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://codexio.bg/" TargetMode="External"/><Relationship Id="rId12" Type="http://schemas.openxmlformats.org/officeDocument/2006/relationships/image" Target="../media/image34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6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40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42.png"/><Relationship Id="rId10" Type="http://schemas.openxmlformats.org/officeDocument/2006/relationships/image" Target="../media/image33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30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5.png"/><Relationship Id="rId22" Type="http://schemas.openxmlformats.org/officeDocument/2006/relationships/image" Target="../media/image39.png"/><Relationship Id="rId27" Type="http://schemas.openxmlformats.org/officeDocument/2006/relationships/hyperlink" Target="http://smartit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43.jpe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47.gif"/><Relationship Id="rId5" Type="http://schemas.openxmlformats.org/officeDocument/2006/relationships/image" Target="../media/image44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http://codexio.bg/" TargetMode="External"/><Relationship Id="rId9" Type="http://schemas.openxmlformats.org/officeDocument/2006/relationships/image" Target="../media/image46.jpe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7915F5-7707-4FF7-A695-485AFE5BA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685" y="373811"/>
            <a:ext cx="10962447" cy="882654"/>
          </a:xfrm>
        </p:spPr>
        <p:txBody>
          <a:bodyPr/>
          <a:lstStyle/>
          <a:p>
            <a:r>
              <a:rPr lang="en-US" dirty="0"/>
              <a:t>Strings and Text Processing</a:t>
            </a:r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132577-CFE1-4F8B-BD68-07B9D9065A3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41602" y="5916252"/>
            <a:ext cx="2950749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0D1E57-C427-434E-B66A-34ED70C1AD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41602" y="6340407"/>
            <a:ext cx="2950749" cy="351497"/>
          </a:xfrm>
        </p:spPr>
        <p:txBody>
          <a:bodyPr/>
          <a:lstStyle/>
          <a:p>
            <a:r>
              <a:rPr lang="en-US" dirty="0">
                <a:hlinkClick r:id="rId2"/>
              </a:rPr>
              <a:t>http://softuni.bg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6044C1C-0C80-4130-87C9-34EB2DF176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0972" y="4876928"/>
            <a:ext cx="2950749" cy="506540"/>
          </a:xfrm>
        </p:spPr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E5B31C1-521A-4178-AFC5-4D38A279DE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368868"/>
            <a:ext cx="2950749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CCD0D9-AE62-4D5B-982B-3F0619AFAA2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</a:t>
            </a:fld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E2CA640-2428-4F29-8AEE-13EADB063F39}"/>
              </a:ext>
            </a:extLst>
          </p:cNvPr>
          <p:cNvGrpSpPr/>
          <p:nvPr/>
        </p:nvGrpSpPr>
        <p:grpSpPr>
          <a:xfrm>
            <a:off x="3612402" y="2106946"/>
            <a:ext cx="5029200" cy="1859074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9F50DC6-77AE-466A-B5EE-B63153F5C932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97ED75A-5A8F-4728-BE98-E3E1C1E4FABA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1F20C7A-C971-4CEE-9F71-CFF1026F8CF0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632DB49-5395-4B1E-986A-0691C95B878F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AC1A158-A07E-402C-9509-F575AF5848FB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02C9602-8EE8-4433-BD72-ECB6269DE9AB}"/>
                </a:ext>
              </a:extLst>
            </p:cNvPr>
            <p:cNvSpPr txBox="1"/>
            <p:nvPr/>
          </p:nvSpPr>
          <p:spPr>
            <a:xfrm>
              <a:off x="3662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D64447F-8C17-44DF-BA65-4E0153121968}"/>
                </a:ext>
              </a:extLst>
            </p:cNvPr>
            <p:cNvSpPr txBox="1"/>
            <p:nvPr/>
          </p:nvSpPr>
          <p:spPr>
            <a:xfrm>
              <a:off x="4424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FF7803F-AABB-498C-AF2B-96E1C5FB42EA}"/>
                </a:ext>
              </a:extLst>
            </p:cNvPr>
            <p:cNvSpPr txBox="1"/>
            <p:nvPr/>
          </p:nvSpPr>
          <p:spPr>
            <a:xfrm>
              <a:off x="5186636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F5B910B-F585-44F3-9075-AB338A321969}"/>
                </a:ext>
              </a:extLst>
            </p:cNvPr>
            <p:cNvSpPr txBox="1"/>
            <p:nvPr/>
          </p:nvSpPr>
          <p:spPr>
            <a:xfrm>
              <a:off x="5948636" y="2610511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FA629FE-3C5C-49BA-A34C-72003F14B696}"/>
                </a:ext>
              </a:extLst>
            </p:cNvPr>
            <p:cNvSpPr txBox="1"/>
            <p:nvPr/>
          </p:nvSpPr>
          <p:spPr>
            <a:xfrm>
              <a:off x="6708314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1755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7AEE59B4-2688-448E-B767-4414E0716B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909" y="1196125"/>
            <a:ext cx="11096125" cy="544356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+mj-lt"/>
              </a:rPr>
              <a:t>str_replace($search, $replaced, $subject)</a:t>
            </a:r>
            <a:r>
              <a:rPr lang="en-US" sz="3400" b="1" dirty="0">
                <a:latin typeface="+mj-lt"/>
              </a:rPr>
              <a:t>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dirty="0">
              <a:latin typeface="+mj-lt"/>
            </a:endParaRP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3400" dirty="0">
              <a:latin typeface="+mj-lt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+mj-lt"/>
              </a:rPr>
              <a:t>srt_ireplace()</a:t>
            </a:r>
            <a:r>
              <a:rPr lang="en-US" sz="3400" b="1" dirty="0">
                <a:latin typeface="+mj-lt"/>
              </a:rPr>
              <a:t> </a:t>
            </a:r>
            <a:r>
              <a:rPr lang="en-US" sz="3400" dirty="0">
                <a:latin typeface="+mj-lt"/>
              </a:rPr>
              <a:t>- case-insensitive </a:t>
            </a:r>
            <a:r>
              <a:rPr lang="en-US" dirty="0"/>
              <a:t>version</a:t>
            </a:r>
            <a:endParaRPr lang="en-US" sz="3400" dirty="0">
              <a:latin typeface="+mj-l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886934" y="1846958"/>
            <a:ext cx="9718073" cy="1818548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$text = "PHP is cool";</a:t>
            </a:r>
          </a:p>
          <a:p>
            <a:r>
              <a:rPr lang="en-US" sz="2800" dirty="0">
                <a:solidFill>
                  <a:schemeClr val="tx1"/>
                </a:solidFill>
              </a:rPr>
              <a:t>$replace = </a:t>
            </a:r>
            <a:r>
              <a:rPr lang="en-US" sz="2800" dirty="0">
                <a:solidFill>
                  <a:schemeClr val="bg1"/>
                </a:solidFill>
              </a:rPr>
              <a:t>str_replace</a:t>
            </a:r>
            <a:r>
              <a:rPr lang="en-US" sz="2800" dirty="0">
                <a:solidFill>
                  <a:schemeClr val="tx1"/>
                </a:solidFill>
              </a:rPr>
              <a:t>('cool','amazing',$text);</a:t>
            </a:r>
          </a:p>
          <a:p>
            <a:r>
              <a:rPr lang="en-US" sz="2800" dirty="0">
                <a:solidFill>
                  <a:schemeClr val="tx1"/>
                </a:solidFill>
              </a:rPr>
              <a:t>echo $replace; </a:t>
            </a:r>
            <a:r>
              <a:rPr lang="en-US" sz="2800" i="1" dirty="0">
                <a:solidFill>
                  <a:schemeClr val="accent2"/>
                </a:solidFill>
              </a:rPr>
              <a:t>// "PHP is amazing"</a:t>
            </a:r>
            <a:r>
              <a:rPr lang="en-US" sz="2800" dirty="0"/>
              <a:t>   </a:t>
            </a:r>
            <a:endParaRPr lang="bg-BG" sz="2800" i="1" dirty="0">
              <a:solidFill>
                <a:schemeClr val="accent2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Replace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D17D3020-CE80-45F7-97DF-8A42CC5020E4}"/>
              </a:ext>
            </a:extLst>
          </p:cNvPr>
          <p:cNvSpPr txBox="1">
            <a:spLocks/>
          </p:cNvSpPr>
          <p:nvPr/>
        </p:nvSpPr>
        <p:spPr>
          <a:xfrm>
            <a:off x="886933" y="4495800"/>
            <a:ext cx="9718073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$text = "PHP is COOL";</a:t>
            </a:r>
          </a:p>
          <a:p>
            <a:r>
              <a:rPr lang="en-US" sz="2800" dirty="0">
                <a:solidFill>
                  <a:schemeClr val="tx1"/>
                </a:solidFill>
              </a:rPr>
              <a:t>$replace = </a:t>
            </a:r>
            <a:r>
              <a:rPr lang="en-US" sz="2800" dirty="0">
                <a:solidFill>
                  <a:schemeClr val="bg1"/>
                </a:solidFill>
              </a:rPr>
              <a:t>str_ireplace</a:t>
            </a:r>
            <a:r>
              <a:rPr lang="en-US" sz="2800" dirty="0">
                <a:solidFill>
                  <a:schemeClr val="tx1"/>
                </a:solidFill>
              </a:rPr>
              <a:t>('cool','amazing',$text);</a:t>
            </a:r>
          </a:p>
          <a:p>
            <a:r>
              <a:rPr lang="en-US" sz="2800" dirty="0">
                <a:solidFill>
                  <a:schemeClr val="tx1"/>
                </a:solidFill>
              </a:rPr>
              <a:t>echo $replace; </a:t>
            </a:r>
            <a:r>
              <a:rPr lang="en-US" sz="2800" i="1" dirty="0">
                <a:solidFill>
                  <a:schemeClr val="accent2"/>
                </a:solidFill>
              </a:rPr>
              <a:t>// "PHP is amazing"</a:t>
            </a:r>
            <a:r>
              <a:rPr lang="en-US" sz="2800" dirty="0"/>
              <a:t>   </a:t>
            </a:r>
            <a:endParaRPr lang="bg-BG" sz="28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4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Substring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6F25F4D-8230-4141-864A-14F42B1405D4}"/>
              </a:ext>
            </a:extLst>
          </p:cNvPr>
          <p:cNvSpPr txBox="1">
            <a:spLocks/>
          </p:cNvSpPr>
          <p:nvPr/>
        </p:nvSpPr>
        <p:spPr>
          <a:xfrm>
            <a:off x="384003" y="1139180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You are given a </a:t>
            </a:r>
            <a:r>
              <a:rPr lang="en-US" b="1" dirty="0">
                <a:solidFill>
                  <a:schemeClr val="bg1"/>
                </a:solidFill>
              </a:rPr>
              <a:t>text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 a </a:t>
            </a:r>
            <a:r>
              <a:rPr lang="en-US" b="1" dirty="0">
                <a:solidFill>
                  <a:schemeClr val="bg1"/>
                </a:solidFill>
              </a:rPr>
              <a:t>remove word</a:t>
            </a:r>
          </a:p>
          <a:p>
            <a:r>
              <a:rPr lang="en-US" dirty="0"/>
              <a:t>Remove all substrings that are equal to the remove word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1046CF-7C96-4549-8DDA-6687F8C6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2" y="3124200"/>
            <a:ext cx="2588823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ice</a:t>
            </a:r>
          </a:p>
          <a:p>
            <a:r>
              <a:rPr lang="en-US" sz="2600" b="1" dirty="0">
                <a:latin typeface="Consolas" pitchFamily="49" charset="0"/>
              </a:rPr>
              <a:t>kicegiciceeb</a:t>
            </a:r>
          </a:p>
        </p:txBody>
      </p:sp>
      <p:sp>
        <p:nvSpPr>
          <p:cNvPr id="22" name="Right Arrow 8">
            <a:extLst>
              <a:ext uri="{FF2B5EF4-FFF2-40B4-BE49-F238E27FC236}">
                <a16:creationId xmlns:a16="http://schemas.microsoft.com/office/drawing/2014/main" id="{107442BE-8708-4932-AB48-A511A03B40A1}"/>
              </a:ext>
            </a:extLst>
          </p:cNvPr>
          <p:cNvSpPr/>
          <p:nvPr/>
        </p:nvSpPr>
        <p:spPr>
          <a:xfrm>
            <a:off x="3732212" y="3353740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77EFF2-0EEE-4F3B-8F89-21DE4E4DF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6340" y="3313728"/>
            <a:ext cx="1137647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latin typeface="Consolas" pitchFamily="49" charset="0"/>
              </a:rPr>
              <a:t>kgb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ECAC3E-EA4D-44EF-9331-5A8E5122B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2" y="4450404"/>
            <a:ext cx="2588823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abc</a:t>
            </a:r>
          </a:p>
          <a:p>
            <a:r>
              <a:rPr lang="en-US" sz="2600" b="1" dirty="0">
                <a:latin typeface="Consolas" pitchFamily="49" charset="0"/>
              </a:rPr>
              <a:t>tabctqw</a:t>
            </a:r>
          </a:p>
        </p:txBody>
      </p:sp>
      <p:sp>
        <p:nvSpPr>
          <p:cNvPr id="11" name="Right Arrow 8">
            <a:extLst>
              <a:ext uri="{FF2B5EF4-FFF2-40B4-BE49-F238E27FC236}">
                <a16:creationId xmlns:a16="http://schemas.microsoft.com/office/drawing/2014/main" id="{5F637BA2-E122-4099-A04B-A58D80D52CF1}"/>
              </a:ext>
            </a:extLst>
          </p:cNvPr>
          <p:cNvSpPr/>
          <p:nvPr/>
        </p:nvSpPr>
        <p:spPr>
          <a:xfrm>
            <a:off x="3732212" y="4638195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660491-FD48-4898-A52E-08B90FD77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0184" y="4615316"/>
            <a:ext cx="1137647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latin typeface="Consolas" pitchFamily="49" charset="0"/>
              </a:rPr>
              <a:t>tctqw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060F591-F27A-4BD9-BB46-09210EE7C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9691" y="3124200"/>
            <a:ext cx="2934847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key</a:t>
            </a:r>
          </a:p>
          <a:p>
            <a:r>
              <a:rPr lang="en-US" sz="2600" b="1" dirty="0">
                <a:latin typeface="Consolas" pitchFamily="49" charset="0"/>
              </a:rPr>
              <a:t>keytextkey</a:t>
            </a:r>
          </a:p>
        </p:txBody>
      </p:sp>
      <p:sp>
        <p:nvSpPr>
          <p:cNvPr id="35" name="Right Arrow 8">
            <a:extLst>
              <a:ext uri="{FF2B5EF4-FFF2-40B4-BE49-F238E27FC236}">
                <a16:creationId xmlns:a16="http://schemas.microsoft.com/office/drawing/2014/main" id="{C10217C1-3770-4E8C-8CB4-2148109E2823}"/>
              </a:ext>
            </a:extLst>
          </p:cNvPr>
          <p:cNvSpPr/>
          <p:nvPr/>
        </p:nvSpPr>
        <p:spPr>
          <a:xfrm>
            <a:off x="9693925" y="3398667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83A708D-9BB5-4BFD-8BD5-6D0E30F0A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0089" y="3360498"/>
            <a:ext cx="972023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latin typeface="Consolas" pitchFamily="49" charset="0"/>
              </a:rPr>
              <a:t>text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EC5A5C6-9DA8-4703-8A59-3453B2AB3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5412" y="4450404"/>
            <a:ext cx="2934847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word</a:t>
            </a:r>
          </a:p>
          <a:p>
            <a:r>
              <a:rPr lang="en-US" sz="2600" b="1" dirty="0">
                <a:latin typeface="Consolas" pitchFamily="49" charset="0"/>
              </a:rPr>
              <a:t>wordawordbwordc</a:t>
            </a:r>
          </a:p>
        </p:txBody>
      </p:sp>
      <p:sp>
        <p:nvSpPr>
          <p:cNvPr id="38" name="Right Arrow 8">
            <a:extLst>
              <a:ext uri="{FF2B5EF4-FFF2-40B4-BE49-F238E27FC236}">
                <a16:creationId xmlns:a16="http://schemas.microsoft.com/office/drawing/2014/main" id="{44BB6135-9FCD-4D1F-BE75-377C460AB280}"/>
              </a:ext>
            </a:extLst>
          </p:cNvPr>
          <p:cNvSpPr/>
          <p:nvPr/>
        </p:nvSpPr>
        <p:spPr>
          <a:xfrm>
            <a:off x="9681785" y="4685600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0A7F78A-947A-4B7D-B30D-4BEF1C961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0089" y="4651695"/>
            <a:ext cx="972024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latin typeface="Consolas" pitchFamily="49" charset="0"/>
              </a:rPr>
              <a:t>abc</a:t>
            </a:r>
          </a:p>
        </p:txBody>
      </p:sp>
      <p:sp>
        <p:nvSpPr>
          <p:cNvPr id="19" name="TextBox 6">
            <a:extLst>
              <a:ext uri="{FF2B5EF4-FFF2-40B4-BE49-F238E27FC236}">
                <a16:creationId xmlns:a16="http://schemas.microsoft.com/office/drawing/2014/main" id="{8CDD8CC9-E751-4382-AC32-D4404C67023E}"/>
              </a:ext>
            </a:extLst>
          </p:cNvPr>
          <p:cNvSpPr txBox="1"/>
          <p:nvPr/>
        </p:nvSpPr>
        <p:spPr>
          <a:xfrm>
            <a:off x="734504" y="63137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 your solution here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bg-BG" sz="2000" b="0" i="0" u="none" strike="noStrike" kern="1200" cap="none" spc="0" normalizeH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sz="2000" dirty="0">
                <a:solidFill>
                  <a:srgbClr val="234465"/>
                </a:solidFill>
                <a:hlinkClick r:id="rId2"/>
              </a:rPr>
              <a:t>https://judge.softuni.bg/Contests/1223/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13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9" grpId="0" animBg="1"/>
      <p:bldP spid="10" grpId="0" animBg="1"/>
      <p:bldP spid="11" grpId="0" animBg="1"/>
      <p:bldP spid="12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Substring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58479" y="1371600"/>
            <a:ext cx="7943850" cy="46697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$word = readline();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$text = readline();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while(true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) {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$old = $text;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$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text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str_replace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($word,'',$text);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if($old == $text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) {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  echo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$text;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8CDD8CC9-E751-4382-AC32-D4404C67023E}"/>
              </a:ext>
            </a:extLst>
          </p:cNvPr>
          <p:cNvSpPr txBox="1"/>
          <p:nvPr/>
        </p:nvSpPr>
        <p:spPr>
          <a:xfrm>
            <a:off x="734504" y="63137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 your solution here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bg-BG" sz="2000" b="0" i="0" u="none" strike="noStrike" kern="1200" cap="none" spc="0" normalizeH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sz="2000" dirty="0">
                <a:solidFill>
                  <a:srgbClr val="234465"/>
                </a:solidFill>
                <a:hlinkClick r:id="rId2"/>
              </a:rPr>
              <a:t>https://judge.softuni.bg/Contests/1223/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201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7AEE59B4-2688-448E-B767-4414E0716B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909" y="1196125"/>
            <a:ext cx="11096125" cy="544356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+mj-lt"/>
              </a:rPr>
              <a:t>Trim</a:t>
            </a:r>
            <a:r>
              <a:rPr lang="en-US" sz="3400" b="1" dirty="0">
                <a:latin typeface="+mj-lt"/>
              </a:rPr>
              <a:t> </a:t>
            </a:r>
            <a:r>
              <a:rPr lang="en-US" sz="3400" dirty="0">
                <a:latin typeface="+mj-lt"/>
              </a:rPr>
              <a:t>-  removes whitespace from both sides of a string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Trim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D17D3020-CE80-45F7-97DF-8A42CC5020E4}"/>
              </a:ext>
            </a:extLst>
          </p:cNvPr>
          <p:cNvSpPr txBox="1">
            <a:spLocks/>
          </p:cNvSpPr>
          <p:nvPr/>
        </p:nvSpPr>
        <p:spPr>
          <a:xfrm>
            <a:off x="620234" y="1839082"/>
            <a:ext cx="10251473" cy="43115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$text = "    I have many spaces on both sides    ";</a:t>
            </a:r>
          </a:p>
          <a:p>
            <a:r>
              <a:rPr lang="en-US" sz="2800" dirty="0">
                <a:solidFill>
                  <a:schemeClr val="tx1"/>
                </a:solidFill>
              </a:rPr>
              <a:t>echo </a:t>
            </a:r>
            <a:r>
              <a:rPr lang="en-US" sz="2800" dirty="0">
                <a:solidFill>
                  <a:schemeClr val="bg1"/>
                </a:solidFill>
              </a:rPr>
              <a:t>trim</a:t>
            </a:r>
            <a:r>
              <a:rPr lang="en-US" sz="2800" dirty="0">
                <a:solidFill>
                  <a:schemeClr val="tx1"/>
                </a:solidFill>
              </a:rPr>
              <a:t>($text); </a:t>
            </a:r>
          </a:p>
          <a:p>
            <a:r>
              <a:rPr lang="en-US" sz="2800" i="1" dirty="0">
                <a:solidFill>
                  <a:schemeClr val="tx1"/>
                </a:solidFill>
              </a:rPr>
              <a:t>	</a:t>
            </a:r>
            <a:r>
              <a:rPr lang="en-US" sz="2800" dirty="0">
                <a:solidFill>
                  <a:schemeClr val="accent2"/>
                </a:solidFill>
              </a:rPr>
              <a:t>//</a:t>
            </a:r>
            <a:r>
              <a:rPr lang="en-US" sz="2800" i="1" dirty="0">
                <a:solidFill>
                  <a:schemeClr val="accent2"/>
                </a:solidFill>
              </a:rPr>
              <a:t> "I have many spaces on both sides"</a:t>
            </a:r>
          </a:p>
          <a:p>
            <a:pPr>
              <a:spcBef>
                <a:spcPts val="1200"/>
              </a:spcBef>
            </a:pPr>
            <a:r>
              <a:rPr lang="en-US" sz="2800" dirty="0">
                <a:solidFill>
                  <a:schemeClr val="tx1"/>
                </a:solidFill>
              </a:rPr>
              <a:t>echo </a:t>
            </a:r>
            <a:r>
              <a:rPr lang="en-US" sz="2800" dirty="0">
                <a:solidFill>
                  <a:schemeClr val="bg1"/>
                </a:solidFill>
              </a:rPr>
              <a:t>ltrim</a:t>
            </a:r>
            <a:r>
              <a:rPr lang="en-US" sz="2800" dirty="0">
                <a:solidFill>
                  <a:schemeClr val="tx1"/>
                </a:solidFill>
              </a:rPr>
              <a:t>($text);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	</a:t>
            </a:r>
            <a:r>
              <a:rPr lang="en-US" sz="2800" dirty="0">
                <a:solidFill>
                  <a:schemeClr val="accent2"/>
                </a:solidFill>
              </a:rPr>
              <a:t>//</a:t>
            </a:r>
            <a:r>
              <a:rPr lang="en-US" sz="2800" i="1" dirty="0">
                <a:solidFill>
                  <a:schemeClr val="accent2"/>
                </a:solidFill>
              </a:rPr>
              <a:t> "I have many spaces on both sides    "</a:t>
            </a:r>
          </a:p>
          <a:p>
            <a:pPr>
              <a:spcBef>
                <a:spcPts val="1200"/>
              </a:spcBef>
            </a:pPr>
            <a:r>
              <a:rPr lang="en-US" sz="2800" dirty="0">
                <a:solidFill>
                  <a:schemeClr val="tx1"/>
                </a:solidFill>
              </a:rPr>
              <a:t>echo </a:t>
            </a:r>
            <a:r>
              <a:rPr lang="en-US" sz="2800" dirty="0">
                <a:solidFill>
                  <a:schemeClr val="bg1"/>
                </a:solidFill>
              </a:rPr>
              <a:t>rtrim</a:t>
            </a:r>
            <a:r>
              <a:rPr lang="en-US" sz="2800" dirty="0">
                <a:solidFill>
                  <a:schemeClr val="tx1"/>
                </a:solidFill>
              </a:rPr>
              <a:t>($text);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	</a:t>
            </a:r>
            <a:r>
              <a:rPr lang="en-US" sz="2800" dirty="0">
                <a:solidFill>
                  <a:schemeClr val="accent2"/>
                </a:solidFill>
              </a:rPr>
              <a:t>// </a:t>
            </a:r>
            <a:r>
              <a:rPr lang="en-US" sz="2800" i="1" dirty="0">
                <a:solidFill>
                  <a:schemeClr val="accent2"/>
                </a:solidFill>
              </a:rPr>
              <a:t>"    I have many spaces on both sides"</a:t>
            </a:r>
            <a:endParaRPr lang="bg-BG" sz="2800" i="1" dirty="0">
              <a:solidFill>
                <a:schemeClr val="accent2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4493748" y="3614055"/>
            <a:ext cx="3962864" cy="770709"/>
          </a:xfrm>
          <a:prstGeom prst="wedgeRoundRectCallout">
            <a:avLst>
              <a:gd name="adj1" fmla="val -21242"/>
              <a:gd name="adj2" fmla="val 4642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Strip whitespace from the beginning of a string</a:t>
            </a:r>
            <a:endParaRPr lang="bg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4493748" y="4818018"/>
            <a:ext cx="3962864" cy="770709"/>
          </a:xfrm>
          <a:prstGeom prst="wedgeRoundRectCallout">
            <a:avLst>
              <a:gd name="adj1" fmla="val -21242"/>
              <a:gd name="adj2" fmla="val 4642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Strip whitespace from the end of a string</a:t>
            </a:r>
            <a:endParaRPr lang="bg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05878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animBg="1"/>
      <p:bldP spid="13" grpId="0" uiExpan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0451" y="1143000"/>
            <a:ext cx="11808021" cy="5563040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Split string into characters</a:t>
            </a:r>
          </a:p>
          <a:p>
            <a:pPr>
              <a:buClr>
                <a:schemeClr val="tx1"/>
              </a:buClr>
            </a:pPr>
            <a:endParaRPr lang="en-US" dirty="0">
              <a:latin typeface="+mj-lt"/>
            </a:endParaRPr>
          </a:p>
          <a:p>
            <a:pPr>
              <a:spcAft>
                <a:spcPts val="0"/>
              </a:spcAft>
              <a:buClr>
                <a:schemeClr val="tx1"/>
              </a:buClr>
            </a:pPr>
            <a:endParaRPr lang="en-US" dirty="0">
              <a:latin typeface="+mj-lt"/>
            </a:endParaRPr>
          </a:p>
          <a:p>
            <a:pPr>
              <a:buClr>
                <a:schemeClr val="tx1"/>
              </a:buClr>
            </a:pPr>
            <a:endParaRPr lang="en-US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endParaRPr lang="en-US" dirty="0">
              <a:latin typeface="+mj-lt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Split by given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delimiter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865360" y="1740881"/>
            <a:ext cx="8724852" cy="267871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$text = "PHP";</a:t>
            </a:r>
          </a:p>
          <a:p>
            <a:r>
              <a:rPr lang="en-US" dirty="0">
                <a:solidFill>
                  <a:schemeClr val="tx1"/>
                </a:solidFill>
              </a:rPr>
              <a:t>$splitted = </a:t>
            </a:r>
            <a:r>
              <a:rPr lang="en-US" dirty="0">
                <a:solidFill>
                  <a:schemeClr val="bg1"/>
                </a:solidFill>
              </a:rPr>
              <a:t>str_split</a:t>
            </a:r>
            <a:r>
              <a:rPr lang="en-US" dirty="0">
                <a:solidFill>
                  <a:schemeClr val="tx1"/>
                </a:solidFill>
              </a:rPr>
              <a:t>($text);</a:t>
            </a:r>
          </a:p>
          <a:p>
            <a:r>
              <a:rPr lang="en-US" dirty="0">
                <a:solidFill>
                  <a:schemeClr val="tx1"/>
                </a:solidFill>
              </a:rPr>
              <a:t>print_r($splitted); </a:t>
            </a:r>
            <a:r>
              <a:rPr lang="en-US" i="1" dirty="0">
                <a:solidFill>
                  <a:schemeClr val="accent2"/>
                </a:solidFill>
              </a:rPr>
              <a:t>// "P", "H", "P"</a:t>
            </a:r>
          </a:p>
          <a:p>
            <a:r>
              <a:rPr lang="en-US" dirty="0">
                <a:solidFill>
                  <a:schemeClr val="tx1"/>
                </a:solidFill>
              </a:rPr>
              <a:t>$splitted2 = </a:t>
            </a:r>
            <a:r>
              <a:rPr lang="en-US" dirty="0">
                <a:solidFill>
                  <a:schemeClr val="bg1"/>
                </a:solidFill>
              </a:rPr>
              <a:t>str_split</a:t>
            </a:r>
            <a:r>
              <a:rPr lang="en-US" dirty="0">
                <a:solidFill>
                  <a:schemeClr val="tx1"/>
                </a:solidFill>
              </a:rPr>
              <a:t>($text, </a:t>
            </a:r>
            <a:r>
              <a:rPr lang="en-US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print_r($splitted2); </a:t>
            </a:r>
            <a:r>
              <a:rPr lang="en-US" i="1" dirty="0">
                <a:solidFill>
                  <a:schemeClr val="accent2"/>
                </a:solidFill>
              </a:rPr>
              <a:t>// PH, P</a:t>
            </a:r>
            <a:endParaRPr lang="bg-BG" i="1" dirty="0">
              <a:solidFill>
                <a:schemeClr val="accent2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Split (1)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1865359" y="4979062"/>
            <a:ext cx="8724853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$text = "P-H-P";</a:t>
            </a:r>
          </a:p>
          <a:p>
            <a:r>
              <a:rPr lang="en-US" dirty="0">
                <a:solidFill>
                  <a:schemeClr val="tx1"/>
                </a:solidFill>
              </a:rPr>
              <a:t>$splitted = </a:t>
            </a:r>
            <a:r>
              <a:rPr lang="en-US" dirty="0">
                <a:solidFill>
                  <a:schemeClr val="bg1"/>
                </a:solidFill>
              </a:rPr>
              <a:t>explode</a:t>
            </a:r>
            <a:r>
              <a:rPr lang="en-US" dirty="0">
                <a:solidFill>
                  <a:schemeClr val="tx1"/>
                </a:solidFill>
              </a:rPr>
              <a:t>('-',$text);</a:t>
            </a:r>
          </a:p>
          <a:p>
            <a:r>
              <a:rPr lang="en-US" dirty="0">
                <a:solidFill>
                  <a:schemeClr val="tx1"/>
                </a:solidFill>
              </a:rPr>
              <a:t>print_r($splitted); </a:t>
            </a:r>
            <a:r>
              <a:rPr lang="en-US" i="1" dirty="0">
                <a:solidFill>
                  <a:schemeClr val="accent2"/>
                </a:solidFill>
              </a:rPr>
              <a:t>// "P", "H", "P"</a:t>
            </a: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5294360" y="5003619"/>
            <a:ext cx="2191686" cy="532854"/>
          </a:xfrm>
          <a:prstGeom prst="wedgeRoundRectCallout">
            <a:avLst>
              <a:gd name="adj1" fmla="val -33162"/>
              <a:gd name="adj2" fmla="val 676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Delimiter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7582012" y="3338870"/>
            <a:ext cx="2855800" cy="1004530"/>
          </a:xfrm>
          <a:prstGeom prst="wedgeRoundRectCallout">
            <a:avLst>
              <a:gd name="adj1" fmla="val -56081"/>
              <a:gd name="adj2" fmla="val 63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Maximum length of the chunk   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403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9" grpId="0" uiExpand="1" build="p" animBg="1"/>
      <p:bldP spid="11" grpId="0" uiExpand="1" animBg="1"/>
      <p:bldP spid="13" grpId="0" uiExpan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0451" y="1143000"/>
            <a:ext cx="11808021" cy="5563040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Split by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multiple</a:t>
            </a:r>
            <a:r>
              <a:rPr lang="en-US" dirty="0">
                <a:latin typeface="+mj-lt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delimiter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Split (2)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1827261" y="1905000"/>
            <a:ext cx="8534400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$text = " Hello. P-H-P!?  ";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$splitted = </a:t>
            </a:r>
            <a:r>
              <a:rPr lang="en-US" dirty="0">
                <a:solidFill>
                  <a:schemeClr val="bg1"/>
                </a:solidFill>
              </a:rPr>
              <a:t>preg_split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"/[</a:t>
            </a:r>
            <a:r>
              <a:rPr lang="en-US" dirty="0">
                <a:solidFill>
                  <a:schemeClr val="tx1"/>
                </a:solidFill>
              </a:rPr>
              <a:t>-,.!? </a:t>
            </a:r>
            <a:r>
              <a:rPr lang="en-US" dirty="0">
                <a:solidFill>
                  <a:schemeClr val="bg1"/>
                </a:solidFill>
              </a:rPr>
              <a:t>]/"</a:t>
            </a:r>
            <a:r>
              <a:rPr lang="en-US" dirty="0">
                <a:solidFill>
                  <a:schemeClr val="tx1"/>
                </a:solidFill>
              </a:rPr>
              <a:t>,</a:t>
            </a:r>
          </a:p>
          <a:p>
            <a:r>
              <a:rPr lang="en-US" dirty="0">
                <a:solidFill>
                  <a:schemeClr val="tx1"/>
                </a:solidFill>
              </a:rPr>
              <a:t>		$text, </a:t>
            </a:r>
            <a:r>
              <a:rPr lang="en-US" dirty="0">
                <a:solidFill>
                  <a:schemeClr val="bg1"/>
                </a:solidFill>
              </a:rPr>
              <a:t>null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PREG_SPLIT_NO_EMPTY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print_r($splitted);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 "Hello", "P", "H", "P"</a:t>
            </a:r>
          </a:p>
        </p:txBody>
      </p:sp>
    </p:spTree>
    <p:extLst>
      <p:ext uri="{BB962C8B-B14F-4D97-AF65-F5344CB8AC3E}">
        <p14:creationId xmlns:p14="http://schemas.microsoft.com/office/powerpoint/2010/main" val="51445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Count </a:t>
            </a:r>
            <a:r>
              <a:rPr lang="en-US" dirty="0" smtClean="0"/>
              <a:t>String </a:t>
            </a:r>
            <a:r>
              <a:rPr lang="en-US" dirty="0"/>
              <a:t>O</a:t>
            </a:r>
            <a:r>
              <a:rPr lang="en-US" dirty="0" smtClean="0"/>
              <a:t>ccurrences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6F25F4D-8230-4141-864A-14F42B1405D4}"/>
              </a:ext>
            </a:extLst>
          </p:cNvPr>
          <p:cNvSpPr txBox="1">
            <a:spLocks/>
          </p:cNvSpPr>
          <p:nvPr/>
        </p:nvSpPr>
        <p:spPr>
          <a:xfrm>
            <a:off x="384003" y="1139180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Write a program that receives a text and a string to search for </a:t>
            </a:r>
            <a:endParaRPr lang="bg-BG" dirty="0"/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spaces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commas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dots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question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marks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exclamation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marks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as word </a:t>
            </a:r>
            <a:r>
              <a:rPr lang="en-US" b="1" dirty="0">
                <a:solidFill>
                  <a:schemeClr val="bg1"/>
                </a:solidFill>
              </a:rPr>
              <a:t>delimiters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en-US" dirty="0"/>
              <a:t>Print all the occurrences of that word in the string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ECAC3E-EA4D-44EF-9331-5A8E5122B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012" y="3947879"/>
            <a:ext cx="70866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This is a word and it also is a sentence.</a:t>
            </a:r>
            <a:endParaRPr lang="en-GB" sz="2400" b="1" dirty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is</a:t>
            </a:r>
          </a:p>
        </p:txBody>
      </p:sp>
      <p:sp>
        <p:nvSpPr>
          <p:cNvPr id="11" name="Right Arrow 8">
            <a:extLst>
              <a:ext uri="{FF2B5EF4-FFF2-40B4-BE49-F238E27FC236}">
                <a16:creationId xmlns:a16="http://schemas.microsoft.com/office/drawing/2014/main" id="{5F637BA2-E122-4099-A04B-A58D80D52CF1}"/>
              </a:ext>
            </a:extLst>
          </p:cNvPr>
          <p:cNvSpPr/>
          <p:nvPr/>
        </p:nvSpPr>
        <p:spPr>
          <a:xfrm>
            <a:off x="8453235" y="4152297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660491-FD48-4898-A52E-08B90FD77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8639" y="4130841"/>
            <a:ext cx="687014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latin typeface="Consolas" pitchFamily="49" charset="0"/>
              </a:rPr>
              <a:t>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089A9B-5F49-4821-B3A7-A82F9B78D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012" y="5031946"/>
            <a:ext cx="70866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How are you??   Good, thanks.</a:t>
            </a:r>
            <a:endParaRPr lang="en-GB" sz="2400" b="1" dirty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are</a:t>
            </a:r>
          </a:p>
        </p:txBody>
      </p:sp>
      <p:sp>
        <p:nvSpPr>
          <p:cNvPr id="23" name="Right Arrow 8">
            <a:extLst>
              <a:ext uri="{FF2B5EF4-FFF2-40B4-BE49-F238E27FC236}">
                <a16:creationId xmlns:a16="http://schemas.microsoft.com/office/drawing/2014/main" id="{6EA297BB-7515-4222-B410-A1730D8D6773}"/>
              </a:ext>
            </a:extLst>
          </p:cNvPr>
          <p:cNvSpPr/>
          <p:nvPr/>
        </p:nvSpPr>
        <p:spPr>
          <a:xfrm>
            <a:off x="8453235" y="5224763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8611E38-2E39-40F2-9A5E-10AE1DA53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8639" y="5165207"/>
            <a:ext cx="687014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latin typeface="Consolas" pitchFamily="49" charset="0"/>
              </a:rPr>
              <a:t>1</a:t>
            </a:r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8CDD8CC9-E751-4382-AC32-D4404C67023E}"/>
              </a:ext>
            </a:extLst>
          </p:cNvPr>
          <p:cNvSpPr txBox="1"/>
          <p:nvPr/>
        </p:nvSpPr>
        <p:spPr>
          <a:xfrm>
            <a:off x="734504" y="63137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 your solution here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bg-BG" sz="2000" b="0" i="0" u="none" strike="noStrike" kern="1200" cap="none" spc="0" normalizeH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sz="2000" dirty="0">
                <a:solidFill>
                  <a:srgbClr val="234465"/>
                </a:solidFill>
                <a:hlinkClick r:id="rId2"/>
              </a:rPr>
              <a:t>https://judge.softuni.bg/Contests/1223/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203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9" grpId="0" animBg="1"/>
      <p:bldP spid="23" grpId="0" animBg="1"/>
      <p:bldP spid="2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</a:t>
            </a:r>
            <a:r>
              <a:rPr lang="en-US" dirty="0" smtClean="0"/>
              <a:t>String </a:t>
            </a:r>
            <a:r>
              <a:rPr lang="en-US" dirty="0"/>
              <a:t>O</a:t>
            </a:r>
            <a:r>
              <a:rPr lang="en-US" dirty="0" smtClean="0"/>
              <a:t>ccurrences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526214" y="1228711"/>
            <a:ext cx="9008380" cy="50502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600" dirty="0"/>
              <a:t>$input = </a:t>
            </a:r>
            <a:r>
              <a:rPr lang="en-US" sz="2600" dirty="0">
                <a:solidFill>
                  <a:schemeClr val="bg1"/>
                </a:solidFill>
              </a:rPr>
              <a:t>preg_split(</a:t>
            </a:r>
            <a:r>
              <a:rPr lang="en-US" sz="2600" dirty="0"/>
              <a:t>"/[ ,.?!]/", readline(), </a:t>
            </a:r>
          </a:p>
          <a:p>
            <a:r>
              <a:rPr lang="en-US" sz="2600" dirty="0"/>
              <a:t>                     null, PREG_SPLIT_NO_EMPTY</a:t>
            </a:r>
            <a:r>
              <a:rPr lang="en-US" sz="2600" dirty="0">
                <a:solidFill>
                  <a:schemeClr val="bg1"/>
                </a:solidFill>
              </a:rPr>
              <a:t>)</a:t>
            </a:r>
            <a:r>
              <a:rPr lang="en-US" sz="2600" dirty="0"/>
              <a:t>;</a:t>
            </a:r>
          </a:p>
          <a:p>
            <a:r>
              <a:rPr lang="en-US" sz="2600" dirty="0"/>
              <a:t>$word = readline();</a:t>
            </a:r>
          </a:p>
          <a:p>
            <a:r>
              <a:rPr lang="en-US" sz="2600" dirty="0"/>
              <a:t>$counter = 0;</a:t>
            </a:r>
          </a:p>
          <a:p>
            <a:r>
              <a:rPr lang="en-US" sz="2600" dirty="0"/>
              <a:t>for ($i = 0; $i &lt; count($input); $i++) {</a:t>
            </a:r>
          </a:p>
          <a:p>
            <a:r>
              <a:rPr lang="en-US" sz="2600" dirty="0"/>
              <a:t>  if ($word == $input[$i</a:t>
            </a:r>
            <a:r>
              <a:rPr lang="en-US" sz="2600" dirty="0" smtClean="0"/>
              <a:t>])</a:t>
            </a:r>
            <a:endParaRPr lang="en-US" sz="2600" dirty="0"/>
          </a:p>
          <a:p>
            <a:r>
              <a:rPr lang="en-US" sz="2600" dirty="0"/>
              <a:t>  </a:t>
            </a:r>
            <a:r>
              <a:rPr lang="bg-BG" sz="2600" dirty="0" smtClean="0"/>
              <a:t>  </a:t>
            </a:r>
            <a:r>
              <a:rPr lang="en-US" sz="2600" dirty="0" smtClean="0"/>
              <a:t>$</a:t>
            </a:r>
            <a:r>
              <a:rPr lang="en-US" sz="2600" dirty="0"/>
              <a:t>counter++;</a:t>
            </a:r>
          </a:p>
          <a:p>
            <a:r>
              <a:rPr lang="en-US" sz="2600" dirty="0" smtClean="0"/>
              <a:t>}</a:t>
            </a:r>
            <a:endParaRPr lang="en-US" sz="2600" dirty="0"/>
          </a:p>
          <a:p>
            <a:r>
              <a:rPr lang="en-US" sz="2600" dirty="0"/>
              <a:t>echo $counter;</a:t>
            </a:r>
            <a:endParaRPr lang="en-GB" sz="2600" dirty="0"/>
          </a:p>
        </p:txBody>
      </p:sp>
      <p:sp>
        <p:nvSpPr>
          <p:cNvPr id="8" name="Rounded Rectangular Callout 10">
            <a:extLst>
              <a:ext uri="{FF2B5EF4-FFF2-40B4-BE49-F238E27FC236}">
                <a16:creationId xmlns:a16="http://schemas.microsoft.com/office/drawing/2014/main" id="{F86F91F1-6F77-4610-9E65-434A2CC847B9}"/>
              </a:ext>
            </a:extLst>
          </p:cNvPr>
          <p:cNvSpPr/>
          <p:nvPr/>
        </p:nvSpPr>
        <p:spPr bwMode="auto">
          <a:xfrm>
            <a:off x="5484812" y="2438400"/>
            <a:ext cx="3200400" cy="914400"/>
          </a:xfrm>
          <a:prstGeom prst="wedgeRoundRectCallout">
            <a:avLst>
              <a:gd name="adj1" fmla="val -56202"/>
              <a:gd name="adj2" fmla="val -515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Split string by a regular expression</a:t>
            </a:r>
            <a:endParaRPr lang="bg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8CDD8CC9-E751-4382-AC32-D4404C67023E}"/>
              </a:ext>
            </a:extLst>
          </p:cNvPr>
          <p:cNvSpPr txBox="1"/>
          <p:nvPr/>
        </p:nvSpPr>
        <p:spPr>
          <a:xfrm>
            <a:off x="734504" y="63137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 your solution here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bg-BG" sz="2000" b="0" i="0" u="none" strike="noStrike" kern="1200" cap="none" spc="0" normalizeH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sz="2000" dirty="0">
                <a:solidFill>
                  <a:srgbClr val="234465"/>
                </a:solidFill>
                <a:hlinkClick r:id="rId2"/>
              </a:rPr>
              <a:t>https://judge.softuni.bg/Contests/1223/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672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Functions (1)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Count words in a text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3600" dirty="0"/>
          </a:p>
          <a:p>
            <a:r>
              <a:rPr lang="en-US" dirty="0"/>
              <a:t>Reverse a string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r>
              <a:rPr lang="en-US" dirty="0"/>
              <a:t>Repeat a string</a:t>
            </a:r>
          </a:p>
          <a:p>
            <a:endParaRPr lang="en-US" sz="3600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1284540" y="1828800"/>
            <a:ext cx="73152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echo </a:t>
            </a:r>
            <a:r>
              <a:rPr lang="en-US" dirty="0">
                <a:solidFill>
                  <a:schemeClr val="bg1"/>
                </a:solidFill>
              </a:rPr>
              <a:t>str_word_count</a:t>
            </a:r>
            <a:r>
              <a:rPr lang="en-US" dirty="0">
                <a:solidFill>
                  <a:schemeClr val="tx1"/>
                </a:solidFill>
              </a:rPr>
              <a:t>("Hello PHP!");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i="1" dirty="0">
                <a:solidFill>
                  <a:schemeClr val="accent2"/>
                </a:solidFill>
              </a:rPr>
              <a:t>// "2"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1284541" y="3124200"/>
            <a:ext cx="731519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echo </a:t>
            </a:r>
            <a:r>
              <a:rPr lang="en-US" dirty="0">
                <a:solidFill>
                  <a:schemeClr val="bg1"/>
                </a:solidFill>
              </a:rPr>
              <a:t>strrev</a:t>
            </a:r>
            <a:r>
              <a:rPr lang="en-US" dirty="0">
                <a:solidFill>
                  <a:schemeClr val="tx1"/>
                </a:solidFill>
              </a:rPr>
              <a:t>("Hello PHP!");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i="1" dirty="0">
                <a:solidFill>
                  <a:schemeClr val="accent2"/>
                </a:solidFill>
              </a:rPr>
              <a:t>// !PHP olleH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284540" y="4419600"/>
            <a:ext cx="7315199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echo </a:t>
            </a:r>
            <a:r>
              <a:rPr lang="en-US" dirty="0">
                <a:solidFill>
                  <a:schemeClr val="bg1"/>
                </a:solidFill>
              </a:rPr>
              <a:t>str_repeat</a:t>
            </a:r>
            <a:r>
              <a:rPr lang="en-US" dirty="0">
                <a:solidFill>
                  <a:schemeClr val="tx1"/>
                </a:solidFill>
              </a:rPr>
              <a:t>("-=", 10);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i="1" dirty="0">
                <a:solidFill>
                  <a:schemeClr val="accent2"/>
                </a:solidFill>
              </a:rPr>
              <a:t>// -=-=-=-=-=-=-=-=-=-=</a:t>
            </a:r>
          </a:p>
        </p:txBody>
      </p:sp>
    </p:spTree>
    <p:extLst>
      <p:ext uri="{BB962C8B-B14F-4D97-AF65-F5344CB8AC3E}">
        <p14:creationId xmlns:p14="http://schemas.microsoft.com/office/powerpoint/2010/main" val="123912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an array from strings</a:t>
            </a:r>
          </a:p>
          <a:p>
            <a:r>
              <a:rPr lang="en-US" dirty="0"/>
              <a:t>Repeat each word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times, where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is the length of the word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Repeat Strings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218C0A-1147-47CE-9290-BDCDB8E00991}"/>
              </a:ext>
            </a:extLst>
          </p:cNvPr>
          <p:cNvSpPr txBox="1">
            <a:spLocks/>
          </p:cNvSpPr>
          <p:nvPr/>
        </p:nvSpPr>
        <p:spPr>
          <a:xfrm>
            <a:off x="1827212" y="2782558"/>
            <a:ext cx="2133600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dirty="0">
                <a:solidFill>
                  <a:schemeClr val="tx1"/>
                </a:solidFill>
              </a:rPr>
              <a:t>hi abc add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079F40E5-F5D4-411C-B722-7217C5DA075F}"/>
              </a:ext>
            </a:extLst>
          </p:cNvPr>
          <p:cNvSpPr txBox="1">
            <a:spLocks/>
          </p:cNvSpPr>
          <p:nvPr/>
        </p:nvSpPr>
        <p:spPr>
          <a:xfrm>
            <a:off x="5561012" y="2782558"/>
            <a:ext cx="4343400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dirty="0">
                <a:solidFill>
                  <a:schemeClr val="tx1"/>
                </a:solidFill>
              </a:rPr>
              <a:t>hihiabcabcabcaddaddadd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81149D02-C691-40D1-B5C7-4CE47F003239}"/>
              </a:ext>
            </a:extLst>
          </p:cNvPr>
          <p:cNvSpPr/>
          <p:nvPr/>
        </p:nvSpPr>
        <p:spPr bwMode="auto">
          <a:xfrm>
            <a:off x="4370640" y="2834523"/>
            <a:ext cx="685800" cy="461665"/>
          </a:xfrm>
          <a:prstGeom prst="rightArrow">
            <a:avLst/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6861BC3B-F76B-4BDD-9561-7A641010F467}"/>
              </a:ext>
            </a:extLst>
          </p:cNvPr>
          <p:cNvSpPr txBox="1">
            <a:spLocks/>
          </p:cNvSpPr>
          <p:nvPr/>
        </p:nvSpPr>
        <p:spPr>
          <a:xfrm>
            <a:off x="1827212" y="3834235"/>
            <a:ext cx="2133600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BEC4A38A-68C2-437B-A237-BFCC1D2EA22E}"/>
              </a:ext>
            </a:extLst>
          </p:cNvPr>
          <p:cNvSpPr txBox="1">
            <a:spLocks/>
          </p:cNvSpPr>
          <p:nvPr/>
        </p:nvSpPr>
        <p:spPr>
          <a:xfrm>
            <a:off x="5561012" y="3834235"/>
            <a:ext cx="4343400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dirty="0">
                <a:solidFill>
                  <a:schemeClr val="tx1"/>
                </a:solidFill>
              </a:rPr>
              <a:t>workworkworkwork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31EDE78-A50C-4B4B-AD98-7619A9EF99EA}"/>
              </a:ext>
            </a:extLst>
          </p:cNvPr>
          <p:cNvSpPr/>
          <p:nvPr/>
        </p:nvSpPr>
        <p:spPr bwMode="auto">
          <a:xfrm>
            <a:off x="4370640" y="3886200"/>
            <a:ext cx="685800" cy="461665"/>
          </a:xfrm>
          <a:prstGeom prst="rightArrow">
            <a:avLst/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39D14F1B-CC54-46F8-93DA-09EA06CD56DA}"/>
              </a:ext>
            </a:extLst>
          </p:cNvPr>
          <p:cNvSpPr txBox="1">
            <a:spLocks/>
          </p:cNvSpPr>
          <p:nvPr/>
        </p:nvSpPr>
        <p:spPr>
          <a:xfrm>
            <a:off x="1827212" y="4885912"/>
            <a:ext cx="2133600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dirty="0">
                <a:solidFill>
                  <a:schemeClr val="tx1"/>
                </a:solidFill>
              </a:rPr>
              <a:t>ball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32876783-7718-43E5-B5FC-D5A020A6726A}"/>
              </a:ext>
            </a:extLst>
          </p:cNvPr>
          <p:cNvSpPr txBox="1">
            <a:spLocks/>
          </p:cNvSpPr>
          <p:nvPr/>
        </p:nvSpPr>
        <p:spPr>
          <a:xfrm>
            <a:off x="5561012" y="4885912"/>
            <a:ext cx="4343400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dirty="0">
                <a:solidFill>
                  <a:schemeClr val="tx1"/>
                </a:solidFill>
              </a:rPr>
              <a:t>ballballballball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93DA597-BE1A-4FE0-BB78-017683A4C61D}"/>
              </a:ext>
            </a:extLst>
          </p:cNvPr>
          <p:cNvSpPr/>
          <p:nvPr/>
        </p:nvSpPr>
        <p:spPr bwMode="auto">
          <a:xfrm>
            <a:off x="4370640" y="4937877"/>
            <a:ext cx="685800" cy="461665"/>
          </a:xfrm>
          <a:prstGeom prst="rightArrow">
            <a:avLst/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Box 6">
            <a:extLst>
              <a:ext uri="{FF2B5EF4-FFF2-40B4-BE49-F238E27FC236}">
                <a16:creationId xmlns:a16="http://schemas.microsoft.com/office/drawing/2014/main" id="{8CDD8CC9-E751-4382-AC32-D4404C67023E}"/>
              </a:ext>
            </a:extLst>
          </p:cNvPr>
          <p:cNvSpPr txBox="1"/>
          <p:nvPr/>
        </p:nvSpPr>
        <p:spPr>
          <a:xfrm>
            <a:off x="734504" y="63137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 your solution here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bg-BG" sz="2000" b="0" i="0" u="none" strike="noStrike" kern="1200" cap="none" spc="0" normalizeH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sz="2000" dirty="0">
                <a:solidFill>
                  <a:srgbClr val="234465"/>
                </a:solidFill>
                <a:hlinkClick r:id="rId2"/>
              </a:rPr>
              <a:t>https://judge.softuni.bg/Contests/1223/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2682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5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96873-73CA-48E9-B154-B37E16C6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DEBEB-1172-47D0-B257-62B7B10221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811" y="1371603"/>
            <a:ext cx="7845235" cy="4795935"/>
          </a:xfrm>
        </p:spPr>
        <p:txBody>
          <a:bodyPr>
            <a:normAutofit/>
          </a:bodyPr>
          <a:lstStyle/>
          <a:p>
            <a:r>
              <a:rPr lang="en-GB" dirty="0"/>
              <a:t>Strings in PHP</a:t>
            </a:r>
          </a:p>
          <a:p>
            <a:r>
              <a:rPr lang="en-GB" dirty="0"/>
              <a:t>Manipulating Strings</a:t>
            </a:r>
            <a:endParaRPr lang="bg-BG" dirty="0"/>
          </a:p>
          <a:p>
            <a:pPr marL="1047439" lvl="1" indent="-571500"/>
            <a:r>
              <a:rPr lang="en-GB" sz="3400" dirty="0"/>
              <a:t>Find, </a:t>
            </a:r>
            <a:r>
              <a:rPr lang="en-US" sz="3400" dirty="0"/>
              <a:t>Substring</a:t>
            </a:r>
            <a:endParaRPr lang="bg-BG" sz="3400" dirty="0"/>
          </a:p>
          <a:p>
            <a:pPr marL="1047439" lvl="1" indent="-571500"/>
            <a:r>
              <a:rPr lang="en-US" sz="3400" dirty="0"/>
              <a:t>Replace, Trim</a:t>
            </a:r>
            <a:endParaRPr lang="bg-BG" sz="3400" dirty="0"/>
          </a:p>
          <a:p>
            <a:pPr marL="1047439" lvl="1" indent="-571500"/>
            <a:r>
              <a:rPr lang="en-US" sz="3400" dirty="0"/>
              <a:t>Split</a:t>
            </a:r>
            <a:endParaRPr lang="bg-BG" sz="3400" dirty="0"/>
          </a:p>
          <a:p>
            <a:pPr marL="1047439" lvl="1" indent="-571500"/>
            <a:r>
              <a:rPr lang="en-US" sz="3400" dirty="0"/>
              <a:t>More Functions</a:t>
            </a:r>
            <a:endParaRPr lang="bg-BG" sz="3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AEB95F-30E8-4A35-BA97-A469793809E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60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Repeat Strings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58284" y="1371600"/>
            <a:ext cx="6944239" cy="47424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800" dirty="0"/>
              <a:t>$words = explode(" ", readline());</a:t>
            </a:r>
          </a:p>
          <a:p>
            <a:r>
              <a:rPr lang="en-US" sz="2800" dirty="0"/>
              <a:t>$result = "";</a:t>
            </a:r>
          </a:p>
          <a:p>
            <a:endParaRPr lang="en-US" sz="2800" dirty="0"/>
          </a:p>
          <a:p>
            <a:r>
              <a:rPr lang="en-US" sz="2800" dirty="0"/>
              <a:t>foreach ($words as &amp;$word) {</a:t>
            </a:r>
          </a:p>
          <a:p>
            <a:r>
              <a:rPr lang="en-US" sz="2800" dirty="0"/>
              <a:t>  $count = </a:t>
            </a:r>
            <a:r>
              <a:rPr lang="en-US" sz="2800" dirty="0">
                <a:solidFill>
                  <a:schemeClr val="bg1"/>
                </a:solidFill>
              </a:rPr>
              <a:t>strlen(</a:t>
            </a:r>
            <a:r>
              <a:rPr lang="en-US" sz="2800" dirty="0"/>
              <a:t>$word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  <a:r>
              <a:rPr lang="en-US" sz="2800" dirty="0"/>
              <a:t>;</a:t>
            </a:r>
            <a:endParaRPr lang="bg-BG" sz="2800" dirty="0"/>
          </a:p>
          <a:p>
            <a:endParaRPr lang="en-US" sz="2800" dirty="0"/>
          </a:p>
          <a:p>
            <a:r>
              <a:rPr lang="en-US" sz="2800" dirty="0"/>
              <a:t>  echo </a:t>
            </a:r>
            <a:r>
              <a:rPr lang="en-US" sz="2800" dirty="0">
                <a:solidFill>
                  <a:schemeClr val="bg1"/>
                </a:solidFill>
              </a:rPr>
              <a:t>str_repeat(</a:t>
            </a:r>
            <a:r>
              <a:rPr lang="en-US" sz="2800" dirty="0"/>
              <a:t>$word, $count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  <a:r>
              <a:rPr lang="en-US" sz="2800" dirty="0"/>
              <a:t>;</a:t>
            </a:r>
          </a:p>
          <a:p>
            <a:r>
              <a:rPr lang="en-US" sz="2800" dirty="0"/>
              <a:t>}</a:t>
            </a:r>
            <a:endParaRPr lang="en-GB" sz="2800" dirty="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8CDD8CC9-E751-4382-AC32-D4404C67023E}"/>
              </a:ext>
            </a:extLst>
          </p:cNvPr>
          <p:cNvSpPr txBox="1"/>
          <p:nvPr/>
        </p:nvSpPr>
        <p:spPr>
          <a:xfrm>
            <a:off x="734504" y="63137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 your solution here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bg-BG" sz="2000" b="0" i="0" u="none" strike="noStrike" kern="1200" cap="none" spc="0" normalizeH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sz="2000" dirty="0">
                <a:solidFill>
                  <a:srgbClr val="234465"/>
                </a:solidFill>
                <a:hlinkClick r:id="rId2"/>
              </a:rPr>
              <a:t>https://judge.softuni.bg/Contests/1223/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7693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Reverse Strings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6F25F4D-8230-4141-864A-14F42B1405D4}"/>
              </a:ext>
            </a:extLst>
          </p:cNvPr>
          <p:cNvSpPr txBox="1">
            <a:spLocks/>
          </p:cNvSpPr>
          <p:nvPr/>
        </p:nvSpPr>
        <p:spPr>
          <a:xfrm>
            <a:off x="303212" y="1139180"/>
            <a:ext cx="11885613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300" dirty="0"/>
              <a:t>You will be given series of strings until you </a:t>
            </a:r>
            <a:r>
              <a:rPr lang="en-US" sz="3300" dirty="0" smtClean="0"/>
              <a:t>receive</a:t>
            </a:r>
            <a:br>
              <a:rPr lang="en-US" sz="3300" dirty="0" smtClean="0"/>
            </a:br>
            <a:r>
              <a:rPr lang="en-US" sz="3300" dirty="0" smtClean="0"/>
              <a:t>an </a:t>
            </a:r>
            <a:r>
              <a:rPr lang="en-US" sz="3300" b="1" dirty="0">
                <a:solidFill>
                  <a:schemeClr val="bg1"/>
                </a:solidFill>
              </a:rPr>
              <a:t>"</a:t>
            </a:r>
            <a:r>
              <a:rPr lang="en-US" sz="3300" b="1" dirty="0" smtClean="0">
                <a:solidFill>
                  <a:schemeClr val="bg1"/>
                </a:solidFill>
              </a:rPr>
              <a:t>end</a:t>
            </a:r>
            <a:r>
              <a:rPr lang="en-US" sz="3300" b="1" dirty="0" smtClean="0">
                <a:solidFill>
                  <a:schemeClr val="bg1"/>
                </a:solidFill>
              </a:rPr>
              <a:t>"</a:t>
            </a:r>
            <a:r>
              <a:rPr lang="en-US" sz="3300" dirty="0">
                <a:solidFill>
                  <a:schemeClr val="bg1"/>
                </a:solidFill>
              </a:rPr>
              <a:t> </a:t>
            </a:r>
            <a:r>
              <a:rPr lang="en-US" sz="3300" dirty="0" smtClean="0"/>
              <a:t>command</a:t>
            </a:r>
            <a:endParaRPr lang="bg-BG" sz="3300" dirty="0"/>
          </a:p>
          <a:p>
            <a:r>
              <a:rPr lang="en-US" sz="3300" dirty="0"/>
              <a:t>Write a program that reverses strings and print </a:t>
            </a:r>
            <a:r>
              <a:rPr lang="en-GB" sz="3300" dirty="0"/>
              <a:t>word and reversed word</a:t>
            </a:r>
            <a:r>
              <a:rPr lang="en-US" sz="3300" dirty="0"/>
              <a:t> on separate line in format </a:t>
            </a:r>
            <a:r>
              <a:rPr lang="en-US" sz="3300" b="1" dirty="0">
                <a:solidFill>
                  <a:schemeClr val="bg1"/>
                </a:solidFill>
              </a:rPr>
              <a:t>"{word} = {reversed word}"</a:t>
            </a:r>
            <a:endParaRPr lang="bg-BG" sz="3300" b="1" dirty="0">
              <a:solidFill>
                <a:schemeClr val="bg1"/>
              </a:solidFill>
            </a:endParaRPr>
          </a:p>
        </p:txBody>
      </p:sp>
      <p:sp>
        <p:nvSpPr>
          <p:cNvPr id="11" name="Right Arrow 8">
            <a:extLst>
              <a:ext uri="{FF2B5EF4-FFF2-40B4-BE49-F238E27FC236}">
                <a16:creationId xmlns:a16="http://schemas.microsoft.com/office/drawing/2014/main" id="{5F637BA2-E122-4099-A04B-A58D80D52CF1}"/>
              </a:ext>
            </a:extLst>
          </p:cNvPr>
          <p:cNvSpPr/>
          <p:nvPr/>
        </p:nvSpPr>
        <p:spPr>
          <a:xfrm>
            <a:off x="2522673" y="4427688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089A9B-5F49-4821-B3A7-A82F9B78D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231" y="3853937"/>
            <a:ext cx="1414373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helLo</a:t>
            </a:r>
            <a:endParaRPr lang="en-GB" sz="2400" b="1" dirty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Softuni</a:t>
            </a:r>
            <a:endParaRPr lang="en-GB" sz="2400" b="1" dirty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bottle</a:t>
            </a:r>
            <a:endParaRPr lang="en-GB" sz="2400" b="1" dirty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23" name="Right Arrow 8">
            <a:extLst>
              <a:ext uri="{FF2B5EF4-FFF2-40B4-BE49-F238E27FC236}">
                <a16:creationId xmlns:a16="http://schemas.microsoft.com/office/drawing/2014/main" id="{6EA297BB-7515-4222-B410-A1730D8D6773}"/>
              </a:ext>
            </a:extLst>
          </p:cNvPr>
          <p:cNvSpPr/>
          <p:nvPr/>
        </p:nvSpPr>
        <p:spPr>
          <a:xfrm>
            <a:off x="8263964" y="4427686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B025B5-8A9A-4704-9D6F-E1D3E7FC3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882" y="4038602"/>
            <a:ext cx="3111604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helLo = oLleh</a:t>
            </a:r>
            <a:endParaRPr lang="en-GB" sz="2400" b="1" dirty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Softuni = inutfoS</a:t>
            </a:r>
            <a:endParaRPr lang="en-GB" sz="2400" b="1" dirty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bottle = elttob</a:t>
            </a:r>
            <a:endParaRPr lang="en-GB" sz="2400" b="1" dirty="0">
              <a:latin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DE5E5A-E3BE-4ACE-996A-AB663FFA0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0640" y="3853936"/>
            <a:ext cx="1414373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Dog</a:t>
            </a:r>
            <a:endParaRPr lang="en-GB" sz="2400" b="1" dirty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caT</a:t>
            </a:r>
            <a:endParaRPr lang="en-GB" sz="2400" b="1" dirty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chAir</a:t>
            </a:r>
            <a:endParaRPr lang="en-GB" sz="2400" b="1" dirty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E59117-225D-47CD-94EE-47CB45A6E3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6696" y="4038600"/>
            <a:ext cx="2390586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Dog = goD</a:t>
            </a:r>
            <a:endParaRPr lang="en-GB" sz="2400" b="1" dirty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caT = Tac</a:t>
            </a:r>
            <a:endParaRPr lang="en-GB" sz="2400" b="1" dirty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chAir = riAhc</a:t>
            </a:r>
            <a:endParaRPr lang="en-GB" sz="2400" b="1" dirty="0">
              <a:latin typeface="Consolas" panose="020B0609020204030204" pitchFamily="49" charset="0"/>
            </a:endParaRP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8CDD8CC9-E751-4382-AC32-D4404C67023E}"/>
              </a:ext>
            </a:extLst>
          </p:cNvPr>
          <p:cNvSpPr txBox="1"/>
          <p:nvPr/>
        </p:nvSpPr>
        <p:spPr>
          <a:xfrm>
            <a:off x="734504" y="63137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 your solution here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bg-BG" sz="2000" b="0" i="0" u="none" strike="noStrike" kern="1200" cap="none" spc="0" normalizeH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sz="2000" dirty="0">
                <a:solidFill>
                  <a:srgbClr val="234465"/>
                </a:solidFill>
                <a:hlinkClick r:id="rId2"/>
              </a:rPr>
              <a:t>https://judge.softuni.bg/Contests/1223/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2121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" grpId="0" animBg="1"/>
      <p:bldP spid="23" grpId="0" animBg="1"/>
      <p:bldP spid="13" grpId="0" animBg="1"/>
      <p:bldP spid="14" grpId="0" animBg="1"/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 Strings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555936" y="1277363"/>
            <a:ext cx="8948936" cy="47424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sz="2800" dirty="0"/>
              <a:t>$input = readline();</a:t>
            </a:r>
          </a:p>
          <a:p>
            <a:endParaRPr lang="en-GB" sz="2800" dirty="0"/>
          </a:p>
          <a:p>
            <a:r>
              <a:rPr lang="en-GB" sz="2800" dirty="0" smtClean="0"/>
              <a:t>while ($</a:t>
            </a:r>
            <a:r>
              <a:rPr lang="en-GB" sz="2800" dirty="0"/>
              <a:t>input != "end</a:t>
            </a:r>
            <a:r>
              <a:rPr lang="en-GB" sz="2800" dirty="0" smtClean="0"/>
              <a:t>") {</a:t>
            </a:r>
            <a:endParaRPr lang="en-GB" sz="2800" dirty="0"/>
          </a:p>
          <a:p>
            <a:r>
              <a:rPr lang="en-GB" sz="2800" dirty="0"/>
              <a:t>  $reversed = </a:t>
            </a:r>
            <a:r>
              <a:rPr lang="en-GB" sz="2800" dirty="0">
                <a:solidFill>
                  <a:schemeClr val="bg1"/>
                </a:solidFill>
              </a:rPr>
              <a:t>strrev(</a:t>
            </a:r>
            <a:r>
              <a:rPr lang="en-GB" sz="2800" dirty="0"/>
              <a:t>$input</a:t>
            </a:r>
            <a:r>
              <a:rPr lang="en-GB" sz="2800" dirty="0">
                <a:solidFill>
                  <a:schemeClr val="bg1"/>
                </a:solidFill>
              </a:rPr>
              <a:t>)</a:t>
            </a:r>
            <a:r>
              <a:rPr lang="en-GB" sz="2800" dirty="0"/>
              <a:t>;</a:t>
            </a:r>
          </a:p>
          <a:p>
            <a:r>
              <a:rPr lang="en-GB" sz="2800" dirty="0"/>
              <a:t>  echo $input . " = " . $reversed . PHP_EOL;</a:t>
            </a:r>
          </a:p>
          <a:p>
            <a:endParaRPr lang="en-GB" sz="2800" dirty="0"/>
          </a:p>
          <a:p>
            <a:r>
              <a:rPr lang="en-GB" sz="2800" dirty="0"/>
              <a:t>  $input = readline();</a:t>
            </a:r>
          </a:p>
          <a:p>
            <a:r>
              <a:rPr lang="en-GB" sz="2800" dirty="0"/>
              <a:t>}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8CDD8CC9-E751-4382-AC32-D4404C67023E}"/>
              </a:ext>
            </a:extLst>
          </p:cNvPr>
          <p:cNvSpPr txBox="1"/>
          <p:nvPr/>
        </p:nvSpPr>
        <p:spPr>
          <a:xfrm>
            <a:off x="734504" y="63137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 your solution here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bg-BG" sz="2000" b="0" i="0" u="none" strike="noStrike" kern="1200" cap="none" spc="0" normalizeH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sz="2000" dirty="0">
                <a:solidFill>
                  <a:srgbClr val="234465"/>
                </a:solidFill>
                <a:hlinkClick r:id="rId2"/>
              </a:rPr>
              <a:t>https://judge.softuni.bg/Contests/1223/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862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</a:t>
            </a:r>
            <a:r>
              <a:rPr lang="en-US" dirty="0" smtClean="0"/>
              <a:t>Functions</a:t>
            </a:r>
            <a:r>
              <a:rPr lang="bg-BG" dirty="0" smtClean="0"/>
              <a:t> (2)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Generating a single-byte string from a number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3400" dirty="0"/>
          </a:p>
          <a:p>
            <a:r>
              <a:rPr lang="en-US" sz="3400" dirty="0"/>
              <a:t>Converting the first byte of a string to a value between</a:t>
            </a:r>
            <a:br>
              <a:rPr lang="en-US" sz="3400" dirty="0"/>
            </a:br>
            <a:r>
              <a:rPr lang="en-US" sz="3400" dirty="0"/>
              <a:t>0 and 255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Making a string uppercase</a:t>
            </a:r>
          </a:p>
          <a:p>
            <a:endParaRPr lang="en-US" sz="3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Making a string lowercase</a:t>
            </a:r>
          </a:p>
          <a:p>
            <a:endParaRPr lang="en-US" sz="3400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778551" y="1775538"/>
            <a:ext cx="394426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echo chr(97);</a:t>
            </a:r>
            <a:r>
              <a:rPr lang="en-US" i="1" dirty="0">
                <a:solidFill>
                  <a:schemeClr val="accent2"/>
                </a:solidFill>
              </a:rPr>
              <a:t> // 'a'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778553" y="3529834"/>
            <a:ext cx="394426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echo ord('ab');</a:t>
            </a:r>
            <a:r>
              <a:rPr lang="en-US" i="1" dirty="0">
                <a:solidFill>
                  <a:schemeClr val="accent2"/>
                </a:solidFill>
              </a:rPr>
              <a:t> // 97</a:t>
            </a: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4978824" y="1775538"/>
            <a:ext cx="4724400" cy="578882"/>
          </a:xfrm>
          <a:prstGeom prst="wedgeRoundRectCallout">
            <a:avLst>
              <a:gd name="adj1" fmla="val -30029"/>
              <a:gd name="adj2" fmla="val 4642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integer between 0 and 255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778551" y="4735542"/>
            <a:ext cx="92202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echo </a:t>
            </a:r>
            <a:r>
              <a:rPr lang="en-US" dirty="0">
                <a:solidFill>
                  <a:schemeClr val="bg1"/>
                </a:solidFill>
              </a:rPr>
              <a:t>mb_strtoupper</a:t>
            </a:r>
            <a:r>
              <a:rPr lang="en-US" dirty="0">
                <a:solidFill>
                  <a:schemeClr val="tx1"/>
                </a:solidFill>
              </a:rPr>
              <a:t>("</a:t>
            </a:r>
            <a:r>
              <a:rPr lang="bg-BG" dirty="0">
                <a:solidFill>
                  <a:schemeClr val="tx1"/>
                </a:solidFill>
              </a:rPr>
              <a:t>Здравей</a:t>
            </a:r>
            <a:r>
              <a:rPr lang="en-US" dirty="0">
                <a:solidFill>
                  <a:schemeClr val="tx1"/>
                </a:solidFill>
              </a:rPr>
              <a:t>, php!");</a:t>
            </a:r>
            <a:r>
              <a:rPr lang="en-US" i="1" dirty="0">
                <a:solidFill>
                  <a:schemeClr val="accent2"/>
                </a:solidFill>
              </a:rPr>
              <a:t> // </a:t>
            </a:r>
            <a:r>
              <a:rPr lang="bg-BG" i="1" dirty="0">
                <a:solidFill>
                  <a:schemeClr val="accent2"/>
                </a:solidFill>
              </a:rPr>
              <a:t>ЗДРАВЕЙ</a:t>
            </a:r>
            <a:r>
              <a:rPr lang="en-US" i="1" dirty="0">
                <a:solidFill>
                  <a:schemeClr val="accent2"/>
                </a:solidFill>
              </a:rPr>
              <a:t>, PHP!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778551" y="6075081"/>
            <a:ext cx="92202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echo </a:t>
            </a:r>
            <a:r>
              <a:rPr lang="en-US" dirty="0">
                <a:solidFill>
                  <a:schemeClr val="bg1"/>
                </a:solidFill>
              </a:rPr>
              <a:t>mb_strtolower</a:t>
            </a:r>
            <a:r>
              <a:rPr lang="en-US" dirty="0">
                <a:solidFill>
                  <a:schemeClr val="tx1"/>
                </a:solidFill>
              </a:rPr>
              <a:t>("</a:t>
            </a:r>
            <a:r>
              <a:rPr lang="bg-BG" dirty="0">
                <a:solidFill>
                  <a:schemeClr val="tx1"/>
                </a:solidFill>
              </a:rPr>
              <a:t>Здравей</a:t>
            </a:r>
            <a:r>
              <a:rPr lang="en-US" dirty="0">
                <a:solidFill>
                  <a:schemeClr val="tx1"/>
                </a:solidFill>
              </a:rPr>
              <a:t>, PHP!"); </a:t>
            </a:r>
            <a:r>
              <a:rPr lang="en-US" i="1" dirty="0">
                <a:solidFill>
                  <a:schemeClr val="accent2"/>
                </a:solidFill>
              </a:rPr>
              <a:t>//</a:t>
            </a:r>
            <a:r>
              <a:rPr lang="bg-BG" dirty="0">
                <a:solidFill>
                  <a:schemeClr val="tx1"/>
                </a:solidFill>
              </a:rPr>
              <a:t> </a:t>
            </a:r>
            <a:r>
              <a:rPr lang="bg-BG" i="1" dirty="0">
                <a:solidFill>
                  <a:schemeClr val="accent2"/>
                </a:solidFill>
              </a:rPr>
              <a:t>здравей</a:t>
            </a:r>
            <a:r>
              <a:rPr lang="en-US" i="1" dirty="0">
                <a:solidFill>
                  <a:schemeClr val="accent2"/>
                </a:solidFill>
              </a:rPr>
              <a:t>, php!</a:t>
            </a:r>
          </a:p>
        </p:txBody>
      </p:sp>
    </p:spTree>
    <p:extLst>
      <p:ext uri="{BB962C8B-B14F-4D97-AF65-F5344CB8AC3E}">
        <p14:creationId xmlns:p14="http://schemas.microsoft.com/office/powerpoint/2010/main" val="188364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uiExpand="1" animBg="1"/>
      <p:bldP spid="13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Text Filter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6F25F4D-8230-4141-864A-14F42B1405D4}"/>
              </a:ext>
            </a:extLst>
          </p:cNvPr>
          <p:cNvSpPr txBox="1">
            <a:spLocks/>
          </p:cNvSpPr>
          <p:nvPr/>
        </p:nvSpPr>
        <p:spPr>
          <a:xfrm>
            <a:off x="384003" y="1139180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You are given a text and a string of banned words</a:t>
            </a:r>
          </a:p>
          <a:p>
            <a:pPr lvl="1"/>
            <a:r>
              <a:rPr lang="en-US" dirty="0"/>
              <a:t>Replace all banned words in the text with asterisks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1046CF-7C96-4549-8DDA-6687F8C6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389" y="2684328"/>
            <a:ext cx="9751623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Linux, Windows</a:t>
            </a:r>
          </a:p>
          <a:p>
            <a:r>
              <a:rPr lang="en-US" sz="2400" b="1" dirty="0">
                <a:latin typeface="Consolas" pitchFamily="49" charset="0"/>
              </a:rPr>
              <a:t>It is not Linux, it is GNU/Linux. Linux is merely the kernel, while GNU adds the functionality.</a:t>
            </a:r>
            <a:r>
              <a:rPr lang="bg-BG" sz="2400" b="1" dirty="0">
                <a:latin typeface="Consolas" pitchFamily="49" charset="0"/>
              </a:rPr>
              <a:t>..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22" name="Right Arrow 8">
            <a:extLst>
              <a:ext uri="{FF2B5EF4-FFF2-40B4-BE49-F238E27FC236}">
                <a16:creationId xmlns:a16="http://schemas.microsoft.com/office/drawing/2014/main" id="{107442BE-8708-4932-AB48-A511A03B40A1}"/>
              </a:ext>
            </a:extLst>
          </p:cNvPr>
          <p:cNvSpPr/>
          <p:nvPr/>
        </p:nvSpPr>
        <p:spPr>
          <a:xfrm rot="5400000">
            <a:off x="5787923" y="4118207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4CC2AD-6863-4F37-AA1E-708779701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9435" y="4778364"/>
            <a:ext cx="975557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itchFamily="49" charset="0"/>
              </a:rPr>
              <a:t>It is not </a:t>
            </a:r>
            <a:r>
              <a:rPr lang="bg-BG" sz="2800" b="1" dirty="0">
                <a:latin typeface="Consolas" pitchFamily="49" charset="0"/>
              </a:rPr>
              <a:t>*****</a:t>
            </a:r>
            <a:r>
              <a:rPr lang="en-US" sz="2800" b="1" dirty="0">
                <a:latin typeface="Consolas" pitchFamily="49" charset="0"/>
              </a:rPr>
              <a:t>, it is GNU/</a:t>
            </a:r>
            <a:r>
              <a:rPr lang="bg-BG" sz="2800" b="1" dirty="0">
                <a:latin typeface="Consolas" pitchFamily="49" charset="0"/>
              </a:rPr>
              <a:t>*****</a:t>
            </a:r>
            <a:r>
              <a:rPr lang="en-US" sz="2800" b="1" dirty="0">
                <a:latin typeface="Consolas" pitchFamily="49" charset="0"/>
              </a:rPr>
              <a:t>. </a:t>
            </a:r>
            <a:r>
              <a:rPr lang="bg-BG" sz="2800" b="1" dirty="0">
                <a:latin typeface="Consolas" pitchFamily="49" charset="0"/>
              </a:rPr>
              <a:t>*****</a:t>
            </a:r>
            <a:r>
              <a:rPr lang="en-US" sz="2800" b="1" dirty="0">
                <a:latin typeface="Consolas" pitchFamily="49" charset="0"/>
              </a:rPr>
              <a:t> is merely the kernel, while GNU adds the functionality.</a:t>
            </a:r>
            <a:r>
              <a:rPr lang="bg-BG" sz="2800" b="1" dirty="0">
                <a:latin typeface="Consolas" pitchFamily="49" charset="0"/>
              </a:rPr>
              <a:t>..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8CDD8CC9-E751-4382-AC32-D4404C67023E}"/>
              </a:ext>
            </a:extLst>
          </p:cNvPr>
          <p:cNvSpPr txBox="1"/>
          <p:nvPr/>
        </p:nvSpPr>
        <p:spPr>
          <a:xfrm>
            <a:off x="734504" y="63137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 your solution here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bg-BG" sz="2000" b="0" i="0" u="none" strike="noStrike" kern="1200" cap="none" spc="0" normalizeH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sz="2000" dirty="0">
                <a:solidFill>
                  <a:srgbClr val="234465"/>
                </a:solidFill>
                <a:hlinkClick r:id="rId2"/>
              </a:rPr>
              <a:t>https://judge.softuni.bg/Contests/1223/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7081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Text Filter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27112" y="1426185"/>
            <a:ext cx="10134600" cy="474737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$words = explode(", ", readline());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$text = readline();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for ($i = 0; $i &lt; count($words); $i++)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$current = $words[$i];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$asterisk 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str_repeat(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"*", strlen($current)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$text 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str_replace(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$current, $asterisk, $text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echo $text;</a:t>
            </a: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00B9F79B-0BA7-4359-B2F8-6681A7666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2812" y="4953000"/>
            <a:ext cx="5638800" cy="1016456"/>
          </a:xfrm>
          <a:prstGeom prst="wedgeRoundRectCallout">
            <a:avLst>
              <a:gd name="adj1" fmla="val -51947"/>
              <a:gd name="adj2" fmla="val -427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str_replace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word with a sequence of asterisks of the same length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C28D04FE-2673-47F2-9BBB-A11BE89F9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3412" y="3368465"/>
            <a:ext cx="4325988" cy="560221"/>
          </a:xfrm>
          <a:prstGeom prst="wedgeRoundRectCallout">
            <a:avLst>
              <a:gd name="adj1" fmla="val -53108"/>
              <a:gd name="adj2" fmla="val 430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str_repeat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repeat a string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8CDD8CC9-E751-4382-AC32-D4404C67023E}"/>
              </a:ext>
            </a:extLst>
          </p:cNvPr>
          <p:cNvSpPr txBox="1"/>
          <p:nvPr/>
        </p:nvSpPr>
        <p:spPr>
          <a:xfrm>
            <a:off x="734504" y="63137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 your solution here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bg-BG" sz="2000" b="0" i="0" u="none" strike="noStrike" kern="1200" cap="none" spc="0" normalizeH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sz="2000" dirty="0">
                <a:solidFill>
                  <a:srgbClr val="234465"/>
                </a:solidFill>
                <a:hlinkClick r:id="rId2"/>
              </a:rPr>
              <a:t>https://judge.softuni.bg/Contests/1223/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082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88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94819" y="1378806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DE135139-76F1-45FD-9D66-86E4678BDFF3}"/>
              </a:ext>
            </a:extLst>
          </p:cNvPr>
          <p:cNvSpPr txBox="1">
            <a:spLocks/>
          </p:cNvSpPr>
          <p:nvPr/>
        </p:nvSpPr>
        <p:spPr>
          <a:xfrm>
            <a:off x="697696" y="1716561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/>
                </a:solidFill>
                <a:latin typeface="+mj-lt"/>
              </a:rPr>
              <a:t>Strings are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mutable</a:t>
            </a:r>
            <a:r>
              <a:rPr lang="en-US" dirty="0">
                <a:solidFill>
                  <a:schemeClr val="bg2"/>
                </a:solidFill>
                <a:latin typeface="+mj-lt"/>
              </a:rPr>
              <a:t> </a:t>
            </a:r>
            <a:br>
              <a:rPr lang="en-US" dirty="0">
                <a:solidFill>
                  <a:schemeClr val="bg2"/>
                </a:solidFill>
                <a:latin typeface="+mj-lt"/>
              </a:rPr>
            </a:br>
            <a:r>
              <a:rPr lang="en-US" dirty="0">
                <a:solidFill>
                  <a:schemeClr val="bg2"/>
                </a:solidFill>
                <a:latin typeface="+mj-lt"/>
              </a:rPr>
              <a:t>sequences of Unicode characters</a:t>
            </a:r>
          </a:p>
          <a:p>
            <a:pPr>
              <a:spcBef>
                <a:spcPts val="2400"/>
              </a:spcBef>
            </a:pPr>
            <a:r>
              <a:rPr lang="en-US" dirty="0">
                <a:solidFill>
                  <a:schemeClr val="bg2"/>
                </a:solidFill>
                <a:latin typeface="+mj-lt"/>
              </a:rPr>
              <a:t>String processing methods</a:t>
            </a:r>
          </a:p>
          <a:p>
            <a:pPr lvl="1">
              <a:buClr>
                <a:schemeClr val="bg2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strpos(),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substr()</a:t>
            </a:r>
          </a:p>
          <a:p>
            <a:pPr lvl="1"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str_replace() / trim()</a:t>
            </a:r>
          </a:p>
          <a:p>
            <a:pPr lvl="1"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str_split(), preg_split()</a:t>
            </a:r>
          </a:p>
          <a:p>
            <a:pPr lvl="1"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str_word_count(), strrev()</a:t>
            </a:r>
            <a:r>
              <a:rPr lang="en-US" dirty="0">
                <a:solidFill>
                  <a:schemeClr val="bg2"/>
                </a:solidFill>
                <a:latin typeface="+mj-lt"/>
              </a:rPr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 txBox="1">
            <a:spLocks/>
          </p:cNvSpPr>
          <p:nvPr/>
        </p:nvSpPr>
        <p:spPr>
          <a:xfrm>
            <a:off x="1588" y="6400800"/>
            <a:ext cx="12114212" cy="363538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https://softuni.bg/courses/technology-fundamentals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621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2073" y="5565809"/>
            <a:ext cx="2239643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109" y="5565809"/>
            <a:ext cx="5566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1342" y="5565809"/>
            <a:ext cx="15926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184854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#tech</a:t>
            </a:r>
            <a:r>
              <a:rPr lang="en-GB" sz="11500" b="1" dirty="0"/>
              <a:t>-</a:t>
            </a:r>
            <a:r>
              <a:rPr lang="en-US" sz="11500" b="1" dirty="0"/>
              <a:t>fund</a:t>
            </a:r>
            <a:endParaRPr lang="en-US" sz="115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355" y="83165"/>
            <a:ext cx="9503571" cy="882654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22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30713" y="2068280"/>
            <a:ext cx="5021910" cy="1439250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19115" y="4064212"/>
            <a:ext cx="6138995" cy="1439250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128"/>
          <a:stretch/>
        </p:blipFill>
        <p:spPr>
          <a:xfrm>
            <a:off x="6424441" y="2068280"/>
            <a:ext cx="1962267" cy="1439250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58526" y="2068280"/>
            <a:ext cx="2399585" cy="1439250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30714" y="4064212"/>
            <a:ext cx="3382237" cy="1439250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34481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 and </a:t>
            </a:r>
            <a:br>
              <a:rPr lang="en-US" sz="3198" dirty="0"/>
            </a:br>
            <a:r>
              <a:rPr lang="en-US" sz="3198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898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8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lvl="1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95" y="2538346"/>
            <a:ext cx="2122030" cy="529273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482" y="2057758"/>
            <a:ext cx="3365989" cy="4481790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395" y="3654314"/>
            <a:ext cx="1118158" cy="111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94" y="5359165"/>
            <a:ext cx="1041691" cy="104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732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19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465" y="3809901"/>
            <a:ext cx="4641124" cy="1623821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624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Strings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12F10-13AE-45A5-A03C-F7E7622549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is String?</a:t>
            </a:r>
            <a:endParaRPr lang="bg-BG" dirty="0"/>
          </a:p>
        </p:txBody>
      </p:sp>
      <p:grpSp>
        <p:nvGrpSpPr>
          <p:cNvPr id="36" name="Group 35"/>
          <p:cNvGrpSpPr/>
          <p:nvPr/>
        </p:nvGrpSpPr>
        <p:grpSpPr>
          <a:xfrm>
            <a:off x="4570412" y="2438400"/>
            <a:ext cx="3641889" cy="716438"/>
            <a:chOff x="3732212" y="2381248"/>
            <a:chExt cx="3641889" cy="716438"/>
          </a:xfrm>
          <a:scene3d>
            <a:camera prst="perspectiveHeroicExtremeRightFacing"/>
            <a:lightRig rig="threePt" dir="t"/>
          </a:scene3d>
        </p:grpSpPr>
        <p:grpSp>
          <p:nvGrpSpPr>
            <p:cNvPr id="32" name="Group 31"/>
            <p:cNvGrpSpPr/>
            <p:nvPr/>
          </p:nvGrpSpPr>
          <p:grpSpPr>
            <a:xfrm>
              <a:off x="3732212" y="2381249"/>
              <a:ext cx="2910526" cy="716437"/>
              <a:chOff x="5103812" y="2438400"/>
              <a:chExt cx="2910526" cy="716437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5103812" y="2438400"/>
                <a:ext cx="1447800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24" name="Rectangle 23"/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H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e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6566538" y="2438400"/>
                <a:ext cx="1447800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30" name="Rectangle 29"/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34" name="Rectangle 33"/>
            <p:cNvSpPr/>
            <p:nvPr/>
          </p:nvSpPr>
          <p:spPr bwMode="auto">
            <a:xfrm>
              <a:off x="6657664" y="2381248"/>
              <a:ext cx="716437" cy="716437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57150">
              <a:solidFill>
                <a:schemeClr val="bg2">
                  <a:alpha val="4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318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Strings in PHP </a:t>
            </a:r>
            <a:r>
              <a:rPr lang="en-US" dirty="0"/>
              <a:t>is implemented as an array of bytes</a:t>
            </a:r>
            <a:endParaRPr lang="en-US" sz="3200" dirty="0">
              <a:latin typeface="+mj-lt"/>
            </a:endParaRPr>
          </a:p>
          <a:p>
            <a:pPr lvl="1"/>
            <a:r>
              <a:rPr lang="en-US" sz="3200" dirty="0">
                <a:latin typeface="+mj-lt"/>
                <a:sym typeface="Wingdings" panose="05000000000000000000" pitchFamily="2" charset="2"/>
              </a:rPr>
              <a:t>Like arrays, they have </a:t>
            </a:r>
            <a:r>
              <a:rPr lang="en-US" sz="3200" b="1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length</a:t>
            </a:r>
            <a:r>
              <a:rPr lang="en-US" sz="3200" dirty="0">
                <a:latin typeface="+mj-lt"/>
                <a:sym typeface="Wingdings" panose="05000000000000000000" pitchFamily="2" charset="2"/>
              </a:rPr>
              <a:t> (access by index)</a:t>
            </a:r>
          </a:p>
          <a:p>
            <a:pPr lvl="1"/>
            <a:endParaRPr lang="en-US" sz="3200" dirty="0">
              <a:latin typeface="+mj-lt"/>
            </a:endParaRPr>
          </a:p>
          <a:p>
            <a:r>
              <a:rPr lang="en-US" sz="3200" dirty="0">
                <a:latin typeface="+mj-lt"/>
              </a:rPr>
              <a:t>Strings in PHP are enclosed in two types of quotes:</a:t>
            </a:r>
          </a:p>
          <a:p>
            <a:pPr marL="0" indent="0">
              <a:spcBef>
                <a:spcPts val="1800"/>
              </a:spcBef>
              <a:buNone/>
            </a:pPr>
            <a:endParaRPr lang="en-US" sz="3200" dirty="0">
              <a:latin typeface="+mj-lt"/>
            </a:endParaRPr>
          </a:p>
          <a:p>
            <a:r>
              <a:rPr lang="en-US" sz="3200" dirty="0">
                <a:latin typeface="+mj-lt"/>
              </a:rPr>
              <a:t>Concatenated using the "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.</a:t>
            </a:r>
            <a:r>
              <a:rPr lang="en-US" sz="3200" dirty="0">
                <a:latin typeface="+mj-lt"/>
              </a:rPr>
              <a:t>" operator: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String?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198812" y="3851267"/>
            <a:ext cx="3500618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$str = </a:t>
            </a:r>
            <a:r>
              <a:rPr lang="en-US" dirty="0">
                <a:solidFill>
                  <a:schemeClr val="bg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Hello PHP</a:t>
            </a:r>
            <a:r>
              <a:rPr lang="en-US" dirty="0">
                <a:solidFill>
                  <a:schemeClr val="bg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198812" y="5471010"/>
            <a:ext cx="48768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$s = "Hello" </a:t>
            </a:r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en-US" dirty="0">
                <a:solidFill>
                  <a:schemeClr val="tx1"/>
                </a:solidFill>
              </a:rPr>
              <a:t> " " </a:t>
            </a:r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en-US" dirty="0">
                <a:solidFill>
                  <a:schemeClr val="tx1"/>
                </a:solidFill>
              </a:rPr>
              <a:t> "PHP";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DE3E1840-2CC5-4EBB-910F-78DA870B9F62}"/>
              </a:ext>
            </a:extLst>
          </p:cNvPr>
          <p:cNvSpPr txBox="1">
            <a:spLocks/>
          </p:cNvSpPr>
          <p:nvPr/>
        </p:nvSpPr>
        <p:spPr>
          <a:xfrm>
            <a:off x="6932612" y="3851264"/>
            <a:ext cx="35052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$str = </a:t>
            </a:r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Hello PHP</a:t>
            </a:r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3198812" y="2453950"/>
            <a:ext cx="639873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echo </a:t>
            </a:r>
            <a:r>
              <a:rPr lang="en-US" dirty="0">
                <a:solidFill>
                  <a:schemeClr val="bg1"/>
                </a:solidFill>
              </a:rPr>
              <a:t>strlen</a:t>
            </a:r>
            <a:r>
              <a:rPr lang="en-US" dirty="0">
                <a:solidFill>
                  <a:schemeClr val="tx1"/>
                </a:solidFill>
              </a:rPr>
              <a:t>("Hello world!"); </a:t>
            </a:r>
            <a:r>
              <a:rPr lang="en-US" dirty="0">
                <a:solidFill>
                  <a:schemeClr val="accent2"/>
                </a:solidFill>
              </a:rPr>
              <a:t>//</a:t>
            </a:r>
            <a:r>
              <a:rPr lang="en-US" i="1" dirty="0">
                <a:solidFill>
                  <a:schemeClr val="accent2"/>
                </a:solidFill>
              </a:rPr>
              <a:t> "12"</a:t>
            </a:r>
          </a:p>
        </p:txBody>
      </p:sp>
    </p:spTree>
    <p:extLst>
      <p:ext uri="{BB962C8B-B14F-4D97-AF65-F5344CB8AC3E}">
        <p14:creationId xmlns:p14="http://schemas.microsoft.com/office/powerpoint/2010/main" val="14995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79612" y="1121144"/>
            <a:ext cx="10058400" cy="5584896"/>
          </a:xfrm>
        </p:spPr>
        <p:txBody>
          <a:bodyPr>
            <a:normAutofit/>
          </a:bodyPr>
          <a:lstStyle/>
          <a:p>
            <a:r>
              <a:rPr lang="en-US" sz="3400" dirty="0"/>
              <a:t>Strings are </a:t>
            </a:r>
            <a:r>
              <a:rPr lang="en-US" sz="3400" b="1" dirty="0">
                <a:solidFill>
                  <a:schemeClr val="bg1"/>
                </a:solidFill>
              </a:rPr>
              <a:t>mutable</a:t>
            </a:r>
            <a:r>
              <a:rPr lang="en-US" sz="3400" dirty="0"/>
              <a:t>: can be changed after it's created</a:t>
            </a:r>
          </a:p>
          <a:p>
            <a:pPr>
              <a:spcBef>
                <a:spcPts val="0"/>
              </a:spcBef>
            </a:pPr>
            <a:r>
              <a:rPr lang="en-US" sz="3400" dirty="0"/>
              <a:t>Accessible by index:</a:t>
            </a:r>
          </a:p>
          <a:p>
            <a:pPr marL="0" indent="0">
              <a:spcBef>
                <a:spcPts val="0"/>
              </a:spcBef>
              <a:buNone/>
            </a:pPr>
            <a:endParaRPr lang="en-US" sz="3400" dirty="0"/>
          </a:p>
          <a:p>
            <a:pPr marL="0" indent="0">
              <a:spcBef>
                <a:spcPts val="0"/>
              </a:spcBef>
              <a:buNone/>
            </a:pPr>
            <a:endParaRPr lang="en-US" sz="3400" dirty="0"/>
          </a:p>
          <a:p>
            <a:pPr marL="0" indent="0">
              <a:spcBef>
                <a:spcPts val="0"/>
              </a:spcBef>
              <a:buNone/>
            </a:pPr>
            <a:endParaRPr lang="en-US" sz="3400" dirty="0"/>
          </a:p>
          <a:p>
            <a:pPr>
              <a:spcBef>
                <a:spcPts val="0"/>
              </a:spcBef>
            </a:pPr>
            <a:r>
              <a:rPr lang="en-US" dirty="0"/>
              <a:t>Strings use </a:t>
            </a:r>
            <a:r>
              <a:rPr lang="en-US" b="1" dirty="0">
                <a:solidFill>
                  <a:schemeClr val="bg1"/>
                </a:solidFill>
              </a:rPr>
              <a:t>Unicode</a:t>
            </a:r>
            <a:r>
              <a:rPr lang="en-US" dirty="0"/>
              <a:t> (can use most alphabets,</a:t>
            </a:r>
            <a:br>
              <a:rPr lang="en-US" dirty="0"/>
            </a:br>
            <a:r>
              <a:rPr lang="en-US" dirty="0"/>
              <a:t>e.g. Arabic)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Strings are Mutable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6170612" y="1905000"/>
            <a:ext cx="4724400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$str = "Hello, PHP";</a:t>
            </a:r>
          </a:p>
          <a:p>
            <a:r>
              <a:rPr lang="en-US" dirty="0">
                <a:solidFill>
                  <a:schemeClr val="tx1"/>
                </a:solidFill>
              </a:rPr>
              <a:t>echo $str[2]; </a:t>
            </a:r>
            <a:r>
              <a:rPr lang="en-US" dirty="0">
                <a:solidFill>
                  <a:schemeClr val="accent2"/>
                </a:solidFill>
              </a:rPr>
              <a:t>// "l"</a:t>
            </a:r>
          </a:p>
          <a:p>
            <a:r>
              <a:rPr lang="en-US" dirty="0">
                <a:solidFill>
                  <a:schemeClr val="tx1"/>
                </a:solidFill>
              </a:rPr>
              <a:t>$str[2] = 'L';</a:t>
            </a:r>
          </a:p>
          <a:p>
            <a:r>
              <a:rPr lang="en-US" dirty="0">
                <a:solidFill>
                  <a:schemeClr val="tx1"/>
                </a:solidFill>
              </a:rPr>
              <a:t>echo $str; </a:t>
            </a:r>
            <a:r>
              <a:rPr lang="en-US" dirty="0">
                <a:solidFill>
                  <a:schemeClr val="accent2"/>
                </a:solidFill>
              </a:rPr>
              <a:t>//</a:t>
            </a:r>
            <a:r>
              <a:rPr lang="en-US" i="1" dirty="0">
                <a:solidFill>
                  <a:schemeClr val="accent2"/>
                </a:solidFill>
              </a:rPr>
              <a:t> "HeLlo, PHP"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3006406" y="5486400"/>
            <a:ext cx="8004812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</a:rPr>
              <a:t>$greeting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ja-JP" altLang="en-US" dirty="0">
                <a:solidFill>
                  <a:schemeClr val="tx2">
                    <a:lumMod val="75000"/>
                  </a:schemeClr>
                </a:solidFill>
              </a:rPr>
              <a:t>你好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dirty="0">
                <a:solidFill>
                  <a:schemeClr val="tx2"/>
                </a:solidFill>
              </a:rPr>
              <a:t>; </a:t>
            </a:r>
            <a:r>
              <a:rPr lang="en-US" dirty="0">
                <a:solidFill>
                  <a:schemeClr val="accent2"/>
                </a:solidFill>
              </a:rPr>
              <a:t>//</a:t>
            </a:r>
            <a:r>
              <a:rPr lang="en-US" i="1" dirty="0">
                <a:solidFill>
                  <a:schemeClr val="accent2"/>
                </a:solidFill>
              </a:rPr>
              <a:t> (lí-hó) Taiwanese </a:t>
            </a:r>
          </a:p>
        </p:txBody>
      </p:sp>
    </p:spTree>
    <p:extLst>
      <p:ext uri="{BB962C8B-B14F-4D97-AF65-F5344CB8AC3E}">
        <p14:creationId xmlns:p14="http://schemas.microsoft.com/office/powerpoint/2010/main" val="144759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uiExpand="1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Manipulating Strings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87B324-A06B-4314-AE83-C9F3390898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275" y="1351657"/>
            <a:ext cx="2190274" cy="261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52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and Interpolation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  <a:latin typeface="+mj-lt"/>
              </a:rPr>
              <a:t>Concatenation</a:t>
            </a:r>
            <a:r>
              <a:rPr lang="en-US" sz="3200" b="1" dirty="0">
                <a:latin typeface="+mj-lt"/>
              </a:rPr>
              <a:t>: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000" dirty="0">
                <a:latin typeface="+mj-lt"/>
              </a:rPr>
              <a:t>Use the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.</a:t>
            </a:r>
            <a:r>
              <a:rPr lang="en-US" sz="3000" dirty="0">
                <a:latin typeface="+mj-lt"/>
              </a:rPr>
              <a:t> operator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endParaRPr lang="en-US" sz="3000" dirty="0">
              <a:latin typeface="+mj-lt"/>
            </a:endParaRPr>
          </a:p>
          <a:p>
            <a:pPr marL="1066419" lvl="1" indent="-457200">
              <a:buFont typeface="Wingdings" panose="05000000000000000000" pitchFamily="2" charset="2"/>
              <a:buChar char="§"/>
            </a:pPr>
            <a:endParaRPr lang="en-US" sz="3000" dirty="0">
              <a:latin typeface="+mj-lt"/>
            </a:endParaRPr>
          </a:p>
          <a:p>
            <a:pPr marL="1066419" lvl="1" indent="-457200"/>
            <a:r>
              <a:rPr lang="en-US" sz="3000" dirty="0"/>
              <a:t>Use the </a:t>
            </a:r>
            <a:r>
              <a:rPr lang="en-US" sz="3000" b="1" dirty="0">
                <a:solidFill>
                  <a:schemeClr val="bg1"/>
                </a:solidFill>
              </a:rPr>
              <a:t>.=</a:t>
            </a:r>
            <a:r>
              <a:rPr lang="en-US" sz="3000" dirty="0"/>
              <a:t>  operator</a:t>
            </a:r>
            <a:endParaRPr lang="en-US" sz="3000" dirty="0">
              <a:latin typeface="+mj-lt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Interpolation</a:t>
            </a:r>
            <a:r>
              <a:rPr lang="en-US" sz="3200" b="1" dirty="0"/>
              <a:t>: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1150120" y="4406537"/>
            <a:ext cx="3505198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tx1"/>
                </a:solidFill>
              </a:rPr>
              <a:t>$text</a:t>
            </a:r>
            <a:r>
              <a:rPr lang="en-GB" sz="2200" dirty="0"/>
              <a:t> = </a:t>
            </a:r>
            <a:r>
              <a:rPr lang="en-GB" sz="2200" dirty="0">
                <a:solidFill>
                  <a:schemeClr val="tx1"/>
                </a:solidFill>
              </a:rPr>
              <a:t>"Hello, ";</a:t>
            </a:r>
          </a:p>
          <a:p>
            <a:r>
              <a:rPr lang="en-GB" sz="2200" dirty="0">
                <a:solidFill>
                  <a:schemeClr val="tx1"/>
                </a:solidFill>
              </a:rPr>
              <a:t>$text</a:t>
            </a:r>
            <a:r>
              <a:rPr lang="en-GB" sz="2200" dirty="0"/>
              <a:t> </a:t>
            </a:r>
            <a:r>
              <a:rPr lang="en-GB" sz="2200" dirty="0">
                <a:solidFill>
                  <a:schemeClr val="bg1"/>
                </a:solidFill>
              </a:rPr>
              <a:t>.=</a:t>
            </a:r>
            <a:r>
              <a:rPr lang="en-GB" sz="2200" dirty="0"/>
              <a:t> </a:t>
            </a:r>
            <a:r>
              <a:rPr lang="en-GB" sz="2200" dirty="0">
                <a:solidFill>
                  <a:schemeClr val="tx1"/>
                </a:solidFill>
              </a:rPr>
              <a:t>"John";</a:t>
            </a:r>
            <a:endParaRPr lang="bg-BG" sz="2200" dirty="0">
              <a:solidFill>
                <a:schemeClr val="tx1"/>
              </a:solidFill>
            </a:endParaRPr>
          </a:p>
          <a:p>
            <a:r>
              <a:rPr lang="en-GB" sz="2200" i="1" dirty="0">
                <a:solidFill>
                  <a:schemeClr val="accent2"/>
                </a:solidFill>
              </a:rPr>
              <a:t>//"Hello, John"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7260821" y="1828800"/>
            <a:ext cx="4050567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$name = "Josh";</a:t>
            </a:r>
          </a:p>
          <a:p>
            <a:r>
              <a:rPr lang="en-US" sz="2200" dirty="0">
                <a:solidFill>
                  <a:schemeClr val="tx1"/>
                </a:solidFill>
              </a:rPr>
              <a:t>echo "Welcome </a:t>
            </a:r>
            <a:r>
              <a:rPr lang="en-US" sz="2200" dirty="0">
                <a:solidFill>
                  <a:schemeClr val="bg1"/>
                </a:solidFill>
              </a:rPr>
              <a:t>{</a:t>
            </a:r>
            <a:r>
              <a:rPr lang="en-US" sz="2200" dirty="0">
                <a:solidFill>
                  <a:schemeClr val="tx1"/>
                </a:solidFill>
              </a:rPr>
              <a:t>$name</a:t>
            </a:r>
            <a:r>
              <a:rPr lang="en-US" sz="2200" dirty="0">
                <a:solidFill>
                  <a:schemeClr val="bg1"/>
                </a:solidFill>
              </a:rPr>
              <a:t>}</a:t>
            </a:r>
            <a:r>
              <a:rPr lang="en-US" sz="2200" dirty="0">
                <a:solidFill>
                  <a:schemeClr val="tx1"/>
                </a:solidFill>
              </a:rPr>
              <a:t>!";</a:t>
            </a:r>
          </a:p>
          <a:p>
            <a:r>
              <a:rPr lang="en-US" sz="2200" i="1" dirty="0">
                <a:solidFill>
                  <a:schemeClr val="accent2"/>
                </a:solidFill>
              </a:rPr>
              <a:t>//"Welcome Josh!"</a:t>
            </a:r>
            <a:endParaRPr lang="en-GB" sz="2200" i="1" dirty="0">
              <a:solidFill>
                <a:schemeClr val="accent2"/>
              </a:solidFill>
            </a:endParaRP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379412" y="2438400"/>
            <a:ext cx="5257800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tx1"/>
                </a:solidFill>
              </a:rPr>
              <a:t>$text = "Hello" </a:t>
            </a:r>
            <a:r>
              <a:rPr lang="en-GB" sz="2200" dirty="0">
                <a:solidFill>
                  <a:schemeClr val="bg1"/>
                </a:solidFill>
              </a:rPr>
              <a:t>.</a:t>
            </a:r>
            <a:r>
              <a:rPr lang="en-GB" sz="2200" dirty="0">
                <a:solidFill>
                  <a:schemeClr val="tx1"/>
                </a:solidFill>
              </a:rPr>
              <a:t> ", " </a:t>
            </a:r>
            <a:r>
              <a:rPr lang="en-GB" sz="2200" dirty="0">
                <a:solidFill>
                  <a:schemeClr val="bg1"/>
                </a:solidFill>
              </a:rPr>
              <a:t>.</a:t>
            </a:r>
            <a:r>
              <a:rPr lang="en-GB" sz="2200" dirty="0">
                <a:solidFill>
                  <a:schemeClr val="tx1"/>
                </a:solidFill>
              </a:rPr>
              <a:t> "PHP!"</a:t>
            </a:r>
            <a:r>
              <a:rPr lang="bg-BG" sz="2200" dirty="0">
                <a:solidFill>
                  <a:schemeClr val="tx1"/>
                </a:solidFill>
              </a:rPr>
              <a:t>;</a:t>
            </a:r>
          </a:p>
          <a:p>
            <a:r>
              <a:rPr lang="en-GB" sz="2200" i="1" dirty="0">
                <a:solidFill>
                  <a:schemeClr val="accent2"/>
                </a:solidFill>
              </a:rPr>
              <a:t>//"Hello, PHP!"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7260821" y="3810000"/>
            <a:ext cx="4050568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$word = "PHP";</a:t>
            </a:r>
          </a:p>
          <a:p>
            <a:r>
              <a:rPr lang="en-US" sz="2200" dirty="0">
                <a:solidFill>
                  <a:schemeClr val="tx1"/>
                </a:solidFill>
              </a:rPr>
              <a:t>echo </a:t>
            </a:r>
            <a:r>
              <a:rPr lang="en-US" sz="2200" dirty="0">
                <a:solidFill>
                  <a:schemeClr val="bg1"/>
                </a:solidFill>
              </a:rPr>
              <a:t>sprintf</a:t>
            </a:r>
          </a:p>
          <a:p>
            <a:r>
              <a:rPr lang="en-US" sz="2200" dirty="0">
                <a:solidFill>
                  <a:schemeClr val="tx1"/>
                </a:solidFill>
              </a:rPr>
              <a:t>("I love </a:t>
            </a:r>
            <a:r>
              <a:rPr lang="en-US" sz="2200" dirty="0">
                <a:solidFill>
                  <a:schemeClr val="bg1"/>
                </a:solidFill>
              </a:rPr>
              <a:t>%s</a:t>
            </a:r>
            <a:r>
              <a:rPr lang="en-US" sz="2200" dirty="0">
                <a:solidFill>
                  <a:schemeClr val="tx1"/>
                </a:solidFill>
              </a:rPr>
              <a:t>.",</a:t>
            </a:r>
            <a:r>
              <a:rPr lang="en-US" sz="2200" dirty="0">
                <a:solidFill>
                  <a:schemeClr val="bg1"/>
                </a:solidFill>
              </a:rPr>
              <a:t>$word</a:t>
            </a:r>
            <a:r>
              <a:rPr lang="en-US" sz="2200" dirty="0">
                <a:solidFill>
                  <a:schemeClr val="tx1"/>
                </a:solidFill>
              </a:rPr>
              <a:t>);</a:t>
            </a:r>
          </a:p>
          <a:p>
            <a:r>
              <a:rPr lang="en-US" sz="2200" i="1" dirty="0">
                <a:solidFill>
                  <a:schemeClr val="accent2"/>
                </a:solidFill>
              </a:rPr>
              <a:t>  // "I love PHP."</a:t>
            </a:r>
            <a:endParaRPr lang="en-GB" sz="22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46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0F6FAC3A-4631-46C8-B366-53C466646B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373047" cy="544356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strpos</a:t>
            </a:r>
            <a:r>
              <a:rPr lang="en-US" sz="3400" dirty="0"/>
              <a:t>: find the position of the </a:t>
            </a:r>
            <a:r>
              <a:rPr lang="en-US" sz="3400" b="1" dirty="0">
                <a:solidFill>
                  <a:schemeClr val="bg1"/>
                </a:solidFill>
              </a:rPr>
              <a:t>first</a:t>
            </a:r>
            <a:r>
              <a:rPr lang="en-US" sz="3400" dirty="0"/>
              <a:t> occurrence of </a:t>
            </a:r>
            <a:r>
              <a:rPr lang="en-US" sz="3400" b="1" dirty="0">
                <a:solidFill>
                  <a:schemeClr val="bg1"/>
                </a:solidFill>
              </a:rPr>
              <a:t>"php"</a:t>
            </a:r>
          </a:p>
          <a:p>
            <a:pPr>
              <a:spcAft>
                <a:spcPts val="0"/>
              </a:spcAft>
              <a:buClr>
                <a:schemeClr val="tx1"/>
              </a:buClr>
            </a:pPr>
            <a:endParaRPr lang="en-US" sz="34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strrpos</a:t>
            </a:r>
            <a:r>
              <a:rPr lang="en-US" sz="3400" dirty="0"/>
              <a:t>: find the position of the </a:t>
            </a:r>
            <a:r>
              <a:rPr lang="en-US" sz="3400" b="1" dirty="0">
                <a:solidFill>
                  <a:schemeClr val="bg1"/>
                </a:solidFill>
              </a:rPr>
              <a:t>last</a:t>
            </a:r>
            <a:r>
              <a:rPr lang="en-US" sz="3400" dirty="0"/>
              <a:t> occurrence of </a:t>
            </a:r>
            <a:r>
              <a:rPr lang="en-US" sz="3400" b="1" dirty="0">
                <a:solidFill>
                  <a:schemeClr val="bg1"/>
                </a:solidFill>
              </a:rPr>
              <a:t>"php"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substr</a:t>
            </a:r>
            <a:r>
              <a:rPr lang="en-US" sz="3400" dirty="0"/>
              <a:t>: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and Substring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BC69D0-E0AA-4E5C-9BC6-001431914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2" y="1870739"/>
            <a:ext cx="10896600" cy="5124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echo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strpos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("I love php, I love php too!", "php");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"7"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45F37C-27F5-40C6-92B4-8E3CB5904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2" y="4347195"/>
            <a:ext cx="6172200" cy="23544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$text = "PHP is cool";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$substr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substr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($text, 0, 3);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$substr2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substr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($text, 3);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echo $substr;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"PHP"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echo $substr2;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" is cool"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5789612" y="4216564"/>
            <a:ext cx="4343400" cy="631304"/>
          </a:xfrm>
          <a:prstGeom prst="wedgeRoundRectCallout">
            <a:avLst>
              <a:gd name="adj1" fmla="val -52302"/>
              <a:gd name="adj2" fmla="val 486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Where the substring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starts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6592131" y="5257800"/>
            <a:ext cx="4343400" cy="609790"/>
          </a:xfrm>
          <a:prstGeom prst="wedgeRoundRectCallout">
            <a:avLst>
              <a:gd name="adj1" fmla="val -53612"/>
              <a:gd name="adj2" fmla="val -395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the substring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BC69D0-E0AA-4E5C-9BC6-001431914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2" y="3174903"/>
            <a:ext cx="10896600" cy="493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echo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strrpos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("I love php, I love php too!", "php");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//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"19"</a:t>
            </a:r>
          </a:p>
        </p:txBody>
      </p:sp>
    </p:spTree>
    <p:extLst>
      <p:ext uri="{BB962C8B-B14F-4D97-AF65-F5344CB8AC3E}">
        <p14:creationId xmlns:p14="http://schemas.microsoft.com/office/powerpoint/2010/main" val="397471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uiExpand="1" animBg="1"/>
      <p:bldP spid="12" grpId="0" uiExpand="1" animBg="1"/>
      <p:bldP spid="14" grpId="0" animBg="1"/>
    </p:bld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0</TotalTime>
  <Words>1538</Words>
  <Application>Microsoft Office PowerPoint</Application>
  <PresentationFormat>Custom</PresentationFormat>
  <Paragraphs>345</Paragraphs>
  <Slides>32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맑은 고딕</vt:lpstr>
      <vt:lpstr>Arial</vt:lpstr>
      <vt:lpstr>Calibri</vt:lpstr>
      <vt:lpstr>Consolas</vt:lpstr>
      <vt:lpstr>メイリオ</vt:lpstr>
      <vt:lpstr>Wingdings</vt:lpstr>
      <vt:lpstr>Wingdings 2</vt:lpstr>
      <vt:lpstr>SoftUni3_1</vt:lpstr>
      <vt:lpstr>Strings and Text Processing</vt:lpstr>
      <vt:lpstr>Table of Contents</vt:lpstr>
      <vt:lpstr>Questions?</vt:lpstr>
      <vt:lpstr>PowerPoint Presentation</vt:lpstr>
      <vt:lpstr>What is String?</vt:lpstr>
      <vt:lpstr>Strings are Mutable</vt:lpstr>
      <vt:lpstr>PowerPoint Presentation</vt:lpstr>
      <vt:lpstr>Concatenation and Interpolation</vt:lpstr>
      <vt:lpstr>Find and Substring</vt:lpstr>
      <vt:lpstr>Replace</vt:lpstr>
      <vt:lpstr>Problem: Substring</vt:lpstr>
      <vt:lpstr>Solution: Substring</vt:lpstr>
      <vt:lpstr>Trim</vt:lpstr>
      <vt:lpstr>Split (1)</vt:lpstr>
      <vt:lpstr>Split (2)</vt:lpstr>
      <vt:lpstr>Problem: Count String Occurrences</vt:lpstr>
      <vt:lpstr>Solution: Count String Occurrences</vt:lpstr>
      <vt:lpstr>More Functions (1)</vt:lpstr>
      <vt:lpstr>Problem: Repeat Strings</vt:lpstr>
      <vt:lpstr>Solution: Repeat Strings</vt:lpstr>
      <vt:lpstr>Problem: Reverse Strings</vt:lpstr>
      <vt:lpstr>Solution: Reverse Strings</vt:lpstr>
      <vt:lpstr>More Functions (2)</vt:lpstr>
      <vt:lpstr>Problem: Text Filter</vt:lpstr>
      <vt:lpstr>Solution: Text Filter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Fundamentals - Strings and Text Processing - PHP</dc:title>
  <dc:subject>Technology Fundamentals  – Practical Training Course @ SoftUni</dc:subject>
  <dc:creator/>
  <cp:keywords>Technology Fundamentals, Software University, SoftUni, programming, coding, software development, education, training, course</cp:keywords>
  <dc:description>Technology Fundamentals Course @ SoftUni – https://softuni.bg/courses/technology-fundamentals</dc:description>
  <cp:lastModifiedBy/>
  <cp:revision>1</cp:revision>
  <dcterms:created xsi:type="dcterms:W3CDTF">2014-01-02T17:00:34Z</dcterms:created>
  <dcterms:modified xsi:type="dcterms:W3CDTF">2018-11-08T13:03:10Z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  <property fmtid="{D5CDD505-2E9C-101B-9397-08002B2CF9AE}" pid="3" name="Tfs.IsStoryboard">
    <vt:bool>true</vt:bool>
  </property>
</Properties>
</file>