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394" r:id="rId2"/>
    <p:sldId id="642" r:id="rId3"/>
    <p:sldId id="643" r:id="rId4"/>
    <p:sldId id="644" r:id="rId5"/>
    <p:sldId id="613" r:id="rId6"/>
    <p:sldId id="645" r:id="rId7"/>
    <p:sldId id="646" r:id="rId8"/>
    <p:sldId id="647" r:id="rId9"/>
    <p:sldId id="648" r:id="rId10"/>
    <p:sldId id="649" r:id="rId11"/>
    <p:sldId id="619" r:id="rId12"/>
    <p:sldId id="620" r:id="rId13"/>
    <p:sldId id="650" r:id="rId14"/>
    <p:sldId id="637" r:id="rId15"/>
    <p:sldId id="651" r:id="rId16"/>
    <p:sldId id="658" r:id="rId17"/>
    <p:sldId id="659" r:id="rId18"/>
    <p:sldId id="656" r:id="rId19"/>
    <p:sldId id="657" r:id="rId20"/>
    <p:sldId id="660" r:id="rId21"/>
    <p:sldId id="621" r:id="rId22"/>
    <p:sldId id="652" r:id="rId23"/>
    <p:sldId id="655" r:id="rId24"/>
    <p:sldId id="661" r:id="rId25"/>
    <p:sldId id="663" r:id="rId26"/>
    <p:sldId id="664" r:id="rId27"/>
    <p:sldId id="666" r:id="rId28"/>
    <p:sldId id="672" r:id="rId29"/>
    <p:sldId id="668" r:id="rId30"/>
    <p:sldId id="681" r:id="rId31"/>
    <p:sldId id="669" r:id="rId32"/>
    <p:sldId id="670" r:id="rId33"/>
    <p:sldId id="682" r:id="rId34"/>
    <p:sldId id="673" r:id="rId35"/>
    <p:sldId id="514" r:id="rId36"/>
    <p:sldId id="675" r:id="rId37"/>
    <p:sldId id="676" r:id="rId38"/>
    <p:sldId id="677" r:id="rId39"/>
    <p:sldId id="678" r:id="rId40"/>
    <p:sldId id="679" r:id="rId41"/>
    <p:sldId id="68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42"/>
            <p14:sldId id="643"/>
          </p14:sldIdLst>
        </p14:section>
        <p14:section name="Model-View Controller" id="{F4BC86D2-16EB-4E41-9B2E-3066BCF27B3B}">
          <p14:sldIdLst>
            <p14:sldId id="644"/>
            <p14:sldId id="613"/>
            <p14:sldId id="645"/>
            <p14:sldId id="646"/>
            <p14:sldId id="647"/>
            <p14:sldId id="648"/>
            <p14:sldId id="649"/>
          </p14:sldIdLst>
        </p14:section>
        <p14:section name="Symfony" id="{593C0D35-5FBF-4E67-BA30-64762E5C74F4}">
          <p14:sldIdLst>
            <p14:sldId id="619"/>
            <p14:sldId id="620"/>
            <p14:sldId id="650"/>
            <p14:sldId id="637"/>
            <p14:sldId id="651"/>
            <p14:sldId id="658"/>
            <p14:sldId id="659"/>
            <p14:sldId id="656"/>
            <p14:sldId id="657"/>
            <p14:sldId id="660"/>
            <p14:sldId id="621"/>
            <p14:sldId id="652"/>
            <p14:sldId id="655"/>
            <p14:sldId id="661"/>
            <p14:sldId id="663"/>
            <p14:sldId id="664"/>
            <p14:sldId id="666"/>
            <p14:sldId id="672"/>
            <p14:sldId id="668"/>
            <p14:sldId id="681"/>
            <p14:sldId id="669"/>
            <p14:sldId id="670"/>
            <p14:sldId id="682"/>
            <p14:sldId id="673"/>
            <p14:sldId id="514"/>
          </p14:sldIdLst>
        </p14:section>
        <p14:section name="Conclusion" id="{ADA1A2E4-30F6-4B48-9B7B-B065FF8B4B86}">
          <p14:sldIdLst>
            <p14:sldId id="675"/>
            <p14:sldId id="676"/>
            <p14:sldId id="677"/>
            <p14:sldId id="678"/>
            <p14:sldId id="679"/>
            <p14:sldId id="6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72" y="8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0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1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36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84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048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F7ED0-C9B2-4465-826B-DE08C3479C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8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5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52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3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2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1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85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6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6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hyperlink" Target="https://symfony.com/installer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Composer-Setup.exe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ckagist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0.gif"/><Relationship Id="rId5" Type="http://schemas.openxmlformats.org/officeDocument/2006/relationships/image" Target="../media/image6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7">
            <a:extLst>
              <a:ext uri="{FF2B5EF4-FFF2-40B4-BE49-F238E27FC236}">
                <a16:creationId xmlns:a16="http://schemas.microsoft.com/office/drawing/2014/main" id="{190BF05B-80CE-4B0B-90F4-5ED505D1A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MVC Architecture, Symfony Framework for PHP Web Apps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Web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4" y="1837679"/>
            <a:ext cx="3975854" cy="39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D9C3-E1BF-4663-B9DC-18CCDDB99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5700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Symfony Framework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AAE7E-8787-4C02-A650-0601454E8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MVC Framework for PHP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4" y="1347771"/>
            <a:ext cx="2630346" cy="27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Symfony</a:t>
            </a:r>
            <a:r>
              <a:rPr lang="en-US" dirty="0"/>
              <a:t> == popular Web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framework </a:t>
            </a:r>
            <a:r>
              <a:rPr lang="en-US" dirty="0"/>
              <a:t>for PHP</a:t>
            </a:r>
          </a:p>
          <a:p>
            <a:pPr lvl="1"/>
            <a:r>
              <a:rPr lang="en-US" dirty="0"/>
              <a:t>Created by Sensio </a:t>
            </a:r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Open-source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community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Symfony?</a:t>
            </a:r>
          </a:p>
        </p:txBody>
      </p:sp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5558-7D97-480E-81E3-9D7DA5A51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symfony.phar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https://symfony.com/installer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Symfony installer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Symfony project named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Symfony Web server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Browse to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en-US" dirty="0"/>
              <a:t>" Web app at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127.0.0.1:8000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A38C77-4F71-41D1-8805-37083EA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5B06F-A574-41AA-94D9-B457D4BDC1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073357" y="2396917"/>
            <a:ext cx="3870071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php symfony.phar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073357" y="3683857"/>
            <a:ext cx="706387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php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symfony.phar</a:t>
            </a:r>
            <a:r>
              <a:rPr lang="en-US" sz="3200" dirty="0">
                <a:solidFill>
                  <a:schemeClr val="tx1"/>
                </a:solidFill>
              </a:rPr>
              <a:t> new </a:t>
            </a:r>
            <a:r>
              <a:rPr lang="en-US" sz="3200" dirty="0" smtClean="0">
                <a:solidFill>
                  <a:schemeClr val="tx1"/>
                </a:solidFill>
              </a:rPr>
              <a:t>hello 3.4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1073357" y="4958537"/>
            <a:ext cx="790438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php</a:t>
            </a:r>
            <a:r>
              <a:rPr lang="en-US" sz="3200" dirty="0">
                <a:solidFill>
                  <a:schemeClr val="tx1"/>
                </a:solidFill>
              </a:rPr>
              <a:t> .\hello\bin\console </a:t>
            </a:r>
            <a:r>
              <a:rPr lang="en-US" sz="3200" dirty="0" err="1" smtClean="0">
                <a:solidFill>
                  <a:schemeClr val="tx1"/>
                </a:solidFill>
              </a:rPr>
              <a:t>server:run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F259-2484-4770-98E0-2D8A69728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694" y="1196124"/>
            <a:ext cx="10850718" cy="5311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Composer – </a:t>
            </a:r>
            <a:r>
              <a:rPr lang="en-US" sz="3700" dirty="0">
                <a:hlinkClick r:id="rId2"/>
              </a:rPr>
              <a:t>https://getcomposer.org</a:t>
            </a:r>
            <a:r>
              <a:rPr lang="en-US" sz="3700" dirty="0"/>
              <a:t> </a:t>
            </a:r>
            <a:endParaRPr lang="en-US" sz="3700" dirty="0" smtClean="0"/>
          </a:p>
          <a:p>
            <a:pPr lvl="1">
              <a:lnSpc>
                <a:spcPct val="110000"/>
              </a:lnSpc>
            </a:pPr>
            <a:r>
              <a:rPr lang="en-US" sz="3500" dirty="0" smtClean="0"/>
              <a:t>Package </a:t>
            </a:r>
            <a:r>
              <a:rPr lang="en-US" sz="3500" dirty="0"/>
              <a:t>(dependency) management tool for PHP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Like the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3500" dirty="0"/>
              <a:t> in the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sz="3500" dirty="0"/>
              <a:t>world</a:t>
            </a:r>
          </a:p>
          <a:p>
            <a:pPr>
              <a:lnSpc>
                <a:spcPct val="110000"/>
              </a:lnSpc>
            </a:pPr>
            <a:r>
              <a:rPr lang="en-US" sz="3700" dirty="0"/>
              <a:t>Installing and running Composer:</a:t>
            </a:r>
          </a:p>
          <a:p>
            <a:pPr marL="89223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500" dirty="0" smtClean="0"/>
              <a:t>Run </a:t>
            </a:r>
            <a:r>
              <a:rPr lang="en-US" sz="3500" dirty="0"/>
              <a:t>the installer </a:t>
            </a:r>
            <a:r>
              <a:rPr lang="en-US" sz="3500" dirty="0" smtClean="0"/>
              <a:t>from</a:t>
            </a:r>
            <a:br>
              <a:rPr lang="en-US" sz="3500" dirty="0" smtClean="0"/>
            </a:br>
            <a:r>
              <a:rPr lang="en-US" sz="3500" dirty="0" smtClean="0">
                <a:solidFill>
                  <a:prstClr val="white"/>
                </a:solidFill>
                <a:hlinkClick r:id="rId3"/>
              </a:rPr>
              <a:t>https</a:t>
            </a:r>
            <a:r>
              <a:rPr lang="en-US" sz="3500" dirty="0">
                <a:solidFill>
                  <a:prstClr val="white"/>
                </a:solidFill>
                <a:hlinkClick r:id="rId3"/>
              </a:rPr>
              <a:t>://getcomposer.org/Composer-Setup.exe</a:t>
            </a:r>
            <a:endParaRPr lang="en-US" sz="3500" dirty="0"/>
          </a:p>
          <a:p>
            <a:pPr marL="892237" lvl="1" indent="-5143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500" dirty="0"/>
              <a:t>Run </a:t>
            </a:r>
            <a:r>
              <a:rPr lang="en-US" sz="3500" dirty="0" smtClean="0"/>
              <a:t>composer</a:t>
            </a:r>
            <a:r>
              <a:rPr lang="en-US" sz="3500" dirty="0"/>
              <a:t>: </a:t>
            </a:r>
          </a:p>
          <a:p>
            <a:pPr>
              <a:lnSpc>
                <a:spcPct val="110000"/>
              </a:lnSpc>
            </a:pPr>
            <a:r>
              <a:rPr lang="en-US" sz="3700" noProof="1"/>
              <a:t>Packagist</a:t>
            </a:r>
            <a:r>
              <a:rPr lang="en-US" sz="3700" dirty="0"/>
              <a:t> – </a:t>
            </a:r>
            <a:r>
              <a:rPr lang="en-US" sz="3700" dirty="0">
                <a:hlinkClick r:id="rId4"/>
              </a:rPr>
              <a:t>https://packagist.org</a:t>
            </a:r>
            <a:endParaRPr lang="en-US" sz="3700" dirty="0"/>
          </a:p>
          <a:p>
            <a:pPr lvl="1">
              <a:lnSpc>
                <a:spcPct val="110000"/>
              </a:lnSpc>
            </a:pPr>
            <a:r>
              <a:rPr lang="en-US" sz="3500" dirty="0"/>
              <a:t>Composer's official open-source package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AC55A7-B9C0-42A0-83A7-87A3AC9A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Composer: Dependency Manager for PHP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B780B-CFCB-4587-B100-B6F58B114C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359529" y="4560465"/>
            <a:ext cx="2326037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Composer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C38C-8FCF-488D-89AD-D018F21C5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Bundles</a:t>
            </a:r>
          </a:p>
          <a:p>
            <a:pPr lvl="1"/>
            <a:r>
              <a:rPr lang="en-US" dirty="0"/>
              <a:t>Bundles are application components (modules),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AppBundle</a:t>
            </a:r>
          </a:p>
          <a:p>
            <a:r>
              <a:rPr lang="en-US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src/AppBundle/Controller/</a:t>
            </a:r>
          </a:p>
          <a:p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app/Resources/views/</a:t>
            </a:r>
          </a:p>
          <a:p>
            <a:r>
              <a:rPr lang="en-US" dirty="0"/>
              <a:t>Models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src/AppBundle/Entity/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src/AppBundle/Repository/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B168B-A6A6-4E86-AE45-BD59C95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App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10F17-D4AC-4F34-8EF9-DDED004093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Entities have fields and </a:t>
            </a:r>
            <a:r>
              <a:rPr lang="en-US" dirty="0" smtClean="0"/>
              <a:t>properties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for additional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2700376" y="2921289"/>
            <a:ext cx="5436860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i="1" dirty="0">
                <a:solidFill>
                  <a:schemeClr val="bg1"/>
                </a:solidFill>
              </a:rPr>
              <a:t>/**</a:t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 * @</a:t>
            </a:r>
            <a:r>
              <a:rPr lang="en-US" sz="2800" i="1" dirty="0" err="1">
                <a:solidFill>
                  <a:schemeClr val="bg1"/>
                </a:solidFill>
              </a:rPr>
              <a:t>var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string</a:t>
            </a:r>
            <a:r>
              <a:rPr lang="en-US" sz="2800" i="1" dirty="0">
                <a:solidFill>
                  <a:schemeClr val="bg1"/>
                </a:solidFill>
              </a:rPr>
              <a:t/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 */</a:t>
            </a:r>
            <a:r>
              <a:rPr lang="en-US" sz="2800" i="1" dirty="0">
                <a:solidFill>
                  <a:schemeClr val="tx1"/>
                </a:solidFill>
              </a:rPr>
              <a:t/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private $name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866989" y="4102292"/>
            <a:ext cx="2025484" cy="578882"/>
          </a:xfrm>
          <a:prstGeom prst="wedgeRoundRectCallout">
            <a:avLst>
              <a:gd name="adj1" fmla="val -59735"/>
              <a:gd name="adj2" fmla="val -5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66989" y="3089928"/>
            <a:ext cx="1745401" cy="578882"/>
          </a:xfrm>
          <a:prstGeom prst="wedgeRoundRectCallout">
            <a:avLst>
              <a:gd name="adj1" fmla="val -58739"/>
              <a:gd name="adj2" fmla="val 40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3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5812970" y="1997310"/>
            <a:ext cx="618226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* </a:t>
            </a:r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param</a:t>
            </a:r>
            <a:r>
              <a:rPr lang="en-US" sz="2800" dirty="0">
                <a:solidFill>
                  <a:schemeClr val="bg1"/>
                </a:solidFill>
              </a:rPr>
              <a:t> string $name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*/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public </a:t>
            </a:r>
            <a:r>
              <a:rPr lang="en-US" sz="2800" dirty="0">
                <a:solidFill>
                  <a:schemeClr val="tx1"/>
                </a:solidFill>
              </a:rPr>
              <a:t>function </a:t>
            </a:r>
            <a:r>
              <a:rPr lang="en-US" sz="2800" dirty="0" err="1">
                <a:solidFill>
                  <a:schemeClr val="tx1"/>
                </a:solidFill>
              </a:rPr>
              <a:t>setName</a:t>
            </a:r>
            <a:r>
              <a:rPr lang="en-US" sz="2800" dirty="0">
                <a:solidFill>
                  <a:schemeClr val="tx1"/>
                </a:solidFill>
              </a:rPr>
              <a:t>($name)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$</a:t>
            </a:r>
            <a:r>
              <a:rPr lang="en-US" sz="2800" dirty="0">
                <a:solidFill>
                  <a:schemeClr val="tx1"/>
                </a:solidFill>
              </a:rPr>
              <a:t>this-&gt;name = $name;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218416" y="1997311"/>
            <a:ext cx="522044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 </a:t>
            </a:r>
            <a:r>
              <a:rPr lang="en-US" sz="2800" dirty="0">
                <a:solidFill>
                  <a:schemeClr val="bg1"/>
                </a:solidFill>
              </a:rPr>
              <a:t>@return string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public </a:t>
            </a:r>
            <a:r>
              <a:rPr lang="en-US" sz="2800" dirty="0">
                <a:solidFill>
                  <a:schemeClr val="tx1"/>
                </a:solidFill>
              </a:rPr>
              <a:t>function </a:t>
            </a:r>
            <a:r>
              <a:rPr lang="en-US" sz="2800" dirty="0" err="1">
                <a:solidFill>
                  <a:schemeClr val="tx1"/>
                </a:solidFill>
              </a:rPr>
              <a:t>getName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return </a:t>
            </a:r>
            <a:r>
              <a:rPr lang="en-US" sz="2800" dirty="0">
                <a:solidFill>
                  <a:schemeClr val="tx1"/>
                </a:solidFill>
              </a:rPr>
              <a:t>$this-&gt;name;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6492" y="1923190"/>
            <a:ext cx="2516936" cy="640411"/>
          </a:xfrm>
          <a:prstGeom prst="wedgeRoundRectCallout">
            <a:avLst>
              <a:gd name="adj1" fmla="val -36836"/>
              <a:gd name="adj2" fmla="val 71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2377453" y="5605082"/>
            <a:ext cx="2615013" cy="640411"/>
          </a:xfrm>
          <a:prstGeom prst="wedgeRoundRectCallout">
            <a:avLst>
              <a:gd name="adj1" fmla="val -33601"/>
              <a:gd name="adj2" fmla="val -73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field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8226462" y="1923189"/>
            <a:ext cx="2516936" cy="640411"/>
          </a:xfrm>
          <a:prstGeom prst="wedgeRoundRectCallout">
            <a:avLst>
              <a:gd name="adj1" fmla="val -33899"/>
              <a:gd name="adj2" fmla="val 6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7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98925" y="1621526"/>
            <a:ext cx="5905115" cy="3942206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class Person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 </a:t>
            </a:r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var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string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private </a:t>
            </a:r>
            <a:r>
              <a:rPr lang="en-US" sz="2600" dirty="0">
                <a:solidFill>
                  <a:schemeClr val="tx1"/>
                </a:solidFill>
              </a:rPr>
              <a:t>$name;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Continues on the next </a:t>
            </a:r>
            <a:r>
              <a:rPr lang="en-US" sz="2600" i="1" dirty="0" smtClean="0">
                <a:solidFill>
                  <a:schemeClr val="accent2"/>
                </a:solidFill>
              </a:rPr>
              <a:t>slide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Example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8807" y="1255730"/>
            <a:ext cx="10654539" cy="5450311"/>
          </a:xfrm>
        </p:spPr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bg1"/>
                </a:solidFill>
              </a:rPr>
              <a:t>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  * </a:t>
            </a:r>
            <a:r>
              <a:rPr lang="en-US" sz="2600" dirty="0">
                <a:solidFill>
                  <a:schemeClr val="bg1"/>
                </a:solidFill>
              </a:rPr>
              <a:t>@return string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public </a:t>
            </a:r>
            <a:r>
              <a:rPr lang="en-US" sz="2600" dirty="0">
                <a:solidFill>
                  <a:schemeClr val="tx1"/>
                </a:solidFill>
              </a:rPr>
              <a:t>function </a:t>
            </a:r>
            <a:r>
              <a:rPr lang="en-US" sz="2600" dirty="0" err="1">
                <a:solidFill>
                  <a:schemeClr val="tx1"/>
                </a:solidFill>
              </a:rPr>
              <a:t>getName</a:t>
            </a:r>
            <a:r>
              <a:rPr lang="en-US" sz="2600" dirty="0" smtClean="0">
                <a:solidFill>
                  <a:schemeClr val="tx1"/>
                </a:solidFill>
              </a:rPr>
              <a:t>() { return </a:t>
            </a:r>
            <a:r>
              <a:rPr lang="en-US" sz="2600" dirty="0">
                <a:solidFill>
                  <a:schemeClr val="tx1"/>
                </a:solidFill>
              </a:rPr>
              <a:t>$this-&gt;name</a:t>
            </a:r>
            <a:r>
              <a:rPr lang="en-US" sz="2600" dirty="0" smtClean="0">
                <a:solidFill>
                  <a:schemeClr val="tx1"/>
                </a:solidFill>
              </a:rPr>
              <a:t>; }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bg1"/>
                </a:solidFill>
              </a:rPr>
              <a:t>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 </a:t>
            </a:r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param</a:t>
            </a:r>
            <a:r>
              <a:rPr lang="en-US" sz="2600" dirty="0">
                <a:solidFill>
                  <a:schemeClr val="bg1"/>
                </a:solidFill>
              </a:rPr>
              <a:t> string $name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public </a:t>
            </a:r>
            <a:r>
              <a:rPr lang="en-US" sz="2600" dirty="0">
                <a:solidFill>
                  <a:schemeClr val="tx1"/>
                </a:solidFill>
              </a:rPr>
              <a:t>function </a:t>
            </a:r>
            <a:r>
              <a:rPr lang="en-US" sz="2600" dirty="0" err="1">
                <a:solidFill>
                  <a:schemeClr val="tx1"/>
                </a:solidFill>
              </a:rPr>
              <a:t>setName</a:t>
            </a:r>
            <a:r>
              <a:rPr lang="en-US" sz="2600" dirty="0">
                <a:solidFill>
                  <a:schemeClr val="tx1"/>
                </a:solidFill>
              </a:rPr>
              <a:t>($name</a:t>
            </a:r>
            <a:r>
              <a:rPr lang="en-US" sz="2600" dirty="0" smtClean="0">
                <a:solidFill>
                  <a:schemeClr val="tx1"/>
                </a:solidFill>
              </a:rPr>
              <a:t>) { $</a:t>
            </a:r>
            <a:r>
              <a:rPr lang="en-US" sz="2600" dirty="0">
                <a:solidFill>
                  <a:schemeClr val="tx1"/>
                </a:solidFill>
              </a:rPr>
              <a:t>this-&gt;name = $name</a:t>
            </a:r>
            <a:r>
              <a:rPr lang="en-US" sz="2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 err="1" smtClean="0"/>
              <a:t>Symfony</a:t>
            </a:r>
            <a:r>
              <a:rPr lang="en-GB" dirty="0" smtClean="0"/>
              <a:t> MVC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Installing and Running</a:t>
            </a:r>
            <a:endParaRPr lang="en-GB" dirty="0"/>
          </a:p>
          <a:p>
            <a:pPr lvl="1">
              <a:lnSpc>
                <a:spcPts val="4000"/>
              </a:lnSpc>
            </a:pPr>
            <a:r>
              <a:rPr lang="en-GB" dirty="0" smtClean="0"/>
              <a:t>Entities and Forms</a:t>
            </a:r>
          </a:p>
          <a:p>
            <a:pPr lvl="1">
              <a:lnSpc>
                <a:spcPts val="4000"/>
              </a:lnSpc>
            </a:pPr>
            <a:r>
              <a:rPr lang="en-GB" dirty="0" smtClean="0"/>
              <a:t>Annotations</a:t>
            </a:r>
            <a:endParaRPr lang="en-GB" dirty="0"/>
          </a:p>
          <a:p>
            <a:pPr lvl="1">
              <a:lnSpc>
                <a:spcPts val="4000"/>
              </a:lnSpc>
            </a:pPr>
            <a:r>
              <a:rPr lang="en-GB" dirty="0" smtClean="0"/>
              <a:t>Controllers</a:t>
            </a:r>
          </a:p>
          <a:p>
            <a:pPr>
              <a:lnSpc>
                <a:spcPts val="4000"/>
              </a:lnSpc>
            </a:pPr>
            <a:r>
              <a:rPr lang="en-GB" dirty="0" smtClean="0"/>
              <a:t>Twig </a:t>
            </a:r>
            <a:r>
              <a:rPr lang="en-GB" dirty="0"/>
              <a:t>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to </a:t>
            </a:r>
            <a:r>
              <a:rPr lang="en-US" dirty="0"/>
              <a:t>easily create, process and reuse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Form Component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32442" y="1839594"/>
            <a:ext cx="998174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PersonType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 smtClean="0">
                <a:solidFill>
                  <a:schemeClr val="tx1"/>
                </a:solidFill>
              </a:rPr>
              <a:t>AbstractType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buildForm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FormBuilderInterface</a:t>
            </a:r>
            <a:r>
              <a:rPr lang="en-US" dirty="0">
                <a:solidFill>
                  <a:schemeClr val="tx1"/>
                </a:solidFill>
              </a:rPr>
              <a:t> $</a:t>
            </a:r>
            <a:r>
              <a:rPr lang="en-US" dirty="0" smtClean="0">
                <a:solidFill>
                  <a:schemeClr val="tx1"/>
                </a:solidFill>
              </a:rPr>
              <a:t>builder,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array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options)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$builder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-&gt;</a:t>
            </a:r>
            <a:r>
              <a:rPr lang="en-US" dirty="0">
                <a:solidFill>
                  <a:schemeClr val="bg1"/>
                </a:solidFill>
              </a:rPr>
              <a:t>add('name', </a:t>
            </a:r>
            <a:r>
              <a:rPr lang="en-US" dirty="0" err="1">
                <a:solidFill>
                  <a:schemeClr val="bg1"/>
                </a:solidFill>
              </a:rPr>
              <a:t>TextType</a:t>
            </a:r>
            <a:r>
              <a:rPr lang="en-US" dirty="0">
                <a:solidFill>
                  <a:schemeClr val="bg1"/>
                </a:solidFill>
              </a:rPr>
              <a:t>::class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968" y="3030933"/>
            <a:ext cx="9167534" cy="2905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Annotations == comments used by Symfony to modify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method </a:t>
            </a:r>
            <a:r>
              <a:rPr lang="en-US" dirty="0"/>
              <a:t>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in Symfony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054101" y="2251549"/>
            <a:ext cx="2843921" cy="805978"/>
          </a:xfrm>
          <a:prstGeom prst="wedgeRoundRectCallout">
            <a:avLst>
              <a:gd name="adj1" fmla="val -20634"/>
              <a:gd name="adj2" fmla="val 73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that calls the controller action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46" y="2543178"/>
            <a:ext cx="2051160" cy="805977"/>
          </a:xfrm>
          <a:prstGeom prst="wedgeRoundRectCallout">
            <a:avLst>
              <a:gd name="adj1" fmla="val 63129"/>
              <a:gd name="adj2" fmla="val 35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120486" y="3585672"/>
            <a:ext cx="2111032" cy="592653"/>
          </a:xfrm>
          <a:prstGeom prst="wedgeRoundRectCallout">
            <a:avLst>
              <a:gd name="adj1" fmla="val -57301"/>
              <a:gd name="adj2" fmla="val 10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6049" y="4280264"/>
            <a:ext cx="8992565" cy="1595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406574" y="5792639"/>
            <a:ext cx="3242148" cy="592653"/>
          </a:xfrm>
          <a:prstGeom prst="wedgeRoundRectCallout">
            <a:avLst>
              <a:gd name="adj1" fmla="val 23901"/>
              <a:gd name="adj2" fmla="val -21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Describes this action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86385" y="2681620"/>
            <a:ext cx="2199819" cy="592653"/>
          </a:xfrm>
          <a:prstGeom prst="wedgeRoundRectCallout">
            <a:avLst>
              <a:gd name="adj1" fmla="val -56355"/>
              <a:gd name="adj2" fmla="val 4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 smtClean="0"/>
              <a:t>Extends </a:t>
            </a:r>
            <a:r>
              <a:rPr lang="en-GB" b="1" dirty="0" smtClean="0">
                <a:solidFill>
                  <a:schemeClr val="bg1"/>
                </a:solidFill>
              </a:rPr>
              <a:t>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Symfony</a:t>
            </a:r>
            <a:r>
              <a:rPr lang="en-GB" dirty="0" smtClean="0"/>
              <a:t> Controllers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32442" y="2849819"/>
            <a:ext cx="988013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use </a:t>
            </a:r>
            <a:r>
              <a:rPr lang="en-US" sz="2400" dirty="0" err="1">
                <a:solidFill>
                  <a:schemeClr val="bg1"/>
                </a:solidFill>
              </a:rPr>
              <a:t>Symfony</a:t>
            </a:r>
            <a:r>
              <a:rPr lang="en-US" sz="2400" dirty="0">
                <a:solidFill>
                  <a:schemeClr val="bg1"/>
                </a:solidFill>
              </a:rPr>
              <a:t>\Bundle\</a:t>
            </a:r>
            <a:r>
              <a:rPr lang="en-US" sz="2400" dirty="0" err="1">
                <a:solidFill>
                  <a:schemeClr val="bg1"/>
                </a:solidFill>
              </a:rPr>
              <a:t>FrameworkBundle</a:t>
            </a:r>
            <a:r>
              <a:rPr lang="en-US" sz="2400" dirty="0">
                <a:solidFill>
                  <a:schemeClr val="bg1"/>
                </a:solidFill>
              </a:rPr>
              <a:t>\Controller\Controller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class </a:t>
            </a:r>
            <a:r>
              <a:rPr lang="en-US" sz="2400" dirty="0" err="1">
                <a:solidFill>
                  <a:schemeClr val="tx1"/>
                </a:solidFill>
              </a:rPr>
              <a:t>HomeController</a:t>
            </a:r>
            <a:r>
              <a:rPr lang="en-US" sz="2400" dirty="0">
                <a:solidFill>
                  <a:schemeClr val="tx1"/>
                </a:solidFill>
              </a:rPr>
              <a:t> extends </a:t>
            </a:r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…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Controllers </a:t>
            </a:r>
            <a:r>
              <a:rPr lang="en-GB" dirty="0"/>
              <a:t>can hold multiple actions on different </a:t>
            </a:r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Symfony</a:t>
            </a:r>
            <a:r>
              <a:rPr lang="en-GB" dirty="0" smtClean="0"/>
              <a:t> Controllers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695499" y="1791933"/>
            <a:ext cx="106190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param</a:t>
            </a:r>
            <a:r>
              <a:rPr lang="en-US" sz="2400" dirty="0">
                <a:solidFill>
                  <a:schemeClr val="bg1"/>
                </a:solidFill>
              </a:rPr>
              <a:t> Request $request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@Route("/home")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@return \</a:t>
            </a:r>
            <a:r>
              <a:rPr lang="en-US" sz="2400" dirty="0" err="1">
                <a:solidFill>
                  <a:schemeClr val="bg1"/>
                </a:solidFill>
              </a:rPr>
              <a:t>Symfony</a:t>
            </a:r>
            <a:r>
              <a:rPr lang="en-US" sz="2400" dirty="0">
                <a:solidFill>
                  <a:schemeClr val="bg1"/>
                </a:solidFill>
              </a:rPr>
              <a:t>\Component\</a:t>
            </a:r>
            <a:r>
              <a:rPr lang="en-US" sz="2400" dirty="0" err="1">
                <a:solidFill>
                  <a:schemeClr val="bg1"/>
                </a:solidFill>
              </a:rPr>
              <a:t>HttpFoundation</a:t>
            </a:r>
            <a:r>
              <a:rPr lang="en-US" sz="2400" dirty="0">
                <a:solidFill>
                  <a:schemeClr val="bg1"/>
                </a:solidFill>
              </a:rPr>
              <a:t>\Response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indexAction</a:t>
            </a:r>
            <a:r>
              <a:rPr lang="en-US" sz="2400" dirty="0">
                <a:solidFill>
                  <a:schemeClr val="tx1"/>
                </a:solidFill>
              </a:rPr>
              <a:t>(Request $request)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return </a:t>
            </a:r>
            <a:r>
              <a:rPr lang="en-US" sz="2400" dirty="0">
                <a:solidFill>
                  <a:schemeClr val="tx1"/>
                </a:solidFill>
              </a:rPr>
              <a:t>$this-&gt;</a:t>
            </a:r>
            <a:r>
              <a:rPr lang="en-US" sz="2400" dirty="0">
                <a:solidFill>
                  <a:schemeClr val="bg1"/>
                </a:solidFill>
              </a:rPr>
              <a:t>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'view', </a:t>
            </a:r>
            <a:r>
              <a:rPr lang="en-US" sz="2400" dirty="0">
                <a:solidFill>
                  <a:schemeClr val="tx1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('name' </a:t>
            </a:r>
            <a:r>
              <a:rPr lang="en-US" sz="2400" dirty="0">
                <a:solidFill>
                  <a:schemeClr val="tx1"/>
                </a:solidFill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</a:rPr>
              <a:t>$name));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13" y="2081741"/>
            <a:ext cx="4696331" cy="1055608"/>
          </a:xfrm>
          <a:prstGeom prst="wedgeRoundRectCallout">
            <a:avLst>
              <a:gd name="adj1" fmla="val -49778"/>
              <a:gd name="adj2" fmla="val 8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localhost:8000/home</a:t>
            </a:r>
            <a:endParaRPr lang="en-GB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3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D616-C7F8-4EC4-8BC0-DECF311E6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1231358" y="1637122"/>
            <a:ext cx="9698182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public function </a:t>
            </a:r>
            <a:r>
              <a:rPr lang="en-US" dirty="0" err="1">
                <a:solidFill>
                  <a:schemeClr val="tx1"/>
                </a:solidFill>
              </a:rPr>
              <a:t>indexAction</a:t>
            </a:r>
            <a:r>
              <a:rPr lang="en-US" dirty="0">
                <a:solidFill>
                  <a:schemeClr val="tx1"/>
                </a:solidFill>
              </a:rPr>
              <a:t>(Request $request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$person </a:t>
            </a:r>
            <a:r>
              <a:rPr lang="en-US" dirty="0">
                <a:solidFill>
                  <a:schemeClr val="tx1"/>
                </a:solidFill>
              </a:rPr>
              <a:t>= new Person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form = $this-&gt;</a:t>
            </a:r>
            <a:r>
              <a:rPr lang="en-US" dirty="0" err="1">
                <a:solidFill>
                  <a:schemeClr val="bg1"/>
                </a:solidFill>
              </a:rPr>
              <a:t>createForm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PersonType</a:t>
            </a:r>
            <a:r>
              <a:rPr lang="en-US" dirty="0">
                <a:solidFill>
                  <a:schemeClr val="bg1"/>
                </a:solidFill>
              </a:rPr>
              <a:t>::class, </a:t>
            </a:r>
            <a:r>
              <a:rPr lang="en-US" dirty="0" smtClean="0">
                <a:solidFill>
                  <a:schemeClr val="bg1"/>
                </a:solidFill>
              </a:rPr>
              <a:t>$person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if </a:t>
            </a:r>
            <a:r>
              <a:rPr lang="en-US" dirty="0">
                <a:solidFill>
                  <a:schemeClr val="tx1"/>
                </a:solidFill>
              </a:rPr>
              <a:t>($form-&gt;</a:t>
            </a:r>
            <a:r>
              <a:rPr lang="en-US" dirty="0" err="1">
                <a:solidFill>
                  <a:schemeClr val="bg1"/>
                </a:solidFill>
              </a:rPr>
              <a:t>isSubmitted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POST </a:t>
            </a:r>
            <a:r>
              <a:rPr lang="en-US" i="1" dirty="0" smtClean="0">
                <a:solidFill>
                  <a:schemeClr val="accent2"/>
                </a:solidFill>
              </a:rPr>
              <a:t>Request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GET </a:t>
            </a:r>
            <a:r>
              <a:rPr lang="en-US" i="1" dirty="0" smtClean="0">
                <a:solidFill>
                  <a:schemeClr val="accent2"/>
                </a:solidFill>
              </a:rPr>
              <a:t>Request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19DA1-8B8F-473F-AC05-31397899D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Twig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E7009-BDB1-43A7-A46C-6B4B6A019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Template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8550-91B4-4808-B530-8EA0CB5513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33" y="1217727"/>
            <a:ext cx="1890439" cy="28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Twig </a:t>
            </a:r>
            <a:r>
              <a:rPr lang="en-GB" dirty="0"/>
              <a:t>is a view engine used in </a:t>
            </a:r>
            <a:r>
              <a:rPr lang="en-GB" b="1" dirty="0" err="1" smtClean="0">
                <a:solidFill>
                  <a:schemeClr val="bg1"/>
                </a:solidFill>
              </a:rPr>
              <a:t>Symfony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Twig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4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</a:t>
            </a:r>
            <a:r>
              <a:rPr lang="en-GB" dirty="0" smtClean="0"/>
              <a:t>expressions </a:t>
            </a:r>
            <a:r>
              <a:rPr lang="en-GB" dirty="0"/>
              <a:t>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Twig </a:t>
            </a:r>
            <a:r>
              <a:rPr lang="en-GB" dirty="0"/>
              <a:t>Variable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40CC-D2D2-46BF-A28F-7F1F5F331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20913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{{ ... }}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1" y="3825528"/>
            <a:ext cx="401255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smtClean="0">
                <a:solidFill>
                  <a:schemeClr val="tx1"/>
                </a:solidFill>
              </a:rPr>
              <a:t>title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3" y="4654916"/>
            <a:ext cx="401255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err="1" smtClean="0">
                <a:solidFill>
                  <a:schemeClr val="tx1"/>
                </a:solidFill>
              </a:rPr>
              <a:t>article.title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1" y="5558722"/>
            <a:ext cx="401255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smtClean="0">
                <a:solidFill>
                  <a:schemeClr val="tx1"/>
                </a:solidFill>
              </a:rPr>
              <a:t>foo['bar']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</a:t>
            </a:r>
            <a:r>
              <a:rPr lang="en-GB" dirty="0" smtClean="0"/>
              <a:t>arameters </a:t>
            </a:r>
            <a:r>
              <a:rPr lang="en-GB" dirty="0"/>
              <a:t>to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1107973" y="3708684"/>
            <a:ext cx="9982951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 smtClean="0">
                <a:solidFill>
                  <a:schemeClr val="tx1"/>
                </a:solidFill>
              </a:rPr>
              <a:t>public </a:t>
            </a:r>
            <a:r>
              <a:rPr lang="en-GB" sz="2600" dirty="0">
                <a:solidFill>
                  <a:schemeClr val="tx1"/>
                </a:solidFill>
              </a:rPr>
              <a:t>function </a:t>
            </a:r>
            <a:r>
              <a:rPr lang="en-GB" sz="2600" dirty="0" err="1">
                <a:solidFill>
                  <a:schemeClr val="tx1"/>
                </a:solidFill>
              </a:rPr>
              <a:t>indexAction</a:t>
            </a:r>
            <a:r>
              <a:rPr lang="en-GB" sz="2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  return </a:t>
            </a:r>
            <a:r>
              <a:rPr lang="en-GB" sz="2600" dirty="0">
                <a:solidFill>
                  <a:schemeClr val="tx1"/>
                </a:solidFill>
              </a:rPr>
              <a:t>$this-&gt;render(</a:t>
            </a:r>
            <a:r>
              <a:rPr lang="en-GB" sz="2600" dirty="0" smtClean="0">
                <a:solidFill>
                  <a:schemeClr val="tx1"/>
                </a:solidFill>
              </a:rPr>
              <a:t>'default/</a:t>
            </a:r>
            <a:r>
              <a:rPr lang="en-GB" sz="2600" dirty="0" err="1" smtClean="0">
                <a:solidFill>
                  <a:schemeClr val="tx1"/>
                </a:solidFill>
              </a:rPr>
              <a:t>home.html.twig</a:t>
            </a:r>
            <a:r>
              <a:rPr lang="en-GB" sz="2600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GB" sz="2600" dirty="0">
                <a:solidFill>
                  <a:schemeClr val="tx1"/>
                </a:solidFill>
              </a:rPr>
              <a:t>	</a:t>
            </a:r>
            <a:r>
              <a:rPr lang="en-GB" sz="2600" dirty="0" smtClean="0">
                <a:solidFill>
                  <a:schemeClr val="tx1"/>
                </a:solidFill>
              </a:rPr>
              <a:t>			</a:t>
            </a:r>
            <a:r>
              <a:rPr lang="en-GB" sz="2600" dirty="0" smtClean="0">
                <a:solidFill>
                  <a:schemeClr val="bg1"/>
                </a:solidFill>
              </a:rPr>
              <a:t>array</a:t>
            </a:r>
            <a:r>
              <a:rPr lang="en-GB" sz="2600" dirty="0">
                <a:solidFill>
                  <a:schemeClr val="bg1"/>
                </a:solidFill>
              </a:rPr>
              <a:t>("name" =&gt; "Peter")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}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3479409" y="1769748"/>
            <a:ext cx="5240078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 &lt;</a:t>
            </a:r>
            <a:r>
              <a:rPr lang="en-US" sz="2600" dirty="0">
                <a:solidFill>
                  <a:schemeClr val="tx1"/>
                </a:solidFill>
              </a:rPr>
              <a:t>p&gt;Hello, </a:t>
            </a:r>
            <a:r>
              <a:rPr lang="en-US" sz="2600" dirty="0">
                <a:solidFill>
                  <a:schemeClr val="bg1"/>
                </a:solidFill>
              </a:rPr>
              <a:t>{{ name }}</a:t>
            </a:r>
            <a:r>
              <a:rPr lang="en-US" sz="2600" dirty="0">
                <a:solidFill>
                  <a:schemeClr val="tx1"/>
                </a:solidFill>
              </a:rPr>
              <a:t>!&lt;/p&gt;</a:t>
            </a:r>
          </a:p>
          <a:p>
            <a:r>
              <a:rPr lang="en-US" sz="2600" dirty="0">
                <a:solidFill>
                  <a:schemeClr val="tx1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531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Twig </a:t>
            </a:r>
            <a:r>
              <a:rPr lang="en-GB" dirty="0"/>
              <a:t>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</a:t>
            </a:r>
            <a:r>
              <a:rPr lang="en-GB" dirty="0" smtClean="0"/>
              <a:t>Twig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1097420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&lt;form </a:t>
            </a:r>
            <a:r>
              <a:rPr lang="en-US" sz="2400" dirty="0">
                <a:solidFill>
                  <a:schemeClr val="bg1"/>
                </a:solidFill>
              </a:rPr>
              <a:t>action="{{ path("</a:t>
            </a:r>
            <a:r>
              <a:rPr lang="en-US" sz="2400" dirty="0" err="1">
                <a:solidFill>
                  <a:schemeClr val="bg1"/>
                </a:solidFill>
              </a:rPr>
              <a:t>home_index</a:t>
            </a:r>
            <a:r>
              <a:rPr lang="en-US" sz="2400" dirty="0">
                <a:solidFill>
                  <a:schemeClr val="bg1"/>
                </a:solidFill>
              </a:rPr>
              <a:t>") }}"</a:t>
            </a:r>
            <a:r>
              <a:rPr lang="en-US" sz="2400" dirty="0">
                <a:solidFill>
                  <a:schemeClr val="tx1"/>
                </a:solidFill>
              </a:rPr>
              <a:t> method="post"&gt;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label for="</a:t>
            </a:r>
            <a:r>
              <a:rPr lang="en-US" sz="2400" dirty="0" err="1">
                <a:solidFill>
                  <a:schemeClr val="tx1"/>
                </a:solidFill>
              </a:rPr>
              <a:t>person_create</a:t>
            </a:r>
            <a:r>
              <a:rPr lang="en-US" sz="2400" dirty="0">
                <a:solidFill>
                  <a:schemeClr val="tx1"/>
                </a:solidFill>
              </a:rPr>
              <a:t>" name="id"&gt;Name&lt;/label&gt;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input type="text" </a:t>
            </a:r>
            <a:r>
              <a:rPr lang="en-US" sz="2400" dirty="0">
                <a:solidFill>
                  <a:schemeClr val="bg1"/>
                </a:solidFill>
              </a:rPr>
              <a:t>name="person[name]"</a:t>
            </a:r>
            <a:r>
              <a:rPr lang="en-US" sz="2400" dirty="0">
                <a:solidFill>
                  <a:schemeClr val="tx1"/>
                </a:solidFill>
              </a:rPr>
              <a:t> id="</a:t>
            </a:r>
            <a:r>
              <a:rPr lang="en-US" sz="2400" dirty="0" err="1">
                <a:solidFill>
                  <a:schemeClr val="tx1"/>
                </a:solidFill>
              </a:rPr>
              <a:t>person_create</a:t>
            </a:r>
            <a:r>
              <a:rPr lang="en-US" sz="2400" dirty="0">
                <a:solidFill>
                  <a:schemeClr val="tx1"/>
                </a:solidFill>
              </a:rPr>
              <a:t>"/&gt;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input type="submit"&gt;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938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parse the input as an </a:t>
            </a:r>
            <a:r>
              <a:rPr lang="en-GB" dirty="0" smtClean="0"/>
              <a:t>object by the </a:t>
            </a:r>
            <a:r>
              <a:rPr lang="en-GB" b="1" dirty="0" smtClean="0">
                <a:solidFill>
                  <a:schemeClr val="bg1"/>
                </a:solidFill>
              </a:rPr>
              <a:t>form</a:t>
            </a:r>
            <a:r>
              <a:rPr lang="en-GB" dirty="0" smtClean="0"/>
              <a:t> component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95534" y="1898265"/>
            <a:ext cx="10607831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/**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 </a:t>
            </a:r>
            <a:r>
              <a:rPr lang="en-US" sz="2200" dirty="0">
                <a:solidFill>
                  <a:schemeClr val="bg1"/>
                </a:solidFill>
              </a:rPr>
              <a:t>@Route("/home", name="</a:t>
            </a:r>
            <a:r>
              <a:rPr lang="en-US" sz="2200" dirty="0" err="1">
                <a:solidFill>
                  <a:schemeClr val="bg1"/>
                </a:solidFill>
              </a:rPr>
              <a:t>home_index</a:t>
            </a:r>
            <a:r>
              <a:rPr lang="en-US" sz="2200" dirty="0">
                <a:solidFill>
                  <a:schemeClr val="bg1"/>
                </a:solidFill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 </a:t>
            </a:r>
            <a:r>
              <a:rPr lang="en-US" sz="2200" dirty="0">
                <a:solidFill>
                  <a:schemeClr val="bg1"/>
                </a:solidFill>
              </a:rPr>
              <a:t>@return \</a:t>
            </a:r>
            <a:r>
              <a:rPr lang="en-US" sz="2200" dirty="0" err="1">
                <a:solidFill>
                  <a:schemeClr val="bg1"/>
                </a:solidFill>
              </a:rPr>
              <a:t>Symfony</a:t>
            </a:r>
            <a:r>
              <a:rPr lang="en-US" sz="2200" dirty="0">
                <a:solidFill>
                  <a:schemeClr val="bg1"/>
                </a:solidFill>
              </a:rPr>
              <a:t>\Component\</a:t>
            </a:r>
            <a:r>
              <a:rPr lang="en-US" sz="2200" dirty="0" err="1">
                <a:solidFill>
                  <a:schemeClr val="bg1"/>
                </a:solidFill>
              </a:rPr>
              <a:t>HttpFoundation</a:t>
            </a:r>
            <a:r>
              <a:rPr lang="en-US" sz="2200" dirty="0">
                <a:solidFill>
                  <a:schemeClr val="bg1"/>
                </a:solidFill>
              </a:rPr>
              <a:t>\Response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*/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 err="1">
                <a:solidFill>
                  <a:schemeClr val="tx1"/>
                </a:solidFill>
              </a:rPr>
              <a:t>indexAction</a:t>
            </a:r>
            <a:r>
              <a:rPr lang="en-US" sz="2200" dirty="0">
                <a:solidFill>
                  <a:schemeClr val="tx1"/>
                </a:solidFill>
              </a:rPr>
              <a:t>(Request $request</a:t>
            </a:r>
            <a:r>
              <a:rPr lang="en-US" sz="2200" dirty="0" smtClean="0">
                <a:solidFill>
                  <a:schemeClr val="tx1"/>
                </a:solidFill>
              </a:rPr>
              <a:t>) {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>
                <a:solidFill>
                  <a:schemeClr val="bg1"/>
                </a:solidFill>
              </a:rPr>
              <a:t>person = new Person</a:t>
            </a:r>
            <a:r>
              <a:rPr lang="en-US" sz="2200" dirty="0" smtClean="0">
                <a:solidFill>
                  <a:schemeClr val="bg1"/>
                </a:solidFill>
              </a:rPr>
              <a:t>();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</a:rPr>
              <a:t>  $</a:t>
            </a:r>
            <a:r>
              <a:rPr lang="en-US" sz="2200" dirty="0">
                <a:solidFill>
                  <a:schemeClr val="bg1"/>
                </a:solidFill>
              </a:rPr>
              <a:t>form = $this-&gt;</a:t>
            </a:r>
            <a:r>
              <a:rPr lang="en-US" sz="2200" dirty="0" err="1">
                <a:solidFill>
                  <a:schemeClr val="bg1"/>
                </a:solidFill>
              </a:rPr>
              <a:t>createForm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PersonType</a:t>
            </a:r>
            <a:r>
              <a:rPr lang="en-US" sz="2200" dirty="0">
                <a:solidFill>
                  <a:schemeClr val="bg1"/>
                </a:solidFill>
              </a:rPr>
              <a:t>::class, $person</a:t>
            </a:r>
            <a:r>
              <a:rPr lang="en-US" sz="2200" dirty="0" smtClean="0">
                <a:solidFill>
                  <a:schemeClr val="bg1"/>
                </a:solidFill>
              </a:rPr>
              <a:t>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>
                <a:solidFill>
                  <a:schemeClr val="bg1"/>
                </a:solidFill>
              </a:rPr>
              <a:t>form-&gt;</a:t>
            </a:r>
            <a:r>
              <a:rPr lang="en-US" sz="2200" dirty="0" err="1">
                <a:solidFill>
                  <a:schemeClr val="bg1"/>
                </a:solidFill>
              </a:rPr>
              <a:t>handleRequest</a:t>
            </a:r>
            <a:r>
              <a:rPr lang="en-US" sz="2200" dirty="0">
                <a:solidFill>
                  <a:schemeClr val="bg1"/>
                </a:solidFill>
              </a:rPr>
              <a:t>($request</a:t>
            </a:r>
            <a:r>
              <a:rPr lang="en-US" sz="2200" dirty="0" smtClean="0">
                <a:solidFill>
                  <a:schemeClr val="bg1"/>
                </a:solidFill>
              </a:rPr>
              <a:t>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if </a:t>
            </a:r>
            <a:r>
              <a:rPr lang="en-US" sz="2200" dirty="0">
                <a:solidFill>
                  <a:schemeClr val="tx1"/>
                </a:solidFill>
              </a:rPr>
              <a:t>($form-&gt;</a:t>
            </a:r>
            <a:r>
              <a:rPr lang="en-US" sz="2200" dirty="0" err="1">
                <a:solidFill>
                  <a:schemeClr val="tx1"/>
                </a:solidFill>
              </a:rPr>
              <a:t>isSubmitted</a:t>
            </a:r>
            <a:r>
              <a:rPr lang="en-US" sz="2200" dirty="0" smtClean="0">
                <a:solidFill>
                  <a:schemeClr val="tx1"/>
                </a:solidFill>
              </a:rPr>
              <a:t>()) </a:t>
            </a:r>
            <a:r>
              <a:rPr lang="en-US" sz="2200" dirty="0" err="1" smtClean="0">
                <a:solidFill>
                  <a:schemeClr val="tx1"/>
                </a:solidFill>
              </a:rPr>
              <a:t>var_dump</a:t>
            </a:r>
            <a:r>
              <a:rPr lang="en-US" sz="2200" dirty="0">
                <a:solidFill>
                  <a:schemeClr val="tx1"/>
                </a:solidFill>
              </a:rPr>
              <a:t>($person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tx1"/>
                </a:solidFill>
              </a:rPr>
              <a:t>$this-&gt;</a:t>
            </a:r>
            <a:r>
              <a:rPr lang="en-US" sz="2200" dirty="0" smtClean="0">
                <a:solidFill>
                  <a:schemeClr val="tx1"/>
                </a:solidFill>
              </a:rPr>
              <a:t>render('default/</a:t>
            </a:r>
            <a:r>
              <a:rPr lang="en-US" sz="2200" dirty="0" err="1" smtClean="0">
                <a:solidFill>
                  <a:schemeClr val="tx1"/>
                </a:solidFill>
              </a:rPr>
              <a:t>home.html.twig</a:t>
            </a:r>
            <a:r>
              <a:rPr lang="en-US" sz="2200" dirty="0">
                <a:solidFill>
                  <a:schemeClr val="tx1"/>
                </a:solidFill>
              </a:rPr>
              <a:t>');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b="1" dirty="0" smtClean="0">
                <a:solidFill>
                  <a:schemeClr val="bg1"/>
                </a:solidFill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bg1"/>
                </a:solidFill>
              </a:rPr>
              <a:t>else 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bg1"/>
                </a:solidFill>
              </a:rPr>
              <a:t>else</a:t>
            </a:r>
            <a:r>
              <a:rPr lang="en-GB" dirty="0" smtClean="0"/>
              <a:t> </a:t>
            </a:r>
            <a:r>
              <a:rPr lang="en-GB" dirty="0"/>
              <a:t>statements in </a:t>
            </a:r>
            <a:r>
              <a:rPr lang="en-GB" dirty="0" smtClean="0"/>
              <a:t>twig using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{% if %} </a:t>
            </a:r>
            <a:r>
              <a:rPr lang="en-GB" b="1" dirty="0">
                <a:solidFill>
                  <a:schemeClr val="bg1"/>
                </a:solidFill>
              </a:rPr>
              <a:t>… {% </a:t>
            </a:r>
            <a:r>
              <a:rPr lang="en-GB" b="1" dirty="0" err="1">
                <a:solidFill>
                  <a:schemeClr val="bg1"/>
                </a:solidFill>
              </a:rPr>
              <a:t>endif</a:t>
            </a:r>
            <a:r>
              <a:rPr lang="en-GB" b="1" dirty="0">
                <a:solidFill>
                  <a:schemeClr val="bg1"/>
                </a:solidFill>
              </a:rPr>
              <a:t> %}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</a:t>
            </a:r>
            <a:r>
              <a:rPr lang="en-GB" dirty="0" smtClean="0"/>
              <a:t>Twig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1525-385C-4D8A-AB57-A7FD191969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2689573" y="2755698"/>
            <a:ext cx="681975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{% if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&lt;div&gt;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 &lt;</a:t>
            </a:r>
            <a:r>
              <a:rPr lang="en-US" sz="2800" dirty="0">
                <a:solidFill>
                  <a:schemeClr val="tx1"/>
                </a:solidFill>
              </a:rPr>
              <a:t>p&gt;The statement is true"&lt;/p&gt;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&lt;/</a:t>
            </a:r>
            <a:r>
              <a:rPr lang="en-US" sz="2800" dirty="0">
                <a:solidFill>
                  <a:schemeClr val="tx1"/>
                </a:solidFill>
              </a:rPr>
              <a:t>div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650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35584"/>
          </a:xfrm>
        </p:spPr>
        <p:txBody>
          <a:bodyPr/>
          <a:lstStyle/>
          <a:p>
            <a:r>
              <a:rPr lang="en-US" dirty="0" smtClean="0"/>
              <a:t>Iterating </a:t>
            </a:r>
            <a:r>
              <a:rPr lang="en-US" dirty="0"/>
              <a:t>over a sequence of </a:t>
            </a:r>
            <a:r>
              <a:rPr lang="en-US" dirty="0" smtClean="0"/>
              <a:t>numbers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Iterating over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 smtClean="0">
                <a:solidFill>
                  <a:schemeClr val="bg1"/>
                </a:solidFill>
              </a:rPr>
              <a:t>eys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</a:t>
            </a:r>
            <a:r>
              <a:rPr lang="en-GB" dirty="0" smtClean="0"/>
              <a:t>Twig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3238624" y="1782593"/>
            <a:ext cx="5721652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in range(0, 5)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{{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}}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%}</a:t>
            </a:r>
          </a:p>
          <a:p>
            <a:r>
              <a:rPr lang="en-US" sz="2800" i="1" dirty="0" smtClean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0 1 2 3 4 5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2786042" y="4730251"/>
            <a:ext cx="662681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name in </a:t>
            </a:r>
            <a:r>
              <a:rPr lang="en-US" sz="2800" dirty="0" err="1">
                <a:solidFill>
                  <a:schemeClr val="bg1"/>
                </a:solidFill>
              </a:rPr>
              <a:t>phonebook|keys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</a:t>
            </a:r>
            <a:r>
              <a:rPr lang="en-US" sz="2800" dirty="0">
                <a:solidFill>
                  <a:schemeClr val="tx1"/>
                </a:solidFill>
              </a:rPr>
              <a:t>li&gt;{{ name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35584"/>
          </a:xfrm>
        </p:spPr>
        <p:txBody>
          <a:bodyPr/>
          <a:lstStyle/>
          <a:p>
            <a:r>
              <a:rPr lang="en-US" dirty="0"/>
              <a:t>Iterating over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Iterating over </a:t>
            </a:r>
            <a:r>
              <a:rPr lang="en-US" b="1" dirty="0" smtClean="0">
                <a:solidFill>
                  <a:schemeClr val="bg1"/>
                </a:solidFill>
              </a:rPr>
              <a:t>keys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bg1"/>
                </a:solidFill>
              </a:rPr>
              <a:t>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</a:t>
            </a:r>
            <a:r>
              <a:rPr lang="en-GB" dirty="0" smtClean="0"/>
              <a:t>Twig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3238624" y="1745648"/>
            <a:ext cx="57216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age in phonebook %}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en-US" sz="2800" dirty="0">
                <a:solidFill>
                  <a:schemeClr val="tx1"/>
                </a:solidFill>
              </a:rPr>
              <a:t>li&gt;{{ age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2172325" y="4351560"/>
            <a:ext cx="785424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name, age in phonebook %}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en-US" sz="2800" dirty="0">
                <a:solidFill>
                  <a:schemeClr val="tx1"/>
                </a:solidFill>
              </a:rPr>
              <a:t>li&gt;{{ name }}: {{ age }}&lt;/li&gt;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Write a web application, which </a:t>
            </a:r>
            <a:r>
              <a:rPr lang="en-US" dirty="0" smtClean="0"/>
              <a:t>displays and creates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contacts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chemeClr val="bg1"/>
                </a:solidFill>
              </a:rPr>
              <a:t>phonebook</a:t>
            </a:r>
          </a:p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listing and adding </a:t>
            </a:r>
            <a:r>
              <a:rPr lang="en-US" dirty="0" smtClean="0"/>
              <a:t>contacts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Simple </a:t>
            </a:r>
            <a:r>
              <a:rPr lang="en-US" dirty="0" smtClean="0"/>
              <a:t>Phonebook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9" y="3126476"/>
            <a:ext cx="7929676" cy="328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99864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</a:t>
            </a:r>
            <a:r>
              <a:rPr lang="en-US" sz="36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 smtClean="0">
                <a:solidFill>
                  <a:schemeClr val="bg2"/>
                </a:solidFill>
              </a:rPr>
              <a:t>Symfony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 smtClean="0">
                <a:solidFill>
                  <a:schemeClr val="bg1"/>
                </a:solidFill>
              </a:rPr>
              <a:t>PHP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Twig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  <a:p>
            <a:pPr>
              <a:lnSpc>
                <a:spcPct val="13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623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71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A498D-08A4-422C-A9E4-8D89CE05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B5884C-1D98-4693-AD5B-D2B9967E2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Model-View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811F-1169-4D1D-BF37-FE15C86D1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formulated in the late 1970s by </a:t>
            </a:r>
            <a:r>
              <a:rPr lang="en-US" noProof="1"/>
              <a:t>Trygve Reenskaug</a:t>
            </a:r>
          </a:p>
          <a:p>
            <a:pPr>
              <a:lnSpc>
                <a:spcPct val="140000"/>
              </a:lnSpc>
            </a:pPr>
            <a:r>
              <a:rPr lang="en-US" dirty="0"/>
              <a:t>Code reusability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separation of concerns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developed for desktop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Then adapted for internet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5" y="2692033"/>
            <a:ext cx="4138499" cy="40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</a:t>
            </a:r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011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39376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10222</TotalTime>
  <Words>1328</Words>
  <Application>Microsoft Office PowerPoint</Application>
  <PresentationFormat>Widescreen</PresentationFormat>
  <Paragraphs>361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Model-View-Controller (MVC)</vt:lpstr>
      <vt:lpstr>What is Model-View Controller</vt:lpstr>
      <vt:lpstr>Model (Data)</vt:lpstr>
      <vt:lpstr>View </vt:lpstr>
      <vt:lpstr>Controller</vt:lpstr>
      <vt:lpstr>The MVC Pattern</vt:lpstr>
      <vt:lpstr>PowerPoint Presentation</vt:lpstr>
      <vt:lpstr>What is Symfony?</vt:lpstr>
      <vt:lpstr>Installing and Running Symfony</vt:lpstr>
      <vt:lpstr>Composer: Dependency Manager for PHP</vt:lpstr>
      <vt:lpstr>Symfony App Structure</vt:lpstr>
      <vt:lpstr>Symfony Entities: Fields</vt:lpstr>
      <vt:lpstr>Symfony Entities: Properties</vt:lpstr>
      <vt:lpstr>Entity Example (1)</vt:lpstr>
      <vt:lpstr>Entity Example (2)</vt:lpstr>
      <vt:lpstr>Symfony Form Component </vt:lpstr>
      <vt:lpstr>Annotations in Symfony</vt:lpstr>
      <vt:lpstr>Symfony Controllers (1)</vt:lpstr>
      <vt:lpstr>Symfony Controllers (2)</vt:lpstr>
      <vt:lpstr>Controller Actions</vt:lpstr>
      <vt:lpstr>PowerPoint Presentation</vt:lpstr>
      <vt:lpstr>Twig</vt:lpstr>
      <vt:lpstr>Twig Variable Expressions</vt:lpstr>
      <vt:lpstr>Passing Parameters to View</vt:lpstr>
      <vt:lpstr>Forms in Twig</vt:lpstr>
      <vt:lpstr>Handling Form</vt:lpstr>
      <vt:lpstr>Conditional Statements in Twig</vt:lpstr>
      <vt:lpstr>Loops in Twig (1)</vt:lpstr>
      <vt:lpstr>Loops in Twig (2)</vt:lpstr>
      <vt:lpstr>Problem: Simple Phonebook Application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Basic Web</dc:title>
  <dc:subject>Technology Fundamentals  – Practical Training Course @ SoftUni</dc:subject>
  <dc:creator>Software University Foundation</dc:creator>
  <cp:keywords>Technology Fundamentals, technology, fundametnals, php, Software University, SoftUni, programming, coding, software development, education, training, course</cp:keywords>
  <dc:description>Software University Foundation - http://softuni.foundation/</dc:description>
  <cp:lastModifiedBy>Slavi Kapsalov</cp:lastModifiedBy>
  <cp:revision>205</cp:revision>
  <dcterms:created xsi:type="dcterms:W3CDTF">2018-05-23T13:08:44Z</dcterms:created>
  <dcterms:modified xsi:type="dcterms:W3CDTF">2018-11-16T16:29:22Z</dcterms:modified>
  <cp:category>technology fundamentals;computer programming;software development;web development</cp:category>
</cp:coreProperties>
</file>