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508" r:id="rId4"/>
    <p:sldId id="509" r:id="rId5"/>
    <p:sldId id="510" r:id="rId6"/>
    <p:sldId id="511" r:id="rId7"/>
    <p:sldId id="512" r:id="rId8"/>
    <p:sldId id="513" r:id="rId9"/>
    <p:sldId id="518" r:id="rId10"/>
    <p:sldId id="515" r:id="rId11"/>
    <p:sldId id="535" r:id="rId12"/>
    <p:sldId id="536" r:id="rId13"/>
    <p:sldId id="519" r:id="rId14"/>
    <p:sldId id="544" r:id="rId15"/>
    <p:sldId id="542" r:id="rId16"/>
    <p:sldId id="520" r:id="rId17"/>
    <p:sldId id="546" r:id="rId18"/>
    <p:sldId id="524" r:id="rId19"/>
    <p:sldId id="538" r:id="rId20"/>
    <p:sldId id="545" r:id="rId21"/>
    <p:sldId id="522" r:id="rId22"/>
    <p:sldId id="547" r:id="rId23"/>
    <p:sldId id="539" r:id="rId24"/>
    <p:sldId id="548" r:id="rId25"/>
    <p:sldId id="523" r:id="rId26"/>
    <p:sldId id="540" r:id="rId27"/>
    <p:sldId id="541" r:id="rId28"/>
    <p:sldId id="349" r:id="rId29"/>
    <p:sldId id="530" r:id="rId30"/>
    <p:sldId id="531" r:id="rId31"/>
    <p:sldId id="532" r:id="rId32"/>
    <p:sldId id="533" r:id="rId33"/>
    <p:sldId id="5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Object-Relational Mapping (ORM)" id="{E31CF2FB-66D9-445B-95E1-13856A2E3C35}">
          <p14:sldIdLst>
            <p14:sldId id="509"/>
            <p14:sldId id="510"/>
            <p14:sldId id="511"/>
          </p14:sldIdLst>
        </p14:section>
        <p14:section name="Doctrine" id="{DE290DE7-302F-43C5-93E3-13CEF8EAD282}">
          <p14:sldIdLst>
            <p14:sldId id="512"/>
            <p14:sldId id="513"/>
            <p14:sldId id="518"/>
            <p14:sldId id="515"/>
            <p14:sldId id="535"/>
            <p14:sldId id="536"/>
            <p14:sldId id="519"/>
            <p14:sldId id="544"/>
          </p14:sldIdLst>
        </p14:section>
        <p14:section name="Basic CRUD" id="{FAFCE117-5DE9-447D-BE66-E749231B265D}">
          <p14:sldIdLst>
            <p14:sldId id="542"/>
            <p14:sldId id="520"/>
            <p14:sldId id="546"/>
            <p14:sldId id="524"/>
            <p14:sldId id="538"/>
            <p14:sldId id="545"/>
            <p14:sldId id="522"/>
            <p14:sldId id="547"/>
            <p14:sldId id="539"/>
            <p14:sldId id="548"/>
            <p14:sldId id="523"/>
            <p14:sldId id="540"/>
            <p14:sldId id="541"/>
          </p14:sldIdLst>
        </p14:section>
        <p14:section name="Conclusion" id="{10E03AB1-9AA8-4E86-9A64-D741901E50A2}">
          <p14:sldIdLst>
            <p14:sldId id="349"/>
            <p14:sldId id="530"/>
            <p14:sldId id="531"/>
            <p14:sldId id="532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682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2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259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32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2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5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6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49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3.4/doctrine.html#creating-an-entity-class" TargetMode="External"/><Relationship Id="rId2" Type="http://schemas.openxmlformats.org/officeDocument/2006/relationships/hyperlink" Target="https://symfony.com/doc/3.4/doctrine.html#configuring-the-database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ymfony.com/doc/master/bundles/SensioGeneratorBundle/commands/generate_doctrine_form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microsoft.com/office/2007/relationships/hdphoto" Target="../media/hdphoto3.wdp"/><Relationship Id="rId4" Type="http://schemas.openxmlformats.org/officeDocument/2006/relationships/image" Target="../media/image48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07160/what-is-a-csrf-token-what-is-its-importance-and-how-does-it-work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4.gif"/><Relationship Id="rId5" Type="http://schemas.openxmlformats.org/officeDocument/2006/relationships/image" Target="../media/image6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ORM, </a:t>
            </a:r>
            <a:r>
              <a:rPr lang="en-GB" dirty="0"/>
              <a:t>Doctrine and CRUD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Doctrine, Object Persistence, and You">
            <a:extLst>
              <a:ext uri="{FF2B5EF4-FFF2-40B4-BE49-F238E27FC236}">
                <a16:creationId xmlns:a16="http://schemas.microsoft.com/office/drawing/2014/main" id="{E90050A2-EE24-40CF-8B95-FF02628D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0" y="2185796"/>
            <a:ext cx="2966300" cy="35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35149F-F0DB-4FD2-B71C-89310678B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Entity = = = PHP Class +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8FC26-F199-415D-9A1B-747A697C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</a:t>
            </a:r>
            <a:r>
              <a:rPr lang="en-GB" dirty="0" smtClean="0"/>
              <a:t>Implementation (1)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E7926-CCDF-4CA4-BC66-08D1596625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8D635-95D4-4C47-95B3-0D3A00411CBD}"/>
              </a:ext>
            </a:extLst>
          </p:cNvPr>
          <p:cNvSpPr txBox="1">
            <a:spLocks/>
          </p:cNvSpPr>
          <p:nvPr/>
        </p:nvSpPr>
        <p:spPr>
          <a:xfrm>
            <a:off x="1462725" y="1908237"/>
            <a:ext cx="922587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use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Doctrine\ORM\Mapping </a:t>
            </a:r>
            <a:r>
              <a:rPr lang="en-US" sz="2400" dirty="0">
                <a:solidFill>
                  <a:schemeClr val="bg1"/>
                </a:solidFill>
              </a:rPr>
              <a:t>as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ORM;</a:t>
            </a:r>
          </a:p>
          <a:p>
            <a:r>
              <a:rPr lang="nl-NL" sz="2400" dirty="0">
                <a:solidFill>
                  <a:schemeClr val="tx1"/>
                </a:solidFill>
              </a:rPr>
              <a:t>/**</a:t>
            </a:r>
          </a:p>
          <a:p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smtClean="0">
                <a:solidFill>
                  <a:schemeClr val="tx1"/>
                </a:solidFill>
              </a:rPr>
              <a:t>* </a:t>
            </a:r>
            <a:r>
              <a:rPr lang="nl-NL" sz="2400" dirty="0">
                <a:solidFill>
                  <a:schemeClr val="tx1"/>
                </a:solidFill>
              </a:rPr>
              <a:t>Students</a:t>
            </a:r>
          </a:p>
          <a:p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smtClean="0">
                <a:solidFill>
                  <a:schemeClr val="tx1"/>
                </a:solidFill>
              </a:rPr>
              <a:t>*</a:t>
            </a:r>
            <a:endParaRPr lang="nl-NL" sz="2400" dirty="0">
              <a:solidFill>
                <a:schemeClr val="tx1"/>
              </a:solidFill>
            </a:endParaRPr>
          </a:p>
          <a:p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smtClean="0">
                <a:solidFill>
                  <a:schemeClr val="tx1"/>
                </a:solidFill>
              </a:rPr>
              <a:t>*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>
                <a:solidFill>
                  <a:schemeClr val="bg1"/>
                </a:solidFill>
              </a:rPr>
              <a:t>@ORM</a:t>
            </a:r>
            <a:r>
              <a:rPr lang="nl-NL" sz="2400" dirty="0">
                <a:solidFill>
                  <a:schemeClr val="tx1"/>
                </a:solidFill>
              </a:rPr>
              <a:t>\Table(name="</a:t>
            </a:r>
            <a:r>
              <a:rPr lang="nl-NL" sz="2400" dirty="0" smtClean="0">
                <a:solidFill>
                  <a:schemeClr val="tx1"/>
                </a:solidFill>
              </a:rPr>
              <a:t>student")</a:t>
            </a:r>
            <a:endParaRPr lang="nl-NL" sz="2400" dirty="0">
              <a:solidFill>
                <a:schemeClr val="tx1"/>
              </a:solidFill>
            </a:endParaRPr>
          </a:p>
          <a:p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smtClean="0">
                <a:solidFill>
                  <a:schemeClr val="tx1"/>
                </a:solidFill>
              </a:rPr>
              <a:t>* </a:t>
            </a:r>
            <a:r>
              <a:rPr lang="nl-NL" sz="2400" dirty="0">
                <a:solidFill>
                  <a:schemeClr val="bg1"/>
                </a:solidFill>
              </a:rPr>
              <a:t>@ORM</a:t>
            </a:r>
            <a:r>
              <a:rPr lang="nl-NL" sz="2400" dirty="0">
                <a:solidFill>
                  <a:schemeClr val="tx1"/>
                </a:solidFill>
              </a:rPr>
              <a:t>\Entity(repositoryClass</a:t>
            </a:r>
            <a:r>
              <a:rPr lang="nl-NL" sz="2400" dirty="0" smtClean="0">
                <a:solidFill>
                  <a:schemeClr val="tx1"/>
                </a:solidFill>
              </a:rPr>
              <a:t>="AppBundle\Repository</a:t>
            </a:r>
            <a:r>
              <a:rPr lang="nl-NL" sz="2400" dirty="0">
                <a:solidFill>
                  <a:schemeClr val="tx1"/>
                </a:solidFill>
              </a:rPr>
              <a:t>\				</a:t>
            </a:r>
            <a:r>
              <a:rPr lang="bg-BG" sz="2400" dirty="0">
                <a:solidFill>
                  <a:schemeClr val="tx1"/>
                </a:solidFill>
              </a:rPr>
              <a:t>     </a:t>
            </a:r>
            <a:r>
              <a:rPr lang="nl-NL" sz="2400" dirty="0">
                <a:solidFill>
                  <a:schemeClr val="tx1"/>
                </a:solidFill>
              </a:rPr>
              <a:t>StudentRepository")</a:t>
            </a:r>
          </a:p>
          <a:p>
            <a:r>
              <a:rPr lang="nl-NL" sz="2400" dirty="0">
                <a:solidFill>
                  <a:schemeClr val="tx1"/>
                </a:solidFill>
              </a:rPr>
              <a:t> </a:t>
            </a:r>
            <a:r>
              <a:rPr lang="nl-NL" sz="2400" dirty="0" smtClean="0">
                <a:solidFill>
                  <a:schemeClr val="tx1"/>
                </a:solidFill>
              </a:rPr>
              <a:t>*/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9C9EF-583C-4653-A5E8-D7FB2A0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Implementation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E5B7-1AB0-4711-A545-AB7FA639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BEC9F-7F33-4631-A07A-44F6BF98B2A2}"/>
              </a:ext>
            </a:extLst>
          </p:cNvPr>
          <p:cNvSpPr txBox="1">
            <a:spLocks/>
          </p:cNvSpPr>
          <p:nvPr/>
        </p:nvSpPr>
        <p:spPr>
          <a:xfrm>
            <a:off x="2147152" y="1255195"/>
            <a:ext cx="7549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class </a:t>
            </a:r>
            <a:r>
              <a:rPr lang="en-GB" sz="2400" dirty="0" smtClean="0">
                <a:solidFill>
                  <a:schemeClr val="tx1"/>
                </a:solidFill>
              </a:rPr>
              <a:t>Student 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nb-NO" sz="2400" dirty="0" smtClean="0">
                <a:solidFill>
                  <a:schemeClr val="tx1"/>
                </a:solidFill>
              </a:rPr>
              <a:t>  /**</a:t>
            </a:r>
            <a:endParaRPr lang="nb-NO" sz="2400" dirty="0">
              <a:solidFill>
                <a:schemeClr val="tx1"/>
              </a:solidFill>
            </a:endParaRP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tx1"/>
                </a:solidFill>
              </a:rPr>
              <a:t>@var int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</a:t>
            </a:r>
            <a:endParaRPr lang="nb-NO" sz="2400" dirty="0">
              <a:solidFill>
                <a:schemeClr val="tx1"/>
              </a:solidFill>
            </a:endParaRP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bg1"/>
                </a:solidFill>
              </a:rPr>
              <a:t>@ORM</a:t>
            </a:r>
            <a:r>
              <a:rPr lang="nb-NO" sz="2400" dirty="0">
                <a:solidFill>
                  <a:schemeClr val="tx1"/>
                </a:solidFill>
              </a:rPr>
              <a:t>\Column(name="id", type="integer")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bg1"/>
                </a:solidFill>
              </a:rPr>
              <a:t>@ORM</a:t>
            </a:r>
            <a:r>
              <a:rPr lang="nb-NO" sz="2400" dirty="0">
                <a:solidFill>
                  <a:schemeClr val="tx1"/>
                </a:solidFill>
              </a:rPr>
              <a:t>\Id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bg1"/>
                </a:solidFill>
              </a:rPr>
              <a:t>@ORM</a:t>
            </a:r>
            <a:r>
              <a:rPr lang="nb-NO" sz="2400" dirty="0">
                <a:solidFill>
                  <a:schemeClr val="tx1"/>
                </a:solidFill>
              </a:rPr>
              <a:t>\</a:t>
            </a:r>
            <a:r>
              <a:rPr lang="nb-NO" sz="2400" dirty="0">
                <a:solidFill>
                  <a:schemeClr val="bg1"/>
                </a:solidFill>
              </a:rPr>
              <a:t>GeneratedValue(strategy="AUTO")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*/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private </a:t>
            </a:r>
            <a:r>
              <a:rPr lang="nb-NO" sz="2400" dirty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chemeClr val="tx1"/>
                </a:solidFill>
              </a:rPr>
              <a:t>id</a:t>
            </a:r>
            <a:r>
              <a:rPr lang="nb-NO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bg-BG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B38FBA-27F4-47A9-BF26-D8C35626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Implementation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F2D24-3205-4C1C-B2A4-FD373A2816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79543C8-9AE5-4DD7-827C-9EC67A68265A}"/>
              </a:ext>
            </a:extLst>
          </p:cNvPr>
          <p:cNvSpPr txBox="1">
            <a:spLocks/>
          </p:cNvSpPr>
          <p:nvPr/>
        </p:nvSpPr>
        <p:spPr>
          <a:xfrm>
            <a:off x="2483862" y="1827229"/>
            <a:ext cx="7389187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nb-NO" sz="2400" dirty="0" smtClean="0">
                <a:solidFill>
                  <a:schemeClr val="tx1"/>
                </a:solidFill>
              </a:rPr>
              <a:t>  /**</a:t>
            </a:r>
            <a:endParaRPr lang="nb-NO" sz="2400" dirty="0">
              <a:solidFill>
                <a:schemeClr val="tx1"/>
              </a:solidFill>
            </a:endParaRP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tx1"/>
                </a:solidFill>
              </a:rPr>
              <a:t>@var string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</a:t>
            </a:r>
            <a:endParaRPr lang="nb-NO" sz="2400" dirty="0">
              <a:solidFill>
                <a:schemeClr val="tx1"/>
              </a:solidFill>
            </a:endParaRP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 </a:t>
            </a:r>
            <a:r>
              <a:rPr lang="nb-NO" sz="2400" dirty="0">
                <a:solidFill>
                  <a:schemeClr val="bg1"/>
                </a:solidFill>
              </a:rPr>
              <a:t>@ORM</a:t>
            </a:r>
            <a:r>
              <a:rPr lang="nb-NO" sz="2400" dirty="0">
                <a:solidFill>
                  <a:schemeClr val="tx1"/>
                </a:solidFill>
              </a:rPr>
              <a:t>\Column(name="name", type="text")</a:t>
            </a:r>
          </a:p>
          <a:p>
            <a:r>
              <a:rPr lang="nb-NO" sz="2400" dirty="0">
                <a:solidFill>
                  <a:schemeClr val="tx1"/>
                </a:solidFill>
              </a:rPr>
              <a:t>  </a:t>
            </a:r>
            <a:r>
              <a:rPr lang="nb-NO" sz="2400" dirty="0" smtClean="0">
                <a:solidFill>
                  <a:schemeClr val="tx1"/>
                </a:solidFill>
              </a:rPr>
              <a:t> */</a:t>
            </a:r>
            <a:endParaRPr lang="nb-NO" sz="2400" dirty="0">
              <a:solidFill>
                <a:schemeClr val="tx1"/>
              </a:solidFill>
            </a:endParaRPr>
          </a:p>
          <a:p>
            <a:r>
              <a:rPr lang="nb-NO" sz="2400" dirty="0" smtClean="0">
                <a:solidFill>
                  <a:schemeClr val="tx1"/>
                </a:solidFill>
              </a:rPr>
              <a:t>  private </a:t>
            </a:r>
            <a:r>
              <a:rPr lang="nb-NO" sz="2400" dirty="0">
                <a:solidFill>
                  <a:schemeClr val="tx1"/>
                </a:solidFill>
              </a:rPr>
              <a:t>$name</a:t>
            </a:r>
            <a:r>
              <a:rPr lang="nb-NO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nb-NO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4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3760-6FEB-45EA-B795-016BD0F0F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Represents an architectural layer that handles communication between the application and data source</a:t>
            </a:r>
            <a:endParaRPr lang="bg-BG" dirty="0"/>
          </a:p>
          <a:p>
            <a:r>
              <a:rPr lang="en-GB" dirty="0"/>
              <a:t>Makes your code </a:t>
            </a:r>
            <a:r>
              <a:rPr lang="en-GB" b="1" dirty="0">
                <a:solidFill>
                  <a:schemeClr val="bg1"/>
                </a:solidFill>
              </a:rPr>
              <a:t>reusable</a:t>
            </a:r>
          </a:p>
          <a:p>
            <a:r>
              <a:rPr lang="en-US" dirty="0"/>
              <a:t>Isolates your queries from other logic</a:t>
            </a:r>
          </a:p>
          <a:p>
            <a:r>
              <a:rPr lang="en-US" dirty="0"/>
              <a:t>Provides access to helper methods for each property</a:t>
            </a:r>
            <a:br>
              <a:rPr lang="en-US" dirty="0"/>
            </a:br>
            <a:r>
              <a:rPr lang="en-US" dirty="0"/>
              <a:t>of your entity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Repository directory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7DBC2-3F31-4F2D-9C31-0114ADF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  <a:r>
              <a:rPr lang="en-GB" dirty="0"/>
              <a:t>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2984-745C-4457-B493-FC3E292AC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33" y="4583915"/>
            <a:ext cx="3205808" cy="19677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60034E-2C07-4514-81AE-A75B31C63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4513" cy="5509916"/>
          </a:xfrm>
        </p:spPr>
        <p:txBody>
          <a:bodyPr>
            <a:normAutofit/>
          </a:bodyPr>
          <a:lstStyle/>
          <a:p>
            <a:r>
              <a:rPr lang="en-US" sz="3400" dirty="0"/>
              <a:t>Doctrine comes with a handy console tool for creating</a:t>
            </a:r>
            <a:br>
              <a:rPr lang="en-US" sz="3400" dirty="0"/>
            </a:br>
            <a:r>
              <a:rPr lang="en-US" sz="3400" dirty="0"/>
              <a:t>databases, entities, forms and is also able to manage them</a:t>
            </a:r>
          </a:p>
          <a:p>
            <a:r>
              <a:rPr lang="en-US" sz="3400" dirty="0"/>
              <a:t>To </a:t>
            </a:r>
            <a:r>
              <a:rPr lang="en-US" sz="3400" dirty="0">
                <a:hlinkClick r:id="rId2"/>
              </a:rPr>
              <a:t>create a database</a:t>
            </a:r>
            <a:r>
              <a:rPr lang="en-US" sz="3400" dirty="0"/>
              <a:t>, open the terminal window and type:</a:t>
            </a:r>
            <a:endParaRPr lang="en-GB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GB" sz="3400" dirty="0"/>
              <a:t>Doctrine creates:</a:t>
            </a:r>
            <a:endParaRPr lang="en-GB" sz="3400" dirty="0">
              <a:hlinkClick r:id="rId3"/>
            </a:endParaRPr>
          </a:p>
          <a:p>
            <a:pPr lvl="1"/>
            <a:r>
              <a:rPr lang="en-GB" sz="3200" dirty="0">
                <a:hlinkClick r:id="rId3"/>
              </a:rPr>
              <a:t>entity</a:t>
            </a:r>
            <a:endParaRPr lang="en-GB" sz="3200" dirty="0"/>
          </a:p>
          <a:p>
            <a:pPr lvl="1"/>
            <a:r>
              <a:rPr lang="en-GB" sz="3200" dirty="0">
                <a:hlinkClick r:id="rId4"/>
              </a:rPr>
              <a:t>form</a:t>
            </a:r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6A528D-A17F-4605-A1EA-8E4B172B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Doctrine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676-D14B-4A9E-8F52-4B1F6219C5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2589C-3767-49B6-BD9E-0A805055158B}"/>
              </a:ext>
            </a:extLst>
          </p:cNvPr>
          <p:cNvSpPr txBox="1"/>
          <p:nvPr/>
        </p:nvSpPr>
        <p:spPr>
          <a:xfrm>
            <a:off x="2627660" y="3100876"/>
            <a:ext cx="703999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php bin/console doctrine:database:create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2589C-3767-49B6-BD9E-0A805055158B}"/>
              </a:ext>
            </a:extLst>
          </p:cNvPr>
          <p:cNvSpPr txBox="1"/>
          <p:nvPr/>
        </p:nvSpPr>
        <p:spPr>
          <a:xfrm>
            <a:off x="2627661" y="4470871"/>
            <a:ext cx="70399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php bin/console doctrine:generate:entity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2589C-3767-49B6-BD9E-0A805055158B}"/>
              </a:ext>
            </a:extLst>
          </p:cNvPr>
          <p:cNvSpPr txBox="1"/>
          <p:nvPr/>
        </p:nvSpPr>
        <p:spPr>
          <a:xfrm>
            <a:off x="1268468" y="5840866"/>
            <a:ext cx="9758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php bin/console doctrine:generate:form AppBundle:Student</a:t>
            </a:r>
            <a:endParaRPr lang="en-GB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E8B04-69B6-4905-AFB3-AAE0EA3E8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solidFill>
                  <a:schemeClr val="bg1"/>
                </a:solidFill>
              </a:rPr>
              <a:t>CRUD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FD5E1-FEB9-4A12-B64E-6B8D00F77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eade,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6E14F-AA4F-4096-AD2A-11C2ABE956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Files View File Icon | Windows 8 Iconset | Icons8">
            <a:extLst>
              <a:ext uri="{FF2B5EF4-FFF2-40B4-BE49-F238E27FC236}">
                <a16:creationId xmlns:a16="http://schemas.microsoft.com/office/drawing/2014/main" id="{7CCD670B-1097-46B5-91A1-5575F796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19" y="1456377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Clipart of Add">
            <a:extLst>
              <a:ext uri="{FF2B5EF4-FFF2-40B4-BE49-F238E27FC236}">
                <a16:creationId xmlns:a16="http://schemas.microsoft.com/office/drawing/2014/main" id="{8D626B90-565C-4748-BB75-80700E12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97" y="1456377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finder - 'Documents' by boris farias">
            <a:extLst>
              <a:ext uri="{FF2B5EF4-FFF2-40B4-BE49-F238E27FC236}">
                <a16:creationId xmlns:a16="http://schemas.microsoft.com/office/drawing/2014/main" id="{C010C474-A270-4916-AF7A-1502C2E9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97" y="2715705"/>
            <a:ext cx="1162575" cy="11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, garbage, remove, trash, trash can icon">
            <a:extLst>
              <a:ext uri="{FF2B5EF4-FFF2-40B4-BE49-F238E27FC236}">
                <a16:creationId xmlns:a16="http://schemas.microsoft.com/office/drawing/2014/main" id="{44FB465E-A3A3-4DB4-995C-025CD18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30" y="2715704"/>
            <a:ext cx="1162576" cy="1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137" y="1099752"/>
            <a:ext cx="11818096" cy="56717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First, we need a html form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40" y="100750"/>
            <a:ext cx="9506047" cy="882654"/>
          </a:xfrm>
        </p:spPr>
        <p:txBody>
          <a:bodyPr/>
          <a:lstStyle/>
          <a:p>
            <a:r>
              <a:rPr lang="en-GB" dirty="0" smtClean="0"/>
              <a:t>Create 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86147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1061673" y="1740130"/>
            <a:ext cx="8744613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form </a:t>
            </a:r>
            <a:r>
              <a:rPr lang="en-US" sz="2400" dirty="0">
                <a:solidFill>
                  <a:schemeClr val="bg1"/>
                </a:solidFill>
              </a:rPr>
              <a:t>action="{{ path('create') }}"</a:t>
            </a:r>
            <a:r>
              <a:rPr lang="en-US" sz="2400" dirty="0">
                <a:solidFill>
                  <a:schemeClr val="tx1"/>
                </a:solidFill>
              </a:rPr>
              <a:t> method="post"&gt;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&lt;</a:t>
            </a:r>
            <a:r>
              <a:rPr lang="en-US" sz="2400" dirty="0">
                <a:solidFill>
                  <a:schemeClr val="tx1"/>
                </a:solidFill>
              </a:rPr>
              <a:t>div class="row"&gt;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  &lt;</a:t>
            </a:r>
            <a:r>
              <a:rPr lang="en-US" sz="2400" dirty="0">
                <a:solidFill>
                  <a:schemeClr val="tx1"/>
                </a:solidFill>
              </a:rPr>
              <a:t>label&gt;Name: &lt;/label&gt;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&lt;input type="text" </a:t>
            </a:r>
            <a:r>
              <a:rPr lang="en-US" sz="2400" dirty="0" smtClean="0">
                <a:solidFill>
                  <a:schemeClr val="bg1"/>
                </a:solidFill>
              </a:rPr>
              <a:t>name="student[name]"</a:t>
            </a:r>
            <a:r>
              <a:rPr lang="en-US" sz="2400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&lt;/</a:t>
            </a:r>
            <a:r>
              <a:rPr lang="en-US" sz="2400" dirty="0">
                <a:solidFill>
                  <a:schemeClr val="tx1"/>
                </a:solidFill>
              </a:rPr>
              <a:t>div&gt;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button type="submit"&gt;Create&lt;/button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{{ </a:t>
            </a:r>
            <a:r>
              <a:rPr lang="en-US" sz="2400" dirty="0" err="1">
                <a:solidFill>
                  <a:schemeClr val="bg1"/>
                </a:solidFill>
              </a:rPr>
              <a:t>form_row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form._token</a:t>
            </a:r>
            <a:r>
              <a:rPr lang="en-US" sz="2400" dirty="0">
                <a:solidFill>
                  <a:schemeClr val="bg1"/>
                </a:solidFill>
              </a:rPr>
              <a:t>) }}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form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547295" y="4850023"/>
            <a:ext cx="2642753" cy="1055608"/>
          </a:xfrm>
          <a:prstGeom prst="wedgeRoundRectCallout">
            <a:avLst>
              <a:gd name="adj1" fmla="val -49377"/>
              <a:gd name="adj2" fmla="val 16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Protecting from </a:t>
            </a:r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CSRF</a:t>
            </a:r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attacks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6440136" y="2356222"/>
            <a:ext cx="3276051" cy="919401"/>
          </a:xfrm>
          <a:prstGeom prst="wedgeRoundRectCallout">
            <a:avLst>
              <a:gd name="adj1" fmla="val -34617"/>
              <a:gd name="adj2" fmla="val 61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an entity in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twig 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5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Entity </a:t>
            </a:r>
            <a:r>
              <a:rPr lang="en-GB" dirty="0" smtClean="0"/>
              <a:t>(1)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696071" y="1928534"/>
            <a:ext cx="10821616" cy="3049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/**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>
                <a:solidFill>
                  <a:schemeClr val="tx1"/>
                </a:solidFill>
              </a:rPr>
              <a:t>param</a:t>
            </a:r>
            <a:r>
              <a:rPr lang="en-US" sz="2400" dirty="0">
                <a:solidFill>
                  <a:schemeClr val="tx1"/>
                </a:solidFill>
              </a:rPr>
              <a:t> Request $request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@Route(</a:t>
            </a:r>
            <a:r>
              <a:rPr lang="en-US" sz="2400" dirty="0">
                <a:solidFill>
                  <a:schemeClr val="bg1"/>
                </a:solidFill>
              </a:rPr>
              <a:t>"/create"</a:t>
            </a:r>
            <a:r>
              <a:rPr lang="en-US" sz="2400" dirty="0">
                <a:solidFill>
                  <a:schemeClr val="tx1"/>
                </a:solidFill>
              </a:rPr>
              <a:t>, name="create")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@return \</a:t>
            </a:r>
            <a:r>
              <a:rPr lang="en-US" sz="2400" dirty="0" err="1">
                <a:solidFill>
                  <a:schemeClr val="tx1"/>
                </a:solidFill>
              </a:rPr>
              <a:t>Symfony</a:t>
            </a:r>
            <a:r>
              <a:rPr lang="en-US" sz="2400" dirty="0">
                <a:solidFill>
                  <a:schemeClr val="tx1"/>
                </a:solidFill>
              </a:rPr>
              <a:t>\Component\</a:t>
            </a:r>
            <a:r>
              <a:rPr lang="en-US" sz="2400" dirty="0" err="1">
                <a:solidFill>
                  <a:schemeClr val="tx1"/>
                </a:solidFill>
              </a:rPr>
              <a:t>HttpFoundation</a:t>
            </a:r>
            <a:r>
              <a:rPr lang="en-US" sz="2400" dirty="0">
                <a:solidFill>
                  <a:schemeClr val="tx1"/>
                </a:solidFill>
              </a:rPr>
              <a:t>\</a:t>
            </a:r>
            <a:r>
              <a:rPr lang="en-US" sz="2400" dirty="0" err="1">
                <a:solidFill>
                  <a:schemeClr val="tx1"/>
                </a:solidFill>
              </a:rPr>
              <a:t>RedirectResponse</a:t>
            </a:r>
            <a:r>
              <a:rPr lang="en-US" sz="2400" dirty="0" smtClean="0">
                <a:solidFill>
                  <a:schemeClr val="tx1"/>
                </a:solidFill>
              </a:rPr>
              <a:t>|		\</a:t>
            </a:r>
            <a:r>
              <a:rPr lang="en-US" sz="2400" dirty="0" err="1">
                <a:solidFill>
                  <a:schemeClr val="tx1"/>
                </a:solidFill>
              </a:rPr>
              <a:t>Symfony</a:t>
            </a:r>
            <a:r>
              <a:rPr lang="en-US" sz="2400" dirty="0">
                <a:solidFill>
                  <a:schemeClr val="tx1"/>
                </a:solidFill>
              </a:rPr>
              <a:t>\Component\</a:t>
            </a:r>
            <a:r>
              <a:rPr lang="en-US" sz="2400" dirty="0" err="1">
                <a:solidFill>
                  <a:schemeClr val="tx1"/>
                </a:solidFill>
              </a:rPr>
              <a:t>HttpFoundation</a:t>
            </a:r>
            <a:r>
              <a:rPr lang="en-US" sz="2400" dirty="0">
                <a:solidFill>
                  <a:schemeClr val="tx1"/>
                </a:solidFill>
              </a:rPr>
              <a:t>\Response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*/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Mapping </a:t>
            </a:r>
            <a:r>
              <a:rPr lang="en-GB" dirty="0"/>
              <a:t>the data to an </a:t>
            </a:r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Entity </a:t>
            </a:r>
            <a:r>
              <a:rPr lang="en-GB" dirty="0" smtClean="0"/>
              <a:t>(2)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638563" y="1974584"/>
            <a:ext cx="1014733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 smtClean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tx1"/>
                </a:solidFill>
              </a:rPr>
              <a:t>function create(</a:t>
            </a:r>
            <a:r>
              <a:rPr lang="en-GB" sz="2400" dirty="0">
                <a:solidFill>
                  <a:schemeClr val="bg1"/>
                </a:solidFill>
              </a:rPr>
              <a:t>Request</a:t>
            </a:r>
            <a:r>
              <a:rPr lang="en-GB" sz="2400" dirty="0">
                <a:solidFill>
                  <a:schemeClr val="tx1"/>
                </a:solidFill>
              </a:rPr>
              <a:t> $request)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$student = new Student();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$form = $this-&gt;createForm(StudentType::class, $student);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$form-&gt;handleRequest($request);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bg-BG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Entity </a:t>
            </a:r>
            <a:r>
              <a:rPr lang="en-GB" dirty="0" smtClean="0"/>
              <a:t>(3)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638563" y="1414638"/>
            <a:ext cx="1001189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($form-&gt;isSubmitted())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bg-BG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$em =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$this-&gt;getDoctrine()-&gt;getManager()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2400" dirty="0">
                <a:solidFill>
                  <a:schemeClr val="tx1"/>
                </a:solidFill>
              </a:rPr>
              <a:t>    $em-&gt;</a:t>
            </a:r>
            <a:r>
              <a:rPr lang="en-GB" sz="2400" dirty="0">
                <a:solidFill>
                  <a:schemeClr val="bg1"/>
                </a:solidFill>
              </a:rPr>
              <a:t>persist(</a:t>
            </a:r>
            <a:r>
              <a:rPr lang="bg-BG" sz="2400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$em-&gt;</a:t>
            </a:r>
            <a:r>
              <a:rPr lang="en-GB" sz="2400" dirty="0">
                <a:solidFill>
                  <a:schemeClr val="bg1"/>
                </a:solidFill>
              </a:rPr>
              <a:t>flush()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return $this-&gt;redirect('/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lvl="0"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return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$this-&gt;render('student/create.html.</a:t>
            </a:r>
            <a:r>
              <a:rPr lang="en-GB" sz="2400" dirty="0">
                <a:solidFill>
                  <a:schemeClr val="tx1"/>
                </a:solidFill>
              </a:rPr>
              <a:t>twig</a:t>
            </a:r>
            <a:r>
              <a:rPr lang="en-GB" sz="2400" dirty="0" smtClean="0">
                <a:solidFill>
                  <a:schemeClr val="tx1"/>
                </a:solidFill>
              </a:rPr>
              <a:t>',</a:t>
            </a:r>
          </a:p>
          <a:p>
            <a:pPr lvl="0"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	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		[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'form' =&gt; $form-&gt;createView()]);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452144" y="1440950"/>
            <a:ext cx="3276051" cy="919401"/>
          </a:xfrm>
          <a:prstGeom prst="wedgeRoundRectCallout">
            <a:avLst>
              <a:gd name="adj1" fmla="val -49377"/>
              <a:gd name="adj2" fmla="val 16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the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doctrine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3880119" y="3045336"/>
            <a:ext cx="4624653" cy="510778"/>
          </a:xfrm>
          <a:prstGeom prst="wedgeRoundRectCallout">
            <a:avLst>
              <a:gd name="adj1" fmla="val -53978"/>
              <a:gd name="adj2" fmla="val 6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the entity in the database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571868" y="2434298"/>
            <a:ext cx="4874658" cy="510778"/>
          </a:xfrm>
          <a:prstGeom prst="wedgeRoundRectCallout">
            <a:avLst>
              <a:gd name="adj1" fmla="val -53843"/>
              <a:gd name="adj2" fmla="val 11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 an instance in EntityManager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5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Object-Relational Mapping (ORM)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Symfony Data (Doctrine)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Basic CRUD 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Read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Update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295451" y="1623993"/>
            <a:ext cx="1156279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form </a:t>
            </a:r>
            <a:r>
              <a:rPr lang="en-US" sz="2400" dirty="0">
                <a:solidFill>
                  <a:schemeClr val="bg1"/>
                </a:solidFill>
              </a:rPr>
              <a:t>action="{{ path('edit', {id: student.id}) }}"</a:t>
            </a:r>
            <a:r>
              <a:rPr lang="en-US" sz="2400" dirty="0">
                <a:solidFill>
                  <a:schemeClr val="tx1"/>
                </a:solidFill>
              </a:rPr>
              <a:t> method="post"&gt;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&lt;</a:t>
            </a:r>
            <a:r>
              <a:rPr lang="en-US" sz="2400" dirty="0">
                <a:solidFill>
                  <a:schemeClr val="tx1"/>
                </a:solidFill>
              </a:rPr>
              <a:t>div class="row"&gt;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>
                <a:solidFill>
                  <a:schemeClr val="tx1"/>
                </a:solidFill>
              </a:rPr>
              <a:t>label&gt;Name: &lt;/label&gt;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&lt;</a:t>
            </a:r>
            <a:r>
              <a:rPr lang="en-US" sz="2400" dirty="0">
                <a:solidFill>
                  <a:schemeClr val="tx1"/>
                </a:solidFill>
              </a:rPr>
              <a:t>input type="text" </a:t>
            </a:r>
            <a:r>
              <a:rPr lang="en-US" sz="2400" dirty="0">
                <a:solidFill>
                  <a:schemeClr val="bg1"/>
                </a:solidFill>
              </a:rPr>
              <a:t>name="student[name]"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>
                <a:solidFill>
                  <a:schemeClr val="bg1"/>
                </a:solidFill>
              </a:rPr>
              <a:t>value="{{ student.name }}"</a:t>
            </a:r>
            <a:r>
              <a:rPr lang="en-US" sz="2400" dirty="0">
                <a:solidFill>
                  <a:schemeClr val="tx1"/>
                </a:solidFill>
              </a:rPr>
              <a:t>/&gt;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&lt;/</a:t>
            </a:r>
            <a:r>
              <a:rPr lang="en-US" sz="2400" dirty="0">
                <a:solidFill>
                  <a:schemeClr val="tx1"/>
                </a:solidFill>
              </a:rPr>
              <a:t>div&gt;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&lt;</a:t>
            </a:r>
            <a:r>
              <a:rPr lang="en-US" sz="2400" dirty="0">
                <a:solidFill>
                  <a:schemeClr val="tx1"/>
                </a:solidFill>
              </a:rPr>
              <a:t>button type="submit"&gt;Edit&lt;/button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{{ </a:t>
            </a:r>
            <a:r>
              <a:rPr lang="en-US" sz="2400" dirty="0" err="1">
                <a:solidFill>
                  <a:schemeClr val="tx1"/>
                </a:solidFill>
              </a:rPr>
              <a:t>form_row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form._token</a:t>
            </a:r>
            <a:r>
              <a:rPr lang="en-US" sz="2400" dirty="0">
                <a:solidFill>
                  <a:schemeClr val="tx1"/>
                </a:solidFill>
              </a:rPr>
              <a:t>) }}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form&gt;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4934359" y="2188143"/>
            <a:ext cx="3157639" cy="510778"/>
          </a:xfrm>
          <a:prstGeom prst="wedgeRoundRectCallout">
            <a:avLst>
              <a:gd name="adj1" fmla="val -9696"/>
              <a:gd name="adj2" fmla="val -67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locallhost:8000/edit/2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920958" y="4365151"/>
            <a:ext cx="3276051" cy="919401"/>
          </a:xfrm>
          <a:prstGeom prst="wedgeRoundRectCallout">
            <a:avLst>
              <a:gd name="adj1" fmla="val -32511"/>
              <a:gd name="adj2" fmla="val -59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pecifies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initial value of the 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1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 </a:t>
            </a:r>
            <a:r>
              <a:rPr lang="en-GB" dirty="0" smtClean="0"/>
              <a:t>Entity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716470" y="1849745"/>
            <a:ext cx="10759832" cy="3634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/**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* </a:t>
            </a: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>
                <a:solidFill>
                  <a:schemeClr val="tx1"/>
                </a:solidFill>
              </a:rPr>
              <a:t>param</a:t>
            </a:r>
            <a:r>
              <a:rPr lang="en-US" sz="2400" dirty="0">
                <a:solidFill>
                  <a:schemeClr val="tx1"/>
                </a:solidFill>
              </a:rPr>
              <a:t> $id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* </a:t>
            </a: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>
                <a:solidFill>
                  <a:schemeClr val="tx1"/>
                </a:solidFill>
              </a:rPr>
              <a:t>param</a:t>
            </a:r>
            <a:r>
              <a:rPr lang="en-US" sz="2400" dirty="0">
                <a:solidFill>
                  <a:schemeClr val="tx1"/>
                </a:solidFill>
              </a:rPr>
              <a:t> Request $request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* </a:t>
            </a:r>
            <a:r>
              <a:rPr lang="en-US" sz="2400" dirty="0">
                <a:solidFill>
                  <a:schemeClr val="tx1"/>
                </a:solidFill>
              </a:rPr>
              <a:t>@Route(</a:t>
            </a:r>
            <a:r>
              <a:rPr lang="en-US" sz="2400" dirty="0">
                <a:solidFill>
                  <a:schemeClr val="bg1"/>
                </a:solidFill>
              </a:rPr>
              <a:t>"/edit/{id}"</a:t>
            </a:r>
            <a:r>
              <a:rPr lang="en-US" sz="2400" dirty="0">
                <a:solidFill>
                  <a:schemeClr val="tx1"/>
                </a:solidFill>
              </a:rPr>
              <a:t>, name="edit")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* </a:t>
            </a:r>
            <a:r>
              <a:rPr lang="en-US" sz="2400" dirty="0">
                <a:solidFill>
                  <a:schemeClr val="tx1"/>
                </a:solidFill>
              </a:rPr>
              <a:t>@return \</a:t>
            </a:r>
            <a:r>
              <a:rPr lang="en-US" sz="2400" dirty="0" err="1">
                <a:solidFill>
                  <a:schemeClr val="tx1"/>
                </a:solidFill>
              </a:rPr>
              <a:t>Symfony</a:t>
            </a:r>
            <a:r>
              <a:rPr lang="en-US" sz="2400" dirty="0">
                <a:solidFill>
                  <a:schemeClr val="tx1"/>
                </a:solidFill>
              </a:rPr>
              <a:t>\Component\</a:t>
            </a:r>
            <a:r>
              <a:rPr lang="en-US" sz="2400" dirty="0" err="1">
                <a:solidFill>
                  <a:schemeClr val="tx1"/>
                </a:solidFill>
              </a:rPr>
              <a:t>HttpFoundation</a:t>
            </a:r>
            <a:r>
              <a:rPr lang="en-US" sz="2400" dirty="0">
                <a:solidFill>
                  <a:schemeClr val="tx1"/>
                </a:solidFill>
              </a:rPr>
              <a:t>\</a:t>
            </a:r>
            <a:r>
              <a:rPr lang="en-US" sz="2400" dirty="0" err="1">
                <a:solidFill>
                  <a:schemeClr val="tx1"/>
                </a:solidFill>
              </a:rPr>
              <a:t>RedirectResponse</a:t>
            </a:r>
            <a:r>
              <a:rPr lang="en-US" sz="2400" dirty="0" smtClean="0">
                <a:solidFill>
                  <a:schemeClr val="tx1"/>
                </a:solidFill>
              </a:rPr>
              <a:t>|		\</a:t>
            </a:r>
            <a:r>
              <a:rPr lang="en-US" sz="2400" dirty="0" err="1" smtClean="0">
                <a:solidFill>
                  <a:schemeClr val="tx1"/>
                </a:solidFill>
              </a:rPr>
              <a:t>Symfony</a:t>
            </a:r>
            <a:r>
              <a:rPr lang="en-US" sz="2400" dirty="0" smtClean="0">
                <a:solidFill>
                  <a:schemeClr val="tx1"/>
                </a:solidFill>
              </a:rPr>
              <a:t>\Component\</a:t>
            </a:r>
            <a:r>
              <a:rPr lang="en-US" sz="2400" dirty="0" err="1" smtClean="0">
                <a:solidFill>
                  <a:schemeClr val="tx1"/>
                </a:solidFill>
              </a:rPr>
              <a:t>HttpFoundation</a:t>
            </a:r>
            <a:r>
              <a:rPr lang="en-US" sz="2400" dirty="0" smtClean="0">
                <a:solidFill>
                  <a:schemeClr val="tx1"/>
                </a:solidFill>
              </a:rPr>
              <a:t>\Response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*/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i="1" dirty="0" smtClean="0">
                <a:solidFill>
                  <a:schemeClr val="accent2"/>
                </a:solidFill>
              </a:rPr>
              <a:t>//Continues </a:t>
            </a:r>
            <a:r>
              <a:rPr lang="en-US" sz="2400" i="1" dirty="0">
                <a:solidFill>
                  <a:schemeClr val="accent2"/>
                </a:solidFill>
              </a:rPr>
              <a:t>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0B416-B77A-4D7E-A17D-73C1B161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First, we need to find the entity by id and pass it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 </a:t>
            </a:r>
            <a:r>
              <a:rPr lang="en-GB" dirty="0" smtClean="0"/>
              <a:t>Entity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716470" y="1849745"/>
            <a:ext cx="9316969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function edit(</a:t>
            </a:r>
            <a:r>
              <a:rPr lang="en-US" sz="2400" dirty="0">
                <a:solidFill>
                  <a:schemeClr val="bg1"/>
                </a:solidFill>
              </a:rPr>
              <a:t>$id</a:t>
            </a:r>
            <a:r>
              <a:rPr lang="en-US" sz="2400" dirty="0">
                <a:solidFill>
                  <a:schemeClr val="tx1"/>
                </a:solidFill>
              </a:rPr>
              <a:t>, Request $request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 $</a:t>
            </a:r>
            <a:r>
              <a:rPr lang="en-US" sz="2400" dirty="0">
                <a:solidFill>
                  <a:schemeClr val="tx1"/>
                </a:solidFill>
              </a:rPr>
              <a:t>student = </a:t>
            </a:r>
            <a:r>
              <a:rPr lang="en-US" sz="2400" dirty="0">
                <a:solidFill>
                  <a:schemeClr val="bg1"/>
                </a:solidFill>
              </a:rPr>
              <a:t>$this-&gt;</a:t>
            </a:r>
            <a:r>
              <a:rPr lang="en-US" sz="2400" dirty="0" err="1">
                <a:solidFill>
                  <a:schemeClr val="bg1"/>
                </a:solidFill>
              </a:rPr>
              <a:t>getDoctrine</a:t>
            </a:r>
            <a:r>
              <a:rPr lang="en-US" sz="2400" dirty="0">
                <a:solidFill>
                  <a:schemeClr val="bg1"/>
                </a:solidFill>
              </a:rPr>
              <a:t>()-&gt;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</a:t>
            </a:r>
            <a:r>
              <a:rPr lang="en-US" sz="2400" dirty="0" err="1" smtClean="0">
                <a:solidFill>
                  <a:schemeClr val="bg1"/>
                </a:solidFill>
              </a:rPr>
              <a:t>getRepository</a:t>
            </a:r>
            <a:r>
              <a:rPr lang="en-US" sz="2400" dirty="0" smtClean="0">
                <a:solidFill>
                  <a:schemeClr val="bg1"/>
                </a:solidFill>
              </a:rPr>
              <a:t>(Student</a:t>
            </a:r>
            <a:r>
              <a:rPr lang="en-US" sz="2400" dirty="0">
                <a:solidFill>
                  <a:schemeClr val="bg1"/>
                </a:solidFill>
              </a:rPr>
              <a:t>::class)-&gt;find($id)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 if </a:t>
            </a:r>
            <a:r>
              <a:rPr lang="en-US" sz="2400" dirty="0">
                <a:solidFill>
                  <a:schemeClr val="tx1"/>
                </a:solidFill>
              </a:rPr>
              <a:t>($student === null) {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   return </a:t>
            </a:r>
            <a:r>
              <a:rPr lang="en-US" sz="2400" dirty="0">
                <a:solidFill>
                  <a:schemeClr val="tx1"/>
                </a:solidFill>
              </a:rPr>
              <a:t>$this-&gt;redirect("/");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 }</a:t>
            </a:r>
            <a:endParaRPr lang="en-US" sz="2400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bg-BG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716470" y="1452027"/>
            <a:ext cx="10558148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rgbClr val="234465"/>
                </a:solidFill>
              </a:rPr>
              <a:t>  </a:t>
            </a:r>
            <a:r>
              <a:rPr lang="en-GB" sz="2400" dirty="0" smtClean="0">
                <a:solidFill>
                  <a:schemeClr val="tx1"/>
                </a:solidFill>
              </a:rPr>
              <a:t>$</a:t>
            </a:r>
            <a:r>
              <a:rPr lang="en-GB" sz="2400" dirty="0">
                <a:solidFill>
                  <a:schemeClr val="tx1"/>
                </a:solidFill>
              </a:rPr>
              <a:t>form = $this-&gt;</a:t>
            </a:r>
            <a:r>
              <a:rPr lang="en-GB" sz="2400" dirty="0" err="1">
                <a:solidFill>
                  <a:schemeClr val="tx1"/>
                </a:solidFill>
              </a:rPr>
              <a:t>createForm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StudentType</a:t>
            </a:r>
            <a:r>
              <a:rPr lang="en-GB" sz="2400" dirty="0">
                <a:solidFill>
                  <a:schemeClr val="tx1"/>
                </a:solidFill>
              </a:rPr>
              <a:t>::class, $student);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  $</a:t>
            </a:r>
            <a:r>
              <a:rPr lang="en-GB" sz="2400" dirty="0">
                <a:solidFill>
                  <a:schemeClr val="tx1"/>
                </a:solidFill>
              </a:rPr>
              <a:t>form-&gt;</a:t>
            </a:r>
            <a:r>
              <a:rPr lang="en-GB" sz="2400" dirty="0" err="1">
                <a:solidFill>
                  <a:schemeClr val="tx1"/>
                </a:solidFill>
              </a:rPr>
              <a:t>handleRequest</a:t>
            </a:r>
            <a:r>
              <a:rPr lang="en-GB" sz="2400" dirty="0">
                <a:solidFill>
                  <a:schemeClr val="tx1"/>
                </a:solidFill>
              </a:rPr>
              <a:t>($request);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  if </a:t>
            </a:r>
            <a:r>
              <a:rPr lang="en-GB" sz="2400" dirty="0">
                <a:solidFill>
                  <a:schemeClr val="tx1"/>
                </a:solidFill>
              </a:rPr>
              <a:t>($form-&gt;</a:t>
            </a:r>
            <a:r>
              <a:rPr lang="en-GB" sz="2400" dirty="0" err="1">
                <a:solidFill>
                  <a:schemeClr val="tx1"/>
                </a:solidFill>
              </a:rPr>
              <a:t>isSubmitted</a:t>
            </a:r>
            <a:r>
              <a:rPr lang="en-GB" sz="2400" dirty="0">
                <a:solidFill>
                  <a:schemeClr val="tx1"/>
                </a:solidFill>
              </a:rPr>
              <a:t>()) {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rgbClr val="234465"/>
                </a:solidFill>
              </a:rPr>
              <a:t>    $</a:t>
            </a:r>
            <a:r>
              <a:rPr lang="en-GB" sz="2400" dirty="0" err="1">
                <a:solidFill>
                  <a:srgbClr val="234465"/>
                </a:solidFill>
              </a:rPr>
              <a:t>em</a:t>
            </a:r>
            <a:r>
              <a:rPr lang="en-GB" sz="2400" dirty="0">
                <a:solidFill>
                  <a:srgbClr val="234465"/>
                </a:solidFill>
              </a:rPr>
              <a:t> = </a:t>
            </a:r>
            <a:r>
              <a:rPr lang="en-GB" sz="2400" dirty="0">
                <a:solidFill>
                  <a:schemeClr val="bg1"/>
                </a:solidFill>
              </a:rPr>
              <a:t>$this-&gt;</a:t>
            </a:r>
            <a:r>
              <a:rPr lang="en-GB" sz="2400" dirty="0" err="1">
                <a:solidFill>
                  <a:schemeClr val="bg1"/>
                </a:solidFill>
              </a:rPr>
              <a:t>getDoctrine</a:t>
            </a:r>
            <a:r>
              <a:rPr lang="en-GB" sz="2400" dirty="0">
                <a:solidFill>
                  <a:schemeClr val="bg1"/>
                </a:solidFill>
              </a:rPr>
              <a:t>()-&gt;</a:t>
            </a:r>
            <a:r>
              <a:rPr lang="en-GB" sz="2400" dirty="0" err="1">
                <a:solidFill>
                  <a:schemeClr val="bg1"/>
                </a:solidFill>
              </a:rPr>
              <a:t>getManager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>
                <a:solidFill>
                  <a:srgbClr val="234465"/>
                </a:solidFill>
              </a:rPr>
              <a:t>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>
                <a:solidFill>
                  <a:schemeClr val="bg1"/>
                </a:solidFill>
              </a:rPr>
              <a:t>    $</a:t>
            </a:r>
            <a:r>
              <a:rPr lang="en-GB" sz="2400" dirty="0" err="1">
                <a:solidFill>
                  <a:schemeClr val="bg1"/>
                </a:solidFill>
              </a:rPr>
              <a:t>em</a:t>
            </a:r>
            <a:r>
              <a:rPr lang="en-GB" sz="2400" dirty="0">
                <a:solidFill>
                  <a:schemeClr val="bg1"/>
                </a:solidFill>
              </a:rPr>
              <a:t>-</a:t>
            </a:r>
            <a:r>
              <a:rPr lang="en-GB" sz="2400" dirty="0" smtClean="0">
                <a:solidFill>
                  <a:schemeClr val="bg1"/>
                </a:solidFill>
              </a:rPr>
              <a:t>&gt;persist($</a:t>
            </a:r>
            <a:r>
              <a:rPr lang="en-GB" sz="2400" dirty="0">
                <a:solidFill>
                  <a:schemeClr val="bg1"/>
                </a:solidFill>
              </a:rPr>
              <a:t>student)</a:t>
            </a:r>
            <a:r>
              <a:rPr lang="en-GB" sz="2400" dirty="0">
                <a:solidFill>
                  <a:srgbClr val="234465"/>
                </a:solidFill>
              </a:rPr>
              <a:t>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>
                <a:solidFill>
                  <a:schemeClr val="bg1"/>
                </a:solidFill>
              </a:rPr>
              <a:t>    $</a:t>
            </a:r>
            <a:r>
              <a:rPr lang="en-GB" sz="2400" dirty="0" err="1">
                <a:solidFill>
                  <a:schemeClr val="bg1"/>
                </a:solidFill>
              </a:rPr>
              <a:t>em</a:t>
            </a:r>
            <a:r>
              <a:rPr lang="en-GB" sz="2400" dirty="0">
                <a:solidFill>
                  <a:schemeClr val="bg1"/>
                </a:solidFill>
              </a:rPr>
              <a:t>-&gt;flush()</a:t>
            </a:r>
            <a:r>
              <a:rPr lang="en-GB" sz="2400" dirty="0">
                <a:solidFill>
                  <a:srgbClr val="234465"/>
                </a:solidFill>
              </a:rPr>
              <a:t>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>
                <a:solidFill>
                  <a:srgbClr val="234465"/>
                </a:solidFill>
              </a:rPr>
              <a:t>    </a:t>
            </a:r>
            <a:r>
              <a:rPr lang="en-GB" sz="2400" dirty="0" smtClean="0">
                <a:solidFill>
                  <a:srgbClr val="234465"/>
                </a:solidFill>
              </a:rPr>
              <a:t>return </a:t>
            </a:r>
            <a:r>
              <a:rPr lang="en-GB" sz="2400" dirty="0">
                <a:solidFill>
                  <a:srgbClr val="234465"/>
                </a:solidFill>
              </a:rPr>
              <a:t>$this-&gt;redirect('/');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rgbClr val="234465"/>
                </a:solidFill>
              </a:rPr>
              <a:t>  }</a:t>
            </a:r>
            <a:endParaRPr lang="en-GB" sz="2400" dirty="0">
              <a:solidFill>
                <a:srgbClr val="234465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rgbClr val="234465"/>
                </a:solidFill>
              </a:rPr>
              <a:t>  return </a:t>
            </a:r>
            <a:r>
              <a:rPr lang="en-GB" sz="2400" dirty="0">
                <a:solidFill>
                  <a:srgbClr val="234465"/>
                </a:solidFill>
              </a:rPr>
              <a:t>$this-&gt;render('student/</a:t>
            </a:r>
            <a:r>
              <a:rPr lang="en-GB" sz="2400" dirty="0" err="1">
                <a:solidFill>
                  <a:srgbClr val="234465"/>
                </a:solidFill>
              </a:rPr>
              <a:t>edit.html.twig</a:t>
            </a:r>
            <a:r>
              <a:rPr lang="en-GB" sz="2400" dirty="0">
                <a:solidFill>
                  <a:srgbClr val="234465"/>
                </a:solidFill>
              </a:rPr>
              <a:t>',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>
                <a:solidFill>
                  <a:srgbClr val="234465"/>
                </a:solidFill>
              </a:rPr>
              <a:t>     </a:t>
            </a:r>
            <a:r>
              <a:rPr lang="en-GB" sz="2400" dirty="0" smtClean="0">
                <a:solidFill>
                  <a:srgbClr val="234465"/>
                </a:solidFill>
              </a:rPr>
              <a:t>[</a:t>
            </a:r>
            <a:r>
              <a:rPr lang="en-GB" sz="2400" dirty="0">
                <a:solidFill>
                  <a:srgbClr val="234465"/>
                </a:solidFill>
              </a:rPr>
              <a:t>'student' =&gt; $student, 'form' =&gt; $form-&gt;</a:t>
            </a:r>
            <a:r>
              <a:rPr lang="en-GB" sz="2400" dirty="0" err="1">
                <a:solidFill>
                  <a:srgbClr val="234465"/>
                </a:solidFill>
              </a:rPr>
              <a:t>createView</a:t>
            </a:r>
            <a:r>
              <a:rPr lang="en-GB" sz="2400" dirty="0">
                <a:solidFill>
                  <a:srgbClr val="234465"/>
                </a:solidFill>
              </a:rPr>
              <a:t>()]);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dirty="0" smtClean="0">
                <a:solidFill>
                  <a:srgbClr val="234465"/>
                </a:solidFill>
              </a:rPr>
              <a:t>}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 Entity </a:t>
            </a:r>
            <a:r>
              <a:rPr lang="en-GB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274577" y="1626878"/>
            <a:ext cx="11630752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form </a:t>
            </a:r>
            <a:r>
              <a:rPr lang="en-US" dirty="0">
                <a:solidFill>
                  <a:schemeClr val="bg1"/>
                </a:solidFill>
              </a:rPr>
              <a:t>action="{{ path('delete', {id: student.id}) }}"</a:t>
            </a:r>
            <a:r>
              <a:rPr lang="en-US" dirty="0">
                <a:solidFill>
                  <a:schemeClr val="tx1"/>
                </a:solidFill>
              </a:rPr>
              <a:t> method="post"&gt;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div class="row"&gt;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>
                <a:solidFill>
                  <a:schemeClr val="tx1"/>
                </a:solidFill>
              </a:rPr>
              <a:t>label&gt;Name: &lt;/label&gt;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>
                <a:solidFill>
                  <a:schemeClr val="tx1"/>
                </a:solidFill>
              </a:rPr>
              <a:t>input type="text" </a:t>
            </a:r>
            <a:r>
              <a:rPr lang="en-US" dirty="0">
                <a:solidFill>
                  <a:schemeClr val="bg1"/>
                </a:solidFill>
              </a:rPr>
              <a:t>name="student[name]"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value="{{ student.name }}" disabled</a:t>
            </a:r>
            <a:r>
              <a:rPr lang="en-US" dirty="0">
                <a:solidFill>
                  <a:schemeClr val="tx1"/>
                </a:solidFill>
              </a:rPr>
              <a:t>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&lt;/</a:t>
            </a:r>
            <a:r>
              <a:rPr lang="en-US" dirty="0">
                <a:solidFill>
                  <a:schemeClr val="tx1"/>
                </a:solidFill>
              </a:rPr>
              <a:t>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</a:t>
            </a:r>
            <a:r>
              <a:rPr lang="en-US" dirty="0">
                <a:solidFill>
                  <a:schemeClr val="tx1"/>
                </a:solidFill>
              </a:rPr>
              <a:t>button type="submit"&gt;Delete&lt;/button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{{ </a:t>
            </a:r>
            <a:r>
              <a:rPr lang="en-US" dirty="0" err="1">
                <a:solidFill>
                  <a:schemeClr val="tx1"/>
                </a:solidFill>
              </a:rPr>
              <a:t>form_row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form._token</a:t>
            </a:r>
            <a:r>
              <a:rPr lang="en-US" dirty="0">
                <a:solidFill>
                  <a:schemeClr val="tx1"/>
                </a:solidFill>
              </a:rPr>
              <a:t>) }}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0017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33C77-F36A-4A65-A15D-955D2149F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381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A2A9D-0335-46F8-9BFA-7A303C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</a:t>
            </a:r>
            <a:r>
              <a:rPr lang="en-GB" dirty="0" smtClean="0"/>
              <a:t>Entity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9FFE-D09C-4B72-998B-E75773018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10BD13-55BD-4C34-9D67-F6BF0AACC2C2}"/>
              </a:ext>
            </a:extLst>
          </p:cNvPr>
          <p:cNvSpPr txBox="1">
            <a:spLocks/>
          </p:cNvSpPr>
          <p:nvPr/>
        </p:nvSpPr>
        <p:spPr>
          <a:xfrm>
            <a:off x="595439" y="1642563"/>
            <a:ext cx="11020749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 /**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* @Route(</a:t>
            </a:r>
            <a:r>
              <a:rPr lang="en-GB" sz="2400" dirty="0">
                <a:solidFill>
                  <a:schemeClr val="bg1"/>
                </a:solidFill>
              </a:rPr>
              <a:t>"/delete/{id}"</a:t>
            </a:r>
            <a:r>
              <a:rPr lang="en-GB" sz="2400" dirty="0">
                <a:solidFill>
                  <a:schemeClr val="tx1"/>
                </a:solidFill>
              </a:rPr>
              <a:t>, name="delete")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* @param </a:t>
            </a:r>
            <a:r>
              <a:rPr lang="en-GB" sz="2400" dirty="0">
                <a:solidFill>
                  <a:schemeClr val="bg1"/>
                </a:solidFill>
              </a:rPr>
              <a:t>$id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* @param Request $request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* @return \</a:t>
            </a:r>
            <a:r>
              <a:rPr lang="en-GB" sz="2400" dirty="0" err="1" smtClean="0">
                <a:solidFill>
                  <a:schemeClr val="tx1"/>
                </a:solidFill>
              </a:rPr>
              <a:t>Symfony</a:t>
            </a:r>
            <a:r>
              <a:rPr lang="en-GB" sz="2400" dirty="0" smtClean="0">
                <a:solidFill>
                  <a:schemeClr val="tx1"/>
                </a:solidFill>
              </a:rPr>
              <a:t>\Component\</a:t>
            </a:r>
            <a:r>
              <a:rPr lang="en-GB" sz="2400" dirty="0" err="1" smtClean="0">
                <a:solidFill>
                  <a:schemeClr val="tx1"/>
                </a:solidFill>
              </a:rPr>
              <a:t>HttpFoundation</a:t>
            </a:r>
            <a:r>
              <a:rPr lang="en-GB" sz="2400" dirty="0" smtClean="0">
                <a:solidFill>
                  <a:schemeClr val="tx1"/>
                </a:solidFill>
              </a:rPr>
              <a:t>\</a:t>
            </a:r>
            <a:r>
              <a:rPr lang="en-GB" sz="2400" dirty="0" err="1" smtClean="0">
                <a:solidFill>
                  <a:schemeClr val="tx1"/>
                </a:solidFill>
              </a:rPr>
              <a:t>RedirectResponse</a:t>
            </a:r>
            <a:r>
              <a:rPr lang="en-GB" sz="2400" dirty="0" smtClean="0">
                <a:solidFill>
                  <a:schemeClr val="tx1"/>
                </a:solidFill>
              </a:rPr>
              <a:t>|			\</a:t>
            </a:r>
            <a:r>
              <a:rPr lang="en-GB" sz="2400" dirty="0" err="1" smtClean="0">
                <a:solidFill>
                  <a:schemeClr val="tx1"/>
                </a:solidFill>
              </a:rPr>
              <a:t>Symfony</a:t>
            </a:r>
            <a:r>
              <a:rPr lang="en-GB" sz="2400" dirty="0" smtClean="0">
                <a:solidFill>
                  <a:schemeClr val="tx1"/>
                </a:solidFill>
              </a:rPr>
              <a:t>\Component\</a:t>
            </a:r>
            <a:r>
              <a:rPr lang="en-GB" sz="2400" dirty="0" err="1" smtClean="0">
                <a:solidFill>
                  <a:schemeClr val="tx1"/>
                </a:solidFill>
              </a:rPr>
              <a:t>HttpFoundation</a:t>
            </a:r>
            <a:r>
              <a:rPr lang="en-GB" sz="2400" dirty="0" smtClean="0">
                <a:solidFill>
                  <a:schemeClr val="tx1"/>
                </a:solidFill>
              </a:rPr>
              <a:t>\Response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smtClean="0">
                <a:solidFill>
                  <a:schemeClr val="tx1"/>
                </a:solidFill>
              </a:rPr>
              <a:t>*/</a:t>
            </a:r>
          </a:p>
          <a:p>
            <a:r>
              <a:rPr lang="bg-BG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9A2A9D-0335-46F8-9BFA-7A303C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9FFE-D09C-4B72-998B-E75773018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10BD13-55BD-4C34-9D67-F6BF0AACC2C2}"/>
              </a:ext>
            </a:extLst>
          </p:cNvPr>
          <p:cNvSpPr txBox="1">
            <a:spLocks/>
          </p:cNvSpPr>
          <p:nvPr/>
        </p:nvSpPr>
        <p:spPr>
          <a:xfrm>
            <a:off x="595439" y="1642563"/>
            <a:ext cx="1023595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function delete($id, Request $request)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$student =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$this-&gt;getDoctrine()-&gt;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	      getRepository(Student::class)-&gt;find($id)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if ($</a:t>
            </a:r>
            <a:r>
              <a:rPr lang="en-GB" sz="2400" dirty="0">
                <a:solidFill>
                  <a:schemeClr val="tx1"/>
                </a:solidFill>
              </a:rPr>
              <a:t>student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=== null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 {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return $this-&gt;redirectToRoute("index");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$form = $this-&gt;createForm(StudentType::class, $</a:t>
            </a:r>
            <a:r>
              <a:rPr lang="en-GB" sz="2400" dirty="0" smtClean="0">
                <a:solidFill>
                  <a:schemeClr val="tx1"/>
                </a:solidFill>
              </a:rPr>
              <a:t>student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$form-&gt;handleRequest($request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sz="2400" i="1" dirty="0" smtClean="0">
                <a:solidFill>
                  <a:schemeClr val="accent2"/>
                </a:solidFill>
              </a:rPr>
              <a:t>  </a:t>
            </a:r>
            <a:r>
              <a:rPr lang="bg-BG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33C77-F36A-4A65-A15D-955D2149F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381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A2A9D-0335-46F8-9BFA-7A303C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9FFE-D09C-4B72-998B-E75773018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10BD13-55BD-4C34-9D67-F6BF0AACC2C2}"/>
              </a:ext>
            </a:extLst>
          </p:cNvPr>
          <p:cNvSpPr txBox="1">
            <a:spLocks/>
          </p:cNvSpPr>
          <p:nvPr/>
        </p:nvSpPr>
        <p:spPr>
          <a:xfrm>
            <a:off x="595439" y="1643703"/>
            <a:ext cx="1091834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if ($form-&gt;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isSubmitted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()) {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$em = </a:t>
            </a:r>
            <a:r>
              <a:rPr lang="en-GB" sz="2400" dirty="0">
                <a:solidFill>
                  <a:schemeClr val="bg1"/>
                </a:solidFill>
              </a:rPr>
              <a:t>$this-&gt;getDoctrine()-&gt;getManager()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GB" sz="2400" dirty="0">
                <a:solidFill>
                  <a:schemeClr val="bg1"/>
                </a:solidFill>
              </a:rPr>
              <a:t>$em-&gt;remove($student)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GB" sz="2400" dirty="0">
                <a:solidFill>
                  <a:schemeClr val="bg1"/>
                </a:solidFill>
              </a:rPr>
              <a:t>$em-&gt;flush()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return $this-&gt;redirect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('/');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lvl="0"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return $this-&gt;render</a:t>
            </a:r>
            <a:r>
              <a:rPr lang="en-GB" sz="2400" dirty="0">
                <a:solidFill>
                  <a:schemeClr val="tx1"/>
                </a:solidFill>
              </a:rPr>
              <a:t>('student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/delete.html.</a:t>
            </a:r>
            <a:r>
              <a:rPr lang="en-GB" sz="2400" dirty="0">
                <a:solidFill>
                  <a:schemeClr val="tx1"/>
                </a:solidFill>
              </a:rPr>
              <a:t>twig</a:t>
            </a:r>
            <a:r>
              <a:rPr lang="en-GB" sz="2400" dirty="0" smtClean="0">
                <a:solidFill>
                  <a:schemeClr val="tx1"/>
                </a:solidFill>
              </a:rPr>
              <a:t>',</a:t>
            </a:r>
          </a:p>
          <a:p>
            <a:pPr lvl="0"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     [</a:t>
            </a:r>
            <a:r>
              <a:rPr lang="en-GB" sz="2400" dirty="0">
                <a:solidFill>
                  <a:schemeClr val="tx1"/>
                </a:solidFill>
              </a:rPr>
              <a:t>'student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 =&gt; $</a:t>
            </a:r>
            <a:r>
              <a:rPr lang="en-GB" sz="2400" dirty="0">
                <a:solidFill>
                  <a:schemeClr val="tx1"/>
                </a:solidFill>
              </a:rPr>
              <a:t>student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, 'form' =&gt; $form-&gt;createView()]);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053" y="1745798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ORM is used to </a:t>
            </a:r>
            <a:r>
              <a:rPr lang="en-US" sz="3600" b="1" dirty="0">
                <a:solidFill>
                  <a:schemeClr val="bg1"/>
                </a:solidFill>
              </a:rPr>
              <a:t>map objects</a:t>
            </a:r>
            <a:r>
              <a:rPr lang="en-US" sz="3600" dirty="0">
                <a:solidFill>
                  <a:schemeClr val="bg2"/>
                </a:solidFill>
              </a:rPr>
              <a:t/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</a:t>
            </a:r>
            <a:r>
              <a:rPr lang="en-US" sz="3600" b="1" dirty="0">
                <a:solidFill>
                  <a:schemeClr val="bg1"/>
                </a:solidFill>
              </a:rPr>
              <a:t>database tables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Doctrine is a widely used </a:t>
            </a:r>
            <a:r>
              <a:rPr lang="en-US" sz="3600" b="1" dirty="0">
                <a:solidFill>
                  <a:schemeClr val="bg1"/>
                </a:solidFill>
              </a:rPr>
              <a:t>ORM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smtClean="0">
                <a:solidFill>
                  <a:schemeClr val="bg2"/>
                </a:solidFill>
              </a:rPr>
              <a:t>operations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 smtClean="0">
                <a:solidFill>
                  <a:schemeClr val="bg2"/>
                </a:solidFill>
              </a:rPr>
              <a:t>Create, Read, Update, Delete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2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29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53E78-4F45-4582-880A-65468CB3B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14AE4-9CB7-4B24-8878-61AFDCB8A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ORM Concepts and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E7CB-A32A-4569-8835-9D8DDF37C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455" y="935718"/>
            <a:ext cx="10036163" cy="579253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-</a:t>
            </a:r>
            <a:r>
              <a:rPr lang="en-GB" b="1" dirty="0">
                <a:solidFill>
                  <a:schemeClr val="bg1"/>
                </a:solidFill>
              </a:rPr>
              <a:t> O</a:t>
            </a:r>
            <a:r>
              <a:rPr lang="en-GB" dirty="0"/>
              <a:t>bject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elational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M</a:t>
            </a:r>
            <a:r>
              <a:rPr lang="en-GB" dirty="0"/>
              <a:t>apper</a:t>
            </a:r>
          </a:p>
          <a:p>
            <a:pPr>
              <a:buClr>
                <a:schemeClr val="tx1"/>
              </a:buClr>
            </a:pPr>
            <a:r>
              <a:rPr lang="en-US" dirty="0"/>
              <a:t>Maps PHP objects to database table rows</a:t>
            </a:r>
          </a:p>
          <a:p>
            <a:pPr>
              <a:buClr>
                <a:schemeClr val="tx1"/>
              </a:buClr>
            </a:pPr>
            <a:r>
              <a:rPr lang="en-GB" dirty="0"/>
              <a:t>Database independent</a:t>
            </a:r>
          </a:p>
          <a:p>
            <a:pPr>
              <a:buClr>
                <a:schemeClr val="tx1"/>
              </a:buClr>
            </a:pPr>
            <a:r>
              <a:rPr lang="en-US" dirty="0"/>
              <a:t>Has its own SQL-like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A4910-A29B-442E-AEE1-26C60C09F3F5}"/>
              </a:ext>
            </a:extLst>
          </p:cNvPr>
          <p:cNvSpPr/>
          <p:nvPr/>
        </p:nvSpPr>
        <p:spPr bwMode="auto">
          <a:xfrm rot="16200000">
            <a:off x="5092677" y="4668975"/>
            <a:ext cx="2753966" cy="1212827"/>
          </a:xfrm>
          <a:prstGeom prst="rect">
            <a:avLst/>
          </a:prstGeom>
          <a:solidFill>
            <a:srgbClr val="4C668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3D902-4E8F-48CA-A17F-FCCF715636B9}"/>
              </a:ext>
            </a:extLst>
          </p:cNvPr>
          <p:cNvSpPr/>
          <p:nvPr/>
        </p:nvSpPr>
        <p:spPr>
          <a:xfrm>
            <a:off x="1703523" y="5922282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5E18B-30B0-4ABD-BB96-8CCE4853AD90}"/>
              </a:ext>
            </a:extLst>
          </p:cNvPr>
          <p:cNvSpPr/>
          <p:nvPr/>
        </p:nvSpPr>
        <p:spPr>
          <a:xfrm>
            <a:off x="7533773" y="5922282"/>
            <a:ext cx="4015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</a:rPr>
              <a:t>Relational 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529FEAD4-5025-4F5F-B2FC-FDA4DD97E14F}"/>
              </a:ext>
            </a:extLst>
          </p:cNvPr>
          <p:cNvSpPr/>
          <p:nvPr/>
        </p:nvSpPr>
        <p:spPr bwMode="auto">
          <a:xfrm>
            <a:off x="4794310" y="4814515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A3DB5DB-EEB9-4E76-8B43-4FDBBFC66C3B}"/>
              </a:ext>
            </a:extLst>
          </p:cNvPr>
          <p:cNvSpPr/>
          <p:nvPr/>
        </p:nvSpPr>
        <p:spPr bwMode="auto">
          <a:xfrm>
            <a:off x="7399572" y="4805726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60EDA96-0680-41A3-ABE4-5539408D32BC}"/>
              </a:ext>
            </a:extLst>
          </p:cNvPr>
          <p:cNvSpPr/>
          <p:nvPr/>
        </p:nvSpPr>
        <p:spPr bwMode="auto">
          <a:xfrm>
            <a:off x="2418821" y="3898406"/>
            <a:ext cx="2055185" cy="1990194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algn="ctr"/>
            <a:r>
              <a:rPr lang="en-GB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79FFD-0627-4143-AFD4-769B9D23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14" y="3911530"/>
            <a:ext cx="1482293" cy="19639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3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PHP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are mapped to DB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DB </a:t>
            </a:r>
            <a:r>
              <a:rPr lang="en-GB" b="1" dirty="0">
                <a:solidFill>
                  <a:schemeClr val="bg1"/>
                </a:solidFill>
              </a:rPr>
              <a:t>relationships</a:t>
            </a:r>
            <a:r>
              <a:rPr lang="en-GB" dirty="0"/>
              <a:t> are mapped to class </a:t>
            </a:r>
            <a:r>
              <a:rPr lang="en-GB" b="1" dirty="0">
                <a:solidFill>
                  <a:schemeClr val="bg1"/>
                </a:solidFill>
              </a:rPr>
              <a:t>associations</a:t>
            </a:r>
          </a:p>
          <a:p>
            <a:pPr>
              <a:buClr>
                <a:schemeClr val="tx1"/>
              </a:buClr>
            </a:pPr>
            <a:r>
              <a:rPr lang="en-GB" dirty="0"/>
              <a:t>ORM provides API for </a:t>
            </a:r>
            <a:r>
              <a:rPr lang="en-GB" b="1" dirty="0">
                <a:solidFill>
                  <a:schemeClr val="bg1"/>
                </a:solidFill>
              </a:rPr>
              <a:t>CRUD</a:t>
            </a:r>
            <a:r>
              <a:rPr lang="en-GB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objects / query database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Create</a:t>
            </a:r>
            <a:r>
              <a:rPr lang="en-GB" dirty="0"/>
              <a:t> new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existing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existing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ORM provides </a:t>
            </a:r>
            <a:r>
              <a:rPr lang="en-US" b="1" dirty="0">
                <a:solidFill>
                  <a:schemeClr val="bg1"/>
                </a:solidFill>
              </a:rPr>
              <a:t>schema synchronization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Frameworks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C4B99CF-A09D-449A-9FD1-C10CA640EA04}"/>
              </a:ext>
            </a:extLst>
          </p:cNvPr>
          <p:cNvSpPr/>
          <p:nvPr/>
        </p:nvSpPr>
        <p:spPr>
          <a:xfrm>
            <a:off x="5228924" y="3937651"/>
            <a:ext cx="678203" cy="1359877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1CEA-81C7-4E66-B42B-7D103B6C6DC4}"/>
              </a:ext>
            </a:extLst>
          </p:cNvPr>
          <p:cNvSpPr/>
          <p:nvPr/>
        </p:nvSpPr>
        <p:spPr>
          <a:xfrm>
            <a:off x="6096000" y="4048202"/>
            <a:ext cx="466942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400" dirty="0">
                <a:ln w="0"/>
              </a:rPr>
              <a:t>CRUD operations execute</a:t>
            </a:r>
          </a:p>
          <a:p>
            <a:pPr algn="ctr"/>
            <a:r>
              <a:rPr lang="en-GB" sz="3400" b="1" dirty="0">
                <a:ln w="0"/>
                <a:solidFill>
                  <a:schemeClr val="bg1"/>
                </a:solidFill>
              </a:rPr>
              <a:t>SQL commands </a:t>
            </a:r>
            <a:r>
              <a:rPr lang="en-GB" sz="3400" dirty="0">
                <a:ln w="0"/>
              </a:rPr>
              <a:t>in the DB</a:t>
            </a:r>
          </a:p>
        </p:txBody>
      </p:sp>
    </p:spTree>
    <p:extLst>
      <p:ext uri="{BB962C8B-B14F-4D97-AF65-F5344CB8AC3E}">
        <p14:creationId xmlns:p14="http://schemas.microsoft.com/office/powerpoint/2010/main" val="27533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9E525-E786-444D-8A85-1AD6870B4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Doctrine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28DED-5657-41A7-99A9-4D071D1119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PHP classes to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D1C8A-3CEF-4EFE-951F-E7EB049145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Doctrine, Object Persistence, and You">
            <a:extLst>
              <a:ext uri="{FF2B5EF4-FFF2-40B4-BE49-F238E27FC236}">
                <a16:creationId xmlns:a16="http://schemas.microsoft.com/office/drawing/2014/main" id="{C7A3D37C-EBFF-48A0-98C3-6E803382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55" y="1385091"/>
            <a:ext cx="2259290" cy="26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D0FF5-D352-41F1-8D10-1C0AE59C5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Doctrine is a </a:t>
            </a:r>
            <a:r>
              <a:rPr lang="en-GB" b="1" dirty="0">
                <a:solidFill>
                  <a:schemeClr val="bg1"/>
                </a:solidFill>
              </a:rPr>
              <a:t>PHP ORM framework</a:t>
            </a:r>
          </a:p>
          <a:p>
            <a:r>
              <a:rPr lang="en-GB" dirty="0"/>
              <a:t>Mapping an object-oriented model </a:t>
            </a:r>
            <a:br>
              <a:rPr lang="en-GB" dirty="0"/>
            </a:br>
            <a:r>
              <a:rPr lang="en-GB" dirty="0"/>
              <a:t>to a relational database</a:t>
            </a:r>
          </a:p>
          <a:p>
            <a:r>
              <a:rPr lang="en-GB" dirty="0"/>
              <a:t>Maintain the database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6DAE42-0E2E-4E76-942A-131F8724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Framework</a:t>
            </a:r>
          </a:p>
        </p:txBody>
      </p:sp>
    </p:spTree>
    <p:extLst>
      <p:ext uri="{BB962C8B-B14F-4D97-AF65-F5344CB8AC3E}">
        <p14:creationId xmlns:p14="http://schemas.microsoft.com/office/powerpoint/2010/main" val="12122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97B7B-436C-4EC8-BE6C-7A857ACAD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@Entity  </a:t>
            </a:r>
            <a:r>
              <a:rPr lang="en-GB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@Table  </a:t>
            </a:r>
            <a:r>
              <a:rPr lang="en-GB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@Column </a:t>
            </a:r>
            <a:r>
              <a:rPr lang="en-GB" dirty="0"/>
              <a:t>- Specifies the column attribute </a:t>
            </a:r>
            <a:br>
              <a:rPr lang="en-GB" dirty="0"/>
            </a:br>
            <a:r>
              <a:rPr lang="en-GB" dirty="0"/>
              <a:t>for the persistence property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@Id </a:t>
            </a:r>
            <a:r>
              <a:rPr lang="en-GB" dirty="0"/>
              <a:t>- </a:t>
            </a:r>
            <a:r>
              <a:rPr lang="en-US" dirty="0"/>
              <a:t>set property as entity primary key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@GeneratedValue </a:t>
            </a:r>
            <a:r>
              <a:rPr lang="en-GB" dirty="0"/>
              <a:t>- specifies how the identity attribute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dirty="0" smtClean="0"/>
              <a:t>initialized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9C549-A191-48D6-9B9F-C9E57B66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ADBB-EFF4-44E5-BB32-F11B8489BF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10293</TotalTime>
  <Words>1280</Words>
  <Application>Microsoft Office PowerPoint</Application>
  <PresentationFormat>Widescreen</PresentationFormat>
  <Paragraphs>290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CRUD</vt:lpstr>
      <vt:lpstr>Table of Contents</vt:lpstr>
      <vt:lpstr>Have a Question?</vt:lpstr>
      <vt:lpstr>PowerPoint Presentation</vt:lpstr>
      <vt:lpstr>What is ORM</vt:lpstr>
      <vt:lpstr>ORM Frameworks - Features</vt:lpstr>
      <vt:lpstr>PowerPoint Presentation</vt:lpstr>
      <vt:lpstr>Doctrine Framework</vt:lpstr>
      <vt:lpstr>Annotations</vt:lpstr>
      <vt:lpstr>Doctrine Implementation (1) </vt:lpstr>
      <vt:lpstr>Doctrine Implementation (2)</vt:lpstr>
      <vt:lpstr>Doctrine Implementation (3)</vt:lpstr>
      <vt:lpstr>Entity Repository</vt:lpstr>
      <vt:lpstr>Database and Doctrine</vt:lpstr>
      <vt:lpstr>PowerPoint Presentation</vt:lpstr>
      <vt:lpstr>Create Form</vt:lpstr>
      <vt:lpstr>Create an Entity (1)  </vt:lpstr>
      <vt:lpstr>Create an Entity (2)  </vt:lpstr>
      <vt:lpstr>Create an Entity (3) </vt:lpstr>
      <vt:lpstr>Edit Form</vt:lpstr>
      <vt:lpstr>Update an Entity (1)</vt:lpstr>
      <vt:lpstr>Update an Entity (2)</vt:lpstr>
      <vt:lpstr>Update an Entity (3)</vt:lpstr>
      <vt:lpstr>Delete Form</vt:lpstr>
      <vt:lpstr>Deleting an Entity (1)</vt:lpstr>
      <vt:lpstr>Deleting an Entity (2)</vt:lpstr>
      <vt:lpstr>Deleting an Entity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 PHP Basic CRUD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281</cp:revision>
  <dcterms:created xsi:type="dcterms:W3CDTF">2018-05-23T13:08:44Z</dcterms:created>
  <dcterms:modified xsi:type="dcterms:W3CDTF">2018-11-21T13:43:53Z</dcterms:modified>
  <cp:category>programming, education, software engineering, software development </cp:category>
</cp:coreProperties>
</file>