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1077" r:id="rId2"/>
    <p:sldId id="1078" r:id="rId3"/>
    <p:sldId id="1028" r:id="rId4"/>
    <p:sldId id="1081" r:id="rId5"/>
    <p:sldId id="1029" r:id="rId6"/>
    <p:sldId id="1030" r:id="rId7"/>
    <p:sldId id="1031" r:id="rId8"/>
    <p:sldId id="1039" r:id="rId9"/>
    <p:sldId id="1040" r:id="rId10"/>
    <p:sldId id="1020" r:id="rId11"/>
    <p:sldId id="1021" r:id="rId12"/>
    <p:sldId id="1022" r:id="rId13"/>
    <p:sldId id="1023" r:id="rId14"/>
    <p:sldId id="1024" r:id="rId15"/>
    <p:sldId id="1025" r:id="rId16"/>
    <p:sldId id="1026" r:id="rId17"/>
    <p:sldId id="1027" r:id="rId18"/>
    <p:sldId id="1046" r:id="rId19"/>
    <p:sldId id="1050" r:id="rId20"/>
    <p:sldId id="1052" r:id="rId21"/>
    <p:sldId id="1083" r:id="rId22"/>
    <p:sldId id="349" r:id="rId23"/>
    <p:sldId id="10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1077"/>
            <p14:sldId id="1078"/>
          </p14:sldIdLst>
        </p14:section>
        <p14:section name="What is Unit Testing" id="{14CE781F-C2CC-4C03-B02F-2B56F5ACCBE3}">
          <p14:sldIdLst>
            <p14:sldId id="1028"/>
            <p14:sldId id="1081"/>
            <p14:sldId id="1029"/>
            <p14:sldId id="1030"/>
            <p14:sldId id="1031"/>
            <p14:sldId id="1039"/>
            <p14:sldId id="1040"/>
          </p14:sldIdLst>
        </p14:section>
        <p14:section name="Seven Testing Principles" id="{4C2182BE-4B88-4D56-9DB6-E01540733B09}">
          <p14:sldIdLst>
            <p14:sldId id="1020"/>
            <p14:sldId id="1021"/>
            <p14:sldId id="1022"/>
            <p14:sldId id="1023"/>
            <p14:sldId id="1024"/>
            <p14:sldId id="1025"/>
            <p14:sldId id="1026"/>
            <p14:sldId id="1027"/>
          </p14:sldIdLst>
        </p14:section>
        <p14:section name="Unit Testing Best Practices" id="{F2403004-73DE-4763-B1C5-A9F3A4845CB8}">
          <p14:sldIdLst>
            <p14:sldId id="1046"/>
            <p14:sldId id="1050"/>
            <p14:sldId id="1052"/>
            <p14:sldId id="1083"/>
          </p14:sldIdLst>
        </p14:section>
        <p14:section name="Conclusion" id="{10E03AB1-9AA8-4E86-9A64-D741901E50A2}">
          <p14:sldIdLst>
            <p14:sldId id="349"/>
            <p14:sldId id="10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2D2D77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5" autoAdjust="0"/>
    <p:restoredTop sz="94620" autoAdjust="0"/>
  </p:normalViewPr>
  <p:slideViewPr>
    <p:cSldViewPr snapToGrid="0" showGuides="1">
      <p:cViewPr varScale="1">
        <p:scale>
          <a:sx n="69" d="100"/>
          <a:sy n="69" d="100"/>
        </p:scale>
        <p:origin x="108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17.7.2019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79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42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36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666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9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9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338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-sa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6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4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6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40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4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3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859" y="1295401"/>
            <a:ext cx="2438687" cy="2639273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28304" y="1303142"/>
            <a:ext cx="8203857" cy="13638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4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1629" y="5576113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044203"/>
            <a:ext cx="2951518" cy="52481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4611347"/>
            <a:ext cx="2951518" cy="460181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021CC3F-D9DC-4239-BDB4-3A4D1E24BC3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8170" y="5208472"/>
            <a:ext cx="3625798" cy="111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985255A9-A407-432A-A82D-D162103BD29C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0AD4E04-A6BF-4DBC-B942-9E41B7A10925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7B803F6-D8FB-4632-8A67-6D886EE01B3F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2AE0-B06B-4C16-83BE-C07627BA2791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7B28-57C8-4B13-B4DF-13A311C2F31B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164084"/>
            <a:ext cx="318844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33983"/>
            <a:ext cx="318844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5011672"/>
            <a:ext cx="318844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94605"/>
            <a:ext cx="318844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35768"/>
            <a:ext cx="318844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32907142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051" y="4869900"/>
            <a:ext cx="10365899" cy="9037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051" y="5754968"/>
            <a:ext cx="10365899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8E1F8-6924-4050-9FA6-EFB9C98F01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1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64148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338268" cy="5105397"/>
          </a:xfrm>
          <a:prstGeom prst="rect">
            <a:avLst/>
          </a:prstGeo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A5A40E9-F55B-48B7-BAF2-FCF5815844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9838848" y="214842"/>
            <a:ext cx="2126081" cy="654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6713C4D-0AC1-423F-ADC2-C9DFE79F1BC5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85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64" y="6525003"/>
            <a:ext cx="1224318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9870-0438-477B-9A83-1C90ADB0A320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780" y="6525003"/>
            <a:ext cx="1015304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63" y="1151122"/>
            <a:ext cx="11807897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65" y="40341"/>
            <a:ext cx="958009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73D250-FD07-4E38-82BE-C93637C379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666" y="319860"/>
            <a:ext cx="2212693" cy="5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1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(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24041" y="1688007"/>
            <a:ext cx="6936005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24042" y="2543472"/>
            <a:ext cx="6936007" cy="6303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Edit Section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90CB6-3C44-40AC-995B-F341130515D5}"/>
              </a:ext>
            </a:extLst>
          </p:cNvPr>
          <p:cNvSpPr/>
          <p:nvPr userDrawn="1"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876672-528D-436E-8197-31854ABC0EF5}"/>
              </a:ext>
            </a:extLst>
          </p:cNvPr>
          <p:cNvSpPr>
            <a:spLocks noChangeAspect="1"/>
          </p:cNvSpPr>
          <p:nvPr userDrawn="1"/>
        </p:nvSpPr>
        <p:spPr>
          <a:xfrm>
            <a:off x="714194" y="73429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43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671B061-259F-4C1E-8DB1-6308D19787E5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888091A-53E1-47A5-8B20-36DD1B3181BF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53626E9-3024-4E90-A13F-920C2EB8CE97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C24BA2C-C278-44F6-BFDF-1C6F29D7B65E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93BEF916-6074-4430-BEF5-5C2C3D7A2163}" type="datetime1">
              <a:rPr lang="en-US" smtClean="0"/>
              <a:t>7/17/2019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8" r:id="rId15"/>
    <p:sldLayoutId id="2147483689" r:id="rId16"/>
    <p:sldLayoutId id="2147483687" r:id="rId17"/>
    <p:sldLayoutId id="2147483690" r:id="rId18"/>
    <p:sldLayoutId id="2147483799" r:id="rId19"/>
    <p:sldLayoutId id="2147483800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67557" y="1274339"/>
            <a:ext cx="7738460" cy="1363858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</a:t>
            </a:r>
            <a:r>
              <a:rPr lang="en-US" sz="4400" dirty="0" smtClean="0"/>
              <a:t>Software</a:t>
            </a:r>
            <a:endParaRPr lang="en-US" sz="4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77141" y="4069484"/>
            <a:ext cx="3291295" cy="52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SoftUni </a:t>
            </a:r>
            <a:r>
              <a:rPr lang="en-US" sz="2800" b="1" dirty="0" smtClean="0"/>
              <a:t>Team</a:t>
            </a:r>
            <a:endParaRPr lang="en-US" sz="28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477141" y="4593359"/>
            <a:ext cx="3291295" cy="560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Technical </a:t>
            </a:r>
            <a:r>
              <a:rPr lang="en-US" sz="2400" b="1" dirty="0" smtClean="0"/>
              <a:t>Trainers</a:t>
            </a:r>
            <a:endParaRPr lang="en-US" sz="24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4328745" y="2503385"/>
            <a:ext cx="4282656" cy="1729714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5410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461165" y="1688007"/>
            <a:ext cx="7198882" cy="768084"/>
          </a:xfrm>
        </p:spPr>
        <p:txBody>
          <a:bodyPr/>
          <a:lstStyle/>
          <a:p>
            <a:r>
              <a:rPr lang="en-US" dirty="0"/>
              <a:t>Seven Testing Principles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15" y="604815"/>
            <a:ext cx="3726543" cy="3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9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40419" y="983404"/>
            <a:ext cx="10036163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100000"/>
            </a:pPr>
            <a:r>
              <a:rPr lang="en-US" sz="3400" dirty="0"/>
              <a:t>Testing is </a:t>
            </a:r>
            <a:r>
              <a:rPr lang="en-US" sz="3400" b="1" dirty="0">
                <a:solidFill>
                  <a:schemeClr val="bg1"/>
                </a:solidFill>
              </a:rPr>
              <a:t>context dependent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Testing is done differently in </a:t>
            </a:r>
            <a:r>
              <a:rPr lang="en-US" sz="3400" b="1" dirty="0">
                <a:solidFill>
                  <a:schemeClr val="bg1"/>
                </a:solidFill>
              </a:rPr>
              <a:t>different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contexts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Example: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Safety-critical software is tested </a:t>
            </a:r>
            <a:r>
              <a:rPr lang="en-US" sz="3400" b="1" dirty="0">
                <a:solidFill>
                  <a:schemeClr val="bg1"/>
                </a:solidFill>
              </a:rPr>
              <a:t>differently</a:t>
            </a:r>
            <a:r>
              <a:rPr lang="en-US" sz="3400" dirty="0"/>
              <a:t> from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an </a:t>
            </a:r>
            <a:r>
              <a:rPr lang="en-US" sz="3400" dirty="0"/>
              <a:t>e-commerce 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96704" y="3846414"/>
            <a:ext cx="2964456" cy="2705204"/>
          </a:xfrm>
          <a:prstGeom prst="ellipse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1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30249" y="1121148"/>
            <a:ext cx="10259969" cy="5276048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100000"/>
            </a:pPr>
            <a:r>
              <a:rPr lang="en-US" sz="3400" b="1" dirty="0">
                <a:solidFill>
                  <a:schemeClr val="bg1"/>
                </a:solidFill>
              </a:rPr>
              <a:t>Exhaustive</a:t>
            </a:r>
            <a:r>
              <a:rPr lang="en-US" sz="3400" dirty="0"/>
              <a:t> testing is </a:t>
            </a:r>
            <a:r>
              <a:rPr lang="en-US" sz="3400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All combinations of inputs and preconditions are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usually </a:t>
            </a:r>
            <a:r>
              <a:rPr lang="en-US" sz="3400" dirty="0"/>
              <a:t>almost </a:t>
            </a:r>
            <a:r>
              <a:rPr lang="en-US" sz="3400" dirty="0" smtClean="0"/>
              <a:t>an </a:t>
            </a:r>
            <a:r>
              <a:rPr lang="en-US" sz="3400" b="1" dirty="0" smtClean="0">
                <a:solidFill>
                  <a:schemeClr val="bg1"/>
                </a:solidFill>
              </a:rPr>
              <a:t>infinite</a:t>
            </a:r>
            <a:r>
              <a:rPr lang="en-US" sz="3400" dirty="0" smtClean="0"/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Testing everything is not feasible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Except for trivial cases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Risk analysis and priorities should be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used to </a:t>
            </a:r>
            <a:r>
              <a:rPr lang="en-US" sz="3400" dirty="0"/>
              <a:t>focus testing </a:t>
            </a:r>
            <a:r>
              <a:rPr lang="en-US" sz="3400" dirty="0" smtClean="0"/>
              <a:t>efforts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51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0346" y="3492381"/>
            <a:ext cx="5448326" cy="321366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30249" y="1121143"/>
            <a:ext cx="10343096" cy="5276048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100000"/>
            </a:pPr>
            <a:r>
              <a:rPr lang="en-US" sz="3400" b="1" dirty="0">
                <a:solidFill>
                  <a:schemeClr val="bg1"/>
                </a:solidFill>
              </a:rPr>
              <a:t>Early</a:t>
            </a:r>
            <a:r>
              <a:rPr lang="en-US" sz="3400" dirty="0"/>
              <a:t> testing is </a:t>
            </a:r>
            <a:r>
              <a:rPr lang="en-US" sz="3400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Testing activities shall be started as early as possible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And shall be focused on defined objectives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The later a bug is found </a:t>
            </a:r>
            <a:r>
              <a:rPr lang="en-US" sz="3400" dirty="0"/>
              <a:t>-</a:t>
            </a:r>
            <a:r>
              <a:rPr lang="en-US" sz="3400" dirty="0" smtClean="0"/>
              <a:t> </a:t>
            </a:r>
            <a:r>
              <a:rPr lang="en-US" sz="3400" dirty="0"/>
              <a:t>the more it costs</a:t>
            </a:r>
            <a:r>
              <a:rPr lang="en-US" sz="3400" dirty="0" smtClean="0"/>
              <a:t>!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9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79419" y="1121144"/>
            <a:ext cx="10415818" cy="5276048"/>
          </a:xfrm>
        </p:spPr>
        <p:txBody>
          <a:bodyPr vert="horz" lIns="108000" tIns="36000" rIns="108000" bIns="36000" rtlCol="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100000"/>
            </a:pPr>
            <a:r>
              <a:rPr lang="en-US" sz="3400" b="1" dirty="0">
                <a:solidFill>
                  <a:schemeClr val="bg1"/>
                </a:solidFill>
              </a:rPr>
              <a:t>Defect clustering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Testing effort shall be focused </a:t>
            </a:r>
            <a:r>
              <a:rPr lang="en-US" sz="3400" b="1" dirty="0">
                <a:solidFill>
                  <a:schemeClr val="bg1"/>
                </a:solidFill>
              </a:rPr>
              <a:t>proportionally</a:t>
            </a:r>
            <a:r>
              <a:rPr lang="en-US" sz="3400" dirty="0"/>
              <a:t> 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To the expected and later observed defect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density </a:t>
            </a:r>
            <a:r>
              <a:rPr lang="en-US" sz="3400" dirty="0"/>
              <a:t>of modules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A </a:t>
            </a:r>
            <a:r>
              <a:rPr lang="en-US" sz="3400" b="1" dirty="0">
                <a:solidFill>
                  <a:schemeClr val="bg1"/>
                </a:solidFill>
              </a:rPr>
              <a:t>small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number</a:t>
            </a:r>
            <a:r>
              <a:rPr lang="en-US" sz="3400" dirty="0"/>
              <a:t> of modules usually </a:t>
            </a:r>
            <a:r>
              <a:rPr lang="en-US" sz="3400" dirty="0" smtClean="0"/>
              <a:t>contain </a:t>
            </a:r>
            <a:r>
              <a:rPr lang="en-US" sz="3400" b="1" dirty="0">
                <a:solidFill>
                  <a:schemeClr val="bg1"/>
                </a:solidFill>
              </a:rPr>
              <a:t>most of the </a:t>
            </a:r>
            <a:r>
              <a:rPr lang="en-US" sz="3400" b="1" dirty="0" smtClean="0">
                <a:solidFill>
                  <a:schemeClr val="bg1"/>
                </a:solidFill>
              </a:rPr>
              <a:t>defects </a:t>
            </a:r>
            <a:r>
              <a:rPr lang="en-US" sz="3400" dirty="0"/>
              <a:t>discovered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Responsible for most of the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operational failures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36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30249" y="1275570"/>
            <a:ext cx="10036163" cy="52760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100000"/>
            </a:pPr>
            <a:r>
              <a:rPr lang="en-US" sz="3400" b="1" dirty="0">
                <a:solidFill>
                  <a:schemeClr val="bg1"/>
                </a:solidFill>
              </a:rPr>
              <a:t>Pesticide paradox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Same tests repeated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and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over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again</a:t>
            </a:r>
            <a:r>
              <a:rPr lang="en-US" sz="3400" dirty="0"/>
              <a:t> tend to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lose </a:t>
            </a:r>
            <a:r>
              <a:rPr lang="en-US" sz="3400" b="1" dirty="0">
                <a:solidFill>
                  <a:schemeClr val="bg1"/>
                </a:solidFill>
              </a:rPr>
              <a:t>their </a:t>
            </a:r>
            <a:r>
              <a:rPr lang="en-US" sz="3400" b="1" dirty="0" smtClean="0">
                <a:solidFill>
                  <a:schemeClr val="bg1"/>
                </a:solidFill>
              </a:rPr>
              <a:t>effectiveness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Previously </a:t>
            </a:r>
            <a:r>
              <a:rPr lang="en-US" sz="3400" b="1" dirty="0">
                <a:solidFill>
                  <a:schemeClr val="bg1"/>
                </a:solidFill>
              </a:rPr>
              <a:t>undetected</a:t>
            </a:r>
            <a:r>
              <a:rPr lang="en-US" sz="3400" dirty="0"/>
              <a:t> defects remain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b="1" dirty="0" smtClean="0">
                <a:solidFill>
                  <a:schemeClr val="bg1"/>
                </a:solidFill>
              </a:rPr>
              <a:t>undiscovered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New and modified test cases should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be developed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0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100000"/>
            </a:pPr>
            <a:r>
              <a:rPr lang="en-US" sz="3400" b="1" dirty="0">
                <a:solidFill>
                  <a:schemeClr val="bg1"/>
                </a:solidFill>
              </a:rPr>
              <a:t>Testing</a:t>
            </a:r>
            <a:r>
              <a:rPr lang="en-US" sz="3400" dirty="0"/>
              <a:t> </a:t>
            </a:r>
            <a:r>
              <a:rPr lang="en-US" sz="3400" dirty="0" smtClean="0"/>
              <a:t>shows the </a:t>
            </a:r>
            <a:r>
              <a:rPr lang="en-US" sz="3400" b="1" dirty="0">
                <a:solidFill>
                  <a:schemeClr val="bg1"/>
                </a:solidFill>
              </a:rPr>
              <a:t>presence of defects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Testing can </a:t>
            </a:r>
            <a:r>
              <a:rPr lang="en-US" sz="34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Cannot prove that there are no defects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Appropriate testing </a:t>
            </a:r>
            <a:r>
              <a:rPr lang="en-US" sz="3400" b="1" dirty="0">
                <a:solidFill>
                  <a:schemeClr val="bg1"/>
                </a:solidFill>
              </a:rPr>
              <a:t>reduces</a:t>
            </a:r>
            <a:r>
              <a:rPr lang="en-US" sz="3400" dirty="0"/>
              <a:t> the probability for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defects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61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44660" y="1121148"/>
            <a:ext cx="10036163" cy="5276048"/>
          </a:xfrm>
        </p:spPr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SzPct val="10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Finding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fixing</a:t>
            </a:r>
            <a:r>
              <a:rPr lang="en-US" sz="3400" dirty="0"/>
              <a:t> defects itself does not help in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these </a:t>
            </a:r>
            <a:r>
              <a:rPr lang="en-US" sz="3400" dirty="0"/>
              <a:t>cases: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The system built is unusable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400" dirty="0"/>
              <a:t>Does not fulfill the </a:t>
            </a:r>
            <a:r>
              <a:rPr lang="en-US" sz="3400" dirty="0" smtClean="0"/>
              <a:t>users' </a:t>
            </a:r>
            <a:r>
              <a:rPr lang="en-US" sz="3400" dirty="0"/>
              <a:t>needs and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expectations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39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24045" y="1227087"/>
            <a:ext cx="6936004" cy="768084"/>
          </a:xfrm>
        </p:spPr>
        <p:txBody>
          <a:bodyPr/>
          <a:lstStyle/>
          <a:p>
            <a:r>
              <a:rPr lang="en-US" dirty="0"/>
              <a:t>Unit Testing Best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Practices</a:t>
            </a:r>
            <a:endParaRPr lang="bg-B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How to Write Good </a:t>
            </a:r>
            <a:r>
              <a:rPr lang="en-US" dirty="0" smtClean="0"/>
              <a:t>Tests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43" y="1033123"/>
            <a:ext cx="2157641" cy="30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51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32096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dirty="0"/>
              <a:t>Avoid using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bg1"/>
                </a:solidFill>
              </a:rPr>
              <a:t>magic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numbers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8258" y="2396634"/>
            <a:ext cx="3419666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//Arrange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array = [0, 0, 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array[0] = 5;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//Assert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(array[0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 == 5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else 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GB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64047" y="1657971"/>
            <a:ext cx="47775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//Arrange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array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= [0, 0, 0</a:t>
            </a: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index = 0;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value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array[index] =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//Assert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(array[index]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==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else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GB" sz="2400" b="1" noProof="1">
                <a:latin typeface="Consolas" pitchFamily="49" charset="0"/>
                <a:cs typeface="Consolas" pitchFamily="49" charset="0"/>
              </a:rPr>
              <a:t>false</a:t>
            </a: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;</a:t>
            </a:r>
            <a:endParaRPr lang="en-GB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rrow: Down 21"/>
          <p:cNvSpPr/>
          <p:nvPr/>
        </p:nvSpPr>
        <p:spPr>
          <a:xfrm rot="16200000">
            <a:off x="4051287" y="3958944"/>
            <a:ext cx="359397" cy="5342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05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dirty="0"/>
              <a:t>What </a:t>
            </a:r>
            <a:r>
              <a:rPr lang="en-GB" dirty="0" smtClean="0"/>
              <a:t>Is </a:t>
            </a:r>
            <a:r>
              <a:rPr lang="en-GB" dirty="0"/>
              <a:t>Unit Testing</a:t>
            </a:r>
            <a:r>
              <a:rPr lang="en-GB" dirty="0" smtClean="0"/>
              <a:t>?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dirty="0" smtClean="0"/>
              <a:t>Testing Principles</a:t>
            </a:r>
            <a:endParaRPr lang="en-GB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dirty="0" smtClean="0"/>
              <a:t>3A Pattern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GB" noProof="1" smtClean="0"/>
              <a:t>Best </a:t>
            </a:r>
            <a:r>
              <a:rPr lang="en-GB" noProof="1" smtClean="0"/>
              <a:t>Practices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61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383878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Test names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Should use </a:t>
            </a:r>
            <a:r>
              <a:rPr lang="en-US" sz="3400" b="1" dirty="0">
                <a:solidFill>
                  <a:schemeClr val="bg1"/>
                </a:solidFill>
              </a:rPr>
              <a:t>business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domain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terminology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Should be </a:t>
            </a:r>
            <a:r>
              <a:rPr lang="en-US" sz="3400" b="1" dirty="0">
                <a:solidFill>
                  <a:schemeClr val="bg1"/>
                </a:solidFill>
              </a:rPr>
              <a:t>descriptive</a:t>
            </a:r>
            <a:r>
              <a:rPr lang="en-US" sz="3400" dirty="0"/>
              <a:t> and </a:t>
            </a:r>
            <a:r>
              <a:rPr lang="en-US" sz="3400" b="1" dirty="0" smtClean="0">
                <a:solidFill>
                  <a:schemeClr val="bg1"/>
                </a:solidFill>
              </a:rPr>
              <a:t>readable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3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dirty="0" smtClean="0"/>
              <a:t>You should test </a:t>
            </a:r>
            <a:r>
              <a:rPr lang="en-US" b="1" dirty="0" smtClean="0">
                <a:solidFill>
                  <a:schemeClr val="bg1"/>
                </a:solidFill>
              </a:rPr>
              <a:t>every possible outcome </a:t>
            </a:r>
            <a:r>
              <a:rPr lang="en-US" dirty="0" smtClean="0"/>
              <a:t>(valid or invalid)</a:t>
            </a:r>
            <a:br>
              <a:rPr lang="en-US" dirty="0" smtClean="0"/>
            </a:br>
            <a:r>
              <a:rPr lang="en-US" dirty="0" smtClean="0"/>
              <a:t>of your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0334" y="4037617"/>
            <a:ext cx="441719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array = [0, 0, 0];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index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alue = 3;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array[index] = value;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0334" y="2394343"/>
            <a:ext cx="3987079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if (index &lt;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"Negative index!"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447341" y="2394343"/>
            <a:ext cx="560541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if (index &gt;= array.length)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Index out of boundaries!"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705346" y="4313448"/>
            <a:ext cx="460516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if (array[index] != 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GB" sz="2400" b="1" noProof="1" smtClean="0">
                <a:latin typeface="Consolas" pitchFamily="49" charset="0"/>
                <a:cs typeface="Consolas" pitchFamily="49" charset="0"/>
              </a:rPr>
              <a:t>Value incorrect!"</a:t>
            </a:r>
          </a:p>
        </p:txBody>
      </p:sp>
      <p:sp>
        <p:nvSpPr>
          <p:cNvPr id="12" name="Arrow: Down 21"/>
          <p:cNvSpPr/>
          <p:nvPr/>
        </p:nvSpPr>
        <p:spPr>
          <a:xfrm rot="13779054">
            <a:off x="4947735" y="3405761"/>
            <a:ext cx="359397" cy="5342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Down 21"/>
          <p:cNvSpPr/>
          <p:nvPr/>
        </p:nvSpPr>
        <p:spPr>
          <a:xfrm rot="16200000">
            <a:off x="5076738" y="4461845"/>
            <a:ext cx="359397" cy="5342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rrow: Down 21"/>
          <p:cNvSpPr/>
          <p:nvPr/>
        </p:nvSpPr>
        <p:spPr>
          <a:xfrm rot="10800000">
            <a:off x="2191162" y="3362979"/>
            <a:ext cx="359397" cy="53420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342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262009" y="1419750"/>
            <a:ext cx="2105776" cy="227897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7965962" cy="44692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Unit Testing </a:t>
            </a:r>
            <a:r>
              <a:rPr lang="en-GB" sz="3400" b="1" dirty="0">
                <a:solidFill>
                  <a:schemeClr val="bg2"/>
                </a:solidFill>
              </a:rPr>
              <a:t>helps us build solid code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>
                <a:solidFill>
                  <a:schemeClr val="bg1"/>
                </a:solidFill>
              </a:rPr>
              <a:t>Structure</a:t>
            </a:r>
            <a:r>
              <a:rPr lang="en-GB" sz="3400" b="1" dirty="0">
                <a:solidFill>
                  <a:schemeClr val="bg2"/>
                </a:solidFill>
              </a:rPr>
              <a:t> your unit </a:t>
            </a:r>
            <a:r>
              <a:rPr lang="en-GB" sz="3400" b="1" dirty="0" smtClean="0">
                <a:solidFill>
                  <a:schemeClr val="bg2"/>
                </a:solidFill>
              </a:rPr>
              <a:t>tests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 smtClean="0">
                <a:solidFill>
                  <a:schemeClr val="bg1"/>
                </a:solidFill>
              </a:rPr>
              <a:t>3A </a:t>
            </a:r>
            <a:r>
              <a:rPr lang="en-GB" sz="3400" b="1" dirty="0" smtClean="0">
                <a:solidFill>
                  <a:schemeClr val="bg1"/>
                </a:solidFill>
              </a:rPr>
              <a:t>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 smtClean="0">
                <a:solidFill>
                  <a:schemeClr val="bg2"/>
                </a:solidFill>
              </a:rPr>
              <a:t>Follow the 7</a:t>
            </a:r>
            <a:r>
              <a:rPr lang="en-GB" sz="3400" b="1" dirty="0" smtClean="0">
                <a:solidFill>
                  <a:schemeClr val="bg1"/>
                </a:solidFill>
              </a:rPr>
              <a:t> testing principles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 smtClean="0">
                <a:solidFill>
                  <a:schemeClr val="bg2"/>
                </a:solidFill>
              </a:rPr>
              <a:t>Avoid</a:t>
            </a:r>
            <a:r>
              <a:rPr lang="en-GB" sz="3400" b="1" dirty="0" smtClean="0">
                <a:solidFill>
                  <a:schemeClr val="bg1"/>
                </a:solidFill>
              </a:rPr>
              <a:t> magic numbers</a:t>
            </a:r>
            <a:endParaRPr lang="en-GB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GB" sz="3400" b="1" dirty="0" smtClean="0">
                <a:solidFill>
                  <a:schemeClr val="bg1"/>
                </a:solidFill>
              </a:rPr>
              <a:t>Cover</a:t>
            </a:r>
            <a:r>
              <a:rPr lang="en-GB" sz="3400" b="1" dirty="0" smtClean="0">
                <a:solidFill>
                  <a:schemeClr val="bg2"/>
                </a:solidFill>
              </a:rPr>
              <a:t> all </a:t>
            </a:r>
            <a:r>
              <a:rPr lang="en-GB" sz="3400" b="1" dirty="0" smtClean="0">
                <a:solidFill>
                  <a:schemeClr val="bg1"/>
                </a:solidFill>
              </a:rPr>
              <a:t>outcomes</a:t>
            </a:r>
            <a:r>
              <a:rPr lang="en-GB" sz="3400" b="1" dirty="0" smtClean="0">
                <a:solidFill>
                  <a:schemeClr val="bg2"/>
                </a:solidFill>
              </a:rPr>
              <a:t> of your </a:t>
            </a:r>
            <a:r>
              <a:rPr lang="en-GB" sz="3400" b="1" dirty="0" smtClean="0">
                <a:solidFill>
                  <a:schemeClr val="bg2"/>
                </a:solidFill>
              </a:rPr>
              <a:t>code</a:t>
            </a:r>
            <a:endParaRPr lang="en-GB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1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Unit Testing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Software Used to Test </a:t>
            </a:r>
            <a:r>
              <a:rPr lang="en-US" b="0" dirty="0" smtClean="0"/>
              <a:t>Software</a:t>
            </a:r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83" y="1011382"/>
            <a:ext cx="3064180" cy="306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0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200" dirty="0"/>
              <a:t>A </a:t>
            </a:r>
            <a:r>
              <a:rPr lang="en-US" sz="3200" b="1" dirty="0">
                <a:solidFill>
                  <a:schemeClr val="bg1"/>
                </a:solidFill>
              </a:rPr>
              <a:t>unit test </a:t>
            </a:r>
            <a:r>
              <a:rPr lang="en-US" sz="3200" dirty="0"/>
              <a:t>is a piece of code that checks whether a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piece of</a:t>
            </a:r>
            <a:r>
              <a:rPr lang="en-US" sz="3200" dirty="0"/>
              <a:t> </a:t>
            </a:r>
            <a:r>
              <a:rPr lang="en-US" sz="3200" dirty="0" smtClean="0"/>
              <a:t>functionality</a:t>
            </a:r>
            <a:r>
              <a:rPr lang="en-US" sz="3200" noProof="1" smtClean="0"/>
              <a:t> </a:t>
            </a:r>
            <a:r>
              <a:rPr lang="en-US" sz="3200" dirty="0"/>
              <a:t>is working as </a:t>
            </a:r>
            <a:r>
              <a:rPr lang="en-US" sz="3200" dirty="0" smtClean="0"/>
              <a:t>expected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en-US" sz="3200" dirty="0" smtClean="0"/>
              <a:t>Allows </a:t>
            </a:r>
            <a:r>
              <a:rPr lang="en-US" sz="3200" dirty="0"/>
              <a:t>developers to see </a:t>
            </a:r>
            <a:r>
              <a:rPr lang="en-US" sz="3200" b="1" dirty="0">
                <a:solidFill>
                  <a:schemeClr val="bg1"/>
                </a:solidFill>
              </a:rPr>
              <a:t>where </a:t>
            </a:r>
            <a:r>
              <a:rPr lang="en-US" sz="3200" dirty="0"/>
              <a:t>(and </a:t>
            </a:r>
            <a:r>
              <a:rPr lang="en-US" sz="3200" b="1" dirty="0">
                <a:solidFill>
                  <a:schemeClr val="bg1"/>
                </a:solidFill>
              </a:rPr>
              <a:t>why</a:t>
            </a:r>
            <a:r>
              <a:rPr lang="en-US" sz="3200" dirty="0"/>
              <a:t>) </a:t>
            </a:r>
            <a:r>
              <a:rPr lang="en-US" sz="3200" b="1" dirty="0">
                <a:solidFill>
                  <a:schemeClr val="bg1"/>
                </a:solidFill>
              </a:rPr>
              <a:t>errors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occur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42368" y="3224474"/>
            <a:ext cx="6801399" cy="2895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indent="-593684" defTabSz="1218072" latinLnBrk="1"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nums 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= [2, 15, -2, 4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];</a:t>
            </a:r>
            <a:endParaRPr lang="bg-BG" sz="2200" b="1" noProof="1" smtClean="0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indent="-593684" defTabSz="1218072" latinLnBrk="1"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sortNums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(nums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indent="-593684" defTabSz="1218072" latinLnBrk="1"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if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(nums == [-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2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, 2, 4, 15]) 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	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return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Numbers are sorted!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/>
            </a:r>
            <a:b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} else 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indent="-593684" defTabSz="1218072" latinLnBrk="1"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	return "</a:t>
            </a:r>
            <a:r>
              <a:rPr lang="en-US" sz="2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Numbers are not sorted!</a:t>
            </a:r>
            <a:r>
              <a:rPr lang="en-US" sz="2200" b="1" noProof="1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";</a:t>
            </a:r>
          </a:p>
          <a:p>
            <a:pPr indent="-593684" defTabSz="1218072" latinLnBrk="1">
              <a:spcBef>
                <a:spcPts val="2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910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262276" y="1275570"/>
            <a:ext cx="9167724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 smtClean="0"/>
              <a:t>Cannot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9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Moving Away from Manual Testing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We need a </a:t>
            </a:r>
            <a:r>
              <a:rPr lang="en-US" sz="3400" b="1" dirty="0">
                <a:solidFill>
                  <a:schemeClr val="bg1"/>
                </a:solidFill>
              </a:rPr>
              <a:t>structured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approach</a:t>
            </a:r>
            <a:r>
              <a:rPr lang="en-US" sz="3400" dirty="0"/>
              <a:t> that: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Allows </a:t>
            </a:r>
            <a:r>
              <a:rPr lang="en-US" sz="3400" b="1" dirty="0">
                <a:solidFill>
                  <a:schemeClr val="bg1"/>
                </a:solidFill>
              </a:rPr>
              <a:t>refactoring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Reduces the </a:t>
            </a:r>
            <a:r>
              <a:rPr lang="en-US" sz="3400" b="1" dirty="0">
                <a:solidFill>
                  <a:schemeClr val="bg1"/>
                </a:solidFill>
              </a:rPr>
              <a:t>cost of 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Decreases</a:t>
            </a:r>
            <a:r>
              <a:rPr lang="en-US" sz="3400" dirty="0"/>
              <a:t> the number of </a:t>
            </a:r>
            <a:r>
              <a:rPr lang="en-US" sz="3400" b="1" dirty="0">
                <a:solidFill>
                  <a:schemeClr val="bg1"/>
                </a:solidFill>
              </a:rPr>
              <a:t>defects</a:t>
            </a:r>
            <a:r>
              <a:rPr lang="en-US" sz="3400" dirty="0"/>
              <a:t> in the code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Improves </a:t>
            </a:r>
            <a:r>
              <a:rPr lang="en-US" sz="3400" b="1" dirty="0" smtClean="0">
                <a:solidFill>
                  <a:schemeClr val="bg1"/>
                </a:solidFill>
              </a:rPr>
              <a:t>design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6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</a:t>
            </a:r>
            <a:r>
              <a:rPr lang="en-US" dirty="0" smtClean="0"/>
              <a:t>tests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6" name="Oval 5"/>
          <p:cNvSpPr/>
          <p:nvPr/>
        </p:nvSpPr>
        <p:spPr>
          <a:xfrm>
            <a:off x="5061081" y="2541489"/>
            <a:ext cx="4244959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1" name="Oval 10"/>
          <p:cNvSpPr/>
          <p:nvPr/>
        </p:nvSpPr>
        <p:spPr>
          <a:xfrm>
            <a:off x="3571625" y="3876773"/>
            <a:ext cx="2681027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0" name="Oval 9"/>
          <p:cNvSpPr/>
          <p:nvPr/>
        </p:nvSpPr>
        <p:spPr>
          <a:xfrm>
            <a:off x="2529004" y="4956391"/>
            <a:ext cx="1416538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1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Organize and clarify </a:t>
            </a:r>
            <a:r>
              <a:rPr lang="en-US" sz="3400" dirty="0"/>
              <a:t>test code by breaking down a test case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into </a:t>
            </a:r>
            <a:r>
              <a:rPr lang="en-US" sz="3400" dirty="0"/>
              <a:t>the following </a:t>
            </a:r>
            <a:r>
              <a:rPr lang="en-US" sz="3400" b="1" dirty="0">
                <a:solidFill>
                  <a:schemeClr val="bg1"/>
                </a:solidFill>
              </a:rPr>
              <a:t>functional sections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Arrange</a:t>
            </a:r>
            <a:r>
              <a:rPr lang="en-US" sz="3400" dirty="0"/>
              <a:t> section of a unit test initializes objects and sets the value of the data that is passed to the test 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Act</a:t>
            </a:r>
            <a:r>
              <a:rPr lang="en-US" sz="3400" dirty="0"/>
              <a:t> section invokes the test case with the arranged </a:t>
            </a:r>
            <a:br>
              <a:rPr lang="en-US" sz="3400" dirty="0"/>
            </a:br>
            <a:r>
              <a:rPr lang="en-US" sz="3400" dirty="0"/>
              <a:t>parameters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The </a:t>
            </a:r>
            <a:r>
              <a:rPr lang="en-US" sz="3400" b="1" dirty="0">
                <a:solidFill>
                  <a:schemeClr val="bg1"/>
                </a:solidFill>
              </a:rPr>
              <a:t>Assert</a:t>
            </a:r>
            <a:r>
              <a:rPr lang="en-US" sz="3400" dirty="0"/>
              <a:t> section verifies the test case </a:t>
            </a:r>
            <a:r>
              <a:rPr lang="en-US" sz="3400" dirty="0" smtClean="0"/>
              <a:t/>
            </a:r>
            <a:br>
              <a:rPr lang="en-US" sz="3400" dirty="0" smtClean="0"/>
            </a:br>
            <a:r>
              <a:rPr lang="en-US" sz="3400" dirty="0" smtClean="0"/>
              <a:t>behaves </a:t>
            </a:r>
            <a:r>
              <a:rPr lang="en-US" sz="3400" dirty="0"/>
              <a:t>as </a:t>
            </a:r>
            <a:r>
              <a:rPr lang="en-US" sz="3400" dirty="0" smtClean="0"/>
              <a:t>expected</a:t>
            </a:r>
            <a:endParaRPr lang="en-US" sz="34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AAA Testing Pattern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8452FF4-89E3-4D1B-9927-2DBDC00E58D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0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 </a:t>
            </a:r>
            <a:r>
              <a:rPr lang="en-US" dirty="0" smtClean="0"/>
              <a:t>Pattern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83995" y="1260426"/>
            <a:ext cx="7840002" cy="53809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3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//Arrange</a:t>
            </a:r>
            <a:endParaRPr lang="en-GB" sz="23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300" b="1" noProof="1" smtClean="0">
                <a:latin typeface="Consolas" pitchFamily="49" charset="0"/>
                <a:cs typeface="Consolas" pitchFamily="49" charset="0"/>
              </a:rPr>
              <a:t>array = [0, 0, 0];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3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//Act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300" b="1" noProof="1" smtClean="0">
                <a:latin typeface="Consolas" pitchFamily="49" charset="0"/>
                <a:cs typeface="Consolas" pitchFamily="49" charset="0"/>
              </a:rPr>
              <a:t>array[0] = 5;</a:t>
            </a:r>
            <a:endParaRPr lang="en-GB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3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GB" sz="2300" b="1" i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//Assert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(array[0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] == 5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) {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true;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300" b="1" noProof="1" smtClean="0">
                <a:latin typeface="Consolas" pitchFamily="49" charset="0"/>
                <a:cs typeface="Consolas" pitchFamily="49" charset="0"/>
              </a:rPr>
              <a:t>} else {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GB" sz="2300" b="1" noProof="1" smtClean="0">
                <a:latin typeface="Consolas" pitchFamily="49" charset="0"/>
                <a:cs typeface="Consolas" pitchFamily="49" charset="0"/>
              </a:rPr>
              <a:t>	return </a:t>
            </a:r>
            <a:r>
              <a:rPr lang="en-GB" sz="2300" b="1" noProof="1">
                <a:latin typeface="Consolas" pitchFamily="49" charset="0"/>
                <a:cs typeface="Consolas" pitchFamily="49" charset="0"/>
              </a:rPr>
              <a:t>false</a:t>
            </a:r>
            <a:r>
              <a:rPr lang="en-GB" sz="2300" b="1" noProof="1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 smtClean="0">
                <a:latin typeface="Consolas" pitchFamily="49" charset="0"/>
                <a:cs typeface="Consolas" pitchFamily="49" charset="0"/>
              </a:rPr>
              <a:t>	}</a:t>
            </a:r>
            <a:endParaRPr lang="en-GB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00" b="1" noProof="1" smtClean="0">
                <a:latin typeface="Consolas" pitchFamily="49" charset="0"/>
                <a:cs typeface="Consolas" pitchFamily="49" charset="0"/>
              </a:rPr>
              <a:t>}</a:t>
            </a:r>
            <a:endParaRPr lang="en-GB" sz="23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943428" y="3784651"/>
            <a:ext cx="3380569" cy="761261"/>
          </a:xfrm>
          <a:prstGeom prst="wedgeRoundRectCallout">
            <a:avLst>
              <a:gd name="adj1" fmla="val -58936"/>
              <a:gd name="adj2" fmla="val -1078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Each test should test a single behavior!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7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13526</TotalTime>
  <Words>745</Words>
  <Application>Microsoft Office PowerPoint</Application>
  <PresentationFormat>Widescreen</PresentationFormat>
  <Paragraphs>203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Unit Testing</vt:lpstr>
      <vt:lpstr>Table of Contents</vt:lpstr>
      <vt:lpstr>PowerPoint Presentation</vt:lpstr>
      <vt:lpstr>Unit Testing</vt:lpstr>
      <vt:lpstr>Manual Testing</vt:lpstr>
      <vt:lpstr>Moving Away from Manual Testing</vt:lpstr>
      <vt:lpstr>Automated Testing</vt:lpstr>
      <vt:lpstr>What Is AAA Testing Pattern</vt:lpstr>
      <vt:lpstr>3A Pattern</vt:lpstr>
      <vt:lpstr>PowerPoint Presentation</vt:lpstr>
      <vt:lpstr>Seven Testing Principles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PowerPoint Presentation</vt:lpstr>
      <vt:lpstr>Magic Numbers</vt:lpstr>
      <vt:lpstr>Naming Tests</vt:lpstr>
      <vt:lpstr>Code Coverage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subject>C# OOP Advanced – Practical Training Course @ SoftUni</dc:subject>
  <dc:creator>Peter Arnaudov</dc:creator>
  <cp:keywords>Programming Fundamentals, Software University, SoftUni, programming, coding, software development, education, training, course, common</cp:keywords>
  <dc:description>C# OOP Advanced Course @ SoftUni – https://softuni.bg/courses/csharp-oop-
advanced</dc:description>
  <cp:lastModifiedBy>Windows User</cp:lastModifiedBy>
  <cp:revision>494</cp:revision>
  <dcterms:created xsi:type="dcterms:W3CDTF">2018-05-23T13:08:44Z</dcterms:created>
  <dcterms:modified xsi:type="dcterms:W3CDTF">2019-07-17T14:01:24Z</dcterms:modified>
  <cp:category>programming fundamentals;computer programming;software development;web development</cp:category>
</cp:coreProperties>
</file>