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85799e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85799e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8623bcd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8623bcd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85799e4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85799e4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85799e48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85799e48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85799e4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85799e4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8623bcd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8623bcd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26000"/>
          </a:blip>
          <a:stretch>
            <a:fillRect/>
          </a:stretch>
        </p:blipFill>
        <p:spPr>
          <a:xfrm>
            <a:off x="5136975" y="-89201"/>
            <a:ext cx="5040426" cy="7130600"/>
          </a:xfrm>
          <a:prstGeom prst="rect">
            <a:avLst/>
          </a:prstGeom>
          <a:noFill/>
          <a:ln>
            <a:noFill/>
          </a:ln>
        </p:spPr>
      </p:pic>
      <p:sp>
        <p:nvSpPr>
          <p:cNvPr id="55" name="Google Shape;55;p13"/>
          <p:cNvSpPr txBox="1"/>
          <p:nvPr>
            <p:ph type="ctrTitle"/>
          </p:nvPr>
        </p:nvSpPr>
        <p:spPr>
          <a:xfrm>
            <a:off x="85483" y="-936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Restaurant Application </a:t>
            </a:r>
            <a:endParaRPr/>
          </a:p>
        </p:txBody>
      </p:sp>
      <p:sp>
        <p:nvSpPr>
          <p:cNvPr id="56" name="Google Shape;56;p13"/>
          <p:cNvSpPr txBox="1"/>
          <p:nvPr>
            <p:ph idx="1" type="subTitle"/>
          </p:nvPr>
        </p:nvSpPr>
        <p:spPr>
          <a:xfrm>
            <a:off x="-543150" y="4429875"/>
            <a:ext cx="30129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57" name="Google Shape;57;p13"/>
          <p:cNvSpPr txBox="1"/>
          <p:nvPr/>
        </p:nvSpPr>
        <p:spPr>
          <a:xfrm>
            <a:off x="560425" y="1277575"/>
            <a:ext cx="8334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My Idea</a:t>
            </a:r>
            <a:endParaRPr b="1"/>
          </a:p>
          <a:p>
            <a:pPr indent="-317500" lvl="0" marL="457200" rtl="0" algn="l">
              <a:spcBef>
                <a:spcPts val="0"/>
              </a:spcBef>
              <a:spcAft>
                <a:spcPts val="0"/>
              </a:spcAft>
              <a:buSzPts val="1400"/>
              <a:buChar char="-"/>
            </a:pPr>
            <a:r>
              <a:rPr lang="en-GB"/>
              <a:t>Created  a Database </a:t>
            </a:r>
            <a:r>
              <a:rPr lang="en-GB"/>
              <a:t>including</a:t>
            </a:r>
            <a:r>
              <a:rPr lang="en-GB"/>
              <a:t> </a:t>
            </a:r>
            <a:r>
              <a:rPr lang="en-GB"/>
              <a:t>restaurants</a:t>
            </a:r>
            <a:r>
              <a:rPr lang="en-GB"/>
              <a:t> </a:t>
            </a:r>
            <a:r>
              <a:rPr lang="en-GB"/>
              <a:t>hotspots</a:t>
            </a:r>
            <a:r>
              <a:rPr lang="en-GB"/>
              <a:t> in London and some of the menu items they serve, keeping a record of orders made by which customers and any reviews customers have left about food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Real Life Application </a:t>
            </a:r>
            <a:endParaRPr b="1"/>
          </a:p>
          <a:p>
            <a:pPr indent="-317500" lvl="0" marL="457200" rtl="0" algn="l">
              <a:spcBef>
                <a:spcPts val="0"/>
              </a:spcBef>
              <a:spcAft>
                <a:spcPts val="0"/>
              </a:spcAft>
              <a:buSzPts val="1400"/>
              <a:buChar char="-"/>
            </a:pPr>
            <a:r>
              <a:rPr lang="en-GB"/>
              <a:t>With small modification such as removing customer private info (phone number) can be used in app where customers can view restaurants items their cost, and customers review about food before choosing a place to eat, as well as being able to order from here as well. This would require me to include all menu items and prices from all </a:t>
            </a:r>
            <a:r>
              <a:rPr lang="en-GB"/>
              <a:t>restaurants</a:t>
            </a:r>
            <a:r>
              <a:rPr lang="en-GB"/>
              <a:t>, hide private customer information from other users and include more reviews.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GB"/>
              <a:t>Further Development </a:t>
            </a:r>
            <a:endParaRPr b="1"/>
          </a:p>
          <a:p>
            <a:pPr indent="-317500" lvl="0" marL="457200" rtl="0" algn="l">
              <a:spcBef>
                <a:spcPts val="0"/>
              </a:spcBef>
              <a:spcAft>
                <a:spcPts val="0"/>
              </a:spcAft>
              <a:buSzPts val="1400"/>
              <a:buChar char="-"/>
            </a:pPr>
            <a:r>
              <a:rPr lang="en-GB"/>
              <a:t>Would include more popular </a:t>
            </a:r>
            <a:r>
              <a:rPr lang="en-GB"/>
              <a:t>restaurants</a:t>
            </a:r>
            <a:r>
              <a:rPr lang="en-GB"/>
              <a:t> located in different cities,and more menu items for each </a:t>
            </a:r>
            <a:r>
              <a:rPr lang="en-GB"/>
              <a:t>restaurant</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161475" y="276100"/>
            <a:ext cx="2123100" cy="473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GB" sz="1165"/>
              <a:t>Customers</a:t>
            </a:r>
            <a:r>
              <a:rPr lang="en-GB" sz="1165"/>
              <a:t> - Includes customers name phone number,email </a:t>
            </a:r>
            <a:r>
              <a:rPr lang="en-GB" sz="1165"/>
              <a:t>address</a:t>
            </a:r>
            <a:r>
              <a:rPr lang="en-GB" sz="1165"/>
              <a:t> and </a:t>
            </a:r>
            <a:r>
              <a:rPr lang="en-GB" sz="1165"/>
              <a:t>their loyalty info (based of how frequently they order</a:t>
            </a:r>
            <a:endParaRPr sz="1165"/>
          </a:p>
          <a:p>
            <a:pPr indent="0" lvl="0" marL="0" rtl="0" algn="l">
              <a:lnSpc>
                <a:spcPct val="95000"/>
              </a:lnSpc>
              <a:spcBef>
                <a:spcPts val="1200"/>
              </a:spcBef>
              <a:spcAft>
                <a:spcPts val="0"/>
              </a:spcAft>
              <a:buSzPts val="1018"/>
              <a:buNone/>
            </a:pPr>
            <a:r>
              <a:rPr b="1" lang="en-GB" sz="1165"/>
              <a:t>Orders</a:t>
            </a:r>
            <a:r>
              <a:rPr lang="en-GB" sz="1165"/>
              <a:t> - Include time and date order made,total price and foreign keys linking to 3 different tables</a:t>
            </a:r>
            <a:endParaRPr sz="1165"/>
          </a:p>
          <a:p>
            <a:pPr indent="0" lvl="0" marL="0" rtl="0" algn="l">
              <a:lnSpc>
                <a:spcPct val="95000"/>
              </a:lnSpc>
              <a:spcBef>
                <a:spcPts val="1200"/>
              </a:spcBef>
              <a:spcAft>
                <a:spcPts val="0"/>
              </a:spcAft>
              <a:buSzPts val="1018"/>
              <a:buNone/>
            </a:pPr>
            <a:r>
              <a:rPr b="1" lang="en-GB" sz="1165"/>
              <a:t>Restaurant </a:t>
            </a:r>
            <a:r>
              <a:rPr lang="en-GB" sz="1165"/>
              <a:t>- includes restaurant name,their phone number and email </a:t>
            </a:r>
            <a:endParaRPr sz="1165"/>
          </a:p>
          <a:p>
            <a:pPr indent="0" lvl="0" marL="0" rtl="0" algn="l">
              <a:lnSpc>
                <a:spcPct val="95000"/>
              </a:lnSpc>
              <a:spcBef>
                <a:spcPts val="1200"/>
              </a:spcBef>
              <a:spcAft>
                <a:spcPts val="0"/>
              </a:spcAft>
              <a:buSzPts val="1018"/>
              <a:buNone/>
            </a:pPr>
            <a:r>
              <a:rPr b="1" lang="en-GB" sz="1165"/>
              <a:t>Menus</a:t>
            </a:r>
            <a:r>
              <a:rPr lang="en-GB" sz="1165"/>
              <a:t> - includes menu items for restaurants, a description of the item and how much it cost </a:t>
            </a:r>
            <a:endParaRPr sz="1165"/>
          </a:p>
          <a:p>
            <a:pPr indent="0" lvl="0" marL="0" rtl="0" algn="l">
              <a:lnSpc>
                <a:spcPct val="95000"/>
              </a:lnSpc>
              <a:spcBef>
                <a:spcPts val="1200"/>
              </a:spcBef>
              <a:spcAft>
                <a:spcPts val="1200"/>
              </a:spcAft>
              <a:buSzPts val="1018"/>
              <a:buNone/>
            </a:pPr>
            <a:r>
              <a:rPr b="1" lang="en-GB" sz="1165"/>
              <a:t>Review </a:t>
            </a:r>
            <a:r>
              <a:rPr lang="en-GB" sz="1165"/>
              <a:t>- includes date review made, rating out ot 5 comment left if any,also includes foreign keys so you can see which customer left review and for which restaurant. </a:t>
            </a:r>
            <a:endParaRPr sz="1165"/>
          </a:p>
        </p:txBody>
      </p:sp>
      <p:pic>
        <p:nvPicPr>
          <p:cNvPr id="63" name="Google Shape;63;p14"/>
          <p:cNvPicPr preferRelativeResize="0"/>
          <p:nvPr/>
        </p:nvPicPr>
        <p:blipFill>
          <a:blip r:embed="rId3">
            <a:alphaModFix/>
          </a:blip>
          <a:stretch>
            <a:fillRect/>
          </a:stretch>
        </p:blipFill>
        <p:spPr>
          <a:xfrm>
            <a:off x="2467950" y="404350"/>
            <a:ext cx="6676051" cy="452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Point to consider</a:t>
            </a:r>
            <a:endParaRPr/>
          </a:p>
        </p:txBody>
      </p:sp>
      <p:pic>
        <p:nvPicPr>
          <p:cNvPr id="69" name="Google Shape;69;p15"/>
          <p:cNvPicPr preferRelativeResize="0"/>
          <p:nvPr/>
        </p:nvPicPr>
        <p:blipFill>
          <a:blip r:embed="rId3">
            <a:alphaModFix/>
          </a:blip>
          <a:stretch>
            <a:fillRect/>
          </a:stretch>
        </p:blipFill>
        <p:spPr>
          <a:xfrm>
            <a:off x="6504250" y="731675"/>
            <a:ext cx="2547900" cy="2540600"/>
          </a:xfrm>
          <a:prstGeom prst="rect">
            <a:avLst/>
          </a:prstGeom>
          <a:noFill/>
          <a:ln>
            <a:noFill/>
          </a:ln>
        </p:spPr>
      </p:pic>
      <p:sp>
        <p:nvSpPr>
          <p:cNvPr id="70" name="Google Shape;70;p15"/>
          <p:cNvSpPr txBox="1"/>
          <p:nvPr>
            <p:ph idx="1" type="body"/>
          </p:nvPr>
        </p:nvSpPr>
        <p:spPr>
          <a:xfrm>
            <a:off x="474925" y="949050"/>
            <a:ext cx="6454200" cy="2779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1503"/>
              <a:t>Alteration of tables </a:t>
            </a:r>
            <a:endParaRPr b="1" sz="1503"/>
          </a:p>
          <a:p>
            <a:pPr indent="0" lvl="0" marL="0" rtl="0" algn="l">
              <a:spcBef>
                <a:spcPts val="1200"/>
              </a:spcBef>
              <a:spcAft>
                <a:spcPts val="0"/>
              </a:spcAft>
              <a:buNone/>
            </a:pPr>
            <a:r>
              <a:rPr lang="en-GB" sz="1624"/>
              <a:t>when </a:t>
            </a:r>
            <a:r>
              <a:rPr lang="en-GB" sz="1624"/>
              <a:t>coming</a:t>
            </a:r>
            <a:r>
              <a:rPr lang="en-GB" sz="1624"/>
              <a:t> up with columns i wanted to include,may have been too </a:t>
            </a:r>
            <a:r>
              <a:rPr lang="en-GB" sz="1624"/>
              <a:t>ambitious - decided to drop columns that didnt seem necessary, or were just too time consuming to find information on</a:t>
            </a:r>
            <a:endParaRPr sz="1624"/>
          </a:p>
          <a:p>
            <a:pPr indent="0" lvl="0" marL="0" rtl="0" algn="l">
              <a:spcBef>
                <a:spcPts val="1200"/>
              </a:spcBef>
              <a:spcAft>
                <a:spcPts val="0"/>
              </a:spcAft>
              <a:buNone/>
            </a:pPr>
            <a:r>
              <a:rPr lang="en-GB" sz="1624"/>
              <a:t>Dropped dietary info as not many menu items included, if making bigger database something to factor in</a:t>
            </a:r>
            <a:endParaRPr sz="1624"/>
          </a:p>
          <a:p>
            <a:pPr indent="0" lvl="0" marL="0" rtl="0" algn="l">
              <a:spcBef>
                <a:spcPts val="1200"/>
              </a:spcBef>
              <a:spcAft>
                <a:spcPts val="0"/>
              </a:spcAft>
              <a:buNone/>
            </a:pPr>
            <a:r>
              <a:rPr lang="en-GB" sz="1624"/>
              <a:t>Alter restaurant table - in hindsight address should’ve been left in to see location of restaurant on app. Website column was not deemed necessary as if carried out on larger scale all menu items would be present on app.</a:t>
            </a:r>
            <a:endParaRPr sz="1624"/>
          </a:p>
          <a:p>
            <a:pPr indent="0" lvl="0" marL="0" rtl="0" algn="l">
              <a:spcBef>
                <a:spcPts val="1200"/>
              </a:spcBef>
              <a:spcAft>
                <a:spcPts val="1200"/>
              </a:spcAft>
              <a:buNone/>
            </a:pPr>
            <a:r>
              <a:t/>
            </a:r>
            <a:endParaRPr/>
          </a:p>
        </p:txBody>
      </p:sp>
      <p:sp>
        <p:nvSpPr>
          <p:cNvPr id="71" name="Google Shape;71;p15"/>
          <p:cNvSpPr txBox="1"/>
          <p:nvPr/>
        </p:nvSpPr>
        <p:spPr>
          <a:xfrm>
            <a:off x="474925" y="3528775"/>
            <a:ext cx="55281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t>Addition of foreign keys</a:t>
            </a:r>
            <a:endParaRPr b="1" sz="1250"/>
          </a:p>
          <a:p>
            <a:pPr indent="0" lvl="0" marL="0" rtl="0" algn="l">
              <a:spcBef>
                <a:spcPts val="0"/>
              </a:spcBef>
              <a:spcAft>
                <a:spcPts val="0"/>
              </a:spcAft>
              <a:buNone/>
            </a:pPr>
            <a:r>
              <a:rPr b="1" lang="en-GB" sz="1250"/>
              <a:t> </a:t>
            </a:r>
            <a:endParaRPr b="1" sz="1250"/>
          </a:p>
          <a:p>
            <a:pPr indent="0" lvl="0" marL="0" rtl="0" algn="l">
              <a:spcBef>
                <a:spcPts val="0"/>
              </a:spcBef>
              <a:spcAft>
                <a:spcPts val="0"/>
              </a:spcAft>
              <a:buNone/>
            </a:pPr>
            <a:r>
              <a:rPr lang="en-GB" sz="1250"/>
              <a:t>Had to be strategic with where i added these for database to all come together. Here I forgot to add </a:t>
            </a:r>
            <a:r>
              <a:rPr lang="en-GB" sz="1250"/>
              <a:t>customer</a:t>
            </a:r>
            <a:r>
              <a:rPr lang="en-GB" sz="1250"/>
              <a:t> id foreign key. I wanted to be able to see which customer had left what review </a:t>
            </a:r>
            <a:endParaRPr sz="1250"/>
          </a:p>
        </p:txBody>
      </p:sp>
      <p:pic>
        <p:nvPicPr>
          <p:cNvPr id="72" name="Google Shape;72;p15"/>
          <p:cNvPicPr preferRelativeResize="0"/>
          <p:nvPr/>
        </p:nvPicPr>
        <p:blipFill rotWithShape="1">
          <a:blip r:embed="rId4">
            <a:alphaModFix/>
          </a:blip>
          <a:srcRect b="0" l="-7649" r="7649" t="0"/>
          <a:stretch/>
        </p:blipFill>
        <p:spPr>
          <a:xfrm>
            <a:off x="5773696" y="3271225"/>
            <a:ext cx="2794026" cy="166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Inner Join To combine Table </a:t>
            </a:r>
            <a:endParaRPr/>
          </a:p>
        </p:txBody>
      </p:sp>
      <p:sp>
        <p:nvSpPr>
          <p:cNvPr id="78" name="Google Shape;78;p16"/>
          <p:cNvSpPr txBox="1"/>
          <p:nvPr>
            <p:ph idx="1" type="body"/>
          </p:nvPr>
        </p:nvSpPr>
        <p:spPr>
          <a:xfrm>
            <a:off x="311700" y="2719750"/>
            <a:ext cx="5577300" cy="1977300"/>
          </a:xfrm>
          <a:prstGeom prst="rect">
            <a:avLst/>
          </a:prstGeom>
        </p:spPr>
        <p:txBody>
          <a:bodyPr anchorCtr="0" anchor="t" bIns="91425" lIns="91425" spcFirstLastPara="1" rIns="91425" wrap="square" tIns="91425">
            <a:normAutofit/>
          </a:bodyPr>
          <a:lstStyle/>
          <a:p>
            <a:pPr indent="0" lvl="0" marL="0" rtl="0" algn="l">
              <a:lnSpc>
                <a:spcPct val="95000"/>
              </a:lnSpc>
              <a:spcBef>
                <a:spcPts val="1500"/>
              </a:spcBef>
              <a:spcAft>
                <a:spcPts val="0"/>
              </a:spcAft>
              <a:buSzPts val="935"/>
              <a:buNone/>
            </a:pPr>
            <a:r>
              <a:t/>
            </a:r>
            <a:endParaRPr sz="1330"/>
          </a:p>
          <a:p>
            <a:pPr indent="0" lvl="0" marL="0" rtl="0" algn="l">
              <a:lnSpc>
                <a:spcPct val="95000"/>
              </a:lnSpc>
              <a:spcBef>
                <a:spcPts val="1500"/>
              </a:spcBef>
              <a:spcAft>
                <a:spcPts val="0"/>
              </a:spcAft>
              <a:buSzPts val="935"/>
              <a:buNone/>
            </a:pPr>
            <a:r>
              <a:rPr lang="en-GB" sz="1330"/>
              <a:t>Inner join used to combine </a:t>
            </a:r>
            <a:r>
              <a:rPr lang="en-GB" sz="1330"/>
              <a:t>restaurant</a:t>
            </a:r>
            <a:r>
              <a:rPr lang="en-GB" sz="1330"/>
              <a:t> and menu tables and </a:t>
            </a:r>
            <a:r>
              <a:rPr lang="en-GB" sz="1330"/>
              <a:t>grouping</a:t>
            </a:r>
            <a:r>
              <a:rPr lang="en-GB" sz="1330"/>
              <a:t> results by </a:t>
            </a:r>
            <a:r>
              <a:rPr lang="en-GB" sz="1330"/>
              <a:t>restaurant</a:t>
            </a:r>
            <a:r>
              <a:rPr lang="en-GB" sz="1330"/>
              <a:t> name and menu item name </a:t>
            </a:r>
            <a:endParaRPr sz="1330"/>
          </a:p>
          <a:p>
            <a:pPr indent="0" lvl="0" marL="0" rtl="0" algn="l">
              <a:lnSpc>
                <a:spcPct val="95000"/>
              </a:lnSpc>
              <a:spcBef>
                <a:spcPts val="1200"/>
              </a:spcBef>
              <a:spcAft>
                <a:spcPts val="1200"/>
              </a:spcAft>
              <a:buSzPts val="935"/>
              <a:buNone/>
            </a:pPr>
            <a:r>
              <a:rPr lang="en-GB" sz="1330"/>
              <a:t>From image on right you can see it display the names of all restaurants and their menu items with total price for each menu item</a:t>
            </a:r>
            <a:endParaRPr sz="1330"/>
          </a:p>
        </p:txBody>
      </p:sp>
      <p:pic>
        <p:nvPicPr>
          <p:cNvPr id="79" name="Google Shape;79;p16"/>
          <p:cNvPicPr preferRelativeResize="0"/>
          <p:nvPr/>
        </p:nvPicPr>
        <p:blipFill>
          <a:blip r:embed="rId3">
            <a:alphaModFix/>
          </a:blip>
          <a:stretch>
            <a:fillRect/>
          </a:stretch>
        </p:blipFill>
        <p:spPr>
          <a:xfrm>
            <a:off x="311700" y="1035287"/>
            <a:ext cx="5866052" cy="1593312"/>
          </a:xfrm>
          <a:prstGeom prst="rect">
            <a:avLst/>
          </a:prstGeom>
          <a:noFill/>
          <a:ln>
            <a:noFill/>
          </a:ln>
        </p:spPr>
      </p:pic>
      <p:pic>
        <p:nvPicPr>
          <p:cNvPr id="80" name="Google Shape;80;p16"/>
          <p:cNvPicPr preferRelativeResize="0"/>
          <p:nvPr/>
        </p:nvPicPr>
        <p:blipFill>
          <a:blip r:embed="rId4">
            <a:alphaModFix/>
          </a:blip>
          <a:stretch>
            <a:fillRect/>
          </a:stretch>
        </p:blipFill>
        <p:spPr>
          <a:xfrm>
            <a:off x="6091845" y="117145"/>
            <a:ext cx="2897692" cy="2529000"/>
          </a:xfrm>
          <a:prstGeom prst="rect">
            <a:avLst/>
          </a:prstGeom>
          <a:noFill/>
          <a:ln>
            <a:noFill/>
          </a:ln>
        </p:spPr>
      </p:pic>
      <p:pic>
        <p:nvPicPr>
          <p:cNvPr id="81" name="Google Shape;81;p16"/>
          <p:cNvPicPr preferRelativeResize="0"/>
          <p:nvPr/>
        </p:nvPicPr>
        <p:blipFill rotWithShape="1">
          <a:blip r:embed="rId5">
            <a:alphaModFix/>
          </a:blip>
          <a:srcRect b="0" l="0" r="0" t="6942"/>
          <a:stretch/>
        </p:blipFill>
        <p:spPr>
          <a:xfrm>
            <a:off x="6135125" y="2646150"/>
            <a:ext cx="2811150" cy="228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69200" y="10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Created </a:t>
            </a:r>
            <a:r>
              <a:rPr lang="en-GB"/>
              <a:t>stored</a:t>
            </a:r>
            <a:r>
              <a:rPr lang="en-GB"/>
              <a:t> function</a:t>
            </a:r>
            <a:endParaRPr/>
          </a:p>
        </p:txBody>
      </p:sp>
      <p:sp>
        <p:nvSpPr>
          <p:cNvPr id="87" name="Google Shape;87;p17"/>
          <p:cNvSpPr txBox="1"/>
          <p:nvPr/>
        </p:nvSpPr>
        <p:spPr>
          <a:xfrm>
            <a:off x="5903400" y="379950"/>
            <a:ext cx="31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8" name="Google Shape;88;p17"/>
          <p:cNvSpPr txBox="1"/>
          <p:nvPr/>
        </p:nvSpPr>
        <p:spPr>
          <a:xfrm>
            <a:off x="-3677725" y="3856425"/>
            <a:ext cx="54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7"/>
          <p:cNvSpPr txBox="1"/>
          <p:nvPr/>
        </p:nvSpPr>
        <p:spPr>
          <a:xfrm>
            <a:off x="311700" y="2907200"/>
            <a:ext cx="4815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function returns the row ‘highly rated’  by returning TRUE value for </a:t>
            </a:r>
            <a:r>
              <a:rPr lang="en-GB"/>
              <a:t>restaurants</a:t>
            </a:r>
            <a:r>
              <a:rPr lang="en-GB"/>
              <a:t> with </a:t>
            </a:r>
            <a:r>
              <a:rPr lang="en-GB"/>
              <a:t>rating</a:t>
            </a:r>
            <a:r>
              <a:rPr lang="en-GB"/>
              <a:t> 4 and above and false for any </a:t>
            </a:r>
            <a:r>
              <a:rPr lang="en-GB"/>
              <a:t>restaurants</a:t>
            </a:r>
            <a:r>
              <a:rPr lang="en-GB"/>
              <a:t> 3 and above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then execute a select statement thats calls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SELECT high_rate_restaurant</a:t>
            </a:r>
            <a:endParaRPr/>
          </a:p>
          <a:p>
            <a:pPr indent="0" lvl="0" marL="0" rtl="0" algn="l">
              <a:spcBef>
                <a:spcPts val="0"/>
              </a:spcBef>
              <a:spcAft>
                <a:spcPts val="0"/>
              </a:spcAft>
              <a:buNone/>
            </a:pPr>
            <a:r>
              <a:rPr lang="en-GB"/>
              <a:t>This returns high rated restaurant with TRUE value </a:t>
            </a:r>
            <a:endParaRPr/>
          </a:p>
        </p:txBody>
      </p:sp>
      <p:pic>
        <p:nvPicPr>
          <p:cNvPr id="90" name="Google Shape;90;p17"/>
          <p:cNvPicPr preferRelativeResize="0"/>
          <p:nvPr/>
        </p:nvPicPr>
        <p:blipFill rotWithShape="1">
          <a:blip r:embed="rId3">
            <a:alphaModFix/>
          </a:blip>
          <a:srcRect b="0" l="0" r="-11794" t="0"/>
          <a:stretch/>
        </p:blipFill>
        <p:spPr>
          <a:xfrm>
            <a:off x="2329325" y="1116000"/>
            <a:ext cx="3664300" cy="1779025"/>
          </a:xfrm>
          <a:prstGeom prst="rect">
            <a:avLst/>
          </a:prstGeom>
          <a:noFill/>
          <a:ln>
            <a:noFill/>
          </a:ln>
        </p:spPr>
      </p:pic>
      <p:pic>
        <p:nvPicPr>
          <p:cNvPr id="91" name="Google Shape;91;p17"/>
          <p:cNvPicPr preferRelativeResize="0"/>
          <p:nvPr/>
        </p:nvPicPr>
        <p:blipFill>
          <a:blip r:embed="rId4">
            <a:alphaModFix/>
          </a:blip>
          <a:stretch>
            <a:fillRect/>
          </a:stretch>
        </p:blipFill>
        <p:spPr>
          <a:xfrm>
            <a:off x="169200" y="580700"/>
            <a:ext cx="2248200" cy="2314315"/>
          </a:xfrm>
          <a:prstGeom prst="rect">
            <a:avLst/>
          </a:prstGeom>
          <a:noFill/>
          <a:ln>
            <a:noFill/>
          </a:ln>
        </p:spPr>
      </p:pic>
      <p:pic>
        <p:nvPicPr>
          <p:cNvPr id="92" name="Google Shape;92;p17"/>
          <p:cNvPicPr preferRelativeResize="0"/>
          <p:nvPr/>
        </p:nvPicPr>
        <p:blipFill rotWithShape="1">
          <a:blip r:embed="rId5">
            <a:alphaModFix/>
          </a:blip>
          <a:srcRect b="0" l="8433" r="0" t="0"/>
          <a:stretch/>
        </p:blipFill>
        <p:spPr>
          <a:xfrm>
            <a:off x="5903400" y="71575"/>
            <a:ext cx="3105900" cy="3856101"/>
          </a:xfrm>
          <a:prstGeom prst="rect">
            <a:avLst/>
          </a:prstGeom>
          <a:noFill/>
          <a:ln>
            <a:noFill/>
          </a:ln>
        </p:spPr>
      </p:pic>
      <p:sp>
        <p:nvSpPr>
          <p:cNvPr id="93" name="Google Shape;93;p17"/>
          <p:cNvSpPr txBox="1"/>
          <p:nvPr/>
        </p:nvSpPr>
        <p:spPr>
          <a:xfrm>
            <a:off x="4937700" y="4071400"/>
            <a:ext cx="420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this we can see from review lefts, The Wolseley, Hakkasan, Padella and Hoppers </a:t>
            </a:r>
            <a:r>
              <a:rPr lang="en-GB"/>
              <a:t>received</a:t>
            </a:r>
            <a:r>
              <a:rPr lang="en-GB"/>
              <a:t> 4* and above reviews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17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Query and Subquery</a:t>
            </a:r>
            <a:r>
              <a:rPr lang="en-GB"/>
              <a:t> to find total number of orders for each </a:t>
            </a:r>
            <a:r>
              <a:rPr lang="en-GB"/>
              <a:t>Restaurant</a:t>
            </a:r>
            <a:endParaRPr/>
          </a:p>
        </p:txBody>
      </p:sp>
      <p:pic>
        <p:nvPicPr>
          <p:cNvPr id="99" name="Google Shape;99;p18"/>
          <p:cNvPicPr preferRelativeResize="0"/>
          <p:nvPr/>
        </p:nvPicPr>
        <p:blipFill>
          <a:blip r:embed="rId3">
            <a:alphaModFix/>
          </a:blip>
          <a:stretch>
            <a:fillRect/>
          </a:stretch>
        </p:blipFill>
        <p:spPr>
          <a:xfrm>
            <a:off x="0" y="1118050"/>
            <a:ext cx="6697726" cy="1356350"/>
          </a:xfrm>
          <a:prstGeom prst="rect">
            <a:avLst/>
          </a:prstGeom>
          <a:noFill/>
          <a:ln>
            <a:noFill/>
          </a:ln>
        </p:spPr>
      </p:pic>
      <p:pic>
        <p:nvPicPr>
          <p:cNvPr id="100" name="Google Shape;100;p18"/>
          <p:cNvPicPr preferRelativeResize="0"/>
          <p:nvPr/>
        </p:nvPicPr>
        <p:blipFill>
          <a:blip r:embed="rId4">
            <a:alphaModFix/>
          </a:blip>
          <a:stretch>
            <a:fillRect/>
          </a:stretch>
        </p:blipFill>
        <p:spPr>
          <a:xfrm>
            <a:off x="6170550" y="718538"/>
            <a:ext cx="2895600" cy="2314575"/>
          </a:xfrm>
          <a:prstGeom prst="rect">
            <a:avLst/>
          </a:prstGeom>
          <a:noFill/>
          <a:ln>
            <a:noFill/>
          </a:ln>
        </p:spPr>
      </p:pic>
      <p:pic>
        <p:nvPicPr>
          <p:cNvPr id="101" name="Google Shape;101;p18"/>
          <p:cNvPicPr preferRelativeResize="0"/>
          <p:nvPr/>
        </p:nvPicPr>
        <p:blipFill>
          <a:blip r:embed="rId5">
            <a:alphaModFix/>
          </a:blip>
          <a:stretch>
            <a:fillRect/>
          </a:stretch>
        </p:blipFill>
        <p:spPr>
          <a:xfrm>
            <a:off x="6248400" y="3033125"/>
            <a:ext cx="2895600" cy="1884438"/>
          </a:xfrm>
          <a:prstGeom prst="rect">
            <a:avLst/>
          </a:prstGeom>
          <a:noFill/>
          <a:ln>
            <a:noFill/>
          </a:ln>
        </p:spPr>
      </p:pic>
      <p:sp>
        <p:nvSpPr>
          <p:cNvPr id="102" name="Google Shape;102;p18"/>
          <p:cNvSpPr txBox="1"/>
          <p:nvPr/>
        </p:nvSpPr>
        <p:spPr>
          <a:xfrm>
            <a:off x="142650" y="2571750"/>
            <a:ext cx="526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Here, the subquery </a:t>
            </a:r>
            <a:r>
              <a:rPr lang="en-GB"/>
              <a:t>calculates</a:t>
            </a:r>
            <a:r>
              <a:rPr lang="en-GB"/>
              <a:t> the total number of orders for each </a:t>
            </a:r>
            <a:r>
              <a:rPr lang="en-GB"/>
              <a:t>restaurant</a:t>
            </a:r>
            <a:r>
              <a:rPr lang="en-GB"/>
              <a:t>  by </a:t>
            </a:r>
            <a:r>
              <a:rPr lang="en-GB"/>
              <a:t>counting</a:t>
            </a:r>
            <a:r>
              <a:rPr lang="en-GB"/>
              <a:t> the number of orders with matching </a:t>
            </a:r>
            <a:r>
              <a:rPr lang="en-GB"/>
              <a:t>restaurant</a:t>
            </a:r>
            <a:r>
              <a:rPr lang="en-GB"/>
              <a:t> id in orders table. The main query selects </a:t>
            </a:r>
            <a:r>
              <a:rPr lang="en-GB"/>
              <a:t>restaurant</a:t>
            </a:r>
            <a:r>
              <a:rPr lang="en-GB"/>
              <a:t> name and total orders for each </a:t>
            </a:r>
            <a:r>
              <a:rPr lang="en-GB"/>
              <a:t>restaurant. The results are then ordered in descending order so we can see which restaurant received most orders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Hakkasan Hanway place received most orders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Reflection</a:t>
            </a:r>
            <a:endParaRPr/>
          </a:p>
        </p:txBody>
      </p:sp>
      <p:sp>
        <p:nvSpPr>
          <p:cNvPr id="108" name="Google Shape;108;p19"/>
          <p:cNvSpPr txBox="1"/>
          <p:nvPr>
            <p:ph idx="1" type="body"/>
          </p:nvPr>
        </p:nvSpPr>
        <p:spPr>
          <a:xfrm>
            <a:off x="311700" y="1152475"/>
            <a:ext cx="8832300" cy="39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t>What was good</a:t>
            </a:r>
            <a:endParaRPr sz="1450"/>
          </a:p>
          <a:p>
            <a:pPr indent="-320675" lvl="0" marL="457200" rtl="0" algn="l">
              <a:spcBef>
                <a:spcPts val="1200"/>
              </a:spcBef>
              <a:spcAft>
                <a:spcPts val="0"/>
              </a:spcAft>
              <a:buSzPts val="1450"/>
              <a:buChar char="-"/>
            </a:pPr>
            <a:r>
              <a:rPr lang="en-GB" sz="1450"/>
              <a:t>Include </a:t>
            </a:r>
            <a:r>
              <a:rPr lang="en-GB" sz="1450"/>
              <a:t>variety</a:t>
            </a:r>
            <a:r>
              <a:rPr lang="en-GB" sz="1450"/>
              <a:t> of </a:t>
            </a:r>
            <a:r>
              <a:rPr lang="en-GB" sz="1450"/>
              <a:t>restaurants</a:t>
            </a:r>
            <a:r>
              <a:rPr lang="en-GB" sz="1450"/>
              <a:t> and menu items and customers </a:t>
            </a:r>
            <a:endParaRPr sz="1450"/>
          </a:p>
          <a:p>
            <a:pPr indent="-320675" lvl="0" marL="457200" rtl="0" algn="l">
              <a:spcBef>
                <a:spcPts val="0"/>
              </a:spcBef>
              <a:spcAft>
                <a:spcPts val="0"/>
              </a:spcAft>
              <a:buSzPts val="1450"/>
              <a:buChar char="-"/>
            </a:pPr>
            <a:r>
              <a:rPr lang="en-GB" sz="1450"/>
              <a:t>Learn how to build quite detailed database; more </a:t>
            </a:r>
            <a:r>
              <a:rPr lang="en-GB" sz="1450"/>
              <a:t>similar</a:t>
            </a:r>
            <a:r>
              <a:rPr lang="en-GB" sz="1450"/>
              <a:t> to real life application</a:t>
            </a:r>
            <a:endParaRPr sz="1450"/>
          </a:p>
          <a:p>
            <a:pPr indent="-320675" lvl="0" marL="457200" rtl="0" algn="l">
              <a:spcBef>
                <a:spcPts val="0"/>
              </a:spcBef>
              <a:spcAft>
                <a:spcPts val="0"/>
              </a:spcAft>
              <a:buSzPts val="1450"/>
              <a:buChar char="-"/>
            </a:pPr>
            <a:r>
              <a:rPr lang="en-GB" sz="1450"/>
              <a:t>Good use of primary and foreign keys to combine all databases </a:t>
            </a:r>
            <a:r>
              <a:rPr lang="en-GB" sz="1450"/>
              <a:t>together</a:t>
            </a:r>
            <a:r>
              <a:rPr lang="en-GB" sz="1450"/>
              <a:t> </a:t>
            </a:r>
            <a:endParaRPr sz="1450"/>
          </a:p>
          <a:p>
            <a:pPr indent="0" lvl="0" marL="0" rtl="0" algn="l">
              <a:spcBef>
                <a:spcPts val="1200"/>
              </a:spcBef>
              <a:spcAft>
                <a:spcPts val="0"/>
              </a:spcAft>
              <a:buNone/>
            </a:pPr>
            <a:r>
              <a:rPr lang="en-GB" sz="1450"/>
              <a:t>To improve</a:t>
            </a:r>
            <a:endParaRPr sz="1450"/>
          </a:p>
          <a:p>
            <a:pPr indent="-320675" lvl="0" marL="457200" rtl="0" algn="l">
              <a:spcBef>
                <a:spcPts val="1200"/>
              </a:spcBef>
              <a:spcAft>
                <a:spcPts val="0"/>
              </a:spcAft>
              <a:buSzPts val="1450"/>
              <a:buChar char="-"/>
            </a:pPr>
            <a:r>
              <a:rPr lang="en-GB" sz="1450"/>
              <a:t>Include more menu items for each </a:t>
            </a:r>
            <a:r>
              <a:rPr lang="en-GB" sz="1450"/>
              <a:t>restaurant</a:t>
            </a:r>
            <a:r>
              <a:rPr lang="en-GB" sz="1450"/>
              <a:t> - some </a:t>
            </a:r>
            <a:r>
              <a:rPr lang="en-GB" sz="1450"/>
              <a:t>restaurants</a:t>
            </a:r>
            <a:r>
              <a:rPr lang="en-GB" sz="1450"/>
              <a:t> only had one menu item </a:t>
            </a:r>
            <a:endParaRPr sz="1450"/>
          </a:p>
          <a:p>
            <a:pPr indent="-320675" lvl="0" marL="457200" rtl="0" algn="l">
              <a:spcBef>
                <a:spcPts val="0"/>
              </a:spcBef>
              <a:spcAft>
                <a:spcPts val="0"/>
              </a:spcAft>
              <a:buSzPts val="1450"/>
              <a:buChar char="-"/>
            </a:pPr>
            <a:r>
              <a:rPr lang="en-GB" sz="1450"/>
              <a:t>Use more </a:t>
            </a:r>
            <a:r>
              <a:rPr lang="en-GB" sz="1450"/>
              <a:t>queries</a:t>
            </a:r>
            <a:r>
              <a:rPr lang="en-GB" sz="1450"/>
              <a:t> to analyse data. Example include finding total revenue restaurants made from orders received, grouping </a:t>
            </a:r>
            <a:r>
              <a:rPr lang="en-GB" sz="1450"/>
              <a:t>restaurants</a:t>
            </a:r>
            <a:r>
              <a:rPr lang="en-GB" sz="1450"/>
              <a:t> based on reviews.</a:t>
            </a:r>
            <a:endParaRPr sz="1450"/>
          </a:p>
          <a:p>
            <a:pPr indent="0" lvl="0" marL="457200" rtl="0" algn="l">
              <a:spcBef>
                <a:spcPts val="1200"/>
              </a:spcBef>
              <a:spcAft>
                <a:spcPts val="1200"/>
              </a:spcAft>
              <a:buNone/>
            </a:pPr>
            <a:r>
              <a:t/>
            </a:r>
            <a:endParaRPr sz="14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