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25e1bee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e25e1beec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25e1beece_0_2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25e1beec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25e1beec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e25e1beece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25e1beece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e25e1beece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25e1beec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e25e1beece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5e1beec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e25e1beece_1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25e1beece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e25e1beece_0_2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25e1beec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e25e1beece_0_2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25e1beec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e25e1beece_0_2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25e1beece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e25e1beece_0_2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3668217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794633"/>
            <a:ext cx="8520600" cy="26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4221097"/>
            <a:ext cx="8520600" cy="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557233"/>
            <a:ext cx="8520600" cy="26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42990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2249488"/>
            <a:ext cx="8229600" cy="43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spcBef>
                <a:spcPts val="3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3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6586538" y="612775"/>
            <a:ext cx="957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5257800" y="612775"/>
            <a:ext cx="132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174038" y="1588"/>
            <a:ext cx="762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3307400"/>
            <a:ext cx="8114400" cy="32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8424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987833"/>
            <a:ext cx="2808000" cy="41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701800"/>
            <a:ext cx="5683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834132"/>
            <a:ext cx="4045200" cy="206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3974834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5644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457200" y="2401888"/>
            <a:ext cx="8458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Filas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457200" y="3900488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635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Atividade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457200" y="2249488"/>
            <a:ext cx="8229600" cy="43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pt-BR"/>
              <a:t>Descrever (em portugues ou como preferir) as funções de inserção e remoção da fila;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pt-BR"/>
              <a:t>Pesquisar problema da "Fila cheia vazia" . Descreva o que é. Como resolver?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pt-BR"/>
              <a:t>Descrever em portugues as operações PUSH e POP, indicar os erros que podem acontecer. O que é: Stack overflow e stack underflow?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Filas (Queue)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57200" y="2249488"/>
            <a:ext cx="8229600" cy="43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5587" lvl="0" marL="365125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Estrutura de dados linear</a:t>
            </a:r>
            <a:endParaRPr/>
          </a:p>
          <a:p>
            <a:pPr indent="-255587" lvl="0" marL="365125" rtl="0" algn="l">
              <a:spcBef>
                <a:spcPts val="30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Disciplina de Acesso: FIFO</a:t>
            </a:r>
            <a:endParaRPr/>
          </a:p>
          <a:p>
            <a:pPr indent="-77787" lvl="0" marL="365125" rtl="0" algn="l"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Uso de Filas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57200" y="2249488"/>
            <a:ext cx="8229600" cy="43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5587" lvl="0" marL="365125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Escalonamento de "Jobs": fila de processos aguardando os recursos do sistema operacional.</a:t>
            </a:r>
            <a:endParaRPr/>
          </a:p>
          <a:p>
            <a:pPr indent="-255587" lvl="0" marL="365125" rtl="0" algn="l">
              <a:spcBef>
                <a:spcPts val="30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Fila de pacotes a serem transmitidos numa rede de comutação de pacotes.</a:t>
            </a:r>
            <a:endParaRPr/>
          </a:p>
          <a:p>
            <a:pPr indent="-255587" lvl="0" marL="365125" rtl="0" algn="l">
              <a:spcBef>
                <a:spcPts val="30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Fila de Impressão</a:t>
            </a:r>
            <a:endParaRPr/>
          </a:p>
          <a:p>
            <a:pPr indent="-255587" lvl="0" marL="365125" rtl="0" algn="l">
              <a:spcBef>
                <a:spcPts val="30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Simulação: fila de caixa em banco.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Operações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57200" y="2249488"/>
            <a:ext cx="8229600" cy="43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5587" lvl="0" marL="365125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Criar - cria/inicializar uma fila vazia</a:t>
            </a:r>
            <a:endParaRPr/>
          </a:p>
          <a:p>
            <a:pPr indent="-255587" lvl="0" marL="365125" rtl="0" algn="l">
              <a:spcBef>
                <a:spcPts val="30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Vazia- testa se um fila está vazia</a:t>
            </a:r>
            <a:endParaRPr/>
          </a:p>
          <a:p>
            <a:pPr indent="-255587" lvl="0" marL="365125" rtl="0" algn="l">
              <a:spcBef>
                <a:spcPts val="30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Primeiro - obtém o elemento do início de uma fila</a:t>
            </a:r>
            <a:endParaRPr/>
          </a:p>
          <a:p>
            <a:pPr indent="-255587" lvl="0" marL="365125" rtl="0" algn="l">
              <a:spcBef>
                <a:spcPts val="30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Inserir - insere um elemento no fim de uma fila</a:t>
            </a:r>
            <a:endParaRPr/>
          </a:p>
          <a:p>
            <a:pPr indent="-255587" lvl="0" marL="365125" rtl="0" algn="l">
              <a:spcBef>
                <a:spcPts val="30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Remover - remove o elemento do início de uma fila, retornando o elemento removido.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Sequencial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57200" y="2249488"/>
            <a:ext cx="8229600" cy="43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5587" lvl="0" marL="365125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None/>
            </a:pPr>
            <a:r>
              <a:rPr lang="pt-BR"/>
              <a:t>#define MAX 10</a:t>
            </a:r>
            <a:endParaRPr/>
          </a:p>
          <a:p>
            <a:pPr indent="-255587" lvl="0" marL="365125" rtl="0" algn="l">
              <a:spcBef>
                <a:spcPts val="300"/>
              </a:spcBef>
              <a:spcAft>
                <a:spcPts val="0"/>
              </a:spcAft>
              <a:buSzPts val="2800"/>
              <a:buFont typeface="Georgia"/>
              <a:buNone/>
            </a:pPr>
            <a:r>
              <a:t/>
            </a:r>
            <a:endParaRPr/>
          </a:p>
          <a:p>
            <a:pPr indent="-255587" lvl="0" marL="365125" rtl="0" algn="l">
              <a:spcBef>
                <a:spcPts val="300"/>
              </a:spcBef>
              <a:spcAft>
                <a:spcPts val="0"/>
              </a:spcAft>
              <a:buSzPts val="2800"/>
              <a:buFont typeface="Georgia"/>
              <a:buNone/>
            </a:pPr>
            <a:r>
              <a:rPr lang="pt-BR"/>
              <a:t>typedef struct{</a:t>
            </a:r>
            <a:endParaRPr/>
          </a:p>
          <a:p>
            <a:pPr indent="-255587" lvl="0" marL="365125" rtl="0" algn="l">
              <a:spcBef>
                <a:spcPts val="300"/>
              </a:spcBef>
              <a:spcAft>
                <a:spcPts val="0"/>
              </a:spcAft>
              <a:buSzPts val="2800"/>
              <a:buFont typeface="Georgia"/>
              <a:buNone/>
            </a:pPr>
            <a:r>
              <a:rPr lang="pt-BR"/>
              <a:t>	int vet[MAX];</a:t>
            </a:r>
            <a:endParaRPr/>
          </a:p>
          <a:p>
            <a:pPr indent="-255587" lvl="0" marL="365125" rtl="0" algn="l">
              <a:spcBef>
                <a:spcPts val="300"/>
              </a:spcBef>
              <a:spcAft>
                <a:spcPts val="0"/>
              </a:spcAft>
              <a:buSzPts val="2800"/>
              <a:buFont typeface="Georgia"/>
              <a:buNone/>
            </a:pPr>
            <a:r>
              <a:rPr lang="pt-BR"/>
              <a:t>	int inicio;</a:t>
            </a:r>
            <a:endParaRPr/>
          </a:p>
          <a:p>
            <a:pPr indent="-255587" lvl="0" marL="365125" rtl="0" algn="l">
              <a:spcBef>
                <a:spcPts val="300"/>
              </a:spcBef>
              <a:spcAft>
                <a:spcPts val="0"/>
              </a:spcAft>
              <a:buSzPts val="2800"/>
              <a:buFont typeface="Georgia"/>
              <a:buNone/>
            </a:pPr>
            <a:r>
              <a:rPr lang="pt-BR"/>
              <a:t>	int fim;</a:t>
            </a:r>
            <a:endParaRPr/>
          </a:p>
          <a:p>
            <a:pPr indent="-255587" lvl="0" marL="365125" rtl="0" algn="l">
              <a:spcBef>
                <a:spcPts val="300"/>
              </a:spcBef>
              <a:spcAft>
                <a:spcPts val="0"/>
              </a:spcAft>
              <a:buSzPts val="2800"/>
              <a:buFont typeface="Georgia"/>
              <a:buNone/>
            </a:pPr>
            <a:r>
              <a:rPr lang="pt-BR"/>
              <a:t>} tFilaSeq;</a:t>
            </a:r>
            <a:endParaRPr/>
          </a:p>
          <a:p>
            <a:pPr indent="-255587" lvl="0" marL="365125" rtl="0" algn="l">
              <a:spcBef>
                <a:spcPts val="300"/>
              </a:spcBef>
              <a:spcAft>
                <a:spcPts val="0"/>
              </a:spcAft>
              <a:buSzPts val="2800"/>
              <a:buFont typeface="Georgia"/>
              <a:buNone/>
            </a:pPr>
            <a:r>
              <a:t/>
            </a:r>
            <a:endParaRPr/>
          </a:p>
          <a:p>
            <a:pPr indent="-255587" lvl="0" marL="365125" rtl="0" algn="l">
              <a:spcBef>
                <a:spcPts val="300"/>
              </a:spcBef>
              <a:spcAft>
                <a:spcPts val="0"/>
              </a:spcAft>
              <a:buSzPts val="2800"/>
              <a:buFont typeface="Georgia"/>
              <a:buNone/>
            </a:pPr>
            <a:r>
              <a:rPr lang="pt-BR"/>
              <a:t>tFilaSeq fila;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b="0" i="0" lang="pt-BR" sz="440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Pilhas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457200" y="3900487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4008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pt-BR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Pilhas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457200" y="1687116"/>
            <a:ext cx="8229600" cy="3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15582" lvl="0" marL="3651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Pilhas são listas onde a inserção de um novo item ou a remoção de um item já existente se dá em uma única extremidade, no topo.</a:t>
            </a:r>
            <a:endParaRPr/>
          </a:p>
          <a:p>
            <a:pPr indent="-215582" lvl="0" marL="3651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Funcionamento LIFO</a:t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3651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15582" lvl="0" marL="3651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Operações</a:t>
            </a:r>
            <a:endParaRPr/>
          </a:p>
          <a:p>
            <a:pPr indent="-208915" lvl="1" marL="6572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</a:pPr>
            <a:r>
              <a:rPr b="0" i="0" lang="pt-BR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PUSH – Insere no topo da pilha</a:t>
            </a:r>
            <a:endParaRPr/>
          </a:p>
          <a:p>
            <a:pPr indent="-208915" lvl="1" marL="6572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</a:pPr>
            <a:r>
              <a:rPr b="0" i="0" lang="pt-BR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POP – Remove o topo da pilha</a:t>
            </a:r>
            <a:endParaRPr/>
          </a:p>
          <a:p>
            <a:pPr indent="-208915" lvl="1" marL="6572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</a:pPr>
            <a:r>
              <a:rPr b="0" i="0" lang="pt-BR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Top – Pega o elemento do topo (sem remover)</a:t>
            </a:r>
            <a:endParaRPr/>
          </a:p>
          <a:p>
            <a:pPr indent="-208915" lvl="1" marL="6572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</a:pPr>
            <a:r>
              <a:rPr b="0" i="0" lang="pt-BR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Verificar se está vazia (empty)</a:t>
            </a:r>
            <a:endParaRPr/>
          </a:p>
          <a:p>
            <a:pPr indent="-208915" lvl="1" marL="6572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</a:pPr>
            <a:r>
              <a:rPr b="0" i="0" lang="pt-BR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Inicializar</a:t>
            </a:r>
            <a:endParaRPr/>
          </a:p>
          <a:p>
            <a:pPr indent="-90932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None/>
            </a:pPr>
            <a:r>
              <a:t/>
            </a:r>
            <a:endParaRPr b="0" i="0" sz="2600" u="none" cap="none" strike="noStrike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pt-BR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Implementação de Pilhas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457200" y="1687116"/>
            <a:ext cx="8229600" cy="3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pt-BR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Sequencial</a:t>
            </a:r>
            <a:endParaRPr/>
          </a:p>
          <a:p>
            <a:pPr indent="-246062" lvl="1" marL="6572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</a:pPr>
            <a:r>
              <a:rPr b="0" i="0" lang="pt-BR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Armazena dados em um vetor</a:t>
            </a:r>
            <a:endParaRPr/>
          </a:p>
          <a:p>
            <a:pPr indent="-246062" lvl="1" marL="6572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</a:pPr>
            <a:r>
              <a:rPr b="0" i="0" lang="pt-BR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Um Inteiro armazena a posição do topo</a:t>
            </a:r>
            <a:endParaRPr/>
          </a:p>
          <a:p>
            <a:pPr indent="-80962" lvl="1" marL="6572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</a:pPr>
            <a:r>
              <a:t/>
            </a:r>
            <a:endParaRPr b="0" i="0" sz="2600" u="none" cap="none" strike="noStrike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46062" lvl="1" marL="6572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</a:pPr>
            <a:r>
              <a:rPr b="0" i="0" lang="pt-BR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Não existe o problema do deslocamento</a:t>
            </a:r>
            <a:endParaRPr/>
          </a:p>
          <a:p>
            <a:pPr indent="-246062" lvl="1" marL="6572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</a:pPr>
            <a:r>
              <a:rPr b="0" i="0" lang="pt-BR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Tamanho máximo fixo</a:t>
            </a:r>
            <a:endParaRPr/>
          </a:p>
          <a:p>
            <a:pPr indent="-90932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Georgia"/>
              <a:buNone/>
            </a:pPr>
            <a:r>
              <a:t/>
            </a:r>
            <a:endParaRPr sz="2600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90932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Georgia"/>
              <a:buNone/>
            </a:pPr>
            <a:r>
              <a:rPr lang="pt-BR" sz="2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int pilha [10];</a:t>
            </a:r>
            <a:endParaRPr sz="2600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90932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Georgia"/>
              <a:buNone/>
            </a:pPr>
            <a:r>
              <a:rPr lang="pt-BR" sz="2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int topo =-1;</a:t>
            </a:r>
            <a:endParaRPr sz="2600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pt-BR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Pilha</a:t>
            </a:r>
            <a:endParaRPr/>
          </a:p>
        </p:txBody>
      </p:sp>
      <p:pic>
        <p:nvPicPr>
          <p:cNvPr id="111" name="Google Shape;111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2249487"/>
            <a:ext cx="3200400" cy="32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