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d5bb48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1d5bb4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1d5bb48d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1d5bb48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125459" y="959313"/>
            <a:ext cx="5760741" cy="25718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25459" y="3531205"/>
            <a:ext cx="5760741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125459" y="329308"/>
            <a:ext cx="339214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886200" y="131730"/>
            <a:ext cx="802005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dHashing.emf" id="20" name="Google Shape;20;p2"/>
          <p:cNvPicPr preferRelativeResize="0"/>
          <p:nvPr/>
        </p:nvPicPr>
        <p:blipFill rotWithShape="1">
          <a:blip r:embed="rId2">
            <a:alphaModFix/>
          </a:blip>
          <a:srcRect b="36435" l="-116" r="42454" t="0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2770038" y="526031"/>
            <a:ext cx="3288635" cy="6571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6893728" y="131730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dHashing.emf" id="88" name="Google Shape;88;p11"/>
          <p:cNvPicPr preferRelativeResize="0"/>
          <p:nvPr/>
        </p:nvPicPr>
        <p:blipFill rotWithShape="1">
          <a:blip r:embed="rId2">
            <a:alphaModFix/>
          </a:blip>
          <a:srcRect b="36435" l="-116" r="42454" t="0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4806678" y="2576067"/>
            <a:ext cx="4662565" cy="1103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1431175" y="477033"/>
            <a:ext cx="4662565" cy="53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6893728" y="131730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dHashing.emf" id="95" name="Google Shape;95;p12"/>
          <p:cNvPicPr preferRelativeResize="0"/>
          <p:nvPr/>
        </p:nvPicPr>
        <p:blipFill rotWithShape="1">
          <a:blip r:embed="rId2">
            <a:alphaModFix/>
          </a:blip>
          <a:srcRect b="36435" l="-116" r="59215" t="0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893728" y="131730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dHashing.emf" id="27" name="Google Shape;27;p3"/>
          <p:cNvPicPr preferRelativeResize="0"/>
          <p:nvPr/>
        </p:nvPicPr>
        <p:blipFill rotWithShape="1">
          <a:blip r:embed="rId2">
            <a:alphaModFix/>
          </a:blip>
          <a:srcRect b="36435" l="-116" r="42454" t="0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125459" y="1756130"/>
            <a:ext cx="5764142" cy="2050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125460" y="3806196"/>
            <a:ext cx="5764142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893728" y="131730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dHashing.emf" id="34" name="Google Shape;34;p4"/>
          <p:cNvPicPr preferRelativeResize="0"/>
          <p:nvPr/>
        </p:nvPicPr>
        <p:blipFill rotWithShape="1">
          <a:blip r:embed="rId2">
            <a:alphaModFix/>
          </a:blip>
          <a:srcRect b="36435" l="-116" r="42454" t="0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125459" y="959314"/>
            <a:ext cx="6564015" cy="104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25459" y="2172548"/>
            <a:ext cx="3125871" cy="3278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563822" y="2172548"/>
            <a:ext cx="3125652" cy="3278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893728" y="131730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dHashing.emf" id="42" name="Google Shape;42;p5"/>
          <p:cNvPicPr preferRelativeResize="0"/>
          <p:nvPr/>
        </p:nvPicPr>
        <p:blipFill rotWithShape="1">
          <a:blip r:embed="rId2">
            <a:alphaModFix/>
          </a:blip>
          <a:srcRect b="36435" l="-116" r="42454" t="0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128652" y="959903"/>
            <a:ext cx="6571344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118131" y="2169094"/>
            <a:ext cx="3125766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118131" y="2973815"/>
            <a:ext cx="3125766" cy="249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563822" y="2172548"/>
            <a:ext cx="31256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563822" y="2971035"/>
            <a:ext cx="3125652" cy="2484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893728" y="131730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dHashing.emf" id="52" name="Google Shape;52;p6"/>
          <p:cNvPicPr preferRelativeResize="0"/>
          <p:nvPr/>
        </p:nvPicPr>
        <p:blipFill rotWithShape="1">
          <a:blip r:embed="rId2">
            <a:alphaModFix/>
          </a:blip>
          <a:srcRect b="36435" l="-116" r="42454" t="0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893728" y="131730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dHashing.emf" id="58" name="Google Shape;58;p7"/>
          <p:cNvPicPr preferRelativeResize="0"/>
          <p:nvPr/>
        </p:nvPicPr>
        <p:blipFill rotWithShape="1">
          <a:blip r:embed="rId2">
            <a:alphaModFix/>
          </a:blip>
          <a:srcRect b="36435" l="-116" r="42454" t="0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893728" y="131730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124041" y="959313"/>
            <a:ext cx="2425950" cy="224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859877" y="960890"/>
            <a:ext cx="3828178" cy="449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124041" y="3205492"/>
            <a:ext cx="2427369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893728" y="131730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dHashing.emf" id="70" name="Google Shape;70;p9"/>
          <p:cNvPicPr preferRelativeResize="0"/>
          <p:nvPr/>
        </p:nvPicPr>
        <p:blipFill rotWithShape="1">
          <a:blip r:embed="rId2">
            <a:alphaModFix/>
          </a:blip>
          <a:srcRect b="36435" l="-116" r="42454" t="0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132077" y="1129512"/>
            <a:ext cx="3386166" cy="1918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5640128" y="1122543"/>
            <a:ext cx="2234998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131420" y="3057166"/>
            <a:ext cx="3390817" cy="209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124592" y="5469857"/>
            <a:ext cx="3393977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125459" y="318641"/>
            <a:ext cx="2601032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3726491" y="131730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dHashing.emf" id="81" name="Google Shape;81;p10"/>
          <p:cNvPicPr preferRelativeResize="0"/>
          <p:nvPr/>
        </p:nvPicPr>
        <p:blipFill rotWithShape="1">
          <a:blip r:embed="rId2">
            <a:alphaModFix/>
          </a:blip>
          <a:srcRect b="36435" l="-116" r="70363" t="0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0" y="6121005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893728" y="131730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1125459" y="959313"/>
            <a:ext cx="5760741" cy="25718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</a:pPr>
            <a:r>
              <a:rPr lang="pt-BR"/>
              <a:t>Pilha Encadeada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125459" y="3531205"/>
            <a:ext cx="5760741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128674" y="956175"/>
            <a:ext cx="7609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pt-BR"/>
              <a:t>Remoção da Pilha (Desempilhar - pop)</a:t>
            </a:r>
            <a:br>
              <a:rPr lang="pt-BR"/>
            </a:b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Verificar se não está vazia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Armazenar dado do topo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Topo aponta para próximo do topo;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Liberar memória do topo removido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128684" y="956172"/>
            <a:ext cx="65712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 da Função remover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782525" y="1589800"/>
            <a:ext cx="8015400" cy="45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 função remover normalmente precisa “devolver” 2 informações: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conteúdo removido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/>
              <a:t>normalmente através de um ponteiro passado como parâmetro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/>
              <a:t>semelhante à função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scanf("%d", </a:t>
            </a:r>
            <a:r>
              <a:rPr b="1"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&amp;inteiro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status, indicar se a função foi realizada com sucesso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/>
              <a:t>normalmente através de um inteiro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/>
              <a:t>(1 para indicar sucesso; 0 para indicar falha)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Possível assinatura: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 remover (Pilha *p, Conteudo *c);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 pop (Pilha *p, Conteudo *c);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128684" y="956172"/>
            <a:ext cx="65712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 para Função Inserir (push)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74075" y="2167375"/>
            <a:ext cx="8556900" cy="41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Se as informações a serem inseridas são strings (vetor de char), você </a:t>
            </a:r>
            <a:r>
              <a:rPr lang="pt-BR">
                <a:solidFill>
                  <a:srgbClr val="FF0000"/>
                </a:solidFill>
              </a:rPr>
              <a:t>não pode usar a atribuição com o operador =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Char char="•"/>
            </a:pPr>
            <a:r>
              <a:rPr lang="pt-BR">
                <a:solidFill>
                  <a:srgbClr val="191919"/>
                </a:solidFill>
              </a:rPr>
              <a:t>Neste caso para copiar as informações do tipo string, você deve usar </a:t>
            </a:r>
            <a:r>
              <a:rPr b="1" lang="pt-BR">
                <a:solidFill>
                  <a:srgbClr val="191919"/>
                </a:solidFill>
              </a:rPr>
              <a:t>strcpy</a:t>
            </a:r>
            <a:endParaRPr b="1">
              <a:solidFill>
                <a:srgbClr val="19191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Char char="•"/>
            </a:pPr>
            <a:r>
              <a:rPr lang="pt-BR">
                <a:solidFill>
                  <a:srgbClr val="191919"/>
                </a:solidFill>
              </a:rPr>
              <a:t>Possivel assinatura para função Inserir</a:t>
            </a:r>
            <a:endParaRPr>
              <a:solidFill>
                <a:srgbClr val="19191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Courier New"/>
              <a:buChar char="•"/>
            </a:pPr>
            <a:r>
              <a:rPr lang="pt-BR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int inserir(Pilha *p, Conteudo C);</a:t>
            </a:r>
            <a:endParaRPr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Courier New"/>
              <a:buChar char="•"/>
            </a:pPr>
            <a:r>
              <a:rPr lang="pt-BR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int push(Pilha *p, Conteudo C);</a:t>
            </a:r>
            <a:endParaRPr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Char char="•"/>
            </a:pPr>
            <a:r>
              <a:rPr lang="pt-BR">
                <a:solidFill>
                  <a:srgbClr val="191919"/>
                </a:solidFill>
              </a:rPr>
              <a:t>nos casos acima, o int deve indicar se a operação foi realizada corretamente;</a:t>
            </a:r>
            <a:r>
              <a:rPr lang="pt-BR"/>
              <a:t> </a:t>
            </a:r>
            <a:r>
              <a:rPr lang="pt-BR"/>
              <a:t>(1 para indicar sucesso; 0 para indicar falha)</a:t>
            </a:r>
            <a:endParaRPr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Criar uma pilha encadeada em C, que realize os passos abaixo: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pt-BR"/>
              <a:t>1- inserir 3 contatos;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pt-BR"/>
              <a:t>2- remover um Contato  e mostrar na tela os dados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pt-BR"/>
              <a:t>3 - remover um Contato  e mostrar na tela os dados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pt-BR"/>
              <a:t>4 -  empilhar (inserir) um novo contato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pt-BR"/>
              <a:t>5 - remover um Contato  e mostrar na tela os dados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pt-BR"/>
              <a:t>6 - remover um Contato  e mostrar na tela os dados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pt-BR"/>
              <a:t>7 – tentar remover contato (deve dar erro)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pt-BR"/>
              <a:t>Implementação de Pilhas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Encadeada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pt-BR"/>
              <a:t>Pilha é representada pelo elemento topo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pt-BR"/>
              <a:t>Cada nó armazena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pt-BR"/>
              <a:t>Informação (dados)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pt-BR"/>
              <a:t>Ponteiro para próximo elemento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pt-BR"/>
              <a:t>Pilha Encadeada</a:t>
            </a:r>
            <a:endParaRPr/>
          </a:p>
        </p:txBody>
      </p:sp>
      <p:pic>
        <p:nvPicPr>
          <p:cNvPr id="113" name="Google Shape;11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2636912"/>
            <a:ext cx="6199444" cy="127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pt-BR"/>
              <a:t>Operações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PUSH – Insere no topo da pilha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POP – Remove o topo da pilha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Top – Pega o elemento do topo (sem remover)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Tamanho;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Verificar se está vazia (empty)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Inicializar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67544" y="2276872"/>
            <a:ext cx="468052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typedef struct{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char nome[100];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char email[150];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char fone[15];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 contato;	</a:t>
            </a: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pt-BR"/>
              <a:t>Exemplo para Pilha com header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860032" y="1628800"/>
            <a:ext cx="3826768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>
                <a:latin typeface="Courier"/>
                <a:ea typeface="Courier"/>
                <a:cs typeface="Courier"/>
                <a:sym typeface="Courier"/>
              </a:rPr>
              <a:t>typedef struct{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2400">
                <a:latin typeface="Courier"/>
                <a:ea typeface="Courier"/>
                <a:cs typeface="Courier"/>
                <a:sym typeface="Courier"/>
              </a:rPr>
              <a:t>		contato c;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2400">
                <a:latin typeface="Courier"/>
                <a:ea typeface="Courier"/>
                <a:cs typeface="Courier"/>
                <a:sym typeface="Courier"/>
              </a:rPr>
              <a:t>		struct no* prox;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2400">
                <a:latin typeface="Courier"/>
                <a:ea typeface="Courier"/>
                <a:cs typeface="Courier"/>
                <a:sym typeface="Courier"/>
              </a:rPr>
              <a:t>} no;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2400">
                <a:latin typeface="Courier"/>
                <a:ea typeface="Courier"/>
                <a:cs typeface="Courier"/>
                <a:sym typeface="Courier"/>
              </a:rPr>
              <a:t>typedef struct{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2400">
                <a:latin typeface="Courier"/>
                <a:ea typeface="Courier"/>
                <a:cs typeface="Courier"/>
                <a:sym typeface="Courier"/>
              </a:rPr>
              <a:t>	no *topo;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2400">
                <a:latin typeface="Courier"/>
                <a:ea typeface="Courier"/>
                <a:cs typeface="Courier"/>
                <a:sym typeface="Courier"/>
              </a:rPr>
              <a:t>} pilha;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2400">
                <a:latin typeface="Courier"/>
                <a:ea typeface="Courier"/>
                <a:cs typeface="Courier"/>
                <a:sym typeface="Courier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251520" y="2232262"/>
            <a:ext cx="3826768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typedef struct{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char nome[100];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char email[150];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char fone[15];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 contato;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typedef struct{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contato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struct no* prox;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 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typedef struct{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no *topo;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pt-BR"/>
              <a:t>Exemplo para Pilha com header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2555776" y="2232262"/>
            <a:ext cx="1728192" cy="9233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No * topo</a:t>
            </a:r>
            <a:endParaRPr/>
          </a:p>
        </p:txBody>
      </p:sp>
      <p:cxnSp>
        <p:nvCxnSpPr>
          <p:cNvPr id="134" name="Google Shape;134;p18"/>
          <p:cNvCxnSpPr/>
          <p:nvPr/>
        </p:nvCxnSpPr>
        <p:spPr>
          <a:xfrm>
            <a:off x="4078288" y="2996952"/>
            <a:ext cx="1645840" cy="0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18"/>
          <p:cNvSpPr txBox="1"/>
          <p:nvPr/>
        </p:nvSpPr>
        <p:spPr>
          <a:xfrm>
            <a:off x="5823127" y="2786260"/>
            <a:ext cx="20162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NADA (ou zero)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PILHA VAZIA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251520" y="2232262"/>
            <a:ext cx="3826768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typedef struct{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char nome[100];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char email[150];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char fone[15];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 contato;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typedef struct{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contato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struct no* prox;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 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typedef struct{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no *topo;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pt-BR"/>
              <a:t>Exemplo para Pilha com header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2555776" y="2232262"/>
            <a:ext cx="1728192" cy="9233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no * topo</a:t>
            </a:r>
            <a:endParaRPr/>
          </a:p>
        </p:txBody>
      </p:sp>
      <p:cxnSp>
        <p:nvCxnSpPr>
          <p:cNvPr id="143" name="Google Shape;143;p19"/>
          <p:cNvCxnSpPr/>
          <p:nvPr/>
        </p:nvCxnSpPr>
        <p:spPr>
          <a:xfrm>
            <a:off x="4078288" y="2996952"/>
            <a:ext cx="1645840" cy="0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p19"/>
          <p:cNvSpPr txBox="1"/>
          <p:nvPr/>
        </p:nvSpPr>
        <p:spPr>
          <a:xfrm>
            <a:off x="5940152" y="2636912"/>
            <a:ext cx="2232248" cy="14773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* prox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804248" y="2852936"/>
            <a:ext cx="1224136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Contato</a:t>
            </a:r>
            <a:endParaRPr/>
          </a:p>
        </p:txBody>
      </p:sp>
      <p:cxnSp>
        <p:nvCxnSpPr>
          <p:cNvPr id="146" name="Google Shape;146;p19"/>
          <p:cNvCxnSpPr/>
          <p:nvPr/>
        </p:nvCxnSpPr>
        <p:spPr>
          <a:xfrm>
            <a:off x="7236296" y="3933056"/>
            <a:ext cx="0" cy="8640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19"/>
          <p:cNvSpPr txBox="1"/>
          <p:nvPr/>
        </p:nvSpPr>
        <p:spPr>
          <a:xfrm>
            <a:off x="4716019" y="4840491"/>
            <a:ext cx="43204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NADA (ou zero)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PILHA com 1 elemento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251520" y="2232262"/>
            <a:ext cx="3826768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typedef struct{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char nome[100];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char email[150];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char fone[15];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 contato;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typedef struct{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contato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struct no* prox;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 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typedef struct{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no *topo;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 pilha;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lang="pt-BR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endParaRPr/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pt-BR"/>
              <a:t>Exemplo para Pilha com header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2555776" y="2232262"/>
            <a:ext cx="1728192" cy="9233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no * topo</a:t>
            </a:r>
            <a:endParaRPr/>
          </a:p>
        </p:txBody>
      </p:sp>
      <p:cxnSp>
        <p:nvCxnSpPr>
          <p:cNvPr id="155" name="Google Shape;155;p20"/>
          <p:cNvCxnSpPr>
            <a:endCxn id="156" idx="1"/>
          </p:cNvCxnSpPr>
          <p:nvPr/>
        </p:nvCxnSpPr>
        <p:spPr>
          <a:xfrm flipH="1" rot="10800000">
            <a:off x="4078268" y="2744071"/>
            <a:ext cx="1105800" cy="252900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p20"/>
          <p:cNvSpPr txBox="1"/>
          <p:nvPr/>
        </p:nvSpPr>
        <p:spPr>
          <a:xfrm>
            <a:off x="5184068" y="2005407"/>
            <a:ext cx="2232248" cy="14773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* prox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5976156" y="2232262"/>
            <a:ext cx="1224136" cy="9233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8" name="Google Shape;158;p20"/>
          <p:cNvCxnSpPr>
            <a:endCxn id="159" idx="0"/>
          </p:cNvCxnSpPr>
          <p:nvPr/>
        </p:nvCxnSpPr>
        <p:spPr>
          <a:xfrm flipH="1">
            <a:off x="4247964" y="3285096"/>
            <a:ext cx="2052300" cy="68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20"/>
          <p:cNvSpPr txBox="1"/>
          <p:nvPr/>
        </p:nvSpPr>
        <p:spPr>
          <a:xfrm>
            <a:off x="4716019" y="4840491"/>
            <a:ext cx="43204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NADA (ou zero)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PILHA com 2 elementos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3131840" y="3967896"/>
            <a:ext cx="2232248" cy="14773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* prox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3923928" y="4194751"/>
            <a:ext cx="1224136" cy="9233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2" name="Google Shape;162;p20"/>
          <p:cNvCxnSpPr/>
          <p:nvPr/>
        </p:nvCxnSpPr>
        <p:spPr>
          <a:xfrm flipH="1" rot="10800000">
            <a:off x="4261984" y="5118081"/>
            <a:ext cx="1678168" cy="226855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pt-BR"/>
              <a:t>Inserir na Pilha (Empilhar - push)</a:t>
            </a:r>
            <a:br>
              <a:rPr lang="pt-BR"/>
            </a:b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Alocar Memória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pt-BR"/>
              <a:t>Verificar se alocação ocorreu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inserir/copiar dados no novo nó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Novo aponta para topo antigo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Topo aponta para novo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