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6e525d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6e525d3e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6e525d3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06e525d3e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6e525d3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6e525d3e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Title-R1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313259" y="1300786"/>
            <a:ext cx="6517482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13259" y="3886201"/>
            <a:ext cx="651748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332" y="609600"/>
            <a:ext cx="4129618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5004270" y="609601"/>
            <a:ext cx="3005851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346" y="2632853"/>
            <a:ext cx="4129604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346" y="4289374"/>
            <a:ext cx="7773324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2" type="pic"/>
          </p:nvPr>
        </p:nvSpPr>
        <p:spPr>
          <a:xfrm>
            <a:off x="888558" y="698261"/>
            <a:ext cx="7366899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5331" y="5108728"/>
            <a:ext cx="777333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title"/>
          </p:nvPr>
        </p:nvSpPr>
        <p:spPr>
          <a:xfrm>
            <a:off x="685331" y="609600"/>
            <a:ext cx="7773339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85331" y="4204821"/>
            <a:ext cx="7773339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type="title"/>
          </p:nvPr>
        </p:nvSpPr>
        <p:spPr>
          <a:xfrm>
            <a:off x="1084659" y="872588"/>
            <a:ext cx="6977064" cy="272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290484" y="3610032"/>
            <a:ext cx="6564224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2" type="body"/>
          </p:nvPr>
        </p:nvSpPr>
        <p:spPr>
          <a:xfrm>
            <a:off x="685331" y="4372797"/>
            <a:ext cx="7773339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10" name="Google Shape;1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685331" y="2138722"/>
            <a:ext cx="7773339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685331" y="4662335"/>
            <a:ext cx="7773339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17" name="Google Shape;1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title"/>
          </p:nvPr>
        </p:nvSpPr>
        <p:spPr>
          <a:xfrm>
            <a:off x="685331" y="609600"/>
            <a:ext cx="7773339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85331" y="2367093"/>
            <a:ext cx="24742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 txBox="1"/>
          <p:nvPr>
            <p:ph idx="2" type="body"/>
          </p:nvPr>
        </p:nvSpPr>
        <p:spPr>
          <a:xfrm>
            <a:off x="685331" y="2943356"/>
            <a:ext cx="2474232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6"/>
          <p:cNvSpPr txBox="1"/>
          <p:nvPr>
            <p:ph idx="3" type="body"/>
          </p:nvPr>
        </p:nvSpPr>
        <p:spPr>
          <a:xfrm>
            <a:off x="3339292" y="2367093"/>
            <a:ext cx="24686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 txBox="1"/>
          <p:nvPr>
            <p:ph idx="4" type="body"/>
          </p:nvPr>
        </p:nvSpPr>
        <p:spPr>
          <a:xfrm>
            <a:off x="3331012" y="2943356"/>
            <a:ext cx="2477513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5" type="body"/>
          </p:nvPr>
        </p:nvSpPr>
        <p:spPr>
          <a:xfrm>
            <a:off x="5979974" y="2367093"/>
            <a:ext cx="24786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 txBox="1"/>
          <p:nvPr>
            <p:ph idx="6" type="body"/>
          </p:nvPr>
        </p:nvSpPr>
        <p:spPr>
          <a:xfrm>
            <a:off x="5979974" y="2943356"/>
            <a:ext cx="247869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29" name="Google Shape;12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title"/>
          </p:nvPr>
        </p:nvSpPr>
        <p:spPr>
          <a:xfrm>
            <a:off x="685331" y="610772"/>
            <a:ext cx="7773339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685331" y="4204820"/>
            <a:ext cx="247230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7"/>
          <p:cNvSpPr/>
          <p:nvPr>
            <p:ph idx="2" type="pic"/>
          </p:nvPr>
        </p:nvSpPr>
        <p:spPr>
          <a:xfrm>
            <a:off x="685331" y="2367093"/>
            <a:ext cx="2472307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3" type="body"/>
          </p:nvPr>
        </p:nvSpPr>
        <p:spPr>
          <a:xfrm>
            <a:off x="685331" y="4781082"/>
            <a:ext cx="2472307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17"/>
          <p:cNvSpPr txBox="1"/>
          <p:nvPr>
            <p:ph idx="4" type="body"/>
          </p:nvPr>
        </p:nvSpPr>
        <p:spPr>
          <a:xfrm>
            <a:off x="3332069" y="4204820"/>
            <a:ext cx="247637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7"/>
          <p:cNvSpPr/>
          <p:nvPr>
            <p:ph idx="5" type="pic"/>
          </p:nvPr>
        </p:nvSpPr>
        <p:spPr>
          <a:xfrm>
            <a:off x="3331011" y="2367093"/>
            <a:ext cx="2477514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6" type="body"/>
          </p:nvPr>
        </p:nvSpPr>
        <p:spPr>
          <a:xfrm>
            <a:off x="3331011" y="4781081"/>
            <a:ext cx="2477514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17"/>
          <p:cNvSpPr txBox="1"/>
          <p:nvPr>
            <p:ph idx="7" type="body"/>
          </p:nvPr>
        </p:nvSpPr>
        <p:spPr>
          <a:xfrm>
            <a:off x="5979974" y="4204820"/>
            <a:ext cx="247551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7"/>
          <p:cNvSpPr/>
          <p:nvPr>
            <p:ph idx="8" type="pic"/>
          </p:nvPr>
        </p:nvSpPr>
        <p:spPr>
          <a:xfrm>
            <a:off x="5979974" y="2367093"/>
            <a:ext cx="2478696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9" type="body"/>
          </p:nvPr>
        </p:nvSpPr>
        <p:spPr>
          <a:xfrm>
            <a:off x="5979880" y="4781079"/>
            <a:ext cx="2478790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44" name="Google Shape;14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 rot="5400000">
            <a:off x="2859947" y="192478"/>
            <a:ext cx="3424107" cy="7773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51" name="Google Shape;15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 rot="5400000">
            <a:off x="4910373" y="2242904"/>
            <a:ext cx="5181599" cy="191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 rot="5400000">
            <a:off x="966553" y="328380"/>
            <a:ext cx="5181599" cy="5744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331" y="828564"/>
            <a:ext cx="7763814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331" y="3657458"/>
            <a:ext cx="7763814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5330" y="2367093"/>
            <a:ext cx="382952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29150" y="2367093"/>
            <a:ext cx="382905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59746" y="2371018"/>
            <a:ext cx="3655106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85331" y="3051013"/>
            <a:ext cx="3829520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797317" y="2371018"/>
            <a:ext cx="3661353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29150" y="3051013"/>
            <a:ext cx="382905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331" y="609600"/>
            <a:ext cx="2951766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808547" y="609601"/>
            <a:ext cx="4650122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685331" y="2632852"/>
            <a:ext cx="2951767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ctrTitle"/>
          </p:nvPr>
        </p:nvSpPr>
        <p:spPr>
          <a:xfrm>
            <a:off x="1313259" y="1300786"/>
            <a:ext cx="6517482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pt-BR"/>
              <a:t>FILAS</a:t>
            </a:r>
            <a:endParaRPr/>
          </a:p>
        </p:txBody>
      </p:sp>
      <p:sp>
        <p:nvSpPr>
          <p:cNvPr id="162" name="Google Shape;162;p20"/>
          <p:cNvSpPr txBox="1"/>
          <p:nvPr>
            <p:ph idx="1" type="subTitle"/>
          </p:nvPr>
        </p:nvSpPr>
        <p:spPr>
          <a:xfrm>
            <a:off x="1313259" y="3886201"/>
            <a:ext cx="651748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35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FILA 2 ELEMENTOS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647135" y="1971743"/>
            <a:ext cx="2050261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Cabeçalho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tail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5146380" y="5811882"/>
            <a:ext cx="1423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(NULO)</a:t>
            </a:r>
            <a:endParaRPr/>
          </a:p>
        </p:txBody>
      </p:sp>
      <p:cxnSp>
        <p:nvCxnSpPr>
          <p:cNvPr id="240" name="Google Shape;240;p29"/>
          <p:cNvCxnSpPr/>
          <p:nvPr/>
        </p:nvCxnSpPr>
        <p:spPr>
          <a:xfrm flipH="1">
            <a:off x="1801713" y="2850286"/>
            <a:ext cx="394023" cy="1527717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29"/>
          <p:cNvCxnSpPr>
            <a:endCxn id="242" idx="0"/>
          </p:cNvCxnSpPr>
          <p:nvPr/>
        </p:nvCxnSpPr>
        <p:spPr>
          <a:xfrm>
            <a:off x="2697330" y="3285003"/>
            <a:ext cx="6222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p29"/>
          <p:cNvSpPr txBox="1"/>
          <p:nvPr/>
        </p:nvSpPr>
        <p:spPr>
          <a:xfrm>
            <a:off x="1259632" y="4365104"/>
            <a:ext cx="1080120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tipoNo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44" name="Google Shape;244;p29"/>
          <p:cNvCxnSpPr>
            <a:endCxn id="242" idx="1"/>
          </p:cNvCxnSpPr>
          <p:nvPr/>
        </p:nvCxnSpPr>
        <p:spPr>
          <a:xfrm flipH="1" rot="10800000">
            <a:off x="2051670" y="4864766"/>
            <a:ext cx="727800" cy="750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29"/>
          <p:cNvCxnSpPr/>
          <p:nvPr/>
        </p:nvCxnSpPr>
        <p:spPr>
          <a:xfrm rot="10800000">
            <a:off x="2402016" y="5403298"/>
            <a:ext cx="1017856" cy="202087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29"/>
          <p:cNvSpPr txBox="1"/>
          <p:nvPr/>
        </p:nvSpPr>
        <p:spPr>
          <a:xfrm>
            <a:off x="2779470" y="3987603"/>
            <a:ext cx="1080120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tipoNo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46" name="Google Shape;246;p29"/>
          <p:cNvCxnSpPr/>
          <p:nvPr/>
        </p:nvCxnSpPr>
        <p:spPr>
          <a:xfrm>
            <a:off x="3797326" y="5301208"/>
            <a:ext cx="1487086" cy="510674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29"/>
          <p:cNvCxnSpPr/>
          <p:nvPr/>
        </p:nvCxnSpPr>
        <p:spPr>
          <a:xfrm flipH="1" rot="10800000">
            <a:off x="2339752" y="5996548"/>
            <a:ext cx="2817019" cy="50311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FILA 3 ELEMENTOS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647135" y="1971743"/>
            <a:ext cx="2050261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Cabeçalho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tail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5146380" y="5811882"/>
            <a:ext cx="1423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(NULO)</a:t>
            </a:r>
            <a:endParaRPr/>
          </a:p>
        </p:txBody>
      </p:sp>
      <p:cxnSp>
        <p:nvCxnSpPr>
          <p:cNvPr id="255" name="Google Shape;255;p30"/>
          <p:cNvCxnSpPr/>
          <p:nvPr/>
        </p:nvCxnSpPr>
        <p:spPr>
          <a:xfrm flipH="1">
            <a:off x="1801713" y="2850286"/>
            <a:ext cx="394023" cy="1527717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2697396" y="3302222"/>
            <a:ext cx="1674130" cy="48681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30"/>
          <p:cNvSpPr txBox="1"/>
          <p:nvPr/>
        </p:nvSpPr>
        <p:spPr>
          <a:xfrm>
            <a:off x="1259632" y="4365104"/>
            <a:ext cx="1080120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tipoNo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8" name="Google Shape;258;p30"/>
          <p:cNvCxnSpPr>
            <a:endCxn id="259" idx="1"/>
          </p:cNvCxnSpPr>
          <p:nvPr/>
        </p:nvCxnSpPr>
        <p:spPr>
          <a:xfrm flipH="1" rot="10800000">
            <a:off x="2051670" y="4864766"/>
            <a:ext cx="727800" cy="75030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30"/>
          <p:cNvCxnSpPr/>
          <p:nvPr/>
        </p:nvCxnSpPr>
        <p:spPr>
          <a:xfrm rot="10800000">
            <a:off x="2402016" y="5403298"/>
            <a:ext cx="1017856" cy="202087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p30"/>
          <p:cNvSpPr txBox="1"/>
          <p:nvPr/>
        </p:nvSpPr>
        <p:spPr>
          <a:xfrm>
            <a:off x="2779470" y="3987603"/>
            <a:ext cx="1080120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tipoNo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1" name="Google Shape;261;p30"/>
          <p:cNvCxnSpPr/>
          <p:nvPr/>
        </p:nvCxnSpPr>
        <p:spPr>
          <a:xfrm flipH="1" rot="10800000">
            <a:off x="3797326" y="4509120"/>
            <a:ext cx="574200" cy="792088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30"/>
          <p:cNvCxnSpPr/>
          <p:nvPr/>
        </p:nvCxnSpPr>
        <p:spPr>
          <a:xfrm flipH="1" rot="10800000">
            <a:off x="2339752" y="5996548"/>
            <a:ext cx="2817019" cy="50311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p30"/>
          <p:cNvSpPr txBox="1"/>
          <p:nvPr/>
        </p:nvSpPr>
        <p:spPr>
          <a:xfrm>
            <a:off x="4371526" y="3777623"/>
            <a:ext cx="1080120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tipoNo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4" name="Google Shape;264;p30"/>
          <p:cNvCxnSpPr>
            <a:endCxn id="259" idx="3"/>
          </p:cNvCxnSpPr>
          <p:nvPr/>
        </p:nvCxnSpPr>
        <p:spPr>
          <a:xfrm rot="10800000">
            <a:off x="3859590" y="4864766"/>
            <a:ext cx="1025100" cy="43650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30"/>
          <p:cNvCxnSpPr>
            <a:endCxn id="254" idx="0"/>
          </p:cNvCxnSpPr>
          <p:nvPr/>
        </p:nvCxnSpPr>
        <p:spPr>
          <a:xfrm>
            <a:off x="5284315" y="5085282"/>
            <a:ext cx="573600" cy="72660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REMOVER DA FILA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404250" y="2367100"/>
            <a:ext cx="8335500" cy="4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VERIFICAR SE NÃO ESTÁ VAZIA;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COPIAR INFORMAÇÕES DO PRIMEIRO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SE HEAD==TAIL ENTAO AMBOS RECEBERÃO NULL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SENÃO </a:t>
            </a:r>
            <a:endParaRPr/>
          </a:p>
          <a:p>
            <a:pPr indent="-241300" lvl="1" marL="685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ANDAR A FILA (F-&gt;HEAD=F-&gt;HEAD-&gt;PROX)</a:t>
            </a:r>
            <a:endParaRPr sz="2000"/>
          </a:p>
          <a:p>
            <a:pPr indent="-241300" lvl="1" marL="685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O anterior do novo Head, aponta para NULO (F-&gt;HEAD-&gt;ANT=NULL)</a:t>
            </a:r>
            <a:endParaRPr sz="2000"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F-&gt;SIZE--;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DESALOCAR MEMÓRIA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REMOVER 1 ELEMENTO</a:t>
            </a: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647135" y="1971743"/>
            <a:ext cx="2050261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Cabeçalho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tail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5146380" y="5811882"/>
            <a:ext cx="1423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(NULO)</a:t>
            </a:r>
            <a:endParaRPr/>
          </a:p>
        </p:txBody>
      </p:sp>
      <p:cxnSp>
        <p:nvCxnSpPr>
          <p:cNvPr id="279" name="Google Shape;279;p32"/>
          <p:cNvCxnSpPr>
            <a:stCxn id="277" idx="3"/>
            <a:endCxn id="280" idx="0"/>
          </p:cNvCxnSpPr>
          <p:nvPr/>
        </p:nvCxnSpPr>
        <p:spPr>
          <a:xfrm>
            <a:off x="2697396" y="2710407"/>
            <a:ext cx="622200" cy="12771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32"/>
          <p:cNvCxnSpPr/>
          <p:nvPr/>
        </p:nvCxnSpPr>
        <p:spPr>
          <a:xfrm>
            <a:off x="2697396" y="3302222"/>
            <a:ext cx="1674130" cy="486818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p32"/>
          <p:cNvSpPr txBox="1"/>
          <p:nvPr/>
        </p:nvSpPr>
        <p:spPr>
          <a:xfrm>
            <a:off x="2779470" y="3987603"/>
            <a:ext cx="1080120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tipoNo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82" name="Google Shape;282;p32"/>
          <p:cNvCxnSpPr/>
          <p:nvPr/>
        </p:nvCxnSpPr>
        <p:spPr>
          <a:xfrm flipH="1" rot="10800000">
            <a:off x="3797326" y="4509120"/>
            <a:ext cx="574200" cy="792088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32"/>
          <p:cNvCxnSpPr/>
          <p:nvPr/>
        </p:nvCxnSpPr>
        <p:spPr>
          <a:xfrm>
            <a:off x="3797326" y="5531949"/>
            <a:ext cx="1359445" cy="464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32"/>
          <p:cNvSpPr txBox="1"/>
          <p:nvPr/>
        </p:nvSpPr>
        <p:spPr>
          <a:xfrm>
            <a:off x="4371526" y="3777623"/>
            <a:ext cx="1080120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tipoNo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85" name="Google Shape;285;p32"/>
          <p:cNvCxnSpPr>
            <a:endCxn id="280" idx="3"/>
          </p:cNvCxnSpPr>
          <p:nvPr/>
        </p:nvCxnSpPr>
        <p:spPr>
          <a:xfrm rot="10800000">
            <a:off x="3859590" y="4864766"/>
            <a:ext cx="1025100" cy="43650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32"/>
          <p:cNvCxnSpPr>
            <a:endCxn id="278" idx="0"/>
          </p:cNvCxnSpPr>
          <p:nvPr/>
        </p:nvCxnSpPr>
        <p:spPr>
          <a:xfrm>
            <a:off x="5284315" y="5085282"/>
            <a:ext cx="573600" cy="72660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685332" y="618518"/>
            <a:ext cx="77733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REMOVER OUTRO ELEMENTO</a:t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647135" y="1971743"/>
            <a:ext cx="2050200" cy="1477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Cabeçalho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tail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5146380" y="5811882"/>
            <a:ext cx="142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(NULO)</a:t>
            </a:r>
            <a:endParaRPr/>
          </a:p>
        </p:txBody>
      </p:sp>
      <p:cxnSp>
        <p:nvCxnSpPr>
          <p:cNvPr id="294" name="Google Shape;294;p33"/>
          <p:cNvCxnSpPr>
            <a:stCxn id="292" idx="3"/>
          </p:cNvCxnSpPr>
          <p:nvPr/>
        </p:nvCxnSpPr>
        <p:spPr>
          <a:xfrm>
            <a:off x="2697335" y="2710493"/>
            <a:ext cx="2221500" cy="10671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33"/>
          <p:cNvCxnSpPr/>
          <p:nvPr/>
        </p:nvCxnSpPr>
        <p:spPr>
          <a:xfrm>
            <a:off x="2697396" y="3302222"/>
            <a:ext cx="1674000" cy="4869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33"/>
          <p:cNvCxnSpPr/>
          <p:nvPr/>
        </p:nvCxnSpPr>
        <p:spPr>
          <a:xfrm flipH="1">
            <a:off x="5156600" y="5526500"/>
            <a:ext cx="54900" cy="4701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7" name="Google Shape;297;p33"/>
          <p:cNvSpPr txBox="1"/>
          <p:nvPr/>
        </p:nvSpPr>
        <p:spPr>
          <a:xfrm>
            <a:off x="4371526" y="3777623"/>
            <a:ext cx="1080000" cy="1754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tipoNo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98" name="Google Shape;298;p33"/>
          <p:cNvCxnSpPr>
            <a:endCxn id="293" idx="0"/>
          </p:cNvCxnSpPr>
          <p:nvPr/>
        </p:nvCxnSpPr>
        <p:spPr>
          <a:xfrm>
            <a:off x="5284380" y="5085282"/>
            <a:ext cx="573600" cy="72660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685332" y="618518"/>
            <a:ext cx="77733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REMOVER ULTIMO ELEMENTO</a:t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647135" y="1971743"/>
            <a:ext cx="2050200" cy="1477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Cabeçalho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tail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5146380" y="5811882"/>
            <a:ext cx="142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(NULO)</a:t>
            </a:r>
            <a:endParaRPr/>
          </a:p>
        </p:txBody>
      </p:sp>
      <p:cxnSp>
        <p:nvCxnSpPr>
          <p:cNvPr id="306" name="Google Shape;306;p34"/>
          <p:cNvCxnSpPr>
            <a:stCxn id="304" idx="3"/>
            <a:endCxn id="305" idx="0"/>
          </p:cNvCxnSpPr>
          <p:nvPr/>
        </p:nvCxnSpPr>
        <p:spPr>
          <a:xfrm>
            <a:off x="2697335" y="2710493"/>
            <a:ext cx="3160500" cy="3101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34"/>
          <p:cNvCxnSpPr/>
          <p:nvPr/>
        </p:nvCxnSpPr>
        <p:spPr>
          <a:xfrm>
            <a:off x="2562800" y="3421850"/>
            <a:ext cx="2593800" cy="2574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100"/>
              <a:t>IMPLEMENTAR FILA D</a:t>
            </a:r>
            <a:r>
              <a:rPr lang="pt-BR" sz="3100"/>
              <a:t>UPLAMENTE </a:t>
            </a:r>
            <a:r>
              <a:rPr lang="pt-BR" sz="3100"/>
              <a:t>ENCADEADA</a:t>
            </a:r>
            <a:endParaRPr sz="3100"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468313" y="2276475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1.CRIAR FILA DE NÚMEROS INTEIROS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 INSERIR 7 NÚMEROS,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3. REMOVER 2 NÚMEROS,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4. SOMAR E INSERIR O RESULTADO  NA FILA,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REPITA 3 E 4 ATÉ QUE RESTE APENAS 1 ELEMENTO NA FILA.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468313" y="1125538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FILAS (QUEUE)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68313" y="2276475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ESTRUTURA DE DADOS LINEAR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DISCIPLINA DE ACESSO: FIFO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USO DE FILAS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ESCALONAMENTO DE "JOBS": FILA DE PROCESSOS AGUARDANDO OS RECURSOS DO SISTEMA OPERACIONAL.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FILA DE PACOTES A SEREM TRANSMITIDOS NUMA REDE DE COMUTAÇÃO DE PACOTES.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FILA DE IMPRESSÃO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SIMULAÇÃO: FILA DE CAIXA EM BANCO.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OPERAÇÕES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CRIAR - CRIA UMA FILA VAZIA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VAZIA- TESTA SE UM FILA ESTÁ VAZIA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PRIMEIRO - OBTÉM O ELEMENTO DO INÍCIO DE UMA FILA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INSERIR - INSERE UM ELEMENTO NO FIM DE UMA FILA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REMOVER - REMOVE O ELEMENTO DO INÍCIO DE UMA FILA, RETORNANDO O ELEMENTO REMOVIDO.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IMPLEMENTAÇÃO DUPLAMENTE ENCADEADA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 cap="none">
                <a:latin typeface="Arial"/>
                <a:ea typeface="Arial"/>
                <a:cs typeface="Arial"/>
                <a:sym typeface="Arial"/>
              </a:rPr>
              <a:t>typedef struct{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 cap="none">
                <a:latin typeface="Arial"/>
                <a:ea typeface="Arial"/>
                <a:cs typeface="Arial"/>
                <a:sym typeface="Arial"/>
              </a:rPr>
              <a:t>	int dado;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 cap="none">
                <a:latin typeface="Arial"/>
                <a:ea typeface="Arial"/>
                <a:cs typeface="Arial"/>
                <a:sym typeface="Arial"/>
              </a:rPr>
              <a:t>	struct tipoNo* prox;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pt-BR" cap="none">
                <a:latin typeface="Arial"/>
                <a:ea typeface="Arial"/>
                <a:cs typeface="Arial"/>
                <a:sym typeface="Arial"/>
              </a:rPr>
              <a:t>	struct tipoNo* ant;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 cap="none">
                <a:latin typeface="Arial"/>
                <a:ea typeface="Arial"/>
                <a:cs typeface="Arial"/>
                <a:sym typeface="Arial"/>
              </a:rPr>
              <a:t>} tipoNo;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t/>
            </a:r>
            <a:endParaRPr cap="non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 cap="none">
                <a:latin typeface="Arial"/>
                <a:ea typeface="Arial"/>
                <a:cs typeface="Arial"/>
                <a:sym typeface="Arial"/>
              </a:rPr>
              <a:t>typedef struct{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 cap="none">
                <a:latin typeface="Arial"/>
                <a:ea typeface="Arial"/>
                <a:cs typeface="Arial"/>
                <a:sym typeface="Arial"/>
              </a:rPr>
              <a:t>	tipoNo* head;//primeiro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 cap="none">
                <a:latin typeface="Arial"/>
                <a:ea typeface="Arial"/>
                <a:cs typeface="Arial"/>
                <a:sym typeface="Arial"/>
              </a:rPr>
              <a:t>	tipoNo* tail;//ultimo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 cap="none">
                <a:latin typeface="Arial"/>
                <a:ea typeface="Arial"/>
                <a:cs typeface="Arial"/>
                <a:sym typeface="Arial"/>
              </a:rPr>
              <a:t>	int size;//tamanho: opcional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 cap="none">
                <a:latin typeface="Arial"/>
                <a:ea typeface="Arial"/>
                <a:cs typeface="Arial"/>
                <a:sym typeface="Arial"/>
              </a:rPr>
              <a:t>} tFila;</a:t>
            </a:r>
            <a:endParaRPr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/>
              <a:t>VOID CRIAR (TFILA *F){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/>
              <a:t>	F-&gt;HEAD = F-&gt;TAIL = NULL;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/>
              <a:t>	F-&gt;SIZE = 0;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/>
              <a:t>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/>
              <a:t>INT VAZIA(TFILA *F){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/>
              <a:t>	RETURN (F-&gt;HEAD==NULL);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eorgia"/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4115566" y="3337581"/>
            <a:ext cx="2592300" cy="1477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Cabeçalho da Fila (tFila)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</a:t>
            </a: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ead</a:t>
            </a:r>
            <a:b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tail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7541418" y="3851756"/>
            <a:ext cx="1423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(NULO)</a:t>
            </a:r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6677322" y="3995772"/>
            <a:ext cx="720080" cy="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25"/>
          <p:cNvCxnSpPr/>
          <p:nvPr/>
        </p:nvCxnSpPr>
        <p:spPr>
          <a:xfrm flipH="1" rot="10800000">
            <a:off x="6677322" y="4221088"/>
            <a:ext cx="864096" cy="369332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25"/>
          <p:cNvSpPr txBox="1"/>
          <p:nvPr/>
        </p:nvSpPr>
        <p:spPr>
          <a:xfrm>
            <a:off x="5453186" y="5075892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FILA VAZIA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685332" y="618518"/>
            <a:ext cx="7773338" cy="66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INSERIR NA FILA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685331" y="1197623"/>
            <a:ext cx="7773339" cy="2936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INSTANCIAR NOVO NÓ - Verificar se instanciou corretamente;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PRÓXIMO DO NOVO NÓ APONTA PARA NULL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SE A FILA ESTAVA VAZIA, HEAD TAMBÉM APONTA PARA NOVO; SENÃO O PRÓXIMO DO </a:t>
            </a:r>
            <a:r>
              <a:rPr lang="pt-BR"/>
              <a:t>ÚLTIMO</a:t>
            </a:r>
            <a:r>
              <a:rPr lang="pt-BR"/>
              <a:t> APONTA PARA NOVO</a:t>
            </a:r>
            <a:endParaRPr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ANTERIOR DO NOVO APONTA PARA TAIL DA FILA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TAIL DA FILA APONTA PARA O NOVO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INCREMENTAR TAMANHO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1441620" y="4407495"/>
            <a:ext cx="2050261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Cabeçalho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tail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7092280" y="4499828"/>
            <a:ext cx="1423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(NULO)</a:t>
            </a:r>
            <a:endParaRPr/>
          </a:p>
        </p:txBody>
      </p:sp>
      <p:cxnSp>
        <p:nvCxnSpPr>
          <p:cNvPr id="206" name="Google Shape;206;p26"/>
          <p:cNvCxnSpPr>
            <a:endCxn id="207" idx="1"/>
          </p:cNvCxnSpPr>
          <p:nvPr/>
        </p:nvCxnSpPr>
        <p:spPr>
          <a:xfrm flipH="1" rot="10800000">
            <a:off x="3347772" y="4738398"/>
            <a:ext cx="1872300" cy="34710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26"/>
          <p:cNvCxnSpPr/>
          <p:nvPr/>
        </p:nvCxnSpPr>
        <p:spPr>
          <a:xfrm flipH="1" rot="10800000">
            <a:off x="3491881" y="4911698"/>
            <a:ext cx="1728191" cy="748680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26"/>
          <p:cNvSpPr txBox="1"/>
          <p:nvPr/>
        </p:nvSpPr>
        <p:spPr>
          <a:xfrm>
            <a:off x="5004048" y="5723964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FILA COM 1 ELEMENTO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5220072" y="3861048"/>
            <a:ext cx="1080000" cy="1754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tipoNo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10" name="Google Shape;210;p26"/>
          <p:cNvCxnSpPr/>
          <p:nvPr/>
        </p:nvCxnSpPr>
        <p:spPr>
          <a:xfrm flipH="1" rot="10800000">
            <a:off x="6223288" y="4869160"/>
            <a:ext cx="1047045" cy="308423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26"/>
          <p:cNvCxnSpPr/>
          <p:nvPr/>
        </p:nvCxnSpPr>
        <p:spPr>
          <a:xfrm flipH="1" rot="10800000">
            <a:off x="6156175" y="4932746"/>
            <a:ext cx="1296145" cy="518027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FILA 0 ELEMENTOS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647135" y="1971743"/>
            <a:ext cx="2050261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Cabeçalho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tail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146380" y="5811882"/>
            <a:ext cx="1423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(NULO)</a:t>
            </a:r>
            <a:endParaRPr/>
          </a:p>
        </p:txBody>
      </p:sp>
      <p:cxnSp>
        <p:nvCxnSpPr>
          <p:cNvPr id="219" name="Google Shape;219;p27"/>
          <p:cNvCxnSpPr>
            <a:stCxn id="217" idx="3"/>
            <a:endCxn id="218" idx="0"/>
          </p:cNvCxnSpPr>
          <p:nvPr/>
        </p:nvCxnSpPr>
        <p:spPr>
          <a:xfrm>
            <a:off x="2697396" y="2710407"/>
            <a:ext cx="3160500" cy="310140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27"/>
          <p:cNvCxnSpPr>
            <a:endCxn id="218" idx="1"/>
          </p:cNvCxnSpPr>
          <p:nvPr/>
        </p:nvCxnSpPr>
        <p:spPr>
          <a:xfrm>
            <a:off x="2401980" y="3428848"/>
            <a:ext cx="2744400" cy="2567700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685332" y="618518"/>
            <a:ext cx="77733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FILA 1 ELEMENTOS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647135" y="1971743"/>
            <a:ext cx="2050200" cy="1477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Cabeçalho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tail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5146380" y="5811882"/>
            <a:ext cx="142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(NULO)</a:t>
            </a:r>
            <a:endParaRPr/>
          </a:p>
        </p:txBody>
      </p:sp>
      <p:cxnSp>
        <p:nvCxnSpPr>
          <p:cNvPr id="228" name="Google Shape;228;p28"/>
          <p:cNvCxnSpPr/>
          <p:nvPr/>
        </p:nvCxnSpPr>
        <p:spPr>
          <a:xfrm flipH="1">
            <a:off x="1801836" y="2850286"/>
            <a:ext cx="393900" cy="1527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28"/>
          <p:cNvCxnSpPr/>
          <p:nvPr/>
        </p:nvCxnSpPr>
        <p:spPr>
          <a:xfrm flipH="1">
            <a:off x="2051616" y="3429000"/>
            <a:ext cx="350400" cy="94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p28"/>
          <p:cNvSpPr txBox="1"/>
          <p:nvPr/>
        </p:nvSpPr>
        <p:spPr>
          <a:xfrm>
            <a:off x="1259632" y="4365104"/>
            <a:ext cx="1080000" cy="1754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tipoNo</a:t>
            </a:r>
            <a:b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>
            <a:off x="2195736" y="5661248"/>
            <a:ext cx="3096300" cy="15060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8"/>
          <p:cNvCxnSpPr/>
          <p:nvPr/>
        </p:nvCxnSpPr>
        <p:spPr>
          <a:xfrm flipH="1" rot="10800000">
            <a:off x="2339752" y="5996459"/>
            <a:ext cx="2817000" cy="5040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tícula">
  <a:themeElements>
    <a:clrScheme name="Gotícul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