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6" roundtripDataSignature="AMtx7mgchzsl8KedVTGKFIC12S0JZsTj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04fa34752_0_5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04fa3475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04fa34752_0_2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e04fa34752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04fa34752_0_2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e04fa34752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2253a030d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2253a030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04fa34752_0_1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04fa34752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04fa34752_0_2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04fa34752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04fa34752_0_1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04fa34752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e04fa34752_0_186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ge04fa34752_0_186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ge04fa34752_0_18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e04fa34752_0_22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ge04fa34752_0_22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ge04fa34752_0_22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e04fa34752_0_22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04fa34752_0_227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ge04fa34752_0_227"/>
          <p:cNvSpPr txBox="1"/>
          <p:nvPr>
            <p:ph idx="1" type="body"/>
          </p:nvPr>
        </p:nvSpPr>
        <p:spPr>
          <a:xfrm>
            <a:off x="457200" y="2249487"/>
            <a:ext cx="8229600" cy="43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spcBef>
                <a:spcPts val="12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spcBef>
                <a:spcPts val="12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spcBef>
                <a:spcPts val="12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spcBef>
                <a:spcPts val="12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spcBef>
                <a:spcPts val="1200"/>
              </a:spcBef>
              <a:spcAft>
                <a:spcPts val="12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ge04fa34752_0_227"/>
          <p:cNvSpPr txBox="1"/>
          <p:nvPr>
            <p:ph idx="10" type="dt"/>
          </p:nvPr>
        </p:nvSpPr>
        <p:spPr>
          <a:xfrm>
            <a:off x="6586537" y="612775"/>
            <a:ext cx="957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ge04fa34752_0_227"/>
          <p:cNvSpPr txBox="1"/>
          <p:nvPr>
            <p:ph idx="11" type="ftr"/>
          </p:nvPr>
        </p:nvSpPr>
        <p:spPr>
          <a:xfrm>
            <a:off x="5257800" y="612775"/>
            <a:ext cx="1325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ge04fa34752_0_227"/>
          <p:cNvSpPr txBox="1"/>
          <p:nvPr>
            <p:ph idx="12" type="sldNum"/>
          </p:nvPr>
        </p:nvSpPr>
        <p:spPr>
          <a:xfrm>
            <a:off x="8174037" y="1587"/>
            <a:ext cx="7620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04fa34752_0_233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" name="Google Shape;58;ge04fa34752_0_233"/>
          <p:cNvSpPr txBox="1"/>
          <p:nvPr>
            <p:ph idx="1" type="body"/>
          </p:nvPr>
        </p:nvSpPr>
        <p:spPr>
          <a:xfrm>
            <a:off x="457200" y="2249424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rtl="0" algn="l">
              <a:spcBef>
                <a:spcPts val="3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9250" lvl="1" marL="914400" rtl="0" algn="l">
              <a:spcBef>
                <a:spcPts val="120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2900" lvl="2" marL="1371600" rtl="0" algn="l">
              <a:spcBef>
                <a:spcPts val="12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 algn="l">
              <a:spcBef>
                <a:spcPts val="12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 algn="l">
              <a:spcBef>
                <a:spcPts val="12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spcBef>
                <a:spcPts val="12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spcBef>
                <a:spcPts val="1200"/>
              </a:spcBef>
              <a:spcAft>
                <a:spcPts val="12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9" name="Google Shape;59;ge04fa34752_0_233"/>
          <p:cNvSpPr txBox="1"/>
          <p:nvPr>
            <p:ph idx="2" type="body"/>
          </p:nvPr>
        </p:nvSpPr>
        <p:spPr>
          <a:xfrm>
            <a:off x="4648200" y="2249424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rtl="0" algn="l">
              <a:spcBef>
                <a:spcPts val="3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9250" lvl="1" marL="914400" rtl="0" algn="l">
              <a:spcBef>
                <a:spcPts val="120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2900" lvl="2" marL="1371600" rtl="0" algn="l">
              <a:spcBef>
                <a:spcPts val="12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 algn="l">
              <a:spcBef>
                <a:spcPts val="12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 algn="l">
              <a:spcBef>
                <a:spcPts val="12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spcBef>
                <a:spcPts val="12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spcBef>
                <a:spcPts val="1200"/>
              </a:spcBef>
              <a:spcAft>
                <a:spcPts val="12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0" name="Google Shape;60;ge04fa34752_0_233"/>
          <p:cNvSpPr txBox="1"/>
          <p:nvPr>
            <p:ph idx="10" type="dt"/>
          </p:nvPr>
        </p:nvSpPr>
        <p:spPr>
          <a:xfrm>
            <a:off x="6586537" y="612775"/>
            <a:ext cx="957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ge04fa34752_0_233"/>
          <p:cNvSpPr txBox="1"/>
          <p:nvPr>
            <p:ph idx="11" type="ftr"/>
          </p:nvPr>
        </p:nvSpPr>
        <p:spPr>
          <a:xfrm>
            <a:off x="5257800" y="612775"/>
            <a:ext cx="1325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ge04fa34752_0_233"/>
          <p:cNvSpPr txBox="1"/>
          <p:nvPr>
            <p:ph idx="12" type="sldNum"/>
          </p:nvPr>
        </p:nvSpPr>
        <p:spPr>
          <a:xfrm>
            <a:off x="8174037" y="1587"/>
            <a:ext cx="7620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e04fa34752_0_190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ge04fa34752_0_19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e04fa34752_0_19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ge04fa34752_0_19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ge04fa34752_0_19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e04fa34752_0_19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ge04fa34752_0_197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ge04fa34752_0_197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ge04fa34752_0_19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e04fa34752_0_20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ge04fa34752_0_20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e04fa34752_0_205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ge04fa34752_0_205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ge04fa34752_0_20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e04fa34752_0_209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ge04fa34752_0_20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e04fa34752_0_212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ge04fa34752_0_212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ge04fa34752_0_212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ge04fa34752_0_212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ge04fa34752_0_2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e04fa34752_0_218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ge04fa34752_0_21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e04fa34752_0_18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ge04fa34752_0_18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ge04fa34752_0_18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04fa34752_0_57"/>
          <p:cNvSpPr txBox="1"/>
          <p:nvPr>
            <p:ph idx="1" type="subTitle"/>
          </p:nvPr>
        </p:nvSpPr>
        <p:spPr>
          <a:xfrm>
            <a:off x="311700" y="2712013"/>
            <a:ext cx="8520600" cy="25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Linguagem de Programação I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200"/>
              <a:t>Prof. Fabio Okuyama</a:t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Curso Superior em Tecnologia em Sistemas para Internet</a:t>
            </a:r>
            <a:endParaRPr b="1" sz="2400"/>
          </a:p>
        </p:txBody>
      </p:sp>
      <p:pic>
        <p:nvPicPr>
          <p:cNvPr id="68" name="Google Shape;68;ge04fa34752_0_57"/>
          <p:cNvPicPr preferRelativeResize="0"/>
          <p:nvPr/>
        </p:nvPicPr>
        <p:blipFill rotWithShape="1">
          <a:blip r:embed="rId3">
            <a:alphaModFix/>
          </a:blip>
          <a:srcRect b="30998" l="12248" r="8731" t="32614"/>
          <a:stretch/>
        </p:blipFill>
        <p:spPr>
          <a:xfrm>
            <a:off x="525500" y="266375"/>
            <a:ext cx="6416602" cy="2054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b="0" i="0" lang="en-US" sz="40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Exemplo Constante</a:t>
            </a:r>
            <a:endParaRPr/>
          </a:p>
        </p:txBody>
      </p:sp>
      <p:sp>
        <p:nvSpPr>
          <p:cNvPr id="120" name="Google Shape;120;p7"/>
          <p:cNvSpPr txBox="1"/>
          <p:nvPr>
            <p:ph idx="1" type="body"/>
          </p:nvPr>
        </p:nvSpPr>
        <p:spPr>
          <a:xfrm>
            <a:off x="457200" y="2249487"/>
            <a:ext cx="8229600" cy="432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6062" lvl="1" marL="6572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Georgia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#define PI 3.141 </a:t>
            </a:r>
            <a:endParaRPr/>
          </a:p>
          <a:p>
            <a:pPr indent="-246062" lvl="1" marL="65722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Georgia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printf("%f",PI);</a:t>
            </a:r>
            <a:endParaRPr/>
          </a:p>
          <a:p>
            <a:pPr indent="-246062" lvl="1" marL="65722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Georgia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</a:t>
            </a:r>
            <a:endParaRPr/>
          </a:p>
          <a:p>
            <a:pPr indent="-246062" lvl="1" marL="65722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Georgia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const float PI=3.1415</a:t>
            </a:r>
            <a:endParaRPr/>
          </a:p>
          <a:p>
            <a:pPr indent="-246062" lvl="1" marL="65722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Georgia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const int MEDIA=7; </a:t>
            </a:r>
            <a:endParaRPr b="0" i="0" sz="2400" u="none" cap="none" strike="noStrike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90487" lvl="0" marL="36512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600"/>
              <a:buFont typeface="Georgia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#define MEDIA 7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#define FALTAS 4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if(nota&lt;MEDIA) printf(</a:t>
            </a:r>
            <a:r>
              <a:rPr lang="en-US" sz="2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Reprovado</a:t>
            </a:r>
            <a:r>
              <a:rPr lang="en-US" sz="2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if(faltas&lt;FALTAS &amp;&amp; nota&gt;MEDIA</a:t>
            </a:r>
            <a:r>
              <a:rPr lang="en-US" sz="2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printf(</a:t>
            </a:r>
            <a:r>
              <a:rPr lang="en-US" sz="2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Aprovado</a:t>
            </a:r>
            <a:r>
              <a:rPr lang="en-US" sz="2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04fa34752_0_245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Estruturas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04fa34752_0_250"/>
          <p:cNvSpPr txBox="1"/>
          <p:nvPr>
            <p:ph type="title"/>
          </p:nvPr>
        </p:nvSpPr>
        <p:spPr>
          <a:xfrm>
            <a:off x="311700" y="89092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Como Armazenar Informações Compostas?	</a:t>
            </a:r>
            <a:endParaRPr/>
          </a:p>
        </p:txBody>
      </p:sp>
      <p:sp>
        <p:nvSpPr>
          <p:cNvPr id="131" name="Google Shape;131;ge04fa34752_0_250"/>
          <p:cNvSpPr txBox="1"/>
          <p:nvPr>
            <p:ph idx="1" type="body"/>
          </p:nvPr>
        </p:nvSpPr>
        <p:spPr>
          <a:xfrm>
            <a:off x="311700" y="773200"/>
            <a:ext cx="8520600" cy="57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Uma escola tem 10 alunos, cada aluno tem nome,  número de telefone e  o registro de 4 notas. Como armazenar essas informações?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/>
              <a:t>vetor de nomes de 10 posições?</a:t>
            </a:r>
            <a:br>
              <a:rPr lang="en-US" sz="2000"/>
            </a:br>
            <a:r>
              <a:rPr lang="en-US" sz="2000"/>
              <a:t>vetor com números de telefone de 40 posições?</a:t>
            </a:r>
            <a:br>
              <a:rPr lang="en-US" sz="2000"/>
            </a:br>
            <a:r>
              <a:rPr lang="en-US" sz="2000"/>
              <a:t>matriz 10 linhas e 4 colunas?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/>
              <a:t>Como saber quais as notas estão vinculadas ao aluno  2?</a:t>
            </a:r>
            <a:endParaRPr sz="2000"/>
          </a:p>
          <a:p>
            <a:pPr indent="0" lvl="0" marL="2286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char * nomes[10];</a:t>
            </a:r>
            <a:br>
              <a:rPr lang="en-US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char * telefones[10];</a:t>
            </a:r>
            <a:br>
              <a:rPr lang="en-US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float notas[10][4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/>
              <a:t>Na proposta acima, não há </a:t>
            </a:r>
            <a:r>
              <a:rPr lang="en-US" sz="2000"/>
              <a:t>vínculo</a:t>
            </a:r>
            <a:r>
              <a:rPr lang="en-US" sz="2000"/>
              <a:t> entre os dados, a convenção de vincular pelo índice, só existe na "cabeça do programador", no código não há uma vinculação explícita das informações.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/>
              <a:t>notas [2][3] pertence a qual aluno?? ao  aluno de nome nomes[2]?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b="0" i="0" lang="en-US" sz="40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Estruturas</a:t>
            </a:r>
            <a:endParaRPr/>
          </a:p>
        </p:txBody>
      </p:sp>
      <p:sp>
        <p:nvSpPr>
          <p:cNvPr id="137" name="Google Shape;137;p8"/>
          <p:cNvSpPr txBox="1"/>
          <p:nvPr>
            <p:ph idx="1" type="body"/>
          </p:nvPr>
        </p:nvSpPr>
        <p:spPr>
          <a:xfrm>
            <a:off x="457200" y="2249487"/>
            <a:ext cx="8229600" cy="432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Tipos de dado composto para armazenar informações compostas;</a:t>
            </a:r>
            <a:endParaRPr b="0" i="0" sz="28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São compostos por outros tipos básicos do C;</a:t>
            </a:r>
            <a:endParaRPr b="0" i="0" sz="28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As estruturas permitem organização dos dados dividida em campos e registros;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2253a030d6_0_0"/>
          <p:cNvSpPr txBox="1"/>
          <p:nvPr>
            <p:ph type="title"/>
          </p:nvPr>
        </p:nvSpPr>
        <p:spPr>
          <a:xfrm>
            <a:off x="457200" y="228600"/>
            <a:ext cx="8229600" cy="1066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Informações Compostas:</a:t>
            </a:r>
            <a:endParaRPr/>
          </a:p>
        </p:txBody>
      </p:sp>
      <p:sp>
        <p:nvSpPr>
          <p:cNvPr id="143" name="Google Shape;143;g22253a030d6_0_0"/>
          <p:cNvSpPr txBox="1"/>
          <p:nvPr>
            <p:ph idx="1" type="body"/>
          </p:nvPr>
        </p:nvSpPr>
        <p:spPr>
          <a:xfrm>
            <a:off x="457200" y="1295397"/>
            <a:ext cx="8229600" cy="527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Uma escola tem 10 alunos, cada aluno tem nome,  número de telefone e  o registro de 4 notas. Como armazenar essas informações?</a:t>
            </a:r>
            <a:endParaRPr/>
          </a:p>
          <a:p>
            <a:pPr indent="0" lvl="0" marL="2286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typedef struct{</a:t>
            </a:r>
            <a:br>
              <a:rPr b="1"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	char nome [100];</a:t>
            </a:r>
            <a:br>
              <a:rPr b="1"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	char telefone[15];</a:t>
            </a:r>
            <a:br>
              <a:rPr b="1"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	float notas[4];</a:t>
            </a:r>
            <a:br>
              <a:rPr b="1"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} aluno;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86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aluno turma[10];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As notas do aluno 2 estarão no vetor notas: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/>
              <a:t>aluno[2].nota[3], </a:t>
            </a:r>
            <a:r>
              <a:rPr lang="en-US"/>
              <a:t>aluno[2].nota[2], aluno[2].nota[1], aluno[2].nota[0],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"/>
          <p:cNvSpPr txBox="1"/>
          <p:nvPr>
            <p:ph type="title"/>
          </p:nvPr>
        </p:nvSpPr>
        <p:spPr>
          <a:xfrm>
            <a:off x="457200" y="762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b="0" i="0" lang="en-US" sz="40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Exemplo</a:t>
            </a:r>
            <a:endParaRPr/>
          </a:p>
        </p:txBody>
      </p:sp>
      <p:sp>
        <p:nvSpPr>
          <p:cNvPr id="149" name="Google Shape;149;p9"/>
          <p:cNvSpPr txBox="1"/>
          <p:nvPr>
            <p:ph idx="1" type="body"/>
          </p:nvPr>
        </p:nvSpPr>
        <p:spPr>
          <a:xfrm>
            <a:off x="357187" y="2249487"/>
            <a:ext cx="385445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&lt;string.h&gt;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typedef struct{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idade;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char nome[50];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pessoa;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main(){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i;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pessoa p;</a:t>
            </a:r>
            <a:endParaRPr b="0" i="0" sz="20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printf("Nome: ");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gets(p.nome);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p.idade = 10;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printf("%s\t%d",p.nome, p.idade);</a:t>
            </a:r>
            <a:endParaRPr b="0" i="0" sz="20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0" name="Google Shape;150;p9"/>
          <p:cNvSpPr txBox="1"/>
          <p:nvPr>
            <p:ph idx="2" type="body"/>
          </p:nvPr>
        </p:nvSpPr>
        <p:spPr>
          <a:xfrm>
            <a:off x="4211625" y="2249475"/>
            <a:ext cx="4747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pessoa fam[3];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strcpy(fam[0].nome,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pai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fam[0].idade=40;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strcpy(fam[1].nome,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mae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fam[1].idade=39;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strcpy(fam[2].nome,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filho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fam[2].idade=15;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for(i=0;i&lt;3;i+ +)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printf("%s\t%d", fam[i].nome, fam[i].idade);}</a:t>
            </a:r>
            <a:endParaRPr/>
          </a:p>
          <a:p>
            <a:pPr indent="-129032" lvl="0" marL="365760" marR="0" rtl="0" algn="l">
              <a:spcBef>
                <a:spcPts val="300"/>
              </a:spcBef>
              <a:spcAft>
                <a:spcPts val="1200"/>
              </a:spcAft>
              <a:buClr>
                <a:schemeClr val="accent3"/>
              </a:buClr>
              <a:buSzPts val="2000"/>
              <a:buFont typeface="Georgia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b="0" i="0" lang="en-US" sz="40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Vetor de registros </a:t>
            </a:r>
            <a:endParaRPr/>
          </a:p>
        </p:txBody>
      </p:sp>
      <p:grpSp>
        <p:nvGrpSpPr>
          <p:cNvPr id="156" name="Google Shape;156;p10"/>
          <p:cNvGrpSpPr/>
          <p:nvPr/>
        </p:nvGrpSpPr>
        <p:grpSpPr>
          <a:xfrm>
            <a:off x="457200" y="1356875"/>
            <a:ext cx="7432670" cy="5282050"/>
            <a:chOff x="288" y="1417"/>
            <a:chExt cx="4682" cy="2765"/>
          </a:xfrm>
        </p:grpSpPr>
        <p:sp>
          <p:nvSpPr>
            <p:cNvPr id="157" name="Google Shape;157;p10"/>
            <p:cNvSpPr txBox="1"/>
            <p:nvPr/>
          </p:nvSpPr>
          <p:spPr>
            <a:xfrm>
              <a:off x="3470" y="1417"/>
              <a:ext cx="1415" cy="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58" name="Google Shape;158;p10"/>
            <p:cNvSpPr txBox="1"/>
            <p:nvPr/>
          </p:nvSpPr>
          <p:spPr>
            <a:xfrm>
              <a:off x="1882" y="1417"/>
              <a:ext cx="1588" cy="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59" name="Google Shape;159;p10"/>
            <p:cNvSpPr txBox="1"/>
            <p:nvPr/>
          </p:nvSpPr>
          <p:spPr>
            <a:xfrm>
              <a:off x="288" y="1417"/>
              <a:ext cx="4500" cy="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255587" lvl="0" marL="365125" rtl="0" algn="l"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2000"/>
                <a:buFont typeface="Georgia"/>
                <a:buNone/>
              </a:pPr>
              <a:r>
                <a:rPr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typedef struct{</a:t>
              </a:r>
              <a:endParaRPr sz="2000">
                <a:solidFill>
                  <a:schemeClr val="dk2"/>
                </a:solidFill>
              </a:endParaRPr>
            </a:p>
            <a:p>
              <a:pPr indent="-255587" lvl="0" marL="365125" rtl="0" algn="l">
                <a:spcBef>
                  <a:spcPts val="300"/>
                </a:spcBef>
                <a:spcAft>
                  <a:spcPts val="0"/>
                </a:spcAft>
                <a:buClr>
                  <a:schemeClr val="accent3"/>
                </a:buClr>
                <a:buSzPts val="2000"/>
                <a:buFont typeface="Georgia"/>
                <a:buNone/>
              </a:pPr>
              <a:r>
                <a:rPr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int idade;</a:t>
              </a:r>
              <a:endParaRPr sz="2000">
                <a:solidFill>
                  <a:schemeClr val="dk2"/>
                </a:solidFill>
              </a:endParaRPr>
            </a:p>
            <a:p>
              <a:pPr indent="-255587" lvl="0" marL="365125" rtl="0" algn="l">
                <a:spcBef>
                  <a:spcPts val="300"/>
                </a:spcBef>
                <a:spcAft>
                  <a:spcPts val="0"/>
                </a:spcAft>
                <a:buClr>
                  <a:schemeClr val="accent3"/>
                </a:buClr>
                <a:buSzPts val="2000"/>
                <a:buFont typeface="Georgia"/>
                <a:buNone/>
              </a:pPr>
              <a:r>
                <a:rPr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char nome[50];</a:t>
              </a:r>
              <a:endParaRPr sz="2000">
                <a:solidFill>
                  <a:schemeClr val="dk2"/>
                </a:solidFill>
              </a:endParaRPr>
            </a:p>
            <a:p>
              <a:pPr indent="0" lvl="0" marL="109537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rPr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 pessoa;</a:t>
              </a:r>
              <a:br>
                <a:rPr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b="1" i="0" lang="en-US" sz="2000" u="non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pessoa fam[3];</a:t>
              </a:r>
              <a:r>
                <a:rPr b="1" lang="en-US">
                  <a:solidFill>
                    <a:srgbClr val="FF0000"/>
                  </a:solidFill>
                </a:rPr>
                <a:t> </a:t>
              </a:r>
              <a:r>
                <a:rPr b="1" i="0" lang="en-US" sz="2400" u="non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//vetor de 3 posições</a:t>
              </a:r>
              <a:endParaRPr b="1">
                <a:solidFill>
                  <a:srgbClr val="FF0000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60" name="Google Shape;160;p10"/>
            <p:cNvSpPr txBox="1"/>
            <p:nvPr/>
          </p:nvSpPr>
          <p:spPr>
            <a:xfrm>
              <a:off x="3470" y="3274"/>
              <a:ext cx="1415" cy="9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109537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urier New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FAM[2]</a:t>
              </a:r>
              <a:endParaRPr/>
            </a:p>
          </p:txBody>
        </p:sp>
        <p:sp>
          <p:nvSpPr>
            <p:cNvPr id="161" name="Google Shape;161;p10"/>
            <p:cNvSpPr txBox="1"/>
            <p:nvPr/>
          </p:nvSpPr>
          <p:spPr>
            <a:xfrm>
              <a:off x="1882" y="3274"/>
              <a:ext cx="1588" cy="9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109537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urier New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FAM[1]</a:t>
              </a:r>
              <a:endParaRPr/>
            </a:p>
          </p:txBody>
        </p:sp>
        <p:sp>
          <p:nvSpPr>
            <p:cNvPr id="162" name="Google Shape;162;p10"/>
            <p:cNvSpPr txBox="1"/>
            <p:nvPr/>
          </p:nvSpPr>
          <p:spPr>
            <a:xfrm>
              <a:off x="288" y="3274"/>
              <a:ext cx="1594" cy="9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109537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urier New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FAM[0]</a:t>
              </a:r>
              <a:endParaRPr/>
            </a:p>
          </p:txBody>
        </p:sp>
        <p:sp>
          <p:nvSpPr>
            <p:cNvPr id="163" name="Google Shape;163;p10"/>
            <p:cNvSpPr txBox="1"/>
            <p:nvPr/>
          </p:nvSpPr>
          <p:spPr>
            <a:xfrm>
              <a:off x="3470" y="2712"/>
              <a:ext cx="1500" cy="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109537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Georgi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IDADE</a:t>
              </a:r>
              <a:endParaRPr/>
            </a:p>
            <a:p>
              <a:pPr indent="0" lvl="0" marL="109537" marR="0" rtl="0" algn="l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Georgi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NOME[50]</a:t>
              </a:r>
              <a:endParaRPr/>
            </a:p>
          </p:txBody>
        </p:sp>
        <p:sp>
          <p:nvSpPr>
            <p:cNvPr id="164" name="Google Shape;164;p10"/>
            <p:cNvSpPr txBox="1"/>
            <p:nvPr/>
          </p:nvSpPr>
          <p:spPr>
            <a:xfrm>
              <a:off x="1882" y="2712"/>
              <a:ext cx="1500" cy="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109537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Georgi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IDADE</a:t>
              </a:r>
              <a:endParaRPr/>
            </a:p>
            <a:p>
              <a:pPr indent="0" lvl="0" marL="109537" marR="0" rtl="0" algn="l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Georgi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NOME[50]</a:t>
              </a:r>
              <a:endParaRPr/>
            </a:p>
          </p:txBody>
        </p:sp>
        <p:sp>
          <p:nvSpPr>
            <p:cNvPr id="165" name="Google Shape;165;p10"/>
            <p:cNvSpPr txBox="1"/>
            <p:nvPr/>
          </p:nvSpPr>
          <p:spPr>
            <a:xfrm>
              <a:off x="288" y="2659"/>
              <a:ext cx="1500" cy="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109537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Georgi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IDADE</a:t>
              </a:r>
              <a:endParaRPr/>
            </a:p>
            <a:p>
              <a:pPr indent="0" lvl="0" marL="109537" marR="0" rtl="0" algn="l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Georgi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NOME[50]</a:t>
              </a:r>
              <a:endParaRPr/>
            </a:p>
          </p:txBody>
        </p:sp>
        <p:cxnSp>
          <p:nvCxnSpPr>
            <p:cNvPr id="166" name="Google Shape;166;p10"/>
            <p:cNvCxnSpPr/>
            <p:nvPr/>
          </p:nvCxnSpPr>
          <p:spPr>
            <a:xfrm>
              <a:off x="288" y="1417"/>
              <a:ext cx="1594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167" name="Google Shape;167;p10"/>
            <p:cNvCxnSpPr/>
            <p:nvPr/>
          </p:nvCxnSpPr>
          <p:spPr>
            <a:xfrm>
              <a:off x="288" y="4182"/>
              <a:ext cx="1594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168" name="Google Shape;168;p10"/>
            <p:cNvCxnSpPr/>
            <p:nvPr/>
          </p:nvCxnSpPr>
          <p:spPr>
            <a:xfrm>
              <a:off x="288" y="1417"/>
              <a:ext cx="0" cy="949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169" name="Google Shape;169;p10"/>
            <p:cNvCxnSpPr/>
            <p:nvPr/>
          </p:nvCxnSpPr>
          <p:spPr>
            <a:xfrm>
              <a:off x="4885" y="1417"/>
              <a:ext cx="0" cy="949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170" name="Google Shape;170;p10"/>
            <p:cNvCxnSpPr/>
            <p:nvPr/>
          </p:nvCxnSpPr>
          <p:spPr>
            <a:xfrm>
              <a:off x="1882" y="4182"/>
              <a:ext cx="1588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171" name="Google Shape;171;p10"/>
            <p:cNvCxnSpPr/>
            <p:nvPr/>
          </p:nvCxnSpPr>
          <p:spPr>
            <a:xfrm>
              <a:off x="3470" y="4182"/>
              <a:ext cx="1415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172" name="Google Shape;172;p10"/>
            <p:cNvCxnSpPr/>
            <p:nvPr/>
          </p:nvCxnSpPr>
          <p:spPr>
            <a:xfrm>
              <a:off x="1882" y="1417"/>
              <a:ext cx="1588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173" name="Google Shape;173;p10"/>
            <p:cNvCxnSpPr/>
            <p:nvPr/>
          </p:nvCxnSpPr>
          <p:spPr>
            <a:xfrm>
              <a:off x="288" y="2366"/>
              <a:ext cx="0" cy="908"/>
            </a:xfrm>
            <a:prstGeom prst="straightConnector1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4" name="Google Shape;174;p10"/>
            <p:cNvCxnSpPr/>
            <p:nvPr/>
          </p:nvCxnSpPr>
          <p:spPr>
            <a:xfrm>
              <a:off x="3470" y="1417"/>
              <a:ext cx="1415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175" name="Google Shape;175;p10"/>
            <p:cNvCxnSpPr/>
            <p:nvPr/>
          </p:nvCxnSpPr>
          <p:spPr>
            <a:xfrm>
              <a:off x="4885" y="2366"/>
              <a:ext cx="0" cy="908"/>
            </a:xfrm>
            <a:prstGeom prst="straightConnector1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6" name="Google Shape;176;p10"/>
            <p:cNvCxnSpPr/>
            <p:nvPr/>
          </p:nvCxnSpPr>
          <p:spPr>
            <a:xfrm>
              <a:off x="288" y="2366"/>
              <a:ext cx="4597" cy="0"/>
            </a:xfrm>
            <a:prstGeom prst="straightConnector1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7" name="Google Shape;177;p10"/>
            <p:cNvCxnSpPr/>
            <p:nvPr/>
          </p:nvCxnSpPr>
          <p:spPr>
            <a:xfrm>
              <a:off x="288" y="3274"/>
              <a:ext cx="0" cy="908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178" name="Google Shape;178;p10"/>
            <p:cNvCxnSpPr/>
            <p:nvPr/>
          </p:nvCxnSpPr>
          <p:spPr>
            <a:xfrm>
              <a:off x="1882" y="2366"/>
              <a:ext cx="0" cy="90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9" name="Google Shape;179;p10"/>
            <p:cNvCxnSpPr/>
            <p:nvPr/>
          </p:nvCxnSpPr>
          <p:spPr>
            <a:xfrm>
              <a:off x="3470" y="2366"/>
              <a:ext cx="0" cy="90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0" name="Google Shape;180;p10"/>
            <p:cNvCxnSpPr/>
            <p:nvPr/>
          </p:nvCxnSpPr>
          <p:spPr>
            <a:xfrm>
              <a:off x="4885" y="3274"/>
              <a:ext cx="0" cy="908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181" name="Google Shape;181;p10"/>
            <p:cNvCxnSpPr/>
            <p:nvPr/>
          </p:nvCxnSpPr>
          <p:spPr>
            <a:xfrm>
              <a:off x="288" y="3274"/>
              <a:ext cx="4597" cy="0"/>
            </a:xfrm>
            <a:prstGeom prst="straightConnector1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b="0" i="0" lang="en-US" sz="40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Exercicio 1</a:t>
            </a:r>
            <a:endParaRPr/>
          </a:p>
        </p:txBody>
      </p:sp>
      <p:sp>
        <p:nvSpPr>
          <p:cNvPr id="187" name="Google Shape;187;p11"/>
          <p:cNvSpPr txBox="1"/>
          <p:nvPr>
            <p:ph idx="1" type="body"/>
          </p:nvPr>
        </p:nvSpPr>
        <p:spPr>
          <a:xfrm>
            <a:off x="457200" y="2249487"/>
            <a:ext cx="8229600" cy="432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Sua empresa o contratou para desenvolver uma agenda para uma pessoa solitária que tem apenas o telefone da mãe e um amigo.</a:t>
            </a:r>
            <a:endParaRPr/>
          </a:p>
          <a:p>
            <a:pPr indent="-3810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Esta agenda deve ter capacidade para armazenar o nome, telefone fixo, celular</a:t>
            </a: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endereço</a:t>
            </a: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e 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aniversário.</a:t>
            </a:r>
            <a:endParaRPr/>
          </a:p>
          <a:p>
            <a:pPr indent="-3810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 agenda deve ser capaz de inserir os dados de todos os contatos (máx 3: A mãe, o amigo e ele mesmo)</a:t>
            </a:r>
            <a:endParaRPr/>
          </a:p>
          <a:p>
            <a:pPr indent="-3810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●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Após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 </a:t>
            </a: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inserção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de todos os contatos deve perguntar ao usuário o </a:t>
            </a: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número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do contato que ele quer visualizar, caso o número esteja fora do intervalo (1 a 3), o programa termina, caso contrário o programa escreve na tela os dados e pergunta novamente.</a:t>
            </a:r>
            <a:endParaRPr/>
          </a:p>
          <a:p>
            <a:pPr indent="-3810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Este programa nao precisa ter funções além da principal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b="0" i="0" lang="en-US" sz="40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Exercício 2</a:t>
            </a:r>
            <a:endParaRPr/>
          </a:p>
        </p:txBody>
      </p:sp>
      <p:sp>
        <p:nvSpPr>
          <p:cNvPr id="193" name="Google Shape;193;p12"/>
          <p:cNvSpPr txBox="1"/>
          <p:nvPr>
            <p:ph idx="1" type="body"/>
          </p:nvPr>
        </p:nvSpPr>
        <p:spPr>
          <a:xfrm>
            <a:off x="457200" y="2249487"/>
            <a:ext cx="8229600" cy="432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37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Georgia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Uma pré escola tem 5 alunos, crie uma estrutura que </a:t>
            </a:r>
            <a:r>
              <a:rPr lang="en-US" sz="2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armazena</a:t>
            </a:r>
            <a:r>
              <a:rPr b="0" i="0" lang="en-US" sz="26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nome, telefone de emergencia, idade, contato de </a:t>
            </a:r>
            <a:r>
              <a:rPr lang="en-US" sz="2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emergência;</a:t>
            </a:r>
            <a:endParaRPr/>
          </a:p>
          <a:p>
            <a:pPr indent="-3937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Georgia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Crie um vetor com 5 dessas estruturas</a:t>
            </a:r>
            <a:endParaRPr/>
          </a:p>
          <a:p>
            <a:pPr indent="-3937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Georgia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Crie uma função para ler as informações de UM aluno; chame a função 5 vezes.</a:t>
            </a:r>
            <a:endParaRPr/>
          </a:p>
          <a:p>
            <a:pPr indent="-3937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Georgia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Crie uma função que recebe como </a:t>
            </a:r>
            <a:r>
              <a:rPr lang="en-US" sz="2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parâmetro</a:t>
            </a:r>
            <a:r>
              <a:rPr b="0" i="0" lang="en-US" sz="26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o </a:t>
            </a:r>
            <a:r>
              <a:rPr lang="en-US" sz="2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í</a:t>
            </a:r>
            <a:r>
              <a:rPr b="0" i="0" lang="en-US" sz="26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ndice do aluno e escreva todos os dados na tela de maneira organizada.</a:t>
            </a:r>
            <a:endParaRPr/>
          </a:p>
          <a:p>
            <a:pPr indent="-3937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Georgia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As funções acima recebem o </a:t>
            </a:r>
            <a:r>
              <a:rPr lang="en-US" sz="2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índice</a:t>
            </a:r>
            <a:r>
              <a:rPr b="0" i="0" lang="en-US" sz="26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do aluno como </a:t>
            </a:r>
            <a:r>
              <a:rPr lang="en-US" sz="2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parâmetro</a:t>
            </a:r>
            <a:r>
              <a:rPr b="0" i="0" lang="en-US" sz="26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e alteram o array global que contém os alunos.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b="0" i="0" lang="en-US" sz="40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Exercício 3</a:t>
            </a:r>
            <a:endParaRPr/>
          </a:p>
        </p:txBody>
      </p:sp>
      <p:sp>
        <p:nvSpPr>
          <p:cNvPr id="199" name="Google Shape;199;p13"/>
          <p:cNvSpPr txBox="1"/>
          <p:nvPr>
            <p:ph idx="1" type="body"/>
          </p:nvPr>
        </p:nvSpPr>
        <p:spPr>
          <a:xfrm>
            <a:off x="457200" y="2249487"/>
            <a:ext cx="8229600" cy="432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37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Georgia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Crie uma estrutura que armazene o nome de um aluno, </a:t>
            </a:r>
            <a:r>
              <a:rPr lang="en-US" sz="2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número</a:t>
            </a:r>
            <a:r>
              <a:rPr b="0" i="0" lang="en-US" sz="26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de </a:t>
            </a:r>
            <a:r>
              <a:rPr lang="en-US" sz="2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matrícula,</a:t>
            </a:r>
            <a:r>
              <a:rPr b="0" i="0" lang="en-US" sz="26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4 notas e faltas.</a:t>
            </a:r>
            <a:endParaRPr/>
          </a:p>
          <a:p>
            <a:pPr indent="-3937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Georgia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Crie um vetor para armazenar 5 alunos.</a:t>
            </a:r>
            <a:endParaRPr/>
          </a:p>
          <a:p>
            <a:pPr indent="-3937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Georgia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Crie uma função para ler os dados de um aluno.</a:t>
            </a:r>
            <a:endParaRPr/>
          </a:p>
          <a:p>
            <a:pPr indent="-3937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Georgia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Crie uma função para escrever na tela os dados de um aluno</a:t>
            </a:r>
            <a:endParaRPr/>
          </a:p>
          <a:p>
            <a:pPr indent="-3937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Georgia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Crie uma função que retorne a média do aluno</a:t>
            </a:r>
            <a:endParaRPr/>
          </a:p>
          <a:p>
            <a:pPr indent="-3937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Georgia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Crie uma função que escreva a </a:t>
            </a:r>
            <a:r>
              <a:rPr lang="en-US" sz="2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situação</a:t>
            </a:r>
            <a:r>
              <a:rPr b="0" i="0" lang="en-US" sz="26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do aluno </a:t>
            </a:r>
            <a:endParaRPr/>
          </a:p>
          <a:p>
            <a:pPr indent="-3937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Georgia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As funções acima recebem o </a:t>
            </a:r>
            <a:r>
              <a:rPr lang="en-US" sz="2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índice</a:t>
            </a:r>
            <a:r>
              <a:rPr b="0" i="0" lang="en-US" sz="26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do aluno como </a:t>
            </a:r>
            <a:r>
              <a:rPr lang="en-US" sz="2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parâmetro</a:t>
            </a:r>
            <a:r>
              <a:rPr b="0" i="0" lang="en-US" sz="26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e alteram o array global que contém os alunos.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04fa34752_0_114"/>
          <p:cNvSpPr txBox="1"/>
          <p:nvPr>
            <p:ph type="ctrTitle"/>
          </p:nvPr>
        </p:nvSpPr>
        <p:spPr>
          <a:xfrm>
            <a:off x="311700" y="992779"/>
            <a:ext cx="8520600" cy="402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Escopo de Variáveis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Constantes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Estruturas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b="0" i="0" lang="en-US" sz="40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Exercício 4,5,6</a:t>
            </a:r>
            <a:endParaRPr/>
          </a:p>
        </p:txBody>
      </p:sp>
      <p:sp>
        <p:nvSpPr>
          <p:cNvPr id="205" name="Google Shape;205;p14"/>
          <p:cNvSpPr txBox="1"/>
          <p:nvPr>
            <p:ph idx="1" type="body"/>
          </p:nvPr>
        </p:nvSpPr>
        <p:spPr>
          <a:xfrm>
            <a:off x="457200" y="2249487"/>
            <a:ext cx="8229600" cy="432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Reescreva os exercícios 1,2 e 3 sem usar variáveis globais.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Você vai precisar de ponteiros.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04fa34752_0_240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Escopo de Varíaveis</a:t>
            </a:r>
            <a:endParaRPr/>
          </a:p>
        </p:txBody>
      </p:sp>
      <p:sp>
        <p:nvSpPr>
          <p:cNvPr id="79" name="Google Shape;79;ge04fa34752_0_240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b="0" i="0" lang="en-US" sz="40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Escopo de Variáveis</a:t>
            </a:r>
            <a:endParaRPr/>
          </a:p>
        </p:txBody>
      </p:sp>
      <p:sp>
        <p:nvSpPr>
          <p:cNvPr id="85" name="Google Shape;85;p2"/>
          <p:cNvSpPr txBox="1"/>
          <p:nvPr>
            <p:ph idx="1" type="body"/>
          </p:nvPr>
        </p:nvSpPr>
        <p:spPr>
          <a:xfrm>
            <a:off x="457200" y="2249487"/>
            <a:ext cx="8229600" cy="432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Globais</a:t>
            </a:r>
            <a:endParaRPr/>
          </a:p>
          <a:p>
            <a: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○"/>
            </a:pPr>
            <a:r>
              <a:rPr b="0" i="0" lang="en-US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Válidas em todo o programa </a:t>
            </a:r>
            <a:endParaRPr b="0" i="0" sz="2600" u="none" cap="none" strike="noStrike">
              <a:solidFill>
                <a:schemeClr val="accent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accent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Locais</a:t>
            </a:r>
            <a:endParaRPr/>
          </a:p>
          <a:p>
            <a: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○"/>
            </a:pPr>
            <a:r>
              <a:rPr lang="en-US" sz="26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Válidas e</a:t>
            </a:r>
            <a:r>
              <a:rPr b="0" i="0" lang="en-US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m um escopo limitado (função ou laço)</a:t>
            </a:r>
            <a:endParaRPr b="0" i="0" sz="2600" u="none" cap="none" strike="noStrike">
              <a:solidFill>
                <a:schemeClr val="accent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accent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Estáticas</a:t>
            </a:r>
            <a:endParaRPr/>
          </a:p>
          <a:p>
            <a: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○"/>
            </a:pPr>
            <a:r>
              <a:rPr b="0" i="0" lang="en-US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Válidas para a execução</a:t>
            </a:r>
            <a:endParaRPr/>
          </a:p>
          <a:p>
            <a:pPr indent="-90932" lvl="0" marL="365760" marR="0" rtl="0" algn="l">
              <a:spcBef>
                <a:spcPts val="300"/>
              </a:spcBef>
              <a:spcAft>
                <a:spcPts val="1200"/>
              </a:spcAft>
              <a:buClr>
                <a:schemeClr val="accent3"/>
              </a:buClr>
              <a:buSzPts val="2600"/>
              <a:buFont typeface="Georgia"/>
              <a:buNone/>
            </a:pPr>
            <a:r>
              <a:t/>
            </a:r>
            <a:endParaRPr b="0" i="0" sz="2600" u="none" cap="none" strike="noStrike">
              <a:solidFill>
                <a:schemeClr val="accent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b="0" i="0" lang="en-US" sz="40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Locais: Exemplo</a:t>
            </a:r>
            <a:endParaRPr/>
          </a:p>
        </p:txBody>
      </p:sp>
      <p:sp>
        <p:nvSpPr>
          <p:cNvPr id="91" name="Google Shape;91;p3"/>
          <p:cNvSpPr txBox="1"/>
          <p:nvPr>
            <p:ph idx="1" type="body"/>
          </p:nvPr>
        </p:nvSpPr>
        <p:spPr>
          <a:xfrm>
            <a:off x="457200" y="2249487"/>
            <a:ext cx="8229600" cy="432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5587" lvl="0" marL="36512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Georgia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main(){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Georgia"/>
              <a:buNone/>
            </a:pPr>
            <a:r>
              <a:rPr b="0" i="0" lang="en-US" sz="24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4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int tamanho;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Georgia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printf("Digite o tamanho: ");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Georgia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scanf("%d",&amp;tamanho);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Georgia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linha(tamanho);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Georgia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Georgi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5587" lvl="0" marL="3651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Georgia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linha(int x){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Georgia"/>
              <a:buNone/>
            </a:pPr>
            <a:r>
              <a:rPr b="0" i="0" lang="en-US" sz="24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i="0" lang="en-US" sz="24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int i;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Georgia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for(i=0;i&lt;=x;i++)printf(“ola\n”);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Georgia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b="0" i="0" lang="en-US" sz="40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Globais</a:t>
            </a:r>
            <a:endParaRPr/>
          </a:p>
        </p:txBody>
      </p:sp>
      <p:sp>
        <p:nvSpPr>
          <p:cNvPr id="97" name="Google Shape;97;p4"/>
          <p:cNvSpPr txBox="1"/>
          <p:nvPr>
            <p:ph idx="1" type="body"/>
          </p:nvPr>
        </p:nvSpPr>
        <p:spPr>
          <a:xfrm>
            <a:off x="457200" y="2249487"/>
            <a:ext cx="8229600" cy="432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5587" lvl="0" marL="36512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None/>
            </a:pPr>
            <a:r>
              <a:rPr b="1" i="0" lang="en-US" sz="20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int cont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main(){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20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cont=100;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func1();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func1(){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temp;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temp=</a:t>
            </a:r>
            <a:r>
              <a:rPr b="1" i="0" lang="en-US" sz="20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cont;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func2();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printf("cont é = %d",</a:t>
            </a:r>
            <a:r>
              <a:rPr b="1" i="0" lang="en-US" sz="20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cont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func2(){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None/>
            </a:pPr>
            <a:r>
              <a:rPr b="1" i="0" lang="en-US" sz="20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int cont;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for(</a:t>
            </a:r>
            <a:r>
              <a:rPr b="1" i="0" lang="en-US" sz="20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cont=1;cont&lt;10;cont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++) printf(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ola\n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b="0" i="0" lang="en-US" sz="40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Estáticas</a:t>
            </a:r>
            <a:endParaRPr/>
          </a:p>
        </p:txBody>
      </p:sp>
      <p:sp>
        <p:nvSpPr>
          <p:cNvPr id="103" name="Google Shape;103;p5"/>
          <p:cNvSpPr txBox="1"/>
          <p:nvPr>
            <p:ph idx="1" type="body"/>
          </p:nvPr>
        </p:nvSpPr>
        <p:spPr>
          <a:xfrm>
            <a:off x="457200" y="2249487"/>
            <a:ext cx="8229600" cy="432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5587" lvl="0" marL="36512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Georgia"/>
              <a:buNone/>
            </a:pP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main(){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Georgia"/>
              <a:buNone/>
            </a:pP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func();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Georgia"/>
              <a:buNone/>
            </a:pP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func();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Georgia"/>
              <a:buNone/>
            </a:pP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func();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Georgia"/>
              <a:buNone/>
            </a:pP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func();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Georgia"/>
              <a:buNone/>
            </a:pP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func();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Georgia"/>
              <a:buNone/>
            </a:pP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func();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Georgia"/>
              <a:buNone/>
            </a:pP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func();   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Georgia"/>
              <a:buNone/>
            </a:pP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Georgia"/>
              <a:buNone/>
            </a:pP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func(){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Georgia"/>
              <a:buNone/>
            </a:pP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2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static int x=0;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Georgia"/>
              <a:buNone/>
            </a:pP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printf("x = %d\n",x++);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Georgia"/>
              <a:buNone/>
            </a:pP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04fa34752_0_177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Constantes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b="0" i="0" lang="en-US" sz="40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Constantes</a:t>
            </a:r>
            <a:endParaRPr/>
          </a:p>
        </p:txBody>
      </p:sp>
      <p:sp>
        <p:nvSpPr>
          <p:cNvPr id="114" name="Google Shape;114;p6"/>
          <p:cNvSpPr txBox="1"/>
          <p:nvPr>
            <p:ph idx="1" type="body"/>
          </p:nvPr>
        </p:nvSpPr>
        <p:spPr>
          <a:xfrm>
            <a:off x="457200" y="2249487"/>
            <a:ext cx="8229600" cy="432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“</a:t>
            </a: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Variáveis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”</a:t>
            </a: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que podem ser definidas uma vez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Vantagens</a:t>
            </a:r>
            <a:endParaRPr/>
          </a:p>
          <a:p>
            <a:pPr indent="-246062" lvl="1" marL="6572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</a:pPr>
            <a:r>
              <a:rPr b="0" i="0" lang="en-US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A constante é definida em um único ponto do programa (normalmente no arquivo .h)</a:t>
            </a:r>
            <a:endParaRPr/>
          </a:p>
          <a:p>
            <a:pPr indent="-246062" lvl="1" marL="6572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</a:pPr>
            <a:r>
              <a:rPr b="0" i="0" lang="en-US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Caso queira se alterar o valor, altera-se em apenas um local (e.g. MEDIA da escola mudou)</a:t>
            </a:r>
            <a:endParaRPr/>
          </a:p>
          <a:p>
            <a:pPr indent="-246062" lvl="1" marL="6572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</a:pPr>
            <a:r>
              <a:rPr b="0" i="0" lang="en-US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Coerencia do Programa</a:t>
            </a:r>
            <a:endParaRPr/>
          </a:p>
          <a:p>
            <a:pPr indent="-219074" lvl="2" marL="92233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Usa-se o mesmo valor em todos os pontos;</a:t>
            </a:r>
            <a:endParaRPr/>
          </a:p>
          <a:p>
            <a:pPr indent="-219074" lvl="2" marL="92233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float pi = 3,14;</a:t>
            </a:r>
            <a:endParaRPr/>
          </a:p>
          <a:p>
            <a:pPr indent="-219074" lvl="2" marL="92233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float pi=3,1415;</a:t>
            </a:r>
            <a:endParaRPr/>
          </a:p>
          <a:p>
            <a:pPr indent="-103632" lvl="0" marL="365760" marR="0" rtl="0" algn="l">
              <a:spcBef>
                <a:spcPts val="300"/>
              </a:spcBef>
              <a:spcAft>
                <a:spcPts val="1200"/>
              </a:spcAft>
              <a:buClr>
                <a:schemeClr val="accent3"/>
              </a:buClr>
              <a:buSzPts val="2400"/>
              <a:buFont typeface="Georgia"/>
              <a:buNone/>
            </a:pPr>
            <a:r>
              <a:t/>
            </a:r>
            <a:endParaRPr b="0" i="0" sz="2400" u="none" cap="none" strike="noStrike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2011-03-17T23:59:01Z</dcterms:created>
  <dc:creator>okuyama</dc:creator>
</cp:coreProperties>
</file>