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Low angle exterior view of a modern building facade covered with alumin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Low 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34" name="Low 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uthor and Date"/>
          <p:cNvSpPr txBox="1"/>
          <p:nvPr>
            <p:ph type="body" idx="21"/>
          </p:nvPr>
        </p:nvSpPr>
        <p:spPr>
          <a:prstGeom prst="rect">
            <a:avLst/>
          </a:prstGeom>
        </p:spPr>
        <p:txBody>
          <a:bodyPr/>
          <a:lstStyle/>
          <a:p>
            <a:pPr/>
          </a:p>
        </p:txBody>
      </p:sp>
      <p:sp>
        <p:nvSpPr>
          <p:cNvPr id="152" name="Pathologist Assistant"/>
          <p:cNvSpPr txBox="1"/>
          <p:nvPr>
            <p:ph type="ctrTitle"/>
          </p:nvPr>
        </p:nvSpPr>
        <p:spPr>
          <a:prstGeom prst="rect">
            <a:avLst/>
          </a:prstGeom>
        </p:spPr>
        <p:txBody>
          <a:bodyPr/>
          <a:lstStyle/>
          <a:p>
            <a:pPr/>
            <a:r>
              <a:t>Pathologist Assistant</a:t>
            </a:r>
          </a:p>
        </p:txBody>
      </p:sp>
      <p:sp>
        <p:nvSpPr>
          <p:cNvPr id="153" name="-Final Exam of ML"/>
          <p:cNvSpPr txBox="1"/>
          <p:nvPr>
            <p:ph type="subTitle" sz="quarter" idx="1"/>
          </p:nvPr>
        </p:nvSpPr>
        <p:spPr>
          <a:prstGeom prst="rect">
            <a:avLst/>
          </a:prstGeom>
        </p:spPr>
        <p:txBody>
          <a:bodyPr/>
          <a:lstStyle/>
          <a:p>
            <a:pPr/>
            <a:r>
              <a:t>-Final Exam of ML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Introduction and Target"/>
          <p:cNvSpPr txBox="1"/>
          <p:nvPr>
            <p:ph type="title"/>
          </p:nvPr>
        </p:nvSpPr>
        <p:spPr>
          <a:prstGeom prst="rect">
            <a:avLst/>
          </a:prstGeom>
        </p:spPr>
        <p:txBody>
          <a:bodyPr/>
          <a:lstStyle/>
          <a:p>
            <a:pPr/>
            <a:r>
              <a:t>Introduction and Target</a:t>
            </a:r>
          </a:p>
        </p:txBody>
      </p:sp>
      <p:sp>
        <p:nvSpPr>
          <p:cNvPr id="156" name="Slide Subtitle"/>
          <p:cNvSpPr txBox="1"/>
          <p:nvPr>
            <p:ph type="body" idx="21"/>
          </p:nvPr>
        </p:nvSpPr>
        <p:spPr>
          <a:prstGeom prst="rect">
            <a:avLst/>
          </a:prstGeom>
        </p:spPr>
        <p:txBody>
          <a:bodyPr/>
          <a:lstStyle/>
          <a:p>
            <a:pPr/>
          </a:p>
        </p:txBody>
      </p:sp>
      <p:sp>
        <p:nvSpPr>
          <p:cNvPr id="157" name="The target is to explore the approach and possibility to generate a model of pathologist assistant.…"/>
          <p:cNvSpPr txBox="1"/>
          <p:nvPr>
            <p:ph type="body" idx="1"/>
          </p:nvPr>
        </p:nvSpPr>
        <p:spPr>
          <a:prstGeom prst="rect">
            <a:avLst/>
          </a:prstGeom>
        </p:spPr>
        <p:txBody>
          <a:bodyPr/>
          <a:lstStyle/>
          <a:p>
            <a:pPr marL="228599" indent="-228599" defTabSz="355600">
              <a:lnSpc>
                <a:spcPct val="100000"/>
              </a:lnSpc>
              <a:spcBef>
                <a:spcPts val="0"/>
              </a:spcBef>
              <a:buSzPct val="100000"/>
            </a:pPr>
            <a:r>
              <a:t>The target is to explore the approach and possibility to generate a model of pathologist assistant. </a:t>
            </a:r>
          </a:p>
          <a:p>
            <a:pPr marL="228599" indent="-228599" defTabSz="355600">
              <a:lnSpc>
                <a:spcPct val="100000"/>
              </a:lnSpc>
              <a:spcBef>
                <a:spcPts val="0"/>
              </a:spcBef>
              <a:buSzPct val="100000"/>
            </a:pPr>
            <a:r>
              <a:t>The expectation is that the assistant can automatically answer certain questions based on the scanned image from X-ray, CT, MRI and other kind of source.</a:t>
            </a:r>
          </a:p>
          <a:p>
            <a:pPr marL="0" indent="0" defTabSz="355600">
              <a:lnSpc>
                <a:spcPct val="100000"/>
              </a:lnSpc>
              <a:spcBef>
                <a:spcPts val="0"/>
              </a:spcBef>
              <a:buSzTx/>
              <a:buNone/>
            </a:pPr>
            <a:r>
              <a:t>  The problem is coming from a challenge from the website https://grand-challenge.org/, the link of the challenge is https://pathvqachallenge.grand-challenge.org/PathVQA_challenge/.</a:t>
            </a:r>
          </a:p>
          <a:p>
            <a:pPr marL="0" indent="0" defTabSz="457200">
              <a:lnSpc>
                <a:spcPct val="100000"/>
              </a:lnSpc>
              <a:spcBef>
                <a:spcPts val="0"/>
              </a:spcBef>
              <a:buSzTx/>
              <a:buNone/>
              <a:defRPr sz="1200">
                <a:solidFill>
                  <a:srgbClr val="657B83"/>
                </a:solidFill>
                <a:latin typeface="Menlo Regular"/>
                <a:ea typeface="Menlo Regular"/>
                <a:cs typeface="Menlo Regular"/>
                <a:sym typeface="Menlo Regular"/>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Link"/>
          <p:cNvSpPr txBox="1"/>
          <p:nvPr>
            <p:ph type="title"/>
          </p:nvPr>
        </p:nvSpPr>
        <p:spPr>
          <a:prstGeom prst="rect">
            <a:avLst/>
          </a:prstGeom>
        </p:spPr>
        <p:txBody>
          <a:bodyPr/>
          <a:lstStyle/>
          <a:p>
            <a:pPr/>
            <a:r>
              <a:t>Link</a:t>
            </a:r>
          </a:p>
        </p:txBody>
      </p:sp>
      <p:sp>
        <p:nvSpPr>
          <p:cNvPr id="160" name="Slide Subtitle"/>
          <p:cNvSpPr txBox="1"/>
          <p:nvPr>
            <p:ph type="body" idx="21"/>
          </p:nvPr>
        </p:nvSpPr>
        <p:spPr>
          <a:prstGeom prst="rect">
            <a:avLst/>
          </a:prstGeom>
        </p:spPr>
        <p:txBody>
          <a:bodyPr/>
          <a:lstStyle/>
          <a:p>
            <a:pPr/>
          </a:p>
        </p:txBody>
      </p:sp>
      <p:sp>
        <p:nvSpPr>
          <p:cNvPr id="161" name="Data Source: https://github.com/UCSD-AI4H/PathVQA/tree/master/data…"/>
          <p:cNvSpPr txBox="1"/>
          <p:nvPr>
            <p:ph type="body" idx="1"/>
          </p:nvPr>
        </p:nvSpPr>
        <p:spPr>
          <a:prstGeom prst="rect">
            <a:avLst/>
          </a:prstGeom>
        </p:spPr>
        <p:txBody>
          <a:bodyPr/>
          <a:lstStyle/>
          <a:p>
            <a:pPr/>
            <a:r>
              <a:t>Data Source: https://github.com/UCSD-AI4H/PathVQA/tree/master/data</a:t>
            </a:r>
          </a:p>
          <a:p>
            <a:pPr/>
            <a:r>
              <a:t>Report and Code: Report/Code: https://github.com/Lorby04/ML-1-Final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Original Data"/>
          <p:cNvSpPr txBox="1"/>
          <p:nvPr>
            <p:ph type="title"/>
          </p:nvPr>
        </p:nvSpPr>
        <p:spPr>
          <a:prstGeom prst="rect">
            <a:avLst/>
          </a:prstGeom>
        </p:spPr>
        <p:txBody>
          <a:bodyPr/>
          <a:lstStyle/>
          <a:p>
            <a:pPr/>
            <a:r>
              <a:t>Original Data</a:t>
            </a:r>
          </a:p>
        </p:txBody>
      </p:sp>
      <p:sp>
        <p:nvSpPr>
          <p:cNvPr id="164" name="Slide Subtitle"/>
          <p:cNvSpPr txBox="1"/>
          <p:nvPr>
            <p:ph type="body" idx="21"/>
          </p:nvPr>
        </p:nvSpPr>
        <p:spPr>
          <a:prstGeom prst="rect">
            <a:avLst/>
          </a:prstGeom>
        </p:spPr>
        <p:txBody>
          <a:bodyPr/>
          <a:lstStyle/>
          <a:p>
            <a:pPr/>
          </a:p>
        </p:txBody>
      </p:sp>
      <p:sp>
        <p:nvSpPr>
          <p:cNvPr id="165" name="Image_ID                                          Questions  \…"/>
          <p:cNvSpPr txBox="1"/>
          <p:nvPr>
            <p:ph type="body" idx="1"/>
          </p:nvPr>
        </p:nvSpPr>
        <p:spPr>
          <a:prstGeom prst="rect">
            <a:avLst/>
          </a:prstGeom>
        </p:spPr>
        <p:txBody>
          <a:bodyPr/>
          <a:lstStyle/>
          <a:p>
            <a:pPr marL="0" indent="0" defTabSz="284479">
              <a:lnSpc>
                <a:spcPct val="100000"/>
              </a:lnSpc>
              <a:spcBef>
                <a:spcPts val="0"/>
              </a:spcBef>
              <a:buSzTx/>
              <a:buNone/>
              <a:defRPr sz="1920"/>
            </a:pPr>
            <a:r>
              <a:t>     Image_ID                                          Questions  \</a:t>
            </a:r>
          </a:p>
          <a:p>
            <a:pPr marL="0" indent="0" defTabSz="284479">
              <a:lnSpc>
                <a:spcPct val="100000"/>
              </a:lnSpc>
              <a:spcBef>
                <a:spcPts val="0"/>
              </a:spcBef>
              <a:buSzTx/>
              <a:buNone/>
              <a:defRPr sz="1920"/>
            </a:pPr>
            <a:r>
              <a:t>0       Fig.1  What are positively charged,  thus allowing th...   </a:t>
            </a:r>
          </a:p>
          <a:p>
            <a:pPr marL="0" indent="0" defTabSz="284479">
              <a:lnSpc>
                <a:spcPct val="100000"/>
              </a:lnSpc>
              <a:spcBef>
                <a:spcPts val="0"/>
              </a:spcBef>
              <a:buSzTx/>
              <a:buNone/>
              <a:defRPr sz="1920"/>
            </a:pPr>
            <a:r>
              <a:t>1       Fig.1              How are the histone subunits charged?   </a:t>
            </a:r>
          </a:p>
          <a:p>
            <a:pPr marL="0" indent="0" defTabSz="284479">
              <a:lnSpc>
                <a:spcPct val="100000"/>
              </a:lnSpc>
              <a:spcBef>
                <a:spcPts val="0"/>
              </a:spcBef>
              <a:buSzTx/>
              <a:buNone/>
              <a:defRPr sz="1920"/>
            </a:pPr>
            <a:r>
              <a:t>2       Fig.1  Are the histone subunits positively charged,  ...   </a:t>
            </a:r>
          </a:p>
          <a:p>
            <a:pPr marL="0" indent="0" defTabSz="284479">
              <a:lnSpc>
                <a:spcPct val="100000"/>
              </a:lnSpc>
              <a:spcBef>
                <a:spcPts val="0"/>
              </a:spcBef>
              <a:buSzTx/>
              <a:buNone/>
              <a:defRPr sz="1920"/>
            </a:pPr>
            <a:r>
              <a:t>3       Fig.3  Where are liver stem cells (oval cells) located ?   </a:t>
            </a:r>
          </a:p>
          <a:p>
            <a:pPr marL="0" indent="0" defTabSz="284479">
              <a:lnSpc>
                <a:spcPct val="100000"/>
              </a:lnSpc>
              <a:spcBef>
                <a:spcPts val="0"/>
              </a:spcBef>
              <a:buSzTx/>
              <a:buNone/>
              <a:defRPr sz="1920"/>
            </a:pPr>
            <a:r>
              <a:t>4       Fig.3  What are stained here with an immunohistochemi...   </a:t>
            </a:r>
          </a:p>
          <a:p>
            <a:pPr marL="0" indent="0" defTabSz="284479">
              <a:lnSpc>
                <a:spcPct val="100000"/>
              </a:lnSpc>
              <a:spcBef>
                <a:spcPts val="0"/>
              </a:spcBef>
              <a:buSzTx/>
              <a:buNone/>
              <a:defRPr sz="1920"/>
            </a:pPr>
            <a:r>
              <a:t>...       ...                                                ...   </a:t>
            </a:r>
          </a:p>
          <a:p>
            <a:pPr marL="0" indent="0" defTabSz="284479">
              <a:lnSpc>
                <a:spcPct val="100000"/>
              </a:lnSpc>
              <a:spcBef>
                <a:spcPts val="0"/>
              </a:spcBef>
              <a:buSzTx/>
              <a:buNone/>
              <a:defRPr sz="1920"/>
            </a:pPr>
            <a:r>
              <a:t>5424  img_885                    Is broad base also identified ?   </a:t>
            </a:r>
          </a:p>
          <a:p>
            <a:pPr marL="0" indent="0" defTabSz="284479">
              <a:lnSpc>
                <a:spcPct val="100000"/>
              </a:lnSpc>
              <a:spcBef>
                <a:spcPts val="0"/>
              </a:spcBef>
              <a:buSzTx/>
              <a:buNone/>
              <a:defRPr sz="1920"/>
            </a:pPr>
            <a:r>
              <a:t>5425  img_885                            What have wavy nuclei ?   </a:t>
            </a:r>
          </a:p>
          <a:p>
            <a:pPr marL="0" indent="0" defTabSz="284479">
              <a:lnSpc>
                <a:spcPct val="100000"/>
              </a:lnSpc>
              <a:spcBef>
                <a:spcPts val="0"/>
              </a:spcBef>
              <a:buSzTx/>
              <a:buNone/>
              <a:defRPr sz="1920"/>
            </a:pPr>
            <a:r>
              <a:t>5426  img_885                           What do the cells have ?   </a:t>
            </a:r>
          </a:p>
          <a:p>
            <a:pPr marL="0" indent="0" defTabSz="284479">
              <a:lnSpc>
                <a:spcPct val="100000"/>
              </a:lnSpc>
              <a:spcBef>
                <a:spcPts val="0"/>
              </a:spcBef>
              <a:buSzTx/>
              <a:buNone/>
              <a:defRPr sz="1920"/>
            </a:pPr>
            <a:r>
              <a:t>5427  img_885                    Do the cells have wavy nuclei ?   </a:t>
            </a:r>
          </a:p>
          <a:p>
            <a:pPr marL="0" indent="0" defTabSz="284479">
              <a:lnSpc>
                <a:spcPct val="100000"/>
              </a:lnSpc>
              <a:spcBef>
                <a:spcPts val="0"/>
              </a:spcBef>
              <a:buSzTx/>
              <a:buNone/>
              <a:defRPr sz="1920"/>
            </a:pPr>
            <a:r>
              <a:t>5428  img_885  Do individual myocardial fibres have wavy nucl...   </a:t>
            </a:r>
          </a:p>
          <a:p>
            <a:pPr marL="0" indent="0" defTabSz="284479">
              <a:lnSpc>
                <a:spcPct val="100000"/>
              </a:lnSpc>
              <a:spcBef>
                <a:spcPts val="0"/>
              </a:spcBef>
              <a:buSzTx/>
              <a:buNone/>
              <a:defRPr sz="1920"/>
            </a:pPr>
          </a:p>
          <a:p>
            <a:pPr marL="0" indent="0" defTabSz="284479">
              <a:lnSpc>
                <a:spcPct val="100000"/>
              </a:lnSpc>
              <a:spcBef>
                <a:spcPts val="0"/>
              </a:spcBef>
              <a:buSzTx/>
              <a:buNone/>
              <a:defRPr sz="1920"/>
            </a:pPr>
            <a:r>
              <a:t>                                   Answers  </a:t>
            </a:r>
          </a:p>
          <a:p>
            <a:pPr marL="0" indent="0" defTabSz="284479">
              <a:lnSpc>
                <a:spcPct val="100000"/>
              </a:lnSpc>
              <a:spcBef>
                <a:spcPts val="0"/>
              </a:spcBef>
              <a:buSzTx/>
              <a:buNone/>
              <a:defRPr sz="1920"/>
            </a:pPr>
            <a:r>
              <a:t>0                     the histone subunits  </a:t>
            </a:r>
          </a:p>
          <a:p>
            <a:pPr marL="0" indent="0" defTabSz="284479">
              <a:lnSpc>
                <a:spcPct val="100000"/>
              </a:lnSpc>
              <a:spcBef>
                <a:spcPts val="0"/>
              </a:spcBef>
              <a:buSzTx/>
              <a:buNone/>
              <a:defRPr sz="1920"/>
            </a:pPr>
            <a:r>
              <a:t>1                       positively charged  </a:t>
            </a:r>
          </a:p>
          <a:p>
            <a:pPr marL="0" indent="0" defTabSz="284479">
              <a:lnSpc>
                <a:spcPct val="100000"/>
              </a:lnSpc>
              <a:spcBef>
                <a:spcPts val="0"/>
              </a:spcBef>
              <a:buSzTx/>
              <a:buNone/>
              <a:defRPr sz="1920"/>
            </a:pPr>
            <a:r>
              <a:t>2                                      yes  </a:t>
            </a:r>
          </a:p>
          <a:p>
            <a:pPr marL="0" indent="0" defTabSz="284479">
              <a:lnSpc>
                <a:spcPct val="100000"/>
              </a:lnSpc>
              <a:spcBef>
                <a:spcPts val="0"/>
              </a:spcBef>
              <a:buSzTx/>
              <a:buNone/>
              <a:defRPr sz="1920"/>
            </a:pPr>
            <a:r>
              <a:t>3                  in the canals of hering  </a:t>
            </a:r>
          </a:p>
          <a:p>
            <a:pPr marL="0" indent="0" defTabSz="284479">
              <a:lnSpc>
                <a:spcPct val="100000"/>
              </a:lnSpc>
              <a:spcBef>
                <a:spcPts val="0"/>
              </a:spcBef>
              <a:buSzTx/>
              <a:buNone/>
              <a:defRPr sz="1920"/>
            </a:pPr>
            <a:r>
              <a:t>4     bile duct cells and canals of hering  </a:t>
            </a:r>
          </a:p>
          <a:p>
            <a:pPr marL="0" indent="0" defTabSz="284479">
              <a:lnSpc>
                <a:spcPct val="100000"/>
              </a:lnSpc>
              <a:spcBef>
                <a:spcPts val="0"/>
              </a:spcBef>
              <a:buSzTx/>
              <a:buNone/>
              <a:defRPr sz="1920"/>
            </a:pPr>
            <a:r>
              <a:t>...                                    ...  </a:t>
            </a:r>
          </a:p>
          <a:p>
            <a:pPr marL="0" indent="0" defTabSz="284479">
              <a:lnSpc>
                <a:spcPct val="100000"/>
              </a:lnSpc>
              <a:spcBef>
                <a:spcPts val="0"/>
              </a:spcBef>
              <a:buSzTx/>
              <a:buNone/>
              <a:defRPr sz="1920"/>
            </a:pPr>
            <a:r>
              <a:t>5424                                    no  </a:t>
            </a:r>
          </a:p>
          <a:p>
            <a:pPr marL="0" indent="0" defTabSz="284479">
              <a:lnSpc>
                <a:spcPct val="100000"/>
              </a:lnSpc>
              <a:spcBef>
                <a:spcPts val="0"/>
              </a:spcBef>
              <a:buSzTx/>
              <a:buNone/>
              <a:defRPr sz="1920"/>
            </a:pPr>
            <a:r>
              <a:t>5425                                 cells  </a:t>
            </a:r>
          </a:p>
          <a:p>
            <a:pPr marL="0" indent="0" defTabSz="284479">
              <a:lnSpc>
                <a:spcPct val="100000"/>
              </a:lnSpc>
              <a:spcBef>
                <a:spcPts val="0"/>
              </a:spcBef>
              <a:buSzTx/>
              <a:buNone/>
              <a:defRPr sz="1920"/>
            </a:pPr>
            <a:r>
              <a:t>5426                           wavy nuclei  </a:t>
            </a:r>
          </a:p>
          <a:p>
            <a:pPr marL="0" indent="0" defTabSz="284479">
              <a:lnSpc>
                <a:spcPct val="100000"/>
              </a:lnSpc>
              <a:spcBef>
                <a:spcPts val="0"/>
              </a:spcBef>
              <a:buSzTx/>
              <a:buNone/>
              <a:defRPr sz="1920"/>
            </a:pPr>
            <a:r>
              <a:t>5427                                   yes  </a:t>
            </a:r>
          </a:p>
          <a:p>
            <a:pPr marL="0" indent="0" defTabSz="284479">
              <a:lnSpc>
                <a:spcPct val="100000"/>
              </a:lnSpc>
              <a:spcBef>
                <a:spcPts val="0"/>
              </a:spcBef>
              <a:buSzTx/>
              <a:buNone/>
              <a:defRPr sz="1920"/>
            </a:pPr>
            <a:r>
              <a:t>5428                                    no  </a:t>
            </a:r>
          </a:p>
          <a:p>
            <a:pPr marL="0" indent="0" defTabSz="284479">
              <a:lnSpc>
                <a:spcPct val="100000"/>
              </a:lnSpc>
              <a:spcBef>
                <a:spcPts val="0"/>
              </a:spcBef>
              <a:buSzTx/>
              <a:buNone/>
              <a:defRPr sz="1920"/>
            </a:pPr>
          </a:p>
          <a:p>
            <a:pPr marL="0" indent="0" defTabSz="284479">
              <a:lnSpc>
                <a:spcPct val="100000"/>
              </a:lnSpc>
              <a:spcBef>
                <a:spcPts val="0"/>
              </a:spcBef>
              <a:buSzTx/>
              <a:buNone/>
              <a:defRPr sz="1920"/>
            </a:pPr>
            <a:r>
              <a:t>[5429 rows x 3 columns]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Data Preprocessing"/>
          <p:cNvSpPr txBox="1"/>
          <p:nvPr>
            <p:ph type="title"/>
          </p:nvPr>
        </p:nvSpPr>
        <p:spPr>
          <a:prstGeom prst="rect">
            <a:avLst/>
          </a:prstGeom>
        </p:spPr>
        <p:txBody>
          <a:bodyPr/>
          <a:lstStyle/>
          <a:p>
            <a:pPr/>
            <a:r>
              <a:t>Data Preprocessing</a:t>
            </a:r>
          </a:p>
        </p:txBody>
      </p:sp>
      <p:sp>
        <p:nvSpPr>
          <p:cNvPr id="168" name="Slide Subtitle"/>
          <p:cNvSpPr txBox="1"/>
          <p:nvPr>
            <p:ph type="body" idx="21"/>
          </p:nvPr>
        </p:nvSpPr>
        <p:spPr>
          <a:prstGeom prst="rect">
            <a:avLst/>
          </a:prstGeom>
        </p:spPr>
        <p:txBody>
          <a:bodyPr/>
          <a:lstStyle/>
          <a:p>
            <a:pPr/>
          </a:p>
        </p:txBody>
      </p:sp>
      <p:sp>
        <p:nvSpPr>
          <p:cNvPr id="169" name="To generate automatical answer based on image and question, we need to extract the feature from the image and the keyword from the questions and answers. To similify the problem area, in this assignmnet, the plan is to start with &quot;yes/no&quot; answers.…"/>
          <p:cNvSpPr txBox="1"/>
          <p:nvPr>
            <p:ph type="body" idx="1"/>
          </p:nvPr>
        </p:nvSpPr>
        <p:spPr>
          <a:prstGeom prst="rect">
            <a:avLst/>
          </a:prstGeom>
        </p:spPr>
        <p:txBody>
          <a:bodyPr/>
          <a:lstStyle/>
          <a:p>
            <a:pPr marL="0" indent="0" defTabSz="355600">
              <a:lnSpc>
                <a:spcPct val="100000"/>
              </a:lnSpc>
              <a:spcBef>
                <a:spcPts val="0"/>
              </a:spcBef>
              <a:buSzTx/>
              <a:buNone/>
              <a:defRPr sz="3500"/>
            </a:pPr>
            <a:r>
              <a:t>To generate automatical answer based on image and question, we need to extract the feature from the image and the keyword from the questions and answers. To similify the problem area, in this assignmnet, the plan is to start with "yes/no" answers.</a:t>
            </a:r>
          </a:p>
          <a:p>
            <a:pPr marL="444500" indent="-444500" defTabSz="355600">
              <a:lnSpc>
                <a:spcPct val="100000"/>
              </a:lnSpc>
              <a:spcBef>
                <a:spcPts val="0"/>
              </a:spcBef>
              <a:buSzPct val="100000"/>
              <a:buAutoNum type="arabicPeriod" startAt="1"/>
              <a:defRPr sz="3200"/>
            </a:pPr>
            <a:r>
              <a:t>Formalize the image file for sequence based index</a:t>
            </a:r>
          </a:p>
          <a:p>
            <a:pPr marL="444500" indent="-444500" defTabSz="355600">
              <a:lnSpc>
                <a:spcPct val="100000"/>
              </a:lnSpc>
              <a:spcBef>
                <a:spcPts val="0"/>
              </a:spcBef>
              <a:buSzPct val="100000"/>
              <a:buAutoNum type="arabicPeriod" startAt="1"/>
              <a:defRPr sz="3200"/>
            </a:pPr>
            <a:r>
              <a:t>Remove the samples with answers being other than "yes/no", and map yes to 1, no to 0. </a:t>
            </a:r>
          </a:p>
          <a:p>
            <a:pPr marL="444500" indent="-444500" defTabSz="355600">
              <a:lnSpc>
                <a:spcPct val="100000"/>
              </a:lnSpc>
              <a:spcBef>
                <a:spcPts val="0"/>
              </a:spcBef>
              <a:buSzPct val="100000"/>
              <a:buAutoNum type="arabicPeriod" startAt="1"/>
              <a:defRPr sz="3200"/>
            </a:pPr>
            <a:r>
              <a:t>Extract the keyword from questions, set all the keywords as features of the table with value being the distance, then remove the original questions.</a:t>
            </a:r>
          </a:p>
          <a:p>
            <a:pPr marL="444500" indent="-444500" defTabSz="355600">
              <a:lnSpc>
                <a:spcPct val="100000"/>
              </a:lnSpc>
              <a:spcBef>
                <a:spcPts val="0"/>
              </a:spcBef>
              <a:buSzPct val="100000"/>
              <a:buAutoNum type="arabicPeriod" startAt="1"/>
              <a:defRPr sz="3200"/>
            </a:pPr>
            <a:r>
              <a:t>Extract features from images. Considering there're many different kind of features to identify/categorize the image, the plan was to select two kinds of features for initial attempt: entropy and edge detection. But after including the two types of features, the complexity is too high to run the model on laptop computer, the calculation cannot be completed even for more than 1 day. So, the ultimate model can only be based on the features without edge detection.</a:t>
            </a:r>
          </a:p>
          <a:p>
            <a:pPr marL="240770" indent="-240770" defTabSz="355600">
              <a:lnSpc>
                <a:spcPct val="100000"/>
              </a:lnSpc>
              <a:spcBef>
                <a:spcPts val="0"/>
              </a:spcBef>
              <a:buSzPct val="100000"/>
              <a:buAutoNum type="arabicPeriod" startAt="1"/>
              <a:defRPr sz="2400"/>
            </a:pPr>
          </a:p>
          <a:p>
            <a:pPr marL="0" indent="0" defTabSz="355600">
              <a:lnSpc>
                <a:spcPct val="100000"/>
              </a:lnSpc>
              <a:spcBef>
                <a:spcPts val="0"/>
              </a:spcBef>
              <a:buSzTx/>
              <a:buNone/>
              <a:defRPr sz="1300"/>
            </a:pPr>
          </a:p>
          <a:p>
            <a:pPr marL="0" indent="0" defTabSz="355600">
              <a:lnSpc>
                <a:spcPct val="100000"/>
              </a:lnSpc>
              <a:spcBef>
                <a:spcPts val="0"/>
              </a:spcBef>
              <a:buSzTx/>
              <a:buNone/>
              <a:defRPr sz="1300"/>
            </a:pPr>
            <a:endParaRPr>
              <a:solidFill>
                <a:srgbClr val="657B83"/>
              </a:solidFill>
            </a:endParaR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Data Preprocessing"/>
          <p:cNvSpPr txBox="1"/>
          <p:nvPr>
            <p:ph type="title"/>
          </p:nvPr>
        </p:nvSpPr>
        <p:spPr>
          <a:prstGeom prst="rect">
            <a:avLst/>
          </a:prstGeom>
        </p:spPr>
        <p:txBody>
          <a:bodyPr/>
          <a:lstStyle/>
          <a:p>
            <a:pPr/>
            <a:r>
              <a:t>Data Preprocessing</a:t>
            </a:r>
          </a:p>
        </p:txBody>
      </p:sp>
      <p:sp>
        <p:nvSpPr>
          <p:cNvPr id="172" name="Slide Subtitle"/>
          <p:cNvSpPr txBox="1"/>
          <p:nvPr>
            <p:ph type="body" idx="21"/>
          </p:nvPr>
        </p:nvSpPr>
        <p:spPr>
          <a:prstGeom prst="rect">
            <a:avLst/>
          </a:prstGeom>
        </p:spPr>
        <p:txBody>
          <a:bodyPr/>
          <a:lstStyle/>
          <a:p>
            <a:pPr/>
          </a:p>
        </p:txBody>
      </p:sp>
      <p:sp>
        <p:nvSpPr>
          <p:cNvPr id="173" name="Slide bullet text"/>
          <p:cNvSpPr txBox="1"/>
          <p:nvPr>
            <p:ph type="body" idx="1"/>
          </p:nvPr>
        </p:nvSpPr>
        <p:spPr>
          <a:prstGeom prst="rect">
            <a:avLst/>
          </a:prstGeom>
        </p:spPr>
        <p:txBody>
          <a:bodyPr/>
          <a:lstStyle/>
          <a:p>
            <a:pPr marL="0" indent="0" defTabSz="355600">
              <a:lnSpc>
                <a:spcPct val="100000"/>
              </a:lnSpc>
              <a:spcBef>
                <a:spcPts val="0"/>
              </a:spcBef>
              <a:buSzTx/>
              <a:buNone/>
              <a:defRPr sz="3500"/>
            </a:pPr>
          </a:p>
        </p:txBody>
      </p:sp>
      <p:pic>
        <p:nvPicPr>
          <p:cNvPr id="174" name="Screen Shot 2022-10-05 at 11.44.11 AM.png" descr="Screen Shot 2022-10-05 at 11.44.11 AM.png"/>
          <p:cNvPicPr>
            <a:picLocks noChangeAspect="1"/>
          </p:cNvPicPr>
          <p:nvPr/>
        </p:nvPicPr>
        <p:blipFill>
          <a:blip r:embed="rId2">
            <a:extLst/>
          </a:blip>
          <a:stretch>
            <a:fillRect/>
          </a:stretch>
        </p:blipFill>
        <p:spPr>
          <a:xfrm>
            <a:off x="1206500" y="4094602"/>
            <a:ext cx="21971000" cy="639335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Data Model and Training"/>
          <p:cNvSpPr txBox="1"/>
          <p:nvPr>
            <p:ph type="title"/>
          </p:nvPr>
        </p:nvSpPr>
        <p:spPr>
          <a:prstGeom prst="rect">
            <a:avLst/>
          </a:prstGeom>
        </p:spPr>
        <p:txBody>
          <a:bodyPr/>
          <a:lstStyle/>
          <a:p>
            <a:pPr/>
            <a:r>
              <a:t>Data Model and Training</a:t>
            </a:r>
          </a:p>
        </p:txBody>
      </p:sp>
      <p:sp>
        <p:nvSpPr>
          <p:cNvPr id="177" name="Slide Subtitle"/>
          <p:cNvSpPr txBox="1"/>
          <p:nvPr>
            <p:ph type="body" idx="21"/>
          </p:nvPr>
        </p:nvSpPr>
        <p:spPr>
          <a:prstGeom prst="rect">
            <a:avLst/>
          </a:prstGeom>
        </p:spPr>
        <p:txBody>
          <a:bodyPr/>
          <a:lstStyle/>
          <a:p>
            <a:pPr/>
          </a:p>
        </p:txBody>
      </p:sp>
      <p:sp>
        <p:nvSpPr>
          <p:cNvPr id="178" name="Approach: As the target, the 'Answers' is a binary class with value 1 and 0, the criteria are contious value, considering the compelexisty of the data and the number of the data is not big enough, the ensemble model RandomForest is chosen to fit the task"/>
          <p:cNvSpPr txBox="1"/>
          <p:nvPr>
            <p:ph type="body" idx="1"/>
          </p:nvPr>
        </p:nvSpPr>
        <p:spPr>
          <a:prstGeom prst="rect">
            <a:avLst/>
          </a:prstGeom>
        </p:spPr>
        <p:txBody>
          <a:bodyPr/>
          <a:lstStyle/>
          <a:p>
            <a:pPr marL="228599" indent="-228599" defTabSz="355600">
              <a:lnSpc>
                <a:spcPct val="100000"/>
              </a:lnSpc>
              <a:spcBef>
                <a:spcPts val="0"/>
              </a:spcBef>
              <a:buSzPct val="100000"/>
              <a:defRPr sz="3200"/>
            </a:pPr>
            <a:r>
              <a:t>Approach: As the target, the 'Answers' is a binary class with value 1 and 0, the criteria are contious value, considering the compelexisty of the data and the number of the data is not big enough, the ensemble model RandomForest is chosen to fit the task. To find the best parameters, the GridSearchCV function is adopted further.</a:t>
            </a:r>
          </a:p>
          <a:p>
            <a:pPr marL="228599" indent="-228599" defTabSz="355600">
              <a:lnSpc>
                <a:spcPct val="100000"/>
              </a:lnSpc>
              <a:spcBef>
                <a:spcPts val="0"/>
              </a:spcBef>
              <a:buSzPct val="100000"/>
              <a:defRPr sz="3200"/>
            </a:pPr>
          </a:p>
          <a:p>
            <a:pPr marL="228599" indent="-228599" defTabSz="355600">
              <a:lnSpc>
                <a:spcPct val="100000"/>
              </a:lnSpc>
              <a:spcBef>
                <a:spcPts val="0"/>
              </a:spcBef>
              <a:buSzPct val="100000"/>
              <a:defRPr sz="3200"/>
            </a:pPr>
            <a:r>
              <a:t>Best Parameters: {'criterion': 'log_loss', 'max_depth': 10, 'max_features': 'sqrt', 'n_estimators': 10}</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Verification"/>
          <p:cNvSpPr txBox="1"/>
          <p:nvPr>
            <p:ph type="title"/>
          </p:nvPr>
        </p:nvSpPr>
        <p:spPr>
          <a:prstGeom prst="rect">
            <a:avLst/>
          </a:prstGeom>
        </p:spPr>
        <p:txBody>
          <a:bodyPr/>
          <a:lstStyle/>
          <a:p>
            <a:pPr/>
            <a:r>
              <a:t>Verification</a:t>
            </a:r>
          </a:p>
        </p:txBody>
      </p:sp>
      <p:sp>
        <p:nvSpPr>
          <p:cNvPr id="181" name="Slide Subtitle"/>
          <p:cNvSpPr txBox="1"/>
          <p:nvPr>
            <p:ph type="body" idx="21"/>
          </p:nvPr>
        </p:nvSpPr>
        <p:spPr>
          <a:prstGeom prst="rect">
            <a:avLst/>
          </a:prstGeom>
        </p:spPr>
        <p:txBody>
          <a:bodyPr/>
          <a:lstStyle/>
          <a:p>
            <a:pPr/>
          </a:p>
        </p:txBody>
      </p:sp>
      <p:sp>
        <p:nvSpPr>
          <p:cNvPr id="182" name="Approach: According to the output from GridSearchCV, using the best parameters to create the final model to verify the score with test suite.…"/>
          <p:cNvSpPr txBox="1"/>
          <p:nvPr>
            <p:ph type="body" idx="1"/>
          </p:nvPr>
        </p:nvSpPr>
        <p:spPr>
          <a:prstGeom prst="rect">
            <a:avLst/>
          </a:prstGeom>
        </p:spPr>
        <p:txBody>
          <a:bodyPr/>
          <a:lstStyle/>
          <a:p>
            <a:pPr marL="228599" indent="-228599" defTabSz="355600">
              <a:lnSpc>
                <a:spcPct val="100000"/>
              </a:lnSpc>
              <a:spcBef>
                <a:spcPts val="0"/>
              </a:spcBef>
              <a:buSzPct val="100000"/>
              <a:defRPr sz="3200"/>
            </a:pPr>
            <a:r>
              <a:t>Approach: According to the output from GridSearchCV, using the best parameters to create the final model to verify the score with test suite.</a:t>
            </a:r>
          </a:p>
          <a:p>
            <a:pPr marL="228599" indent="-228599" defTabSz="355600">
              <a:lnSpc>
                <a:spcPct val="100000"/>
              </a:lnSpc>
              <a:spcBef>
                <a:spcPts val="0"/>
              </a:spcBef>
              <a:buSzPct val="100000"/>
              <a:defRPr sz="3200"/>
            </a:pPr>
          </a:p>
          <a:p>
            <a:pPr marL="228599" indent="-228599" defTabSz="355600">
              <a:lnSpc>
                <a:spcPct val="100000"/>
              </a:lnSpc>
              <a:spcBef>
                <a:spcPts val="0"/>
              </a:spcBef>
              <a:buSzPct val="100000"/>
              <a:defRPr sz="3200"/>
            </a:pPr>
            <a:r>
              <a:t>Test Result: 0.517531556802244</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Conclusion"/>
          <p:cNvSpPr txBox="1"/>
          <p:nvPr>
            <p:ph type="title"/>
          </p:nvPr>
        </p:nvSpPr>
        <p:spPr>
          <a:prstGeom prst="rect">
            <a:avLst/>
          </a:prstGeom>
        </p:spPr>
        <p:txBody>
          <a:bodyPr/>
          <a:lstStyle/>
          <a:p>
            <a:pPr/>
            <a:r>
              <a:t>Conclusion</a:t>
            </a:r>
          </a:p>
        </p:txBody>
      </p:sp>
      <p:sp>
        <p:nvSpPr>
          <p:cNvPr id="185" name="Slide Subtitle"/>
          <p:cNvSpPr txBox="1"/>
          <p:nvPr>
            <p:ph type="body" idx="21"/>
          </p:nvPr>
        </p:nvSpPr>
        <p:spPr>
          <a:prstGeom prst="rect">
            <a:avLst/>
          </a:prstGeom>
        </p:spPr>
        <p:txBody>
          <a:bodyPr/>
          <a:lstStyle/>
          <a:p>
            <a:pPr/>
          </a:p>
        </p:txBody>
      </p:sp>
      <p:sp>
        <p:nvSpPr>
          <p:cNvPr id="186" name="The ultimate testing score is only about 52%, it cannot meet the requirement from the real world. The reason of the low actuaccy could be because of the following factors:…"/>
          <p:cNvSpPr txBox="1"/>
          <p:nvPr>
            <p:ph type="body" idx="1"/>
          </p:nvPr>
        </p:nvSpPr>
        <p:spPr>
          <a:prstGeom prst="rect">
            <a:avLst/>
          </a:prstGeom>
        </p:spPr>
        <p:txBody>
          <a:bodyPr/>
          <a:lstStyle/>
          <a:p>
            <a:pPr marL="0" indent="0" defTabSz="355600">
              <a:lnSpc>
                <a:spcPct val="100000"/>
              </a:lnSpc>
              <a:spcBef>
                <a:spcPts val="0"/>
              </a:spcBef>
              <a:buSzTx/>
              <a:buNone/>
              <a:defRPr sz="3400"/>
            </a:pPr>
            <a:r>
              <a:t>The ultimate testing score is only about 52%, it cannot meet the requirement from the real world. The reason of the low actuaccy could be because of the following factors:</a:t>
            </a:r>
          </a:p>
          <a:p>
            <a:pPr marL="0" indent="0" defTabSz="355600">
              <a:lnSpc>
                <a:spcPct val="100000"/>
              </a:lnSpc>
              <a:spcBef>
                <a:spcPts val="0"/>
              </a:spcBef>
              <a:buSzTx/>
              <a:buNone/>
              <a:defRPr sz="3400"/>
            </a:pPr>
            <a:r>
              <a:t>1. Too less data</a:t>
            </a:r>
          </a:p>
          <a:p>
            <a:pPr marL="0" indent="0" defTabSz="355600">
              <a:lnSpc>
                <a:spcPct val="100000"/>
              </a:lnSpc>
              <a:spcBef>
                <a:spcPts val="0"/>
              </a:spcBef>
              <a:buSzTx/>
              <a:buNone/>
              <a:defRPr sz="3400"/>
            </a:pPr>
            <a:r>
              <a:t>2. The imaging processing part contributes too less information, which means it needs much more calculation on image part, but there is not enough computing resource for the assignment.</a:t>
            </a:r>
          </a:p>
          <a:p>
            <a:pPr marL="0" indent="0" defTabSz="355600">
              <a:lnSpc>
                <a:spcPct val="100000"/>
              </a:lnSpc>
              <a:spcBef>
                <a:spcPts val="0"/>
              </a:spcBef>
              <a:buSzTx/>
              <a:buNone/>
              <a:defRPr sz="3400"/>
            </a:pPr>
          </a:p>
          <a:p>
            <a:pPr marL="0" indent="0" defTabSz="355600">
              <a:lnSpc>
                <a:spcPct val="100000"/>
              </a:lnSpc>
              <a:spcBef>
                <a:spcPts val="0"/>
              </a:spcBef>
              <a:buSzTx/>
              <a:buNone/>
              <a:defRPr sz="3400"/>
            </a:pPr>
            <a:r>
              <a:t>To complete the challenge, more work on collecting data and more importantly, the imaging processing part needs to be improved.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