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1"/>
          </a:solidFill>
        </a:fill>
      </a:tcStyle>
    </a:firstCol>
    <a:lastRow>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381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1"/>
          </a:solidFill>
        </a:fill>
      </a:tcStyle>
    </a:lastRow>
    <a:firstRow>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381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3"/>
          </a:solidFill>
        </a:fill>
      </a:tcStyle>
    </a:firstCol>
    <a:lastRow>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381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3"/>
          </a:solidFill>
        </a:fill>
      </a:tcStyle>
    </a:lastRow>
    <a:firstRow>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381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6"/>
          </a:solidFill>
        </a:fill>
      </a:tcStyle>
    </a:firstCol>
    <a:lastRow>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381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6"/>
          </a:solidFill>
        </a:fill>
      </a:tcStyle>
    </a:lastRow>
    <a:firstRow>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381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005E00"/>
          </a:solidFill>
        </a:fill>
      </a:tcStyle>
    </a:band2H>
    <a:firstCol>
      <a:tcTxStyle b="on" i="off">
        <a:fontRef idx="minor">
          <a:srgbClr val="005E00"/>
        </a:fontRef>
        <a:srgbClr val="005E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005E00"/>
          </a:solidFill>
        </a:fill>
      </a:tcStyle>
    </a:lastRow>
    <a:firstRow>
      <a:tcTxStyle b="on" i="off">
        <a:fontRef idx="minor">
          <a:srgbClr val="005E00"/>
        </a:fontRef>
        <a:srgbClr val="005E00"/>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5E5E5E"/>
          </a:solidFill>
        </a:fill>
      </a:tcStyle>
    </a:firstCol>
    <a:lastRow>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381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5E5E5E"/>
          </a:solidFill>
        </a:fill>
      </a:tcStyle>
    </a:lastRow>
    <a:firstRow>
      <a:tcTxStyle b="on" i="off">
        <a:fontRef idx="minor">
          <a:srgbClr val="005E00"/>
        </a:fontRef>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381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2"/>
          </a:xfrm>
          <a:prstGeom prst="rect">
            <a:avLst/>
          </a:prstGeom>
        </p:spPr>
        <p:txBody>
          <a:bodyPr anchor="b"/>
          <a:lstStyle>
            <a:lvl1pPr>
              <a:defRPr spc="-232" sz="11600"/>
            </a:lvl1pPr>
          </a:lstStyle>
          <a:p>
            <a:pPr/>
            <a:r>
              <a:t>Presentation Title</a:t>
            </a:r>
          </a:p>
        </p:txBody>
      </p:sp>
      <p:sp>
        <p:nvSpPr>
          <p:cNvPr id="13" name="Body Level One…"/>
          <p:cNvSpPr txBox="1"/>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pc="-200" sz="8500">
                <a:latin typeface="Helvetica Neue Medium"/>
                <a:ea typeface="Helvetica Neue Medium"/>
                <a:cs typeface="Helvetica Neue Medium"/>
                <a:sym typeface="Helvetica Neue Medium"/>
              </a:defRPr>
            </a:lvl1pPr>
          </a:lstStyle>
          <a:p>
            <a:pPr/>
            <a:r>
              <a:t>“Notable Quote”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numCol="1" spcCol="38100">
            <a:noAutofit/>
          </a:bodyPr>
          <a:lstStyle/>
          <a:p>
            <a:pPr/>
          </a:p>
        </p:txBody>
      </p:sp>
      <p:sp>
        <p:nvSpPr>
          <p:cNvPr id="12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numCol="1" spcCol="38100">
            <a:noAutofit/>
          </a:bodyPr>
          <a:lstStyle/>
          <a:p>
            <a:pPr/>
          </a:p>
        </p:txBody>
      </p:sp>
      <p:sp>
        <p:nvSpPr>
          <p:cNvPr id="126" name="View from inside a modern white building with glass panels, looking up to a bright, partly cloudy sky"/>
          <p:cNvSpPr/>
          <p:nvPr>
            <p:ph type="pic" idx="23"/>
          </p:nvPr>
        </p:nvSpPr>
        <p:spPr>
          <a:xfrm>
            <a:off x="-124636" y="1270000"/>
            <a:ext cx="16840170" cy="11243713"/>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numCol="1" spcCol="38100">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Body Level One…"/>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1079500"/>
            <a:ext cx="21971000" cy="1433164"/>
          </a:xfrm>
          <a:prstGeom prst="rect">
            <a:avLst/>
          </a:prstGeom>
        </p:spPr>
        <p:txBody>
          <a:bodyPr/>
          <a:lstStyle/>
          <a:p>
            <a:pPr/>
            <a:r>
              <a:t>Slide Title</a:t>
            </a:r>
          </a:p>
        </p:txBody>
      </p:sp>
      <p:sp>
        <p:nvSpPr>
          <p:cNvPr id="43"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1" name="Body Level One…"/>
          <p:cNvSpPr txBox="1"/>
          <p:nvPr>
            <p:ph type="body" sz="half" idx="21" hasCustomPrompt="1"/>
          </p:nvPr>
        </p:nvSpPr>
        <p:spPr>
          <a:xfrm>
            <a:off x="1206500" y="4248503"/>
            <a:ext cx="9779000" cy="8256631"/>
          </a:xfrm>
          <a:prstGeom prst="rect">
            <a:avLst/>
          </a:prstGeom>
        </p:spPr>
        <p:txBody>
          <a:bodyPr numCol="1" spcCol="38100"/>
          <a:lstStyle/>
          <a:p>
            <a:pPr/>
            <a:r>
              <a:t>Slide bullet text</a:t>
            </a:r>
          </a:p>
        </p:txBody>
      </p:sp>
      <p:sp>
        <p:nvSpPr>
          <p:cNvPr id="62" name="Small section of a modern shell bridge in Qingdao, Shandong, China with a partly cloudy sky above"/>
          <p:cNvSpPr/>
          <p:nvPr>
            <p:ph type="pic" idx="22"/>
          </p:nvPr>
        </p:nvSpPr>
        <p:spPr>
          <a:xfrm>
            <a:off x="9271000" y="1263847"/>
            <a:ext cx="16773843" cy="11188206"/>
          </a:xfrm>
          <a:prstGeom prst="rect">
            <a:avLst/>
          </a:prstGeom>
        </p:spPr>
        <p:txBody>
          <a:bodyPr lIns="91439" tIns="45719" rIns="91439" bIns="45719" numCol="1" spcCol="38100">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50"/>
          </a:xfrm>
          <a:prstGeom prst="rect">
            <a:avLst/>
          </a:prstGeom>
        </p:spPr>
        <p:txBody>
          <a:bodyPr/>
          <a:lstStyle/>
          <a:p>
            <a:pPr/>
            <a:r>
              <a:t>Slide Title</a:t>
            </a:r>
          </a:p>
        </p:txBody>
      </p:sp>
      <p:sp>
        <p:nvSpPr>
          <p:cNvPr id="80"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sz="quarter" idx="1"/>
          </p:nvPr>
        </p:nvSpPr>
        <p:spPr>
          <a:xfrm>
            <a:off x="1201341" y="11859862"/>
            <a:ext cx="21971002" cy="636980"/>
          </a:xfrm>
          <a:prstGeom prst="rect">
            <a:avLst/>
          </a:prstGeom>
        </p:spPr>
        <p:txBody>
          <a:bodyPr/>
          <a:lstStyle/>
          <a:p>
            <a:pPr/>
          </a:p>
        </p:txBody>
      </p:sp>
      <p:sp>
        <p:nvSpPr>
          <p:cNvPr id="152" name="Pathologist Assistant"/>
          <p:cNvSpPr txBox="1"/>
          <p:nvPr>
            <p:ph type="title"/>
          </p:nvPr>
        </p:nvSpPr>
        <p:spPr>
          <a:xfrm>
            <a:off x="1206495" y="2574991"/>
            <a:ext cx="21971006" cy="4648202"/>
          </a:xfrm>
          <a:prstGeom prst="rect">
            <a:avLst/>
          </a:prstGeom>
        </p:spPr>
        <p:txBody>
          <a:bodyPr/>
          <a:lstStyle>
            <a:lvl1pPr>
              <a:defRPr spc="-300"/>
            </a:lvl1pPr>
          </a:lstStyle>
          <a:p>
            <a:pPr/>
            <a:r>
              <a:t>Predict the Age of Abalone</a:t>
            </a:r>
          </a:p>
        </p:txBody>
      </p:sp>
      <p:sp>
        <p:nvSpPr>
          <p:cNvPr id="153" name="-Final Exam of ML"/>
          <p:cNvSpPr txBox="1"/>
          <p:nvPr/>
        </p:nvSpPr>
        <p:spPr>
          <a:xfrm>
            <a:off x="1201342" y="7223190"/>
            <a:ext cx="21971002" cy="19050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b="1" sz="5500">
                <a:solidFill>
                  <a:srgbClr val="000000"/>
                </a:solidFill>
              </a:defRPr>
            </a:lvl1pPr>
          </a:lstStyle>
          <a:p>
            <a:pPr/>
            <a:r>
              <a:t>-Final Exam of ML2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ntroduction and Target"/>
          <p:cNvSpPr txBox="1"/>
          <p:nvPr>
            <p:ph type="title"/>
          </p:nvPr>
        </p:nvSpPr>
        <p:spPr>
          <a:prstGeom prst="rect">
            <a:avLst/>
          </a:prstGeom>
        </p:spPr>
        <p:txBody>
          <a:bodyPr/>
          <a:lstStyle>
            <a:lvl1pPr>
              <a:defRPr spc="-200"/>
            </a:lvl1pPr>
          </a:lstStyle>
          <a:p>
            <a:pPr/>
            <a:r>
              <a:t>Introduction and Target</a:t>
            </a:r>
          </a:p>
        </p:txBody>
      </p:sp>
      <p:sp>
        <p:nvSpPr>
          <p:cNvPr id="156" name="Slide Subtitle"/>
          <p:cNvSpPr txBox="1"/>
          <p:nvPr>
            <p:ph type="body" sz="quarter" idx="1"/>
          </p:nvPr>
        </p:nvSpPr>
        <p:spPr>
          <a:xfrm>
            <a:off x="1206500" y="2372961"/>
            <a:ext cx="21971000" cy="934780"/>
          </a:xfrm>
          <a:prstGeom prst="rect">
            <a:avLst/>
          </a:prstGeom>
        </p:spPr>
        <p:txBody>
          <a:bodyPr/>
          <a:lstStyle/>
          <a:p>
            <a:pPr/>
          </a:p>
        </p:txBody>
      </p:sp>
      <p:sp>
        <p:nvSpPr>
          <p:cNvPr id="157" name="The target is to explore the approach and possibility to generate a model of pathologist assista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228599" indent="-228599" defTabSz="355600">
              <a:lnSpc>
                <a:spcPct val="100000"/>
              </a:lnSpc>
              <a:spcBef>
                <a:spcPts val="0"/>
              </a:spcBef>
              <a:buSzPct val="100000"/>
            </a:pPr>
            <a:r>
              <a:t> The target is to explore the approach and possibility to generate a model to predict the age of abalone based on the physical measurement. </a:t>
            </a:r>
          </a:p>
          <a:p>
            <a:pPr marL="228599" indent="-228599" defTabSz="355600">
              <a:lnSpc>
                <a:spcPct val="100000"/>
              </a:lnSpc>
              <a:spcBef>
                <a:spcPts val="0"/>
              </a:spcBef>
              <a:buSzPct val="100000"/>
            </a:pPr>
            <a:r>
              <a:t> The age of the abalone is indicated by the number of rings on the shell of it. To count the rings is quite boring and easy to run into error. It is expected to use the physical measurement which are easy to be performed to predict the age of abalone to avoid the boring coating work.</a:t>
            </a:r>
          </a:p>
          <a:p>
            <a:pPr marL="0" indent="0" defTabSz="355600">
              <a:lnSpc>
                <a:spcPct val="100000"/>
              </a:lnSpc>
              <a:spcBef>
                <a:spcPts val="0"/>
              </a:spcBef>
              <a:buSzTx/>
              <a:buNone/>
            </a:pPr>
            <a:r>
              <a:t>  The problem is coming from a challenge from the website kaggle: https://www.kaggle.com/datasets/farkhod77/abalone-age-predict</a:t>
            </a:r>
          </a:p>
          <a:p>
            <a:pPr marL="0" indent="0" defTabSz="355600">
              <a:lnSpc>
                <a:spcPct val="100000"/>
              </a:lnSpc>
              <a:spcBef>
                <a:spcPts val="0"/>
              </a:spcBef>
              <a:buSzTx/>
              <a:buNone/>
            </a:pPr>
            <a:r>
              <a:t>. The author who posted the problem is: Farkhod Khojikurbonov</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Link"/>
          <p:cNvSpPr txBox="1"/>
          <p:nvPr>
            <p:ph type="title"/>
          </p:nvPr>
        </p:nvSpPr>
        <p:spPr>
          <a:prstGeom prst="rect">
            <a:avLst/>
          </a:prstGeom>
        </p:spPr>
        <p:txBody>
          <a:bodyPr/>
          <a:lstStyle>
            <a:lvl1pPr>
              <a:defRPr spc="-200"/>
            </a:lvl1pPr>
          </a:lstStyle>
          <a:p>
            <a:pPr/>
            <a:r>
              <a:t>Link</a:t>
            </a:r>
          </a:p>
        </p:txBody>
      </p:sp>
      <p:sp>
        <p:nvSpPr>
          <p:cNvPr id="160" name="Slide Subtitle"/>
          <p:cNvSpPr txBox="1"/>
          <p:nvPr>
            <p:ph type="body" sz="quarter" idx="1"/>
          </p:nvPr>
        </p:nvSpPr>
        <p:spPr>
          <a:xfrm>
            <a:off x="1206500" y="2372961"/>
            <a:ext cx="21971000" cy="934780"/>
          </a:xfrm>
          <a:prstGeom prst="rect">
            <a:avLst/>
          </a:prstGeom>
        </p:spPr>
        <p:txBody>
          <a:bodyPr/>
          <a:lstStyle/>
          <a:p>
            <a:pPr/>
          </a:p>
        </p:txBody>
      </p:sp>
      <p:sp>
        <p:nvSpPr>
          <p:cNvPr id="161" name="Data Source: https://github.com/UCSD-AI4H/PathVQA/tree/master/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Source: https://www.kaggle.com/datasets/farkhod77/abalone-age-predict/download?datasetVersionNumber=1</a:t>
            </a:r>
          </a:p>
          <a:p>
            <a:pPr/>
            <a:r>
              <a:t>Report and Code: Report/Code: https://github.com/Lorby04/ML-2-Final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Original Data"/>
          <p:cNvSpPr txBox="1"/>
          <p:nvPr>
            <p:ph type="title"/>
          </p:nvPr>
        </p:nvSpPr>
        <p:spPr>
          <a:prstGeom prst="rect">
            <a:avLst/>
          </a:prstGeom>
        </p:spPr>
        <p:txBody>
          <a:bodyPr/>
          <a:lstStyle>
            <a:lvl1pPr>
              <a:defRPr spc="-200"/>
            </a:lvl1pPr>
          </a:lstStyle>
          <a:p>
            <a:pPr/>
            <a:r>
              <a:t>Original Data</a:t>
            </a:r>
          </a:p>
        </p:txBody>
      </p:sp>
      <p:sp>
        <p:nvSpPr>
          <p:cNvPr id="164" name="Slide Subtitle"/>
          <p:cNvSpPr txBox="1"/>
          <p:nvPr>
            <p:ph type="body" sz="quarter" idx="1"/>
          </p:nvPr>
        </p:nvSpPr>
        <p:spPr>
          <a:xfrm>
            <a:off x="1206500" y="2372961"/>
            <a:ext cx="21971000" cy="934780"/>
          </a:xfrm>
          <a:prstGeom prst="rect">
            <a:avLst/>
          </a:prstGeom>
        </p:spPr>
        <p:txBody>
          <a:bodyPr/>
          <a:lstStyle/>
          <a:p>
            <a:pPr/>
          </a:p>
        </p:txBody>
      </p:sp>
      <p:sp>
        <p:nvSpPr>
          <p:cNvPr id="165" name="Image_ID                                          Questions  \…"/>
          <p:cNvSpPr txBox="1"/>
          <p:nvPr>
            <p:ph type="body" idx="21"/>
          </p:nvPr>
        </p:nvSpPr>
        <p:spPr>
          <a:prstGeom prst="rect">
            <a:avLst/>
          </a:prstGeom>
        </p:spPr>
        <p:txBody>
          <a:bodyPr/>
          <a:lstStyle/>
          <a:p>
            <a:pPr marL="0" indent="0" defTabSz="457200">
              <a:lnSpc>
                <a:spcPct val="100000"/>
              </a:lnSpc>
              <a:spcBef>
                <a:spcPts val="0"/>
              </a:spcBef>
              <a:buSzTx/>
              <a:buNone/>
              <a:defRPr sz="1200">
                <a:solidFill>
                  <a:srgbClr val="839496"/>
                </a:solidFill>
                <a:latin typeface="Menlo Regular"/>
                <a:ea typeface="Menlo Regular"/>
                <a:cs typeface="Menlo Regular"/>
                <a:sym typeface="Menlo Regular"/>
              </a:defRPr>
            </a:pPr>
          </a:p>
        </p:txBody>
      </p:sp>
      <p:pic>
        <p:nvPicPr>
          <p:cNvPr id="166" name="Screenshot 2022-12-01 at 4.36.42 PM.png" descr="Screenshot 2022-12-01 at 4.36.42 PM.png"/>
          <p:cNvPicPr>
            <a:picLocks noChangeAspect="1"/>
          </p:cNvPicPr>
          <p:nvPr/>
        </p:nvPicPr>
        <p:blipFill>
          <a:blip r:embed="rId2">
            <a:extLst/>
          </a:blip>
          <a:stretch>
            <a:fillRect/>
          </a:stretch>
        </p:blipFill>
        <p:spPr>
          <a:xfrm>
            <a:off x="1204408" y="4228462"/>
            <a:ext cx="21839423" cy="586429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Original Data"/>
          <p:cNvSpPr txBox="1"/>
          <p:nvPr>
            <p:ph type="title"/>
          </p:nvPr>
        </p:nvSpPr>
        <p:spPr>
          <a:prstGeom prst="rect">
            <a:avLst/>
          </a:prstGeom>
        </p:spPr>
        <p:txBody>
          <a:bodyPr/>
          <a:lstStyle>
            <a:lvl1pPr>
              <a:defRPr spc="-200"/>
            </a:lvl1pPr>
          </a:lstStyle>
          <a:p>
            <a:pPr/>
            <a:r>
              <a:t>Original Data - Visualization</a:t>
            </a:r>
          </a:p>
        </p:txBody>
      </p:sp>
      <p:sp>
        <p:nvSpPr>
          <p:cNvPr id="169" name="Slide Subtitle"/>
          <p:cNvSpPr txBox="1"/>
          <p:nvPr>
            <p:ph type="body" sz="quarter" idx="1"/>
          </p:nvPr>
        </p:nvSpPr>
        <p:spPr>
          <a:xfrm>
            <a:off x="1206500" y="2372961"/>
            <a:ext cx="21971000" cy="934780"/>
          </a:xfrm>
          <a:prstGeom prst="rect">
            <a:avLst/>
          </a:prstGeom>
        </p:spPr>
        <p:txBody>
          <a:bodyPr/>
          <a:lstStyle/>
          <a:p>
            <a:pPr/>
          </a:p>
        </p:txBody>
      </p:sp>
      <p:sp>
        <p:nvSpPr>
          <p:cNvPr id="170" name="Image_ID                                          Questions  \…"/>
          <p:cNvSpPr txBox="1"/>
          <p:nvPr>
            <p:ph type="body" idx="21"/>
          </p:nvPr>
        </p:nvSpPr>
        <p:spPr>
          <a:prstGeom prst="rect">
            <a:avLst/>
          </a:prstGeom>
        </p:spPr>
        <p:txBody>
          <a:bodyPr/>
          <a:lstStyle/>
          <a:p>
            <a:pPr marL="0" indent="0" defTabSz="457200">
              <a:lnSpc>
                <a:spcPct val="100000"/>
              </a:lnSpc>
              <a:spcBef>
                <a:spcPts val="0"/>
              </a:spcBef>
              <a:buSzTx/>
              <a:buNone/>
              <a:defRPr sz="1200">
                <a:solidFill>
                  <a:srgbClr val="839496"/>
                </a:solidFill>
                <a:latin typeface="Menlo Regular"/>
                <a:ea typeface="Menlo Regular"/>
                <a:cs typeface="Menlo Regular"/>
                <a:sym typeface="Menlo Regular"/>
              </a:defRPr>
            </a:pPr>
          </a:p>
        </p:txBody>
      </p:sp>
      <p:pic>
        <p:nvPicPr>
          <p:cNvPr id="171" name="Image" descr="Image"/>
          <p:cNvPicPr>
            <a:picLocks noChangeAspect="0"/>
          </p:cNvPicPr>
          <p:nvPr/>
        </p:nvPicPr>
        <p:blipFill>
          <a:blip r:embed="rId2">
            <a:extLst/>
          </a:blip>
          <a:stretch>
            <a:fillRect/>
          </a:stretch>
        </p:blipFill>
        <p:spPr>
          <a:xfrm>
            <a:off x="1200223" y="2464642"/>
            <a:ext cx="21983554" cy="983159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Data Preprocessing"/>
          <p:cNvSpPr txBox="1"/>
          <p:nvPr>
            <p:ph type="title"/>
          </p:nvPr>
        </p:nvSpPr>
        <p:spPr>
          <a:prstGeom prst="rect">
            <a:avLst/>
          </a:prstGeom>
        </p:spPr>
        <p:txBody>
          <a:bodyPr/>
          <a:lstStyle>
            <a:lvl1pPr>
              <a:defRPr spc="-200"/>
            </a:lvl1pPr>
          </a:lstStyle>
          <a:p>
            <a:pPr/>
            <a:r>
              <a:t>Data Preprocessing</a:t>
            </a:r>
          </a:p>
        </p:txBody>
      </p:sp>
      <p:sp>
        <p:nvSpPr>
          <p:cNvPr id="174" name="Slide Subtitle"/>
          <p:cNvSpPr txBox="1"/>
          <p:nvPr>
            <p:ph type="body" sz="quarter" idx="1"/>
          </p:nvPr>
        </p:nvSpPr>
        <p:spPr>
          <a:xfrm>
            <a:off x="1206500" y="2372961"/>
            <a:ext cx="21971000" cy="934780"/>
          </a:xfrm>
          <a:prstGeom prst="rect">
            <a:avLst/>
          </a:prstGeom>
        </p:spPr>
        <p:txBody>
          <a:bodyPr/>
          <a:lstStyle/>
          <a:p>
            <a:pPr/>
          </a:p>
        </p:txBody>
      </p:sp>
      <p:sp>
        <p:nvSpPr>
          <p:cNvPr id="175" name="To generate automatic answer based on image and question, we need to extract the feature from the image and the keyword from the questions and answers. To simplify the problem area, in this assignment, the plan is to start with &quot;yes/no&quot; answ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467894" indent="-467894" defTabSz="355600">
              <a:lnSpc>
                <a:spcPct val="100000"/>
              </a:lnSpc>
              <a:spcBef>
                <a:spcPts val="0"/>
              </a:spcBef>
              <a:buSzPct val="100000"/>
              <a:buAutoNum type="arabicPeriod" startAt="1"/>
              <a:defRPr sz="3500"/>
            </a:pPr>
            <a:r>
              <a:t> Considering normally the different gender will have different pattern, to simplify the calculation, split the data to male and female respectively.</a:t>
            </a:r>
          </a:p>
          <a:p>
            <a:pPr marL="467894" indent="-467894" defTabSz="355600">
              <a:lnSpc>
                <a:spcPct val="100000"/>
              </a:lnSpc>
              <a:spcBef>
                <a:spcPts val="0"/>
              </a:spcBef>
              <a:buSzPct val="100000"/>
              <a:buAutoNum type="arabicPeriod" startAt="1"/>
              <a:defRPr sz="3500"/>
            </a:pPr>
            <a:r>
              <a:t> Since the data is not big enough, instead of trying to estimate the exact age, changed the estimation to group of age “(1-&gt;[</a:t>
            </a:r>
            <a:r>
              <a:rPr>
                <a:solidFill>
                  <a:srgbClr val="2AA198"/>
                </a:solidFill>
              </a:rPr>
              <a:t>0,8</a:t>
            </a:r>
            <a:r>
              <a:t>], 2-&gt;(8,10], 3-&gt;(10,12], 4-&gt;(12,].”</a:t>
            </a:r>
          </a:p>
          <a:p>
            <a:pPr marL="467894" indent="-467894" defTabSz="355600">
              <a:lnSpc>
                <a:spcPct val="100000"/>
              </a:lnSpc>
              <a:spcBef>
                <a:spcPts val="0"/>
              </a:spcBef>
              <a:buSzPct val="100000"/>
              <a:buAutoNum type="arabicPeriod" startAt="1"/>
              <a:defRPr sz="3500"/>
            </a:pPr>
            <a:r>
              <a:t> From the correlation matrix, the relationship is high</a:t>
            </a:r>
          </a:p>
        </p:txBody>
      </p:sp>
      <p:pic>
        <p:nvPicPr>
          <p:cNvPr id="176" name="Image" descr="Image"/>
          <p:cNvPicPr>
            <a:picLocks noChangeAspect="0"/>
          </p:cNvPicPr>
          <p:nvPr/>
        </p:nvPicPr>
        <p:blipFill>
          <a:blip r:embed="rId2">
            <a:extLst/>
          </a:blip>
          <a:stretch>
            <a:fillRect/>
          </a:stretch>
        </p:blipFill>
        <p:spPr>
          <a:xfrm>
            <a:off x="1172729" y="6807123"/>
            <a:ext cx="22038542" cy="663664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Data Model and Training"/>
          <p:cNvSpPr txBox="1"/>
          <p:nvPr>
            <p:ph type="title"/>
          </p:nvPr>
        </p:nvSpPr>
        <p:spPr>
          <a:prstGeom prst="rect">
            <a:avLst/>
          </a:prstGeom>
        </p:spPr>
        <p:txBody>
          <a:bodyPr/>
          <a:lstStyle>
            <a:lvl1pPr>
              <a:defRPr spc="-200"/>
            </a:lvl1pPr>
          </a:lstStyle>
          <a:p>
            <a:pPr/>
            <a:r>
              <a:t>Data Model and Training</a:t>
            </a:r>
          </a:p>
        </p:txBody>
      </p:sp>
      <p:sp>
        <p:nvSpPr>
          <p:cNvPr id="179" name="Slide Subtitle"/>
          <p:cNvSpPr txBox="1"/>
          <p:nvPr>
            <p:ph type="body" sz="quarter" idx="1"/>
          </p:nvPr>
        </p:nvSpPr>
        <p:spPr>
          <a:xfrm>
            <a:off x="1206500" y="2372961"/>
            <a:ext cx="21971000" cy="934780"/>
          </a:xfrm>
          <a:prstGeom prst="rect">
            <a:avLst/>
          </a:prstGeom>
        </p:spPr>
        <p:txBody>
          <a:bodyPr/>
          <a:lstStyle/>
          <a:p>
            <a:pPr/>
          </a:p>
        </p:txBody>
      </p:sp>
      <p:sp>
        <p:nvSpPr>
          <p:cNvPr id="180" name="Approach: As the target, the 'Answers' is a binary class with value 1 and 0, the criteria are continuous value, considering the complexity of the data and the number of the data is not big enough, the ensemble model RandomForest is chosen to fit the tas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20842" indent="-320842" defTabSz="355600">
              <a:lnSpc>
                <a:spcPct val="100000"/>
              </a:lnSpc>
              <a:spcBef>
                <a:spcPts val="0"/>
              </a:spcBef>
              <a:buSzPct val="100000"/>
              <a:defRPr sz="3200"/>
            </a:pPr>
            <a:r>
              <a:t>Models and Approach</a:t>
            </a:r>
          </a:p>
          <a:p>
            <a:pPr lvl="1" marL="935789" indent="-427789" defTabSz="355600">
              <a:lnSpc>
                <a:spcPct val="100000"/>
              </a:lnSpc>
              <a:spcBef>
                <a:spcPts val="0"/>
              </a:spcBef>
              <a:buSzPct val="100000"/>
              <a:buAutoNum type="arabicPeriod" startAt="1"/>
              <a:defRPr sz="3200"/>
            </a:pPr>
            <a:r>
              <a:t>To use PCA to reduce the feature number, it can also reduce the dependency among different features.</a:t>
            </a:r>
          </a:p>
          <a:p>
            <a:pPr lvl="1" marL="935789" indent="-427789" defTabSz="355600">
              <a:lnSpc>
                <a:spcPct val="100000"/>
              </a:lnSpc>
              <a:spcBef>
                <a:spcPts val="0"/>
              </a:spcBef>
              <a:buSzPct val="100000"/>
              <a:buAutoNum type="arabicPeriod" startAt="1"/>
              <a:defRPr sz="3200"/>
            </a:pPr>
            <a:r>
              <a:t>In the assignment, tried with 2 prediction models on top of the PCAed data: KNN clusters and similarity based approach</a:t>
            </a:r>
          </a:p>
          <a:p>
            <a:pPr lvl="1" marL="935789" indent="-427789" defTabSz="355600">
              <a:lnSpc>
                <a:spcPct val="100000"/>
              </a:lnSpc>
              <a:spcBef>
                <a:spcPts val="0"/>
              </a:spcBef>
              <a:buSzPct val="100000"/>
              <a:buAutoNum type="arabicPeriod" startAt="1"/>
              <a:defRPr sz="3200"/>
            </a:pPr>
            <a:r>
              <a:t>Train and test with different parameters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Verification"/>
          <p:cNvSpPr txBox="1"/>
          <p:nvPr>
            <p:ph type="title"/>
          </p:nvPr>
        </p:nvSpPr>
        <p:spPr>
          <a:prstGeom prst="rect">
            <a:avLst/>
          </a:prstGeom>
        </p:spPr>
        <p:txBody>
          <a:bodyPr/>
          <a:lstStyle>
            <a:lvl1pPr>
              <a:defRPr spc="-200"/>
            </a:lvl1pPr>
          </a:lstStyle>
          <a:p>
            <a:pPr/>
            <a:r>
              <a:t>Verification</a:t>
            </a:r>
          </a:p>
        </p:txBody>
      </p:sp>
      <p:sp>
        <p:nvSpPr>
          <p:cNvPr id="183" name="Slide Subtitle"/>
          <p:cNvSpPr txBox="1"/>
          <p:nvPr>
            <p:ph type="body" sz="quarter" idx="1"/>
          </p:nvPr>
        </p:nvSpPr>
        <p:spPr>
          <a:xfrm>
            <a:off x="1206500" y="2372961"/>
            <a:ext cx="21971000" cy="934780"/>
          </a:xfrm>
          <a:prstGeom prst="rect">
            <a:avLst/>
          </a:prstGeom>
        </p:spPr>
        <p:txBody>
          <a:bodyPr/>
          <a:lstStyle/>
          <a:p>
            <a:pPr/>
          </a:p>
        </p:txBody>
      </p:sp>
      <p:sp>
        <p:nvSpPr>
          <p:cNvPr id="184" name="Approach: According to the output from GridSearchCV, using the best parameters to create the final model to verify the score with test sui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228599" indent="-228599" defTabSz="355600">
              <a:lnSpc>
                <a:spcPct val="100000"/>
              </a:lnSpc>
              <a:spcBef>
                <a:spcPts val="0"/>
              </a:spcBef>
              <a:buSzPct val="100000"/>
              <a:defRPr sz="3200"/>
            </a:pPr>
            <a:r>
              <a:t>Approach: Tested with different parameters on the two models aforementioned.</a:t>
            </a:r>
          </a:p>
          <a:p>
            <a:pPr marL="228599" indent="-228599" defTabSz="355600">
              <a:lnSpc>
                <a:spcPct val="100000"/>
              </a:lnSpc>
              <a:spcBef>
                <a:spcPts val="0"/>
              </a:spcBef>
              <a:buSzPct val="100000"/>
              <a:defRPr sz="3200"/>
            </a:pPr>
          </a:p>
          <a:p>
            <a:pPr marL="228599" indent="-228599" defTabSz="355600">
              <a:lnSpc>
                <a:spcPct val="100000"/>
              </a:lnSpc>
              <a:spcBef>
                <a:spcPts val="0"/>
              </a:spcBef>
              <a:buSzPct val="100000"/>
              <a:defRPr sz="3200"/>
            </a:pPr>
            <a:r>
              <a:t>Test Result: the best score is: 0.46 with the Parameters: {'n_components': 3, 'n_init': 500, 'max_iter': 5000}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Conclusion"/>
          <p:cNvSpPr txBox="1"/>
          <p:nvPr>
            <p:ph type="title"/>
          </p:nvPr>
        </p:nvSpPr>
        <p:spPr>
          <a:prstGeom prst="rect">
            <a:avLst/>
          </a:prstGeom>
        </p:spPr>
        <p:txBody>
          <a:bodyPr/>
          <a:lstStyle>
            <a:lvl1pPr>
              <a:defRPr spc="-200"/>
            </a:lvl1pPr>
          </a:lstStyle>
          <a:p>
            <a:pPr/>
            <a:r>
              <a:t>Conclusion</a:t>
            </a:r>
          </a:p>
        </p:txBody>
      </p:sp>
      <p:sp>
        <p:nvSpPr>
          <p:cNvPr id="187" name="Slide Subtitle"/>
          <p:cNvSpPr txBox="1"/>
          <p:nvPr>
            <p:ph type="body" sz="quarter" idx="1"/>
          </p:nvPr>
        </p:nvSpPr>
        <p:spPr>
          <a:xfrm>
            <a:off x="1206500" y="2372961"/>
            <a:ext cx="21971000" cy="934780"/>
          </a:xfrm>
          <a:prstGeom prst="rect">
            <a:avLst/>
          </a:prstGeom>
        </p:spPr>
        <p:txBody>
          <a:bodyPr/>
          <a:lstStyle/>
          <a:p>
            <a:pPr/>
          </a:p>
        </p:txBody>
      </p:sp>
      <p:sp>
        <p:nvSpPr>
          <p:cNvPr id="188" name="The ultimate testing score is only about 52%, it cannot meet the requirement from the real world. The reason of the low accuracy could be because of the following facto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defTabSz="355600">
              <a:lnSpc>
                <a:spcPct val="100000"/>
              </a:lnSpc>
              <a:spcBef>
                <a:spcPts val="0"/>
              </a:spcBef>
              <a:buSzTx/>
              <a:buNone/>
              <a:defRPr sz="3400"/>
            </a:pPr>
            <a:r>
              <a:t>Although the best score is increased to 46% with similarity based solution, the overall result with different models and also several parameters is still not good enough.</a:t>
            </a:r>
          </a:p>
          <a:p>
            <a:pPr marL="0" indent="0" defTabSz="355600">
              <a:lnSpc>
                <a:spcPct val="100000"/>
              </a:lnSpc>
              <a:spcBef>
                <a:spcPts val="0"/>
              </a:spcBef>
              <a:buSzTx/>
              <a:buNone/>
              <a:defRPr sz="3400"/>
            </a:pPr>
            <a:r>
              <a:t>Here are the possible reasons for the bad result:</a:t>
            </a:r>
          </a:p>
          <a:p>
            <a:pPr marL="0" indent="0" defTabSz="355600">
              <a:lnSpc>
                <a:spcPct val="100000"/>
              </a:lnSpc>
              <a:spcBef>
                <a:spcPts val="0"/>
              </a:spcBef>
              <a:buSzTx/>
              <a:buNone/>
              <a:defRPr sz="3400"/>
            </a:pPr>
            <a:r>
              <a:t>* Data is insufficient.</a:t>
            </a:r>
          </a:p>
          <a:p>
            <a:pPr marL="0" indent="0" defTabSz="355600">
              <a:lnSpc>
                <a:spcPct val="100000"/>
              </a:lnSpc>
              <a:spcBef>
                <a:spcPts val="0"/>
              </a:spcBef>
              <a:buSzTx/>
              <a:buNone/>
              <a:defRPr sz="3400"/>
            </a:pPr>
            <a:r>
              <a:t>* Biometrics is also not sufficient, esp. considering the correlation between the features are high.</a:t>
            </a:r>
          </a:p>
          <a:p>
            <a:pPr marL="0" indent="0" defTabSz="355600">
              <a:lnSpc>
                <a:spcPct val="100000"/>
              </a:lnSpc>
              <a:spcBef>
                <a:spcPts val="0"/>
              </a:spcBef>
              <a:buSzTx/>
              <a:buNone/>
              <a:defRPr sz="3400"/>
            </a:pPr>
            <a:r>
              <a:t>* It is also possible that there is not any relationship between the measured biometrics and age.</a:t>
            </a:r>
          </a:p>
          <a:p>
            <a:pPr marL="0" indent="0" defTabSz="355600">
              <a:lnSpc>
                <a:spcPct val="100000"/>
              </a:lnSpc>
              <a:spcBef>
                <a:spcPts val="0"/>
              </a:spcBef>
              <a:buSzTx/>
              <a:buNone/>
              <a:defRPr sz="3400"/>
            </a:pPr>
          </a:p>
          <a:p>
            <a:pPr marL="0" indent="0" defTabSz="355600">
              <a:lnSpc>
                <a:spcPct val="100000"/>
              </a:lnSpc>
              <a:spcBef>
                <a:spcPts val="0"/>
              </a:spcBef>
              <a:buSzTx/>
              <a:buNone/>
              <a:defRPr sz="3400"/>
            </a:pPr>
            <a:r>
              <a:t>To further verify whether it is possible to predict, more data is needed, and also it needs to be thought about to add more features.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a:ea typeface="Helvetica"/>
        <a:cs typeface="Helvetica"/>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a:ea typeface="Helvetica"/>
        <a:cs typeface="Helvetica"/>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