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62" r:id="rId8"/>
    <p:sldId id="263"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82FE4-76A4-4EDF-A937-71BD55E87537}"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67D8C-2539-4D1F-909B-ED7E1AFAEC5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89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82FE4-76A4-4EDF-A937-71BD55E87537}"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382691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82FE4-76A4-4EDF-A937-71BD55E87537}"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63952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82FE4-76A4-4EDF-A937-71BD55E87537}"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383968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82FE4-76A4-4EDF-A937-71BD55E87537}"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67D8C-2539-4D1F-909B-ED7E1AFAEC5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40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82FE4-76A4-4EDF-A937-71BD55E87537}" type="datetimeFigureOut">
              <a:rPr lang="en-GB" smtClean="0"/>
              <a:t>20/11/2019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166540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82FE4-76A4-4EDF-A937-71BD55E87537}" type="datetimeFigureOut">
              <a:rPr lang="en-GB" smtClean="0"/>
              <a:t>20/11/2019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427143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82FE4-76A4-4EDF-A937-71BD55E87537}" type="datetimeFigureOut">
              <a:rPr lang="en-GB" smtClean="0"/>
              <a:t>20/11/2019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88290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82FE4-76A4-4EDF-A937-71BD55E87537}" type="datetimeFigureOut">
              <a:rPr lang="en-GB" smtClean="0"/>
              <a:t>20/11/2019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282816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82FE4-76A4-4EDF-A937-71BD55E87537}" type="datetimeFigureOut">
              <a:rPr lang="en-GB" smtClean="0"/>
              <a:t>20/11/2019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367D8C-2539-4D1F-909B-ED7E1AFAEC5E}" type="slidenum">
              <a:rPr lang="en-GB" smtClean="0"/>
              <a:t>‹#›</a:t>
            </a:fld>
            <a:endParaRPr lang="en-GB"/>
          </a:p>
        </p:txBody>
      </p:sp>
    </p:spTree>
    <p:extLst>
      <p:ext uri="{BB962C8B-B14F-4D97-AF65-F5344CB8AC3E}">
        <p14:creationId xmlns:p14="http://schemas.microsoft.com/office/powerpoint/2010/main" val="361047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82FE4-76A4-4EDF-A937-71BD55E87537}" type="datetimeFigureOut">
              <a:rPr lang="en-GB" smtClean="0"/>
              <a:t>20/11/2019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67D8C-2539-4D1F-909B-ED7E1AFAEC5E}" type="slidenum">
              <a:rPr lang="en-GB" smtClean="0"/>
              <a:t>‹#›</a:t>
            </a:fld>
            <a:endParaRPr lang="en-GB"/>
          </a:p>
        </p:txBody>
      </p:sp>
    </p:spTree>
    <p:extLst>
      <p:ext uri="{BB962C8B-B14F-4D97-AF65-F5344CB8AC3E}">
        <p14:creationId xmlns:p14="http://schemas.microsoft.com/office/powerpoint/2010/main" val="195853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82FE4-76A4-4EDF-A937-71BD55E87537}" type="datetimeFigureOut">
              <a:rPr lang="en-GB" smtClean="0"/>
              <a:t>20/11/2019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367D8C-2539-4D1F-909B-ED7E1AFAEC5E}"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6838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ugmentedGeoBae/GeoCluster/blob/master/public/GeoJSON/DublinPostcodes_4326.geojson" TargetMode="External"/><Relationship Id="rId2" Type="http://schemas.openxmlformats.org/officeDocument/2006/relationships/hyperlink" Target="http://www.dublintourist.com/maps/dublin-postal-cod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E299-A117-4CC5-8531-3C2E0B316A0E}"/>
              </a:ext>
            </a:extLst>
          </p:cNvPr>
          <p:cNvSpPr>
            <a:spLocks noGrp="1"/>
          </p:cNvSpPr>
          <p:nvPr>
            <p:ph type="ctrTitle"/>
          </p:nvPr>
        </p:nvSpPr>
        <p:spPr/>
        <p:txBody>
          <a:bodyPr/>
          <a:lstStyle/>
          <a:p>
            <a:r>
              <a:rPr lang="en-GB" dirty="0"/>
              <a:t>Clustering Towns in Dublin City</a:t>
            </a:r>
          </a:p>
        </p:txBody>
      </p:sp>
      <p:sp>
        <p:nvSpPr>
          <p:cNvPr id="3" name="Subtitle 2">
            <a:extLst>
              <a:ext uri="{FF2B5EF4-FFF2-40B4-BE49-F238E27FC236}">
                <a16:creationId xmlns:a16="http://schemas.microsoft.com/office/drawing/2014/main" id="{065CE0D0-F6E6-4D34-9DDB-947BFDB1321A}"/>
              </a:ext>
            </a:extLst>
          </p:cNvPr>
          <p:cNvSpPr>
            <a:spLocks noGrp="1"/>
          </p:cNvSpPr>
          <p:nvPr>
            <p:ph type="subTitle" idx="1"/>
          </p:nvPr>
        </p:nvSpPr>
        <p:spPr/>
        <p:txBody>
          <a:bodyPr/>
          <a:lstStyle/>
          <a:p>
            <a:r>
              <a:rPr lang="en-GB" dirty="0"/>
              <a:t>By Lorcan Everard</a:t>
            </a:r>
          </a:p>
        </p:txBody>
      </p:sp>
    </p:spTree>
    <p:extLst>
      <p:ext uri="{BB962C8B-B14F-4D97-AF65-F5344CB8AC3E}">
        <p14:creationId xmlns:p14="http://schemas.microsoft.com/office/powerpoint/2010/main" val="391773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78B5-01F2-42C2-8965-83072EFD7097}"/>
              </a:ext>
            </a:extLst>
          </p:cNvPr>
          <p:cNvSpPr>
            <a:spLocks noGrp="1"/>
          </p:cNvSpPr>
          <p:nvPr>
            <p:ph type="title"/>
          </p:nvPr>
        </p:nvSpPr>
        <p:spPr/>
        <p:txBody>
          <a:bodyPr/>
          <a:lstStyle/>
          <a:p>
            <a:r>
              <a:rPr lang="en-GB" dirty="0"/>
              <a:t>Introduction to the Problem</a:t>
            </a:r>
          </a:p>
        </p:txBody>
      </p:sp>
      <p:sp>
        <p:nvSpPr>
          <p:cNvPr id="3" name="Content Placeholder 2">
            <a:extLst>
              <a:ext uri="{FF2B5EF4-FFF2-40B4-BE49-F238E27FC236}">
                <a16:creationId xmlns:a16="http://schemas.microsoft.com/office/drawing/2014/main" id="{7611BF50-0344-4262-9CDE-DD51206FF72E}"/>
              </a:ext>
            </a:extLst>
          </p:cNvPr>
          <p:cNvSpPr>
            <a:spLocks noGrp="1"/>
          </p:cNvSpPr>
          <p:nvPr>
            <p:ph idx="1"/>
          </p:nvPr>
        </p:nvSpPr>
        <p:spPr/>
        <p:txBody>
          <a:bodyPr>
            <a:normAutofit/>
          </a:bodyPr>
          <a:lstStyle/>
          <a:p>
            <a:pPr>
              <a:buFont typeface="Arial" panose="020B0604020202020204" pitchFamily="34" charset="0"/>
              <a:buChar char="•"/>
            </a:pPr>
            <a:r>
              <a:rPr lang="en-GB" sz="2800" dirty="0"/>
              <a:t>This is a project </a:t>
            </a:r>
            <a:r>
              <a:rPr lang="en-GB" sz="2800" b="1" dirty="0"/>
              <a:t>clustering the towns within Dublin</a:t>
            </a:r>
            <a:r>
              <a:rPr lang="en-GB" sz="2800" dirty="0"/>
              <a:t>, the capital city of Ireland. This is a useful exercise as there is no readily available data set for even the location of towns within, readily available online.</a:t>
            </a:r>
          </a:p>
          <a:p>
            <a:pPr>
              <a:buFont typeface="Arial" panose="020B0604020202020204" pitchFamily="34" charset="0"/>
              <a:buChar char="•"/>
            </a:pPr>
            <a:r>
              <a:rPr lang="en-GB" sz="2800" dirty="0"/>
              <a:t> The visualisation of the towns within each postcode and the clustering of these towns gives a great insight into the city of over 1.3 million residents.</a:t>
            </a:r>
          </a:p>
        </p:txBody>
      </p:sp>
    </p:spTree>
    <p:extLst>
      <p:ext uri="{BB962C8B-B14F-4D97-AF65-F5344CB8AC3E}">
        <p14:creationId xmlns:p14="http://schemas.microsoft.com/office/powerpoint/2010/main" val="84647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70B1-E785-4499-85D4-4BD91F7FCD11}"/>
              </a:ext>
            </a:extLst>
          </p:cNvPr>
          <p:cNvSpPr>
            <a:spLocks noGrp="1"/>
          </p:cNvSpPr>
          <p:nvPr>
            <p:ph type="title"/>
          </p:nvPr>
        </p:nvSpPr>
        <p:spPr/>
        <p:txBody>
          <a:bodyPr/>
          <a:lstStyle/>
          <a:p>
            <a:r>
              <a:rPr lang="en-GB" dirty="0"/>
              <a:t>Data Acquisition</a:t>
            </a:r>
          </a:p>
        </p:txBody>
      </p:sp>
      <p:sp>
        <p:nvSpPr>
          <p:cNvPr id="3" name="Content Placeholder 2">
            <a:extLst>
              <a:ext uri="{FF2B5EF4-FFF2-40B4-BE49-F238E27FC236}">
                <a16:creationId xmlns:a16="http://schemas.microsoft.com/office/drawing/2014/main" id="{3C31251B-1D77-4968-B147-40EBE30846CF}"/>
              </a:ext>
            </a:extLst>
          </p:cNvPr>
          <p:cNvSpPr>
            <a:spLocks noGrp="1"/>
          </p:cNvSpPr>
          <p:nvPr>
            <p:ph idx="1"/>
          </p:nvPr>
        </p:nvSpPr>
        <p:spPr/>
        <p:txBody>
          <a:bodyPr/>
          <a:lstStyle/>
          <a:p>
            <a:pPr>
              <a:buFont typeface="Arial" panose="020B0604020202020204" pitchFamily="34" charset="0"/>
              <a:buChar char="•"/>
            </a:pPr>
            <a:r>
              <a:rPr lang="en-GB" dirty="0"/>
              <a:t> </a:t>
            </a:r>
            <a:r>
              <a:rPr lang="en-GB" sz="2400" dirty="0"/>
              <a:t>A list of Dublin towns, sub grouped my postcode was used from </a:t>
            </a:r>
            <a:r>
              <a:rPr lang="en-GB" sz="2400" u="sng" dirty="0">
                <a:hlinkClick r:id="rId2"/>
              </a:rPr>
              <a:t>http://www.dublintourist.com/maps/dublin-postal-codes/</a:t>
            </a:r>
            <a:r>
              <a:rPr lang="en-GB" sz="2400" dirty="0"/>
              <a:t> . The coordinate data was found using the imported python module </a:t>
            </a:r>
            <a:r>
              <a:rPr lang="en-GB" sz="2400" dirty="0" err="1"/>
              <a:t>Nominatim</a:t>
            </a:r>
            <a:r>
              <a:rPr lang="en-GB" sz="2400" dirty="0"/>
              <a:t> from the </a:t>
            </a:r>
            <a:r>
              <a:rPr lang="en-GB" sz="2400" dirty="0" err="1"/>
              <a:t>geopy.geocoders</a:t>
            </a:r>
            <a:r>
              <a:rPr lang="en-GB" sz="2400" dirty="0"/>
              <a:t> package.</a:t>
            </a:r>
          </a:p>
          <a:p>
            <a:pPr>
              <a:buFont typeface="Arial" panose="020B0604020202020204" pitchFamily="34" charset="0"/>
              <a:buChar char="•"/>
            </a:pPr>
            <a:r>
              <a:rPr lang="en-GB" sz="2400" dirty="0"/>
              <a:t>The Choropleth maps are created using a </a:t>
            </a:r>
            <a:r>
              <a:rPr lang="en-GB" sz="2400" dirty="0" err="1"/>
              <a:t>geojson</a:t>
            </a:r>
            <a:r>
              <a:rPr lang="en-GB" sz="2400" dirty="0"/>
              <a:t> file of the Dublin Postcodes. </a:t>
            </a:r>
            <a:r>
              <a:rPr lang="en-GB" sz="2400" u="sng" dirty="0">
                <a:hlinkClick r:id="rId3"/>
              </a:rPr>
              <a:t>https://github.com/AugmentedGeoBae/GeoCluster/blob/master/public/GeoJSON/DublinPostcodes_4326.geojson</a:t>
            </a:r>
            <a:r>
              <a:rPr lang="en-GB" sz="2400" dirty="0"/>
              <a:t> This data split up the city of Dublin into sections bounded by the </a:t>
            </a:r>
            <a:r>
              <a:rPr lang="en-GB" sz="2400" dirty="0" err="1"/>
              <a:t>postalcode</a:t>
            </a:r>
            <a:r>
              <a:rPr lang="en-GB" sz="2400" dirty="0"/>
              <a:t>.</a:t>
            </a:r>
          </a:p>
        </p:txBody>
      </p:sp>
    </p:spTree>
    <p:extLst>
      <p:ext uri="{BB962C8B-B14F-4D97-AF65-F5344CB8AC3E}">
        <p14:creationId xmlns:p14="http://schemas.microsoft.com/office/powerpoint/2010/main" val="362887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7EFB-0F8D-428B-A747-367232B9AA48}"/>
              </a:ext>
            </a:extLst>
          </p:cNvPr>
          <p:cNvSpPr>
            <a:spLocks noGrp="1"/>
          </p:cNvSpPr>
          <p:nvPr>
            <p:ph type="title"/>
          </p:nvPr>
        </p:nvSpPr>
        <p:spPr>
          <a:xfrm>
            <a:off x="1097280" y="286603"/>
            <a:ext cx="10058400" cy="1450757"/>
          </a:xfrm>
        </p:spPr>
        <p:txBody>
          <a:bodyPr/>
          <a:lstStyle/>
          <a:p>
            <a:r>
              <a:rPr lang="en-GB" dirty="0"/>
              <a:t>Visualizing Data</a:t>
            </a:r>
          </a:p>
        </p:txBody>
      </p:sp>
      <p:pic>
        <p:nvPicPr>
          <p:cNvPr id="5" name="Content Placeholder 4" descr="A close up of a map&#10;&#10;Description automatically generated">
            <a:extLst>
              <a:ext uri="{FF2B5EF4-FFF2-40B4-BE49-F238E27FC236}">
                <a16:creationId xmlns:a16="http://schemas.microsoft.com/office/drawing/2014/main" id="{ECE44349-9BDE-47BC-B089-D57B64929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4590" y="1958802"/>
            <a:ext cx="6224848" cy="4022725"/>
          </a:xfrm>
        </p:spPr>
      </p:pic>
      <p:pic>
        <p:nvPicPr>
          <p:cNvPr id="7" name="Picture 6">
            <a:extLst>
              <a:ext uri="{FF2B5EF4-FFF2-40B4-BE49-F238E27FC236}">
                <a16:creationId xmlns:a16="http://schemas.microsoft.com/office/drawing/2014/main" id="{3A5851DE-344E-4296-A768-52A0D8A01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77" y="2099480"/>
            <a:ext cx="4962328" cy="1726932"/>
          </a:xfrm>
          <a:prstGeom prst="rect">
            <a:avLst/>
          </a:prstGeom>
        </p:spPr>
      </p:pic>
      <p:sp>
        <p:nvSpPr>
          <p:cNvPr id="8" name="TextBox 7">
            <a:extLst>
              <a:ext uri="{FF2B5EF4-FFF2-40B4-BE49-F238E27FC236}">
                <a16:creationId xmlns:a16="http://schemas.microsoft.com/office/drawing/2014/main" id="{F20F29FA-63BB-4A52-AC43-C106EA7EA723}"/>
              </a:ext>
            </a:extLst>
          </p:cNvPr>
          <p:cNvSpPr txBox="1"/>
          <p:nvPr/>
        </p:nvSpPr>
        <p:spPr>
          <a:xfrm>
            <a:off x="256277" y="4079631"/>
            <a:ext cx="4962327"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t>Mapping 120 Dublin towns in 20 </a:t>
            </a:r>
            <a:r>
              <a:rPr lang="en-GB" sz="2400" dirty="0" err="1"/>
              <a:t>postalcode</a:t>
            </a:r>
            <a:r>
              <a:rPr lang="en-GB" sz="2400" dirty="0"/>
              <a:t> areas</a:t>
            </a:r>
          </a:p>
        </p:txBody>
      </p:sp>
    </p:spTree>
    <p:extLst>
      <p:ext uri="{BB962C8B-B14F-4D97-AF65-F5344CB8AC3E}">
        <p14:creationId xmlns:p14="http://schemas.microsoft.com/office/powerpoint/2010/main" val="200351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0D6B-B645-4076-805B-245AD2E47B9B}"/>
              </a:ext>
            </a:extLst>
          </p:cNvPr>
          <p:cNvSpPr>
            <a:spLocks noGrp="1"/>
          </p:cNvSpPr>
          <p:nvPr>
            <p:ph type="title"/>
          </p:nvPr>
        </p:nvSpPr>
        <p:spPr/>
        <p:txBody>
          <a:bodyPr/>
          <a:lstStyle/>
          <a:p>
            <a:r>
              <a:rPr lang="en-GB" dirty="0"/>
              <a:t>Foursquare API Call</a:t>
            </a:r>
          </a:p>
        </p:txBody>
      </p:sp>
      <p:pic>
        <p:nvPicPr>
          <p:cNvPr id="5" name="Content Placeholder 4" descr="A screenshot of a cell phone&#10;&#10;Description automatically generated">
            <a:extLst>
              <a:ext uri="{FF2B5EF4-FFF2-40B4-BE49-F238E27FC236}">
                <a16:creationId xmlns:a16="http://schemas.microsoft.com/office/drawing/2014/main" id="{0DE7DC7F-159A-4A28-A6CD-EC985E434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236" y="1978243"/>
            <a:ext cx="10403444" cy="2326814"/>
          </a:xfrm>
        </p:spPr>
      </p:pic>
      <p:sp>
        <p:nvSpPr>
          <p:cNvPr id="6" name="TextBox 5">
            <a:extLst>
              <a:ext uri="{FF2B5EF4-FFF2-40B4-BE49-F238E27FC236}">
                <a16:creationId xmlns:a16="http://schemas.microsoft.com/office/drawing/2014/main" id="{8DC3FD3B-1133-41E6-9169-EE0FDACA0935}"/>
              </a:ext>
            </a:extLst>
          </p:cNvPr>
          <p:cNvSpPr txBox="1"/>
          <p:nvPr/>
        </p:nvSpPr>
        <p:spPr>
          <a:xfrm>
            <a:off x="504092" y="4545940"/>
            <a:ext cx="11183816"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The longitude and latitude of each town was searched in Foursquare and returns the venues near that location. A radius of 700m and a limit of 200 venues per location was used to limit the search. 3988 venue results were returned. </a:t>
            </a:r>
          </a:p>
          <a:p>
            <a:pPr marL="285750" indent="-285750">
              <a:buFont typeface="Arial" panose="020B0604020202020204" pitchFamily="34" charset="0"/>
              <a:buChar char="•"/>
            </a:pPr>
            <a:r>
              <a:rPr lang="en-GB" dirty="0"/>
              <a:t>There are over 220 venue category values. Each of the postcode are then grouped by </a:t>
            </a:r>
            <a:r>
              <a:rPr lang="en-GB" dirty="0" err="1"/>
              <a:t>catagory</a:t>
            </a:r>
            <a:r>
              <a:rPr lang="en-GB" dirty="0"/>
              <a:t> as the </a:t>
            </a:r>
            <a:r>
              <a:rPr lang="en-GB" dirty="0" err="1"/>
              <a:t>catagory</a:t>
            </a:r>
            <a:r>
              <a:rPr lang="en-GB" dirty="0"/>
              <a:t> is the feature we care about most.</a:t>
            </a:r>
          </a:p>
        </p:txBody>
      </p:sp>
    </p:spTree>
    <p:extLst>
      <p:ext uri="{BB962C8B-B14F-4D97-AF65-F5344CB8AC3E}">
        <p14:creationId xmlns:p14="http://schemas.microsoft.com/office/powerpoint/2010/main" val="7941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D75EE5-57FF-4D1E-B105-A6036B0FE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913828F-06C6-4172-B0DE-BAB012020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CB2A3A6-962C-4D7A-8272-EDEDD881F0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1348D5E-A2F9-4457-85D6-EF33B01C1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03092-D6B9-43F1-97E6-CB190769993D}"/>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Using K-means to cluster Dublin</a:t>
            </a:r>
          </a:p>
        </p:txBody>
      </p:sp>
      <p:pic>
        <p:nvPicPr>
          <p:cNvPr id="7" name="Picture 6" descr="A close up of a map&#10;&#10;Description automatically generated">
            <a:extLst>
              <a:ext uri="{FF2B5EF4-FFF2-40B4-BE49-F238E27FC236}">
                <a16:creationId xmlns:a16="http://schemas.microsoft.com/office/drawing/2014/main" id="{BF62CE67-A076-4B05-9D89-FCC8613B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7" y="908367"/>
            <a:ext cx="5131653" cy="3066162"/>
          </a:xfrm>
          <a:prstGeom prst="rect">
            <a:avLst/>
          </a:prstGeom>
        </p:spPr>
      </p:pic>
      <p:sp>
        <p:nvSpPr>
          <p:cNvPr id="20" name="Rectangle 19">
            <a:extLst>
              <a:ext uri="{FF2B5EF4-FFF2-40B4-BE49-F238E27FC236}">
                <a16:creationId xmlns:a16="http://schemas.microsoft.com/office/drawing/2014/main" id="{62E5679E-AF9A-4675-8EB9-82F877C47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39480783-1B69-407E-A843-AAF6288764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4891" y="689188"/>
            <a:ext cx="5118182" cy="3504519"/>
          </a:xfrm>
          <a:prstGeom prst="rect">
            <a:avLst/>
          </a:prstGeom>
        </p:spPr>
      </p:pic>
      <p:cxnSp>
        <p:nvCxnSpPr>
          <p:cNvPr id="22" name="Straight Connector 21">
            <a:extLst>
              <a:ext uri="{FF2B5EF4-FFF2-40B4-BE49-F238E27FC236}">
                <a16:creationId xmlns:a16="http://schemas.microsoft.com/office/drawing/2014/main" id="{A4193D27-0DF9-4485-90D7-D8E69A3F44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EF5A4DD-17B0-415A-8F3A-0DEE3FF8F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4AA73B4A-2570-4D18-9566-12E68828C4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055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19F5-C028-44D3-B6AE-0C42F33B722E}"/>
              </a:ext>
            </a:extLst>
          </p:cNvPr>
          <p:cNvSpPr>
            <a:spLocks noGrp="1"/>
          </p:cNvSpPr>
          <p:nvPr>
            <p:ph type="title"/>
          </p:nvPr>
        </p:nvSpPr>
        <p:spPr/>
        <p:txBody>
          <a:bodyPr/>
          <a:lstStyle/>
          <a:p>
            <a:r>
              <a:rPr lang="en-GB" dirty="0"/>
              <a:t>Results – 9 Clusters</a:t>
            </a:r>
          </a:p>
        </p:txBody>
      </p:sp>
      <p:pic>
        <p:nvPicPr>
          <p:cNvPr id="5" name="Content Placeholder 4" descr="A close up of a map&#10;&#10;Description automatically generated">
            <a:extLst>
              <a:ext uri="{FF2B5EF4-FFF2-40B4-BE49-F238E27FC236}">
                <a16:creationId xmlns:a16="http://schemas.microsoft.com/office/drawing/2014/main" id="{C4B6E4BB-236E-49AD-8BA1-70BF17AA4F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142" y="1971197"/>
            <a:ext cx="6406297" cy="4022725"/>
          </a:xfrm>
        </p:spPr>
      </p:pic>
      <p:pic>
        <p:nvPicPr>
          <p:cNvPr id="7" name="Picture 6" descr="A screenshot of a cell phone&#10;&#10;Description automatically generated">
            <a:extLst>
              <a:ext uri="{FF2B5EF4-FFF2-40B4-BE49-F238E27FC236}">
                <a16:creationId xmlns:a16="http://schemas.microsoft.com/office/drawing/2014/main" id="{433FA4DC-066C-4E18-AE6A-CFB44BC11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785" y="2266619"/>
            <a:ext cx="4660885" cy="2854022"/>
          </a:xfrm>
          <a:prstGeom prst="rect">
            <a:avLst/>
          </a:prstGeom>
        </p:spPr>
      </p:pic>
    </p:spTree>
    <p:extLst>
      <p:ext uri="{BB962C8B-B14F-4D97-AF65-F5344CB8AC3E}">
        <p14:creationId xmlns:p14="http://schemas.microsoft.com/office/powerpoint/2010/main" val="116040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6378-8C28-4717-A965-999AC0CF8BF2}"/>
              </a:ext>
            </a:extLst>
          </p:cNvPr>
          <p:cNvSpPr>
            <a:spLocks noGrp="1"/>
          </p:cNvSpPr>
          <p:nvPr>
            <p:ph type="title"/>
          </p:nvPr>
        </p:nvSpPr>
        <p:spPr/>
        <p:txBody>
          <a:bodyPr/>
          <a:lstStyle/>
          <a:p>
            <a:r>
              <a:rPr lang="en-GB" dirty="0"/>
              <a:t>Conclusion &amp; Future Extensions </a:t>
            </a:r>
          </a:p>
        </p:txBody>
      </p:sp>
      <p:sp>
        <p:nvSpPr>
          <p:cNvPr id="3" name="Content Placeholder 2">
            <a:extLst>
              <a:ext uri="{FF2B5EF4-FFF2-40B4-BE49-F238E27FC236}">
                <a16:creationId xmlns:a16="http://schemas.microsoft.com/office/drawing/2014/main" id="{A19AC691-C164-4546-B92B-DA3B5121E7C3}"/>
              </a:ext>
            </a:extLst>
          </p:cNvPr>
          <p:cNvSpPr>
            <a:spLocks noGrp="1"/>
          </p:cNvSpPr>
          <p:nvPr>
            <p:ph idx="1"/>
          </p:nvPr>
        </p:nvSpPr>
        <p:spPr/>
        <p:txBody>
          <a:bodyPr/>
          <a:lstStyle/>
          <a:p>
            <a:pPr>
              <a:buFont typeface="Arial" panose="020B0604020202020204" pitchFamily="34" charset="0"/>
              <a:buChar char="•"/>
            </a:pPr>
            <a:r>
              <a:rPr lang="en-GB" dirty="0"/>
              <a:t>There is a massively disproportionate amount of towns seen in cluster 4. The 75 towns in this cluster are shown in light Turquoise on the map above. </a:t>
            </a:r>
          </a:p>
          <a:p>
            <a:pPr>
              <a:buFont typeface="Arial" panose="020B0604020202020204" pitchFamily="34" charset="0"/>
              <a:buChar char="•"/>
            </a:pPr>
            <a:r>
              <a:rPr lang="en-GB" dirty="0"/>
              <a:t>Most of these towns are within the centre of Dublin city. With a lot of retail venues such as shops and shopping centres and a large number of food venues.</a:t>
            </a:r>
          </a:p>
          <a:p>
            <a:pPr>
              <a:buFont typeface="Arial" panose="020B0604020202020204" pitchFamily="34" charset="0"/>
              <a:buChar char="•"/>
            </a:pPr>
            <a:r>
              <a:rPr lang="en-GB" dirty="0"/>
              <a:t>It is also seen that this large cluster seems to have two arms, reaching out to the areas of Blanchardstown in the NW of the map, and out to Dundrum in the SE of the map. </a:t>
            </a:r>
          </a:p>
          <a:p>
            <a:pPr>
              <a:buFont typeface="Arial" panose="020B0604020202020204" pitchFamily="34" charset="0"/>
              <a:buChar char="•"/>
            </a:pPr>
            <a:r>
              <a:rPr lang="en-GB" dirty="0"/>
              <a:t>The two largest shopping centres in Dublin are located in Blanchardstown and in Dundrum.</a:t>
            </a:r>
          </a:p>
          <a:p>
            <a:pPr>
              <a:buFont typeface="Arial" panose="020B0604020202020204" pitchFamily="34" charset="0"/>
              <a:buChar char="•"/>
            </a:pPr>
            <a:r>
              <a:rPr lang="en-GB" dirty="0"/>
              <a:t>Perhaps an </a:t>
            </a:r>
            <a:r>
              <a:rPr lang="en-GB" dirty="0" err="1"/>
              <a:t>extention</a:t>
            </a:r>
            <a:r>
              <a:rPr lang="en-GB" dirty="0"/>
              <a:t> to this project is to use this clustered data to build a </a:t>
            </a:r>
            <a:r>
              <a:rPr lang="en-GB" dirty="0" err="1"/>
              <a:t>desicion</a:t>
            </a:r>
            <a:r>
              <a:rPr lang="en-GB" dirty="0"/>
              <a:t> </a:t>
            </a:r>
            <a:r>
              <a:rPr lang="en-GB" dirty="0" err="1"/>
              <a:t>treee</a:t>
            </a:r>
            <a:r>
              <a:rPr lang="en-GB" dirty="0"/>
              <a:t> classifier. This could </a:t>
            </a:r>
            <a:r>
              <a:rPr lang="en-GB" dirty="0" err="1"/>
              <a:t>beused</a:t>
            </a:r>
            <a:r>
              <a:rPr lang="en-GB" dirty="0"/>
              <a:t> to recommend certain areas, based on what type of facilities and venues are in that area.</a:t>
            </a:r>
          </a:p>
        </p:txBody>
      </p:sp>
    </p:spTree>
    <p:extLst>
      <p:ext uri="{BB962C8B-B14F-4D97-AF65-F5344CB8AC3E}">
        <p14:creationId xmlns:p14="http://schemas.microsoft.com/office/powerpoint/2010/main" val="269121649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B3EBCDF138042A720F06E111ABCAA" ma:contentTypeVersion="12" ma:contentTypeDescription="Create a new document." ma:contentTypeScope="" ma:versionID="7776efb3502f3fba00d7170c4f6b865a">
  <xsd:schema xmlns:xsd="http://www.w3.org/2001/XMLSchema" xmlns:xs="http://www.w3.org/2001/XMLSchema" xmlns:p="http://schemas.microsoft.com/office/2006/metadata/properties" xmlns:ns3="f488c6de-7801-418d-a39c-31928761f5e0" xmlns:ns4="db4ec660-772d-4f0e-9fb8-79823220d5d6" targetNamespace="http://schemas.microsoft.com/office/2006/metadata/properties" ma:root="true" ma:fieldsID="4570926cbfaa0f39243aa227dd85f58b" ns3:_="" ns4:_="">
    <xsd:import namespace="f488c6de-7801-418d-a39c-31928761f5e0"/>
    <xsd:import namespace="db4ec660-772d-4f0e-9fb8-79823220d5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8c6de-7801-418d-a39c-31928761f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4ec660-772d-4f0e-9fb8-79823220d5d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57B830-ED18-4A05-AE14-F210796C0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88c6de-7801-418d-a39c-31928761f5e0"/>
    <ds:schemaRef ds:uri="db4ec660-772d-4f0e-9fb8-79823220d5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ADFB86-83BD-49DE-B624-BBD7E6AF8DEF}">
  <ds:schemaRefs>
    <ds:schemaRef ds:uri="http://schemas.microsoft.com/sharepoint/v3/contenttype/forms"/>
  </ds:schemaRefs>
</ds:datastoreItem>
</file>

<file path=customXml/itemProps3.xml><?xml version="1.0" encoding="utf-8"?>
<ds:datastoreItem xmlns:ds="http://schemas.openxmlformats.org/officeDocument/2006/customXml" ds:itemID="{D54894CD-55B5-4280-9CF9-A5254C3B7D7D}">
  <ds:schemaRefs>
    <ds:schemaRef ds:uri="http://schemas.microsoft.com/office/2006/documentManagement/types"/>
    <ds:schemaRef ds:uri="f488c6de-7801-418d-a39c-31928761f5e0"/>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schemas.openxmlformats.org/package/2006/metadata/core-properties"/>
    <ds:schemaRef ds:uri="db4ec660-772d-4f0e-9fb8-79823220d5d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TotalTime>
  <Words>336</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Clustering Towns in Dublin City</vt:lpstr>
      <vt:lpstr>Introduction to the Problem</vt:lpstr>
      <vt:lpstr>Data Acquisition</vt:lpstr>
      <vt:lpstr>Visualizing Data</vt:lpstr>
      <vt:lpstr>Foursquare API Call</vt:lpstr>
      <vt:lpstr>Using K-means to cluster Dublin</vt:lpstr>
      <vt:lpstr>Results – 9 Clusters</vt:lpstr>
      <vt:lpstr>Conclusion &amp; Future Extensions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Towns in Dublin City</dc:title>
  <dc:creator>Everard, Lorcan</dc:creator>
  <cp:lastModifiedBy>Everard, Lorcan</cp:lastModifiedBy>
  <cp:revision>1</cp:revision>
  <dcterms:created xsi:type="dcterms:W3CDTF">2019-11-20T15:01:42Z</dcterms:created>
  <dcterms:modified xsi:type="dcterms:W3CDTF">2019-11-20T15:05:09Z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0x010100680B3EBCDF138042A720F06E111ABCAA</vt:lpwstr>
  </property>
</Properties>
</file>