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Lst>
  <p:sldSz cy="6858000" cx="9144000"/>
  <p:notesSz cx="7077075" cy="9363075"/>
  <p:embeddedFontLst>
    <p:embeddedFont>
      <p:font typeface="Corbel"/>
      <p:regular r:id="rId140"/>
      <p:bold r:id="rId141"/>
      <p:italic r:id="rId142"/>
      <p:boldItalic r:id="rId1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1FD0BE-7C53-4BC5-B1DD-A2051E089F13}">
  <a:tblStyle styleId="{451FD0BE-7C53-4BC5-B1DD-A2051E089F13}" styleName="Table_0">
    <a:wholeTbl>
      <a:tcTxStyle b="off" i="off">
        <a:font>
          <a:latin typeface="Corbel"/>
          <a:ea typeface="Corbel"/>
          <a:cs typeface="Corbe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F2F6"/>
          </a:solidFill>
        </a:fill>
      </a:tcStyle>
    </a:wholeTbl>
    <a:band1H>
      <a:tcTxStyle/>
      <a:tcStyle>
        <a:fill>
          <a:solidFill>
            <a:srgbClr val="D1E5EC"/>
          </a:solidFill>
        </a:fill>
      </a:tcStyle>
    </a:band1H>
    <a:band2H>
      <a:tcTxStyle/>
    </a:band2H>
    <a:band1V>
      <a:tcTxStyle/>
      <a:tcStyle>
        <a:fill>
          <a:solidFill>
            <a:srgbClr val="D1E5EC"/>
          </a:solidFill>
        </a:fill>
      </a:tcStyle>
    </a:band1V>
    <a:band2V>
      <a:tcTxStyle/>
    </a:band2V>
    <a:lastCol>
      <a:tcTxStyle b="on" i="off">
        <a:font>
          <a:latin typeface="Corbel"/>
          <a:ea typeface="Corbel"/>
          <a:cs typeface="Corbel"/>
        </a:font>
        <a:schemeClr val="lt1"/>
      </a:tcTxStyle>
      <a:tcStyle>
        <a:fill>
          <a:solidFill>
            <a:schemeClr val="accent2"/>
          </a:solidFill>
        </a:fill>
      </a:tcStyle>
    </a:lastCol>
    <a:firstCol>
      <a:tcTxStyle b="on" i="off">
        <a:font>
          <a:latin typeface="Corbel"/>
          <a:ea typeface="Corbel"/>
          <a:cs typeface="Corbel"/>
        </a:font>
        <a:schemeClr val="lt1"/>
      </a:tcTxStyle>
      <a:tcStyle>
        <a:fill>
          <a:solidFill>
            <a:schemeClr val="accent2"/>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neCell>
      <a:tcTxStyle/>
    </a:neCell>
    <a:nwCell>
      <a:tcTxStyle/>
    </a:nwCell>
  </a:tblStyle>
  <a:tblStyle styleId="{404AD65D-0610-4B78-B88F-35FE13885085}" styleName="Table_1">
    <a:wholeTbl>
      <a:tcTxStyle b="off" i="off">
        <a:font>
          <a:latin typeface="Corbel"/>
          <a:ea typeface="Corbel"/>
          <a:cs typeface="Corbel"/>
        </a:font>
        <a:schemeClr val="dk1"/>
      </a:tcTxStyle>
      <a:tcStyle>
        <a:tcBdr>
          <a:left>
            <a:ln cap="flat" cmpd="sng" w="12700">
              <a:solidFill>
                <a:schemeClr val="accent1"/>
              </a:solidFill>
              <a:prstDash val="solid"/>
              <a:round/>
              <a:headEnd len="med" w="med" type="none"/>
              <a:tailEnd len="med" w="med" type="none"/>
            </a:ln>
          </a:left>
          <a:right>
            <a:ln cap="flat" cmpd="sng" w="12700">
              <a:solidFill>
                <a:schemeClr val="accent1"/>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12700">
              <a:solidFill>
                <a:schemeClr val="accent1"/>
              </a:solidFill>
              <a:prstDash val="solid"/>
              <a:round/>
              <a:headEnd len="med" w="med" type="none"/>
              <a:tailEnd len="med" w="med" type="none"/>
            </a:ln>
          </a:insideH>
          <a:insideV>
            <a:ln cap="flat" cmpd="sng" w="12700">
              <a:solidFill>
                <a:schemeClr val="accent1"/>
              </a:solidFill>
              <a:prstDash val="solid"/>
              <a:round/>
              <a:headEnd len="med" w="med" type="none"/>
              <a:tailEnd len="med" w="med" type="none"/>
            </a:ln>
          </a:insideV>
        </a:tcBdr>
        <a:fill>
          <a:solidFill>
            <a:srgbClr val="FCF1E6"/>
          </a:solidFill>
        </a:fill>
      </a:tcStyle>
    </a:wholeTbl>
    <a:band1H>
      <a:tcTxStyle/>
      <a:tcStyle>
        <a:fill>
          <a:solidFill>
            <a:srgbClr val="F9E2CA"/>
          </a:solidFill>
        </a:fill>
      </a:tcStyle>
    </a:band1H>
    <a:band2H>
      <a:tcTxStyle/>
    </a:band2H>
    <a:band1V>
      <a:tcTxStyle/>
      <a:tcStyle>
        <a:fill>
          <a:solidFill>
            <a:srgbClr val="F9E2CA"/>
          </a:solidFill>
        </a:fill>
      </a:tcStyle>
    </a:band1V>
    <a:band2V>
      <a:tcTxStyle/>
    </a:band2V>
    <a:lastCol>
      <a:tcTxStyle b="on" i="off"/>
    </a:lastCol>
    <a:firstCol>
      <a:tcTxStyle b="on" i="off"/>
    </a:firstCol>
    <a:lastRow>
      <a:tcTxStyle b="on" i="off"/>
      <a:tcStyle>
        <a:tcBdr>
          <a:top>
            <a:ln cap="flat" cmpd="sng" w="25400">
              <a:solidFill>
                <a:schemeClr val="accent1"/>
              </a:solidFill>
              <a:prstDash val="solid"/>
              <a:round/>
              <a:headEnd len="med" w="med" type="none"/>
              <a:tailEnd len="med" w="med" type="none"/>
            </a:ln>
          </a:top>
        </a:tcBdr>
        <a:fill>
          <a:solidFill>
            <a:srgbClr val="FCF1E6"/>
          </a:solidFill>
        </a:fill>
      </a:tcStyle>
    </a:lastRow>
    <a:seCell>
      <a:tcTxStyle/>
    </a:seCell>
    <a:swCell>
      <a:tcTxStyle/>
    </a:swCell>
    <a:firstRow>
      <a:tcTxStyle b="on" i="off"/>
      <a:tcStyle>
        <a:fill>
          <a:solidFill>
            <a:srgbClr val="FCF1E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Corbel-boldItalic.fntdata"/><Relationship Id="rId142" Type="http://schemas.openxmlformats.org/officeDocument/2006/relationships/font" Target="fonts/Corbel-italic.fntdata"/><Relationship Id="rId141" Type="http://schemas.openxmlformats.org/officeDocument/2006/relationships/font" Target="fonts/Corbel-bold.fntdata"/><Relationship Id="rId140" Type="http://schemas.openxmlformats.org/officeDocument/2006/relationships/font" Target="fonts/Corbe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66733" cy="468154"/>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008705" y="0"/>
            <a:ext cx="3066733" cy="468154"/>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7708" y="4447461"/>
            <a:ext cx="5661660" cy="4213384"/>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93296"/>
            <a:ext cx="3066733" cy="468154"/>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008705" y="8893296"/>
            <a:ext cx="3066733" cy="468154"/>
          </a:xfrm>
          <a:prstGeom prst="rect">
            <a:avLst/>
          </a:prstGeom>
          <a:noFill/>
          <a:ln>
            <a:noFill/>
          </a:ln>
        </p:spPr>
        <p:txBody>
          <a:bodyPr anchorCtr="0" anchor="b" bIns="46950" lIns="93925" rIns="93925" wrap="square" tIns="46950">
            <a:noAutofit/>
          </a:bodyPr>
          <a:lstStyle/>
          <a:p>
            <a:pPr indent="0" lvl="0" marL="0" marR="0" rtl="0" algn="r">
              <a:spcBef>
                <a:spcPts val="0"/>
              </a:spcBef>
              <a:buSzPct val="25000"/>
              <a:buNone/>
            </a:pPr>
            <a:fld id="{00000000-1234-1234-1234-123412341234}" type="slidenum">
              <a:rPr b="0" i="0" lang="fr-F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4" name="Shape 11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98" name="Shape 19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Shape 104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48" name="Shape 104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Shape 105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57" name="Shape 105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Shape 106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68" name="Shape 106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Shape 107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77" name="Shape 107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Shape 108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87" name="Shape 108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Shape 109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97" name="Shape 109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Shape 110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06" name="Shape 110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Shape 111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15" name="Shape 111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2" name="Shape 1122"/>
        <p:cNvGrpSpPr/>
        <p:nvPr/>
      </p:nvGrpSpPr>
      <p:grpSpPr>
        <a:xfrm>
          <a:off x="0" y="0"/>
          <a:ext cx="0" cy="0"/>
          <a:chOff x="0" y="0"/>
          <a:chExt cx="0" cy="0"/>
        </a:xfrm>
      </p:grpSpPr>
      <p:sp>
        <p:nvSpPr>
          <p:cNvPr id="1123" name="Shape 112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24" name="Shape 112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Shape 113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33" name="Shape 113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04" name="Shape 20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0" name="Shape 1140"/>
        <p:cNvGrpSpPr/>
        <p:nvPr/>
      </p:nvGrpSpPr>
      <p:grpSpPr>
        <a:xfrm>
          <a:off x="0" y="0"/>
          <a:ext cx="0" cy="0"/>
          <a:chOff x="0" y="0"/>
          <a:chExt cx="0" cy="0"/>
        </a:xfrm>
      </p:grpSpPr>
      <p:sp>
        <p:nvSpPr>
          <p:cNvPr id="1141" name="Shape 114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42" name="Shape 114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Shape 115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51" name="Shape 115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Shape 115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60" name="Shape 116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7" name="Shape 1167"/>
        <p:cNvGrpSpPr/>
        <p:nvPr/>
      </p:nvGrpSpPr>
      <p:grpSpPr>
        <a:xfrm>
          <a:off x="0" y="0"/>
          <a:ext cx="0" cy="0"/>
          <a:chOff x="0" y="0"/>
          <a:chExt cx="0" cy="0"/>
        </a:xfrm>
      </p:grpSpPr>
      <p:sp>
        <p:nvSpPr>
          <p:cNvPr id="1168" name="Shape 116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69" name="Shape 116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7" name="Shape 1177"/>
        <p:cNvGrpSpPr/>
        <p:nvPr/>
      </p:nvGrpSpPr>
      <p:grpSpPr>
        <a:xfrm>
          <a:off x="0" y="0"/>
          <a:ext cx="0" cy="0"/>
          <a:chOff x="0" y="0"/>
          <a:chExt cx="0" cy="0"/>
        </a:xfrm>
      </p:grpSpPr>
      <p:sp>
        <p:nvSpPr>
          <p:cNvPr id="1178" name="Shape 117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79" name="Shape 117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Shape 118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88" name="Shape 118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Shape 119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197" name="Shape 119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Shape 120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06" name="Shape 120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Shape 121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15" name="Shape 121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2" name="Shape 1222"/>
        <p:cNvGrpSpPr/>
        <p:nvPr/>
      </p:nvGrpSpPr>
      <p:grpSpPr>
        <a:xfrm>
          <a:off x="0" y="0"/>
          <a:ext cx="0" cy="0"/>
          <a:chOff x="0" y="0"/>
          <a:chExt cx="0" cy="0"/>
        </a:xfrm>
      </p:grpSpPr>
      <p:sp>
        <p:nvSpPr>
          <p:cNvPr id="1223" name="Shape 122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24" name="Shape 122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4" name="Shape 1234"/>
        <p:cNvGrpSpPr/>
        <p:nvPr/>
      </p:nvGrpSpPr>
      <p:grpSpPr>
        <a:xfrm>
          <a:off x="0" y="0"/>
          <a:ext cx="0" cy="0"/>
          <a:chOff x="0" y="0"/>
          <a:chExt cx="0" cy="0"/>
        </a:xfrm>
      </p:grpSpPr>
      <p:sp>
        <p:nvSpPr>
          <p:cNvPr id="1235" name="Shape 123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36" name="Shape 123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3" name="Shape 1243"/>
        <p:cNvGrpSpPr/>
        <p:nvPr/>
      </p:nvGrpSpPr>
      <p:grpSpPr>
        <a:xfrm>
          <a:off x="0" y="0"/>
          <a:ext cx="0" cy="0"/>
          <a:chOff x="0" y="0"/>
          <a:chExt cx="0" cy="0"/>
        </a:xfrm>
      </p:grpSpPr>
      <p:sp>
        <p:nvSpPr>
          <p:cNvPr id="1244" name="Shape 124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45" name="Shape 124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3" name="Shape 1253"/>
        <p:cNvGrpSpPr/>
        <p:nvPr/>
      </p:nvGrpSpPr>
      <p:grpSpPr>
        <a:xfrm>
          <a:off x="0" y="0"/>
          <a:ext cx="0" cy="0"/>
          <a:chOff x="0" y="0"/>
          <a:chExt cx="0" cy="0"/>
        </a:xfrm>
      </p:grpSpPr>
      <p:sp>
        <p:nvSpPr>
          <p:cNvPr id="1254" name="Shape 125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55" name="Shape 125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2" name="Shape 1262"/>
        <p:cNvGrpSpPr/>
        <p:nvPr/>
      </p:nvGrpSpPr>
      <p:grpSpPr>
        <a:xfrm>
          <a:off x="0" y="0"/>
          <a:ext cx="0" cy="0"/>
          <a:chOff x="0" y="0"/>
          <a:chExt cx="0" cy="0"/>
        </a:xfrm>
      </p:grpSpPr>
      <p:sp>
        <p:nvSpPr>
          <p:cNvPr id="1263" name="Shape 126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64" name="Shape 126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Shape 127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73" name="Shape 127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Shape 128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82" name="Shape 128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Shape 129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91" name="Shape 129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8" name="Shape 1298"/>
        <p:cNvGrpSpPr/>
        <p:nvPr/>
      </p:nvGrpSpPr>
      <p:grpSpPr>
        <a:xfrm>
          <a:off x="0" y="0"/>
          <a:ext cx="0" cy="0"/>
          <a:chOff x="0" y="0"/>
          <a:chExt cx="0" cy="0"/>
        </a:xfrm>
      </p:grpSpPr>
      <p:sp>
        <p:nvSpPr>
          <p:cNvPr id="1299" name="Shape 129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00" name="Shape 130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Shape 130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09" name="Shape 130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Shape 131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18" name="Shape 131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23" name="Shape 22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5" name="Shape 1325"/>
        <p:cNvGrpSpPr/>
        <p:nvPr/>
      </p:nvGrpSpPr>
      <p:grpSpPr>
        <a:xfrm>
          <a:off x="0" y="0"/>
          <a:ext cx="0" cy="0"/>
          <a:chOff x="0" y="0"/>
          <a:chExt cx="0" cy="0"/>
        </a:xfrm>
      </p:grpSpPr>
      <p:sp>
        <p:nvSpPr>
          <p:cNvPr id="1326" name="Shape 132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27" name="Shape 132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4" name="Shape 1334"/>
        <p:cNvGrpSpPr/>
        <p:nvPr/>
      </p:nvGrpSpPr>
      <p:grpSpPr>
        <a:xfrm>
          <a:off x="0" y="0"/>
          <a:ext cx="0" cy="0"/>
          <a:chOff x="0" y="0"/>
          <a:chExt cx="0" cy="0"/>
        </a:xfrm>
      </p:grpSpPr>
      <p:sp>
        <p:nvSpPr>
          <p:cNvPr id="1335" name="Shape 133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36" name="Shape 133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3" name="Shape 1343"/>
        <p:cNvGrpSpPr/>
        <p:nvPr/>
      </p:nvGrpSpPr>
      <p:grpSpPr>
        <a:xfrm>
          <a:off x="0" y="0"/>
          <a:ext cx="0" cy="0"/>
          <a:chOff x="0" y="0"/>
          <a:chExt cx="0" cy="0"/>
        </a:xfrm>
      </p:grpSpPr>
      <p:sp>
        <p:nvSpPr>
          <p:cNvPr id="1344" name="Shape 134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45" name="Shape 134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2" name="Shape 1352"/>
        <p:cNvGrpSpPr/>
        <p:nvPr/>
      </p:nvGrpSpPr>
      <p:grpSpPr>
        <a:xfrm>
          <a:off x="0" y="0"/>
          <a:ext cx="0" cy="0"/>
          <a:chOff x="0" y="0"/>
          <a:chExt cx="0" cy="0"/>
        </a:xfrm>
      </p:grpSpPr>
      <p:sp>
        <p:nvSpPr>
          <p:cNvPr id="1353" name="Shape 135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354" name="Shape 135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32" name="Shape 23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41" name="Shape 24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50" name="Shape 25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59" name="Shape 25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68" name="Shape 26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77" name="Shape 27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21" name="Shape 12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86" name="Shape 28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298" name="Shape 29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07" name="Shape 30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16" name="Shape 31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25" name="Shape 32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35" name="Shape 33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44" name="Shape 34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53" name="Shape 35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62" name="Shape 36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72" name="Shape 37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707708" y="4447461"/>
            <a:ext cx="5661660" cy="4213384"/>
          </a:xfrm>
          <a:prstGeom prst="rect">
            <a:avLst/>
          </a:prstGeom>
          <a:noFill/>
          <a:ln>
            <a:noFill/>
          </a:ln>
        </p:spPr>
        <p:txBody>
          <a:bodyPr anchorCtr="0" anchor="t" bIns="46950" lIns="93925" rIns="93925" wrap="square" tIns="469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4008705" y="8893296"/>
            <a:ext cx="3066733" cy="468154"/>
          </a:xfrm>
          <a:prstGeom prst="rect">
            <a:avLst/>
          </a:prstGeom>
          <a:noFill/>
          <a:ln>
            <a:noFill/>
          </a:ln>
        </p:spPr>
        <p:txBody>
          <a:bodyPr anchorCtr="0" anchor="b" bIns="46950" lIns="93925" rIns="93925" wrap="square" tIns="46950">
            <a:noAutofit/>
          </a:bodyPr>
          <a:lstStyle/>
          <a:p>
            <a:pPr indent="0" lvl="0" marL="0" marR="0" rtl="0" algn="r">
              <a:spcBef>
                <a:spcPts val="0"/>
              </a:spcBef>
              <a:buSzPct val="25000"/>
              <a:buNone/>
            </a:pPr>
            <a:fld id="{00000000-1234-1234-1234-123412341234}" type="slidenum">
              <a:rPr lang="fr-FR"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82" name="Shape 38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391" name="Shape 39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06" name="Shape 40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16" name="Shape 41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25" name="Shape 42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33" name="Shape 43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41" name="Shape 44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49" name="Shape 44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57" name="Shape 45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65" name="Shape 46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44" name="Shape 14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74" name="Shape 47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493" name="Shape 49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02" name="Shape 50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11" name="Shape 51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20" name="Shape 52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29" name="Shape 52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38" name="Shape 53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47" name="Shape 54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56" name="Shape 55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65" name="Shape 56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74" name="Shape 57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83" name="Shape 58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592" name="Shape 59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02" name="Shape 60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12" name="Shape 61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Shape 62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21" name="Shape 62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30" name="Shape 63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39" name="Shape 63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51" name="Shape 65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60" name="Shape 66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62" name="Shape 16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69" name="Shape 66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78" name="Shape 67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89" name="Shape 68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699" name="Shape 69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08" name="Shape 70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17" name="Shape 71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26" name="Shape 72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35" name="Shape 73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44" name="Shape 74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53" name="Shape 75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62" name="Shape 76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Shape 77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71" name="Shape 77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80" name="Shape 78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791" name="Shape 79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00" name="Shape 80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09" name="Shape 80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Shape 81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18" name="Shape 81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28" name="Shape 82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37" name="Shape 83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46" name="Shape 84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80" name="Shape 18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55" name="Shape 855"/>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64" name="Shape 864"/>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73" name="Shape 87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Shape 88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82" name="Shape 88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Shape 89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891" name="Shape 89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01" name="Shape 90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Shape 90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10" name="Shape 91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Shape 91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20" name="Shape 92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Shape 92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29" name="Shape 92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Shape 942"/>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43" name="Shape 943"/>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89" name="Shape 18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52" name="Shape 952"/>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Shape 960"/>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61" name="Shape 961"/>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Shape 96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70" name="Shape 97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79" name="Shape 97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Shape 98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988" name="Shape 98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8" name="Shape 998"/>
        <p:cNvGrpSpPr/>
        <p:nvPr/>
      </p:nvGrpSpPr>
      <p:grpSpPr>
        <a:xfrm>
          <a:off x="0" y="0"/>
          <a:ext cx="0" cy="0"/>
          <a:chOff x="0" y="0"/>
          <a:chExt cx="0" cy="0"/>
        </a:xfrm>
      </p:grpSpPr>
      <p:sp>
        <p:nvSpPr>
          <p:cNvPr id="999" name="Shape 999"/>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00" name="Shape 1000"/>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Shape 1008"/>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09" name="Shape 1009"/>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Shape 1017"/>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18" name="Shape 1018"/>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Shape 1026"/>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27" name="Shape 1027"/>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Shape 1035"/>
          <p:cNvSpPr txBox="1"/>
          <p:nvPr>
            <p:ph idx="1" type="body"/>
          </p:nvPr>
        </p:nvSpPr>
        <p:spPr>
          <a:xfrm>
            <a:off x="707708" y="4447461"/>
            <a:ext cx="5661660" cy="4213384"/>
          </a:xfrm>
          <a:prstGeom prst="rect">
            <a:avLst/>
          </a:prstGeom>
        </p:spPr>
        <p:txBody>
          <a:bodyPr anchorCtr="0" anchor="t" bIns="91425" lIns="91425" rIns="91425" wrap="square" tIns="91425">
            <a:noAutofit/>
          </a:bodyPr>
          <a:lstStyle/>
          <a:p>
            <a:pPr lvl="0">
              <a:spcBef>
                <a:spcPts val="0"/>
              </a:spcBef>
              <a:buNone/>
            </a:pPr>
            <a:r>
              <a:t/>
            </a:r>
            <a:endParaRPr/>
          </a:p>
        </p:txBody>
      </p:sp>
      <p:sp>
        <p:nvSpPr>
          <p:cNvPr id="1036" name="Shape 1036"/>
          <p:cNvSpPr/>
          <p:nvPr>
            <p:ph idx="2" type="sldImg"/>
          </p:nvPr>
        </p:nvSpPr>
        <p:spPr>
          <a:xfrm>
            <a:off x="1196975" y="701675"/>
            <a:ext cx="4683125" cy="3511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gradFill>
          <a:gsLst>
            <a:gs pos="0">
              <a:srgbClr val="A4CA1B"/>
            </a:gs>
            <a:gs pos="17000">
              <a:srgbClr val="A4CA1B"/>
            </a:gs>
            <a:gs pos="47000">
              <a:srgbClr val="ACD448"/>
            </a:gs>
            <a:gs pos="69000">
              <a:srgbClr val="A3CF35"/>
            </a:gs>
            <a:gs pos="100000">
              <a:srgbClr val="A3CF35"/>
            </a:gs>
          </a:gsLst>
          <a:lin ang="2700000" scaled="0"/>
        </a:gradFill>
      </p:bgPr>
    </p:bg>
    <p:spTree>
      <p:nvGrpSpPr>
        <p:cNvPr id="17" name="Shape 17"/>
        <p:cNvGrpSpPr/>
        <p:nvPr/>
      </p:nvGrpSpPr>
      <p:grpSpPr>
        <a:xfrm>
          <a:off x="0" y="0"/>
          <a:ext cx="0" cy="0"/>
          <a:chOff x="0" y="0"/>
          <a:chExt cx="0" cy="0"/>
        </a:xfrm>
      </p:grpSpPr>
      <p:sp>
        <p:nvSpPr>
          <p:cNvPr id="18" name="Shape 18"/>
          <p:cNvSpPr/>
          <p:nvPr/>
        </p:nvSpPr>
        <p:spPr>
          <a:xfrm>
            <a:off x="0" y="0"/>
            <a:ext cx="9143999" cy="5135430"/>
          </a:xfrm>
          <a:prstGeom prst="rect">
            <a:avLst/>
          </a:prstGeom>
          <a:solidFill>
            <a:srgbClr val="191919"/>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9" name="Shape 19"/>
          <p:cNvSpPr txBox="1"/>
          <p:nvPr>
            <p:ph type="ctrTitle"/>
          </p:nvPr>
        </p:nvSpPr>
        <p:spPr>
          <a:xfrm>
            <a:off x="685800" y="3355848"/>
            <a:ext cx="8077200" cy="758952"/>
          </a:xfrm>
          <a:prstGeom prst="rect">
            <a:avLst/>
          </a:prstGeom>
          <a:noFill/>
          <a:ln>
            <a:noFill/>
          </a:ln>
        </p:spPr>
        <p:txBody>
          <a:bodyPr anchorCtr="0" anchor="t" bIns="91425" lIns="91425" rIns="91425" wrap="square" tIns="91425"/>
          <a:lstStyle>
            <a:lvl1pPr indent="0" lvl="0" marL="0" marR="0" rtl="0" algn="l">
              <a:spcBef>
                <a:spcPts val="0"/>
              </a:spcBef>
              <a:buClr>
                <a:srgbClr val="A4CA1B"/>
              </a:buClr>
              <a:buSzPct val="100000"/>
              <a:buFont typeface="Corbel"/>
              <a:buNone/>
              <a:defRPr b="1" i="0" sz="47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685800" y="4114800"/>
            <a:ext cx="8077200" cy="304800"/>
          </a:xfrm>
          <a:prstGeom prst="rect">
            <a:avLst/>
          </a:prstGeom>
          <a:noFill/>
          <a:ln>
            <a:noFill/>
          </a:ln>
        </p:spPr>
        <p:txBody>
          <a:bodyPr anchorCtr="0" anchor="b" bIns="91425" lIns="91425" rIns="91425" wrap="square" tIns="91425"/>
          <a:lstStyle>
            <a:lvl1pPr indent="0" lvl="0" marL="0" marR="0" rtl="0" algn="l">
              <a:spcBef>
                <a:spcPts val="0"/>
              </a:spcBef>
              <a:buClr>
                <a:srgbClr val="A4CA1B"/>
              </a:buClr>
              <a:buSzPct val="80000"/>
              <a:buFont typeface="Noto Sans Symbols"/>
              <a:buNone/>
              <a:defRPr b="0" i="0" sz="2000" u="none" cap="none" strike="noStrike">
                <a:solidFill>
                  <a:srgbClr val="FFFFFF"/>
                </a:solidFill>
                <a:latin typeface="Corbel"/>
                <a:ea typeface="Corbel"/>
                <a:cs typeface="Corbel"/>
                <a:sym typeface="Corbel"/>
              </a:defRPr>
            </a:lvl1pPr>
            <a:lvl2pPr indent="0" lvl="1" marL="457200" marR="0" rtl="0" algn="ctr">
              <a:spcBef>
                <a:spcPts val="560"/>
              </a:spcBef>
              <a:buClr>
                <a:schemeClr val="accent2"/>
              </a:buClr>
              <a:buSzPct val="90000"/>
              <a:buFont typeface="Noto Sans Symbols"/>
              <a:buNone/>
              <a:defRPr b="0" i="0" sz="2800" u="none" cap="none" strike="noStrike">
                <a:solidFill>
                  <a:srgbClr val="888888"/>
                </a:solidFill>
                <a:latin typeface="Corbel"/>
                <a:ea typeface="Corbel"/>
                <a:cs typeface="Corbel"/>
                <a:sym typeface="Corbel"/>
              </a:defRPr>
            </a:lvl2pPr>
            <a:lvl3pPr indent="0" lvl="2" marL="914400" marR="0" rtl="0" algn="ctr">
              <a:spcBef>
                <a:spcPts val="480"/>
              </a:spcBef>
              <a:buClr>
                <a:srgbClr val="CB178E"/>
              </a:buClr>
              <a:buSzPct val="100000"/>
              <a:buFont typeface="Arial"/>
              <a:buNone/>
              <a:defRPr b="0" i="0" sz="2400" u="none" cap="none" strike="noStrike">
                <a:solidFill>
                  <a:srgbClr val="888888"/>
                </a:solidFill>
                <a:latin typeface="Corbel"/>
                <a:ea typeface="Corbel"/>
                <a:cs typeface="Corbel"/>
                <a:sym typeface="Corbel"/>
              </a:defRPr>
            </a:lvl3pPr>
            <a:lvl4pPr indent="0" lvl="3" marL="1371600" marR="0" rtl="0" algn="ctr">
              <a:spcBef>
                <a:spcPts val="400"/>
              </a:spcBef>
              <a:buClr>
                <a:srgbClr val="EC342C"/>
              </a:buClr>
              <a:buSzPct val="100000"/>
              <a:buFont typeface="Arial"/>
              <a:buNone/>
              <a:defRPr b="0" i="0" sz="2000" u="none" cap="none" strike="noStrike">
                <a:solidFill>
                  <a:srgbClr val="888888"/>
                </a:solidFill>
                <a:latin typeface="Corbel"/>
                <a:ea typeface="Corbel"/>
                <a:cs typeface="Corbel"/>
                <a:sym typeface="Corbel"/>
              </a:defRPr>
            </a:lvl4pPr>
            <a:lvl5pPr indent="0" lvl="4" marL="1828800" marR="0" rtl="0" algn="ctr">
              <a:spcBef>
                <a:spcPts val="400"/>
              </a:spcBef>
              <a:buClr>
                <a:srgbClr val="FDA92D"/>
              </a:buClr>
              <a:buSzPct val="100000"/>
              <a:buFont typeface="Noto Sans Symbols"/>
              <a:buNone/>
              <a:defRPr b="0" i="0" sz="2000" u="none" cap="none" strike="noStrike">
                <a:solidFill>
                  <a:srgbClr val="888888"/>
                </a:solidFill>
                <a:latin typeface="Corbel"/>
                <a:ea typeface="Corbel"/>
                <a:cs typeface="Corbel"/>
                <a:sym typeface="Corbel"/>
              </a:defRPr>
            </a:lvl5pPr>
            <a:lvl6pPr indent="0" lvl="5" marL="2286000" marR="0" rtl="0" algn="ctr">
              <a:spcBef>
                <a:spcPts val="400"/>
              </a:spcBef>
              <a:buClr>
                <a:schemeClr val="accent6"/>
              </a:buClr>
              <a:buSzPct val="100000"/>
              <a:buFont typeface="Noto Sans Symbols"/>
              <a:buNone/>
              <a:defRPr b="0" i="0" sz="2000" u="none" cap="none" strike="noStrike">
                <a:solidFill>
                  <a:srgbClr val="888888"/>
                </a:solidFill>
                <a:latin typeface="Corbel"/>
                <a:ea typeface="Corbel"/>
                <a:cs typeface="Corbel"/>
                <a:sym typeface="Corbel"/>
              </a:defRPr>
            </a:lvl6pPr>
            <a:lvl7pPr indent="0" lvl="6" marL="2743200" marR="0" rtl="0" algn="ctr">
              <a:spcBef>
                <a:spcPts val="360"/>
              </a:spcBef>
              <a:buClr>
                <a:schemeClr val="accent1"/>
              </a:buClr>
              <a:buSzPct val="100000"/>
              <a:buFont typeface="Noto Sans Symbols"/>
              <a:buNone/>
              <a:defRPr b="0" i="0" sz="1800" u="none" cap="none" strike="noStrike">
                <a:solidFill>
                  <a:srgbClr val="888888"/>
                </a:solidFill>
                <a:latin typeface="Corbel"/>
                <a:ea typeface="Corbel"/>
                <a:cs typeface="Corbel"/>
                <a:sym typeface="Corbel"/>
              </a:defRPr>
            </a:lvl7pPr>
            <a:lvl8pPr indent="0" lvl="7" marL="3200400" marR="0" rtl="0" algn="ctr">
              <a:spcBef>
                <a:spcPts val="360"/>
              </a:spcBef>
              <a:buClr>
                <a:schemeClr val="accent2"/>
              </a:buClr>
              <a:buSzPct val="100000"/>
              <a:buFont typeface="Noto Sans Symbols"/>
              <a:buNone/>
              <a:defRPr b="0" i="0" sz="1800" u="none" cap="none" strike="noStrike">
                <a:solidFill>
                  <a:srgbClr val="888888"/>
                </a:solidFill>
                <a:latin typeface="Corbel"/>
                <a:ea typeface="Corbel"/>
                <a:cs typeface="Corbel"/>
                <a:sym typeface="Corbel"/>
              </a:defRPr>
            </a:lvl8pPr>
            <a:lvl9pPr indent="0" lvl="8" marL="3657600" marR="0" rtl="0" algn="ctr">
              <a:spcBef>
                <a:spcPts val="360"/>
              </a:spcBef>
              <a:buClr>
                <a:schemeClr val="accent3"/>
              </a:buClr>
              <a:buSzPct val="100000"/>
              <a:buFont typeface="Noto Sans Symbols"/>
              <a:buNone/>
              <a:defRPr b="0" i="0" sz="1800" u="none" cap="none" strike="noStrike">
                <a:solidFill>
                  <a:srgbClr val="888888"/>
                </a:solidFill>
                <a:latin typeface="Corbel"/>
                <a:ea typeface="Corbel"/>
                <a:cs typeface="Corbel"/>
                <a:sym typeface="Corbel"/>
              </a:defRPr>
            </a:lvl9pPr>
          </a:lstStyle>
          <a:p/>
        </p:txBody>
      </p:sp>
      <p:sp>
        <p:nvSpPr>
          <p:cNvPr id="21" name="Shape 21"/>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2" name="Shape 22"/>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3" name="Shape 2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i="0" lang="fr-FR" sz="1200" u="none" cap="none" strike="noStrike">
                <a:solidFill>
                  <a:srgbClr val="F2F2F2"/>
                </a:solidFill>
                <a:latin typeface="Corbel"/>
                <a:ea typeface="Corbel"/>
                <a:cs typeface="Corbel"/>
                <a:sym typeface="Corbel"/>
              </a:rPr>
              <a:t>‹#›</a:t>
            </a:fld>
          </a:p>
        </p:txBody>
      </p:sp>
      <p:sp>
        <p:nvSpPr>
          <p:cNvPr id="24" name="Shape 24"/>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2259195" y="-26805"/>
            <a:ext cx="4625609" cy="8229600"/>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rgbClr val="F2F2F2"/>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rgbClr val="F2F2F2"/>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rgbClr val="F2F2F2"/>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rgbClr val="F2F2F2"/>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rgbClr val="F2F2F2"/>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85" name="Shape 85"/>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6" name="Shape 86"/>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88" name="Shape 88"/>
        <p:cNvGrpSpPr/>
        <p:nvPr/>
      </p:nvGrpSpPr>
      <p:grpSpPr>
        <a:xfrm>
          <a:off x="0" y="0"/>
          <a:ext cx="0" cy="0"/>
          <a:chOff x="0" y="0"/>
          <a:chExt cx="0" cy="0"/>
        </a:xfrm>
      </p:grpSpPr>
      <p:sp>
        <p:nvSpPr>
          <p:cNvPr id="89" name="Shape 89"/>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0" name="Shape 90"/>
          <p:cNvSpPr/>
          <p:nvPr/>
        </p:nvSpPr>
        <p:spPr>
          <a:xfrm>
            <a:off x="6647687" y="0"/>
            <a:ext cx="2514601"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1" name="Shape 91"/>
          <p:cNvSpPr txBox="1"/>
          <p:nvPr>
            <p:ph type="title"/>
          </p:nvPr>
        </p:nvSpPr>
        <p:spPr>
          <a:xfrm rot="5400000">
            <a:off x="4808537" y="2247903"/>
            <a:ext cx="5851525" cy="1905000"/>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2" name="Shape 92"/>
          <p:cNvSpPr txBox="1"/>
          <p:nvPr>
            <p:ph idx="1" type="body"/>
          </p:nvPr>
        </p:nvSpPr>
        <p:spPr>
          <a:xfrm rot="5400000">
            <a:off x="541338" y="220663"/>
            <a:ext cx="5851525" cy="6019800"/>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rgbClr val="F2F2F2"/>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rgbClr val="F2F2F2"/>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rgbClr val="F2F2F2"/>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rgbClr val="F2F2F2"/>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rgbClr val="F2F2F2"/>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93" name="Shape 93"/>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1" type="ftr"/>
          </p:nvPr>
        </p:nvSpPr>
        <p:spPr>
          <a:xfrm>
            <a:off x="2640597" y="6377459"/>
            <a:ext cx="3836404" cy="365125"/>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5" name="Shape 9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gradFill>
          <a:gsLst>
            <a:gs pos="0">
              <a:srgbClr val="ACD448"/>
            </a:gs>
            <a:gs pos="37000">
              <a:srgbClr val="A4CA1B"/>
            </a:gs>
            <a:gs pos="72000">
              <a:srgbClr val="A3CF35"/>
            </a:gs>
            <a:gs pos="100000">
              <a:srgbClr val="9EA12B">
                <a:alpha val="93725"/>
              </a:srgbClr>
            </a:gs>
          </a:gsLst>
          <a:path path="circle">
            <a:fillToRect b="50%" l="50%" r="50%" t="50%"/>
          </a:path>
          <a:tileRect/>
        </a:gradFill>
      </p:bgPr>
    </p:bg>
    <p:spTree>
      <p:nvGrpSpPr>
        <p:cNvPr id="104" name="Shape 104"/>
        <p:cNvGrpSpPr/>
        <p:nvPr/>
      </p:nvGrpSpPr>
      <p:grpSpPr>
        <a:xfrm>
          <a:off x="0" y="0"/>
          <a:ext cx="0" cy="0"/>
          <a:chOff x="0" y="0"/>
          <a:chExt cx="0" cy="0"/>
        </a:xfrm>
      </p:grpSpPr>
      <p:sp>
        <p:nvSpPr>
          <p:cNvPr id="105" name="Shape 105"/>
          <p:cNvSpPr/>
          <p:nvPr/>
        </p:nvSpPr>
        <p:spPr>
          <a:xfrm>
            <a:off x="0" y="1"/>
            <a:ext cx="9144000" cy="2602520"/>
          </a:xfrm>
          <a:prstGeom prst="rect">
            <a:avLst/>
          </a:prstGeom>
          <a:solidFill>
            <a:srgbClr val="000000"/>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106" name="Shape 106"/>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107" name="Shape 107"/>
          <p:cNvSpPr txBox="1"/>
          <p:nvPr>
            <p:ph type="title"/>
          </p:nvPr>
        </p:nvSpPr>
        <p:spPr>
          <a:xfrm>
            <a:off x="749808" y="118872"/>
            <a:ext cx="8013192" cy="1636776"/>
          </a:xfrm>
          <a:prstGeom prst="rect">
            <a:avLst/>
          </a:prstGeom>
          <a:noFill/>
          <a:ln>
            <a:noFill/>
          </a:ln>
        </p:spPr>
        <p:txBody>
          <a:bodyPr anchorCtr="0" anchor="b" bIns="91425" lIns="91425" rIns="91425" wrap="square" tIns="91425"/>
          <a:lstStyle>
            <a:lvl1pPr indent="0" lvl="0" marL="0" marR="0" rtl="0" algn="l">
              <a:spcBef>
                <a:spcPts val="0"/>
              </a:spcBef>
              <a:buClr>
                <a:srgbClr val="A4CA1B"/>
              </a:buClr>
              <a:buSzPct val="100000"/>
              <a:buFont typeface="Corbel"/>
              <a:buNone/>
              <a:defRPr b="1" i="0" sz="47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8" name="Shape 108"/>
          <p:cNvSpPr txBox="1"/>
          <p:nvPr>
            <p:ph idx="1" type="body"/>
          </p:nvPr>
        </p:nvSpPr>
        <p:spPr>
          <a:xfrm>
            <a:off x="740664" y="1828800"/>
            <a:ext cx="8022336" cy="685800"/>
          </a:xfrm>
          <a:prstGeom prst="rect">
            <a:avLst/>
          </a:prstGeom>
          <a:noFill/>
          <a:ln>
            <a:noFill/>
          </a:ln>
        </p:spPr>
        <p:txBody>
          <a:bodyPr anchorCtr="0" anchor="t" bIns="91425" lIns="91425" rIns="91425" wrap="square" tIns="91425"/>
          <a:lstStyle>
            <a:lvl1pPr indent="0" lvl="0" marL="0" marR="0" rtl="0" algn="l">
              <a:spcBef>
                <a:spcPts val="0"/>
              </a:spcBef>
              <a:buClr>
                <a:srgbClr val="A4CA1B"/>
              </a:buClr>
              <a:buSzPct val="80000"/>
              <a:buFont typeface="Noto Sans Symbols"/>
              <a:buNone/>
              <a:defRPr b="0" i="0" sz="2000" u="none" cap="none" strike="noStrike">
                <a:solidFill>
                  <a:srgbClr val="FFFFFF"/>
                </a:solidFill>
                <a:latin typeface="Corbel"/>
                <a:ea typeface="Corbel"/>
                <a:cs typeface="Corbel"/>
                <a:sym typeface="Corbel"/>
              </a:defRPr>
            </a:lvl1pPr>
            <a:lvl2pPr indent="0" lvl="1" marL="457200" marR="0" rtl="0" algn="l">
              <a:spcBef>
                <a:spcPts val="360"/>
              </a:spcBef>
              <a:buClr>
                <a:schemeClr val="accent2"/>
              </a:buClr>
              <a:buSzPct val="90000"/>
              <a:buFont typeface="Noto Sans Symbols"/>
              <a:buNone/>
              <a:defRPr b="0" i="0" sz="1800" u="none" cap="none" strike="noStrike">
                <a:solidFill>
                  <a:schemeClr val="lt1"/>
                </a:solidFill>
                <a:latin typeface="Corbel"/>
                <a:ea typeface="Corbel"/>
                <a:cs typeface="Corbel"/>
                <a:sym typeface="Corbel"/>
              </a:defRPr>
            </a:lvl2pPr>
            <a:lvl3pPr indent="0" lvl="2" marL="914400" marR="0" rtl="0" algn="l">
              <a:spcBef>
                <a:spcPts val="320"/>
              </a:spcBef>
              <a:buClr>
                <a:srgbClr val="CB178E"/>
              </a:buClr>
              <a:buSzPct val="100000"/>
              <a:buFont typeface="Arial"/>
              <a:buNone/>
              <a:defRPr b="0" i="0" sz="1600" u="none" cap="none" strike="noStrike">
                <a:solidFill>
                  <a:schemeClr val="lt1"/>
                </a:solidFill>
                <a:latin typeface="Corbel"/>
                <a:ea typeface="Corbel"/>
                <a:cs typeface="Corbel"/>
                <a:sym typeface="Corbel"/>
              </a:defRPr>
            </a:lvl3pPr>
            <a:lvl4pPr indent="0" lvl="3" marL="1371600" marR="0" rtl="0" algn="l">
              <a:spcBef>
                <a:spcPts val="280"/>
              </a:spcBef>
              <a:buClr>
                <a:srgbClr val="EC342C"/>
              </a:buClr>
              <a:buSzPct val="100000"/>
              <a:buFont typeface="Arial"/>
              <a:buNone/>
              <a:defRPr b="0" i="0" sz="1400" u="none" cap="none" strike="noStrike">
                <a:solidFill>
                  <a:schemeClr val="lt1"/>
                </a:solidFill>
                <a:latin typeface="Corbel"/>
                <a:ea typeface="Corbel"/>
                <a:cs typeface="Corbel"/>
                <a:sym typeface="Corbel"/>
              </a:defRPr>
            </a:lvl4pPr>
            <a:lvl5pPr indent="0" lvl="4" marL="1828800" marR="0" rtl="0" algn="l">
              <a:spcBef>
                <a:spcPts val="280"/>
              </a:spcBef>
              <a:buClr>
                <a:srgbClr val="FDA92D"/>
              </a:buClr>
              <a:buSzPct val="100000"/>
              <a:buFont typeface="Noto Sans Symbols"/>
              <a:buNone/>
              <a:defRPr b="0" i="0" sz="1400" u="none" cap="none" strike="noStrike">
                <a:solidFill>
                  <a:schemeClr val="lt1"/>
                </a:solidFill>
                <a:latin typeface="Corbel"/>
                <a:ea typeface="Corbel"/>
                <a:cs typeface="Corbel"/>
                <a:sym typeface="Corbel"/>
              </a:defRPr>
            </a:lvl5pPr>
            <a:lvl6pPr indent="0" lvl="5" marL="2286000" marR="0" rtl="0" algn="l">
              <a:spcBef>
                <a:spcPts val="280"/>
              </a:spcBef>
              <a:buClr>
                <a:schemeClr val="accent6"/>
              </a:buClr>
              <a:buSzPct val="100000"/>
              <a:buFont typeface="Noto Sans Symbols"/>
              <a:buNone/>
              <a:defRPr b="0" i="0" sz="1400" u="none" cap="none" strike="noStrike">
                <a:solidFill>
                  <a:schemeClr val="lt1"/>
                </a:solidFill>
                <a:latin typeface="Corbel"/>
                <a:ea typeface="Corbel"/>
                <a:cs typeface="Corbel"/>
                <a:sym typeface="Corbel"/>
              </a:defRPr>
            </a:lvl6pPr>
            <a:lvl7pPr indent="0" lvl="6" marL="2743200" marR="0" rtl="0" algn="l">
              <a:spcBef>
                <a:spcPts val="280"/>
              </a:spcBef>
              <a:buClr>
                <a:schemeClr val="accent1"/>
              </a:buClr>
              <a:buSzPct val="100000"/>
              <a:buFont typeface="Noto Sans Symbols"/>
              <a:buNone/>
              <a:defRPr b="0" i="0" sz="1400" u="none" cap="none" strike="noStrike">
                <a:solidFill>
                  <a:schemeClr val="lt1"/>
                </a:solidFill>
                <a:latin typeface="Corbel"/>
                <a:ea typeface="Corbel"/>
                <a:cs typeface="Corbel"/>
                <a:sym typeface="Corbel"/>
              </a:defRPr>
            </a:lvl7pPr>
            <a:lvl8pPr indent="0" lvl="7" marL="3200400" marR="0" rtl="0" algn="l">
              <a:spcBef>
                <a:spcPts val="280"/>
              </a:spcBef>
              <a:buClr>
                <a:schemeClr val="accent2"/>
              </a:buClr>
              <a:buSzPct val="100000"/>
              <a:buFont typeface="Noto Sans Symbols"/>
              <a:buNone/>
              <a:defRPr b="0" i="0" sz="1400" u="none" cap="none" strike="noStrike">
                <a:solidFill>
                  <a:schemeClr val="lt1"/>
                </a:solidFill>
                <a:latin typeface="Corbel"/>
                <a:ea typeface="Corbel"/>
                <a:cs typeface="Corbel"/>
                <a:sym typeface="Corbel"/>
              </a:defRPr>
            </a:lvl8pPr>
            <a:lvl9pPr indent="0" lvl="8" marL="3657600" marR="0" rtl="0" algn="l">
              <a:spcBef>
                <a:spcPts val="280"/>
              </a:spcBef>
              <a:buClr>
                <a:schemeClr val="accent3"/>
              </a:buClr>
              <a:buSzPct val="100000"/>
              <a:buFont typeface="Noto Sans Symbols"/>
              <a:buNone/>
              <a:defRPr b="0" i="0" sz="1400" u="none" cap="none" strike="noStrike">
                <a:solidFill>
                  <a:schemeClr val="lt1"/>
                </a:solidFill>
                <a:latin typeface="Corbel"/>
                <a:ea typeface="Corbel"/>
                <a:cs typeface="Corbel"/>
                <a:sym typeface="Corbel"/>
              </a:defRPr>
            </a:lvl9pPr>
          </a:lstStyle>
          <a:p/>
        </p:txBody>
      </p:sp>
      <p:sp>
        <p:nvSpPr>
          <p:cNvPr id="109" name="Shape 109"/>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10" name="Shape 110"/>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11" name="Shape 11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bg>
      <p:bgPr>
        <a:solidFill>
          <a:srgbClr val="0F0F0F"/>
        </a:solidFill>
      </p:bgPr>
    </p:bg>
    <p:spTree>
      <p:nvGrpSpPr>
        <p:cNvPr id="25" name="Shape 25"/>
        <p:cNvGrpSpPr/>
        <p:nvPr/>
      </p:nvGrpSpPr>
      <p:grpSpPr>
        <a:xfrm>
          <a:off x="0" y="0"/>
          <a:ext cx="0" cy="0"/>
          <a:chOff x="0" y="0"/>
          <a:chExt cx="0" cy="0"/>
        </a:xfrm>
      </p:grpSpPr>
      <p:sp>
        <p:nvSpPr>
          <p:cNvPr id="26" name="Shape 26"/>
          <p:cNvSpPr txBox="1"/>
          <p:nvPr>
            <p:ph type="title"/>
          </p:nvPr>
        </p:nvSpPr>
        <p:spPr>
          <a:xfrm>
            <a:off x="457200" y="155448"/>
            <a:ext cx="8229600" cy="1252728"/>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457200" y="1775191"/>
            <a:ext cx="8229600" cy="4625609"/>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rgbClr val="F2F2F2"/>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rgbClr val="F2F2F2"/>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rgbClr val="F2F2F2"/>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rgbClr val="F2F2F2"/>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rgbClr val="F2F2F2"/>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28" name="Shape 28"/>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9" name="Shape 29"/>
          <p:cNvSpPr txBox="1"/>
          <p:nvPr>
            <p:ph idx="11" type="ftr"/>
          </p:nvPr>
        </p:nvSpPr>
        <p:spPr>
          <a:xfrm>
            <a:off x="3505200" y="6476999"/>
            <a:ext cx="4643115"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0" name="Shape 3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i="0" lang="fr-FR" sz="1200" u="none" cap="none" strike="noStrike">
                <a:solidFill>
                  <a:srgbClr val="F2F2F2"/>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31" name="Shape 31"/>
        <p:cNvGrpSpPr/>
        <p:nvPr/>
      </p:nvGrpSpPr>
      <p:grpSpPr>
        <a:xfrm>
          <a:off x="0" y="0"/>
          <a:ext cx="0" cy="0"/>
          <a:chOff x="0" y="0"/>
          <a:chExt cx="0" cy="0"/>
        </a:xfrm>
      </p:grpSpPr>
      <p:sp>
        <p:nvSpPr>
          <p:cNvPr id="32" name="Shape 32"/>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3" name="Shape 33"/>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4" name="Shape 3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8" name="Shape 38"/>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9" name="Shape 3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gradFill>
          <a:gsLst>
            <a:gs pos="0">
              <a:srgbClr val="ACD448"/>
            </a:gs>
            <a:gs pos="37000">
              <a:srgbClr val="A4CA1B"/>
            </a:gs>
            <a:gs pos="72000">
              <a:srgbClr val="A3CF35"/>
            </a:gs>
            <a:gs pos="100000">
              <a:srgbClr val="9EA12B">
                <a:alpha val="93725"/>
              </a:srgbClr>
            </a:gs>
          </a:gsLst>
          <a:path path="circle">
            <a:fillToRect b="50%" l="50%" r="50%" t="50%"/>
          </a:path>
          <a:tileRect/>
        </a:gradFill>
      </p:bgPr>
    </p:bg>
    <p:spTree>
      <p:nvGrpSpPr>
        <p:cNvPr id="40" name="Shape 40"/>
        <p:cNvGrpSpPr/>
        <p:nvPr/>
      </p:nvGrpSpPr>
      <p:grpSpPr>
        <a:xfrm>
          <a:off x="0" y="0"/>
          <a:ext cx="0" cy="0"/>
          <a:chOff x="0" y="0"/>
          <a:chExt cx="0" cy="0"/>
        </a:xfrm>
      </p:grpSpPr>
      <p:sp>
        <p:nvSpPr>
          <p:cNvPr id="41" name="Shape 41"/>
          <p:cNvSpPr/>
          <p:nvPr/>
        </p:nvSpPr>
        <p:spPr>
          <a:xfrm>
            <a:off x="0" y="1"/>
            <a:ext cx="9144000" cy="2602520"/>
          </a:xfrm>
          <a:prstGeom prst="rect">
            <a:avLst/>
          </a:prstGeom>
          <a:solidFill>
            <a:srgbClr val="000000"/>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42" name="Shape 42"/>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43" name="Shape 43"/>
          <p:cNvSpPr txBox="1"/>
          <p:nvPr>
            <p:ph type="title"/>
          </p:nvPr>
        </p:nvSpPr>
        <p:spPr>
          <a:xfrm>
            <a:off x="749808" y="118872"/>
            <a:ext cx="8013192" cy="1636776"/>
          </a:xfrm>
          <a:prstGeom prst="rect">
            <a:avLst/>
          </a:prstGeom>
          <a:noFill/>
          <a:ln>
            <a:noFill/>
          </a:ln>
        </p:spPr>
        <p:txBody>
          <a:bodyPr anchorCtr="0" anchor="b" bIns="91425" lIns="91425" rIns="91425" wrap="square" tIns="91425"/>
          <a:lstStyle>
            <a:lvl1pPr indent="0" lvl="0" marL="0" marR="0" rtl="0" algn="l">
              <a:spcBef>
                <a:spcPts val="0"/>
              </a:spcBef>
              <a:buClr>
                <a:srgbClr val="A4CA1B"/>
              </a:buClr>
              <a:buSzPct val="100000"/>
              <a:buFont typeface="Corbel"/>
              <a:buNone/>
              <a:defRPr b="1" i="0" sz="47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740664" y="1828800"/>
            <a:ext cx="8022336" cy="685800"/>
          </a:xfrm>
          <a:prstGeom prst="rect">
            <a:avLst/>
          </a:prstGeom>
          <a:noFill/>
          <a:ln>
            <a:noFill/>
          </a:ln>
        </p:spPr>
        <p:txBody>
          <a:bodyPr anchorCtr="0" anchor="t" bIns="91425" lIns="91425" rIns="91425" wrap="square" tIns="91425"/>
          <a:lstStyle>
            <a:lvl1pPr indent="0" lvl="0" marL="0" marR="0" rtl="0" algn="l">
              <a:spcBef>
                <a:spcPts val="0"/>
              </a:spcBef>
              <a:buClr>
                <a:srgbClr val="A4CA1B"/>
              </a:buClr>
              <a:buSzPct val="80000"/>
              <a:buFont typeface="Noto Sans Symbols"/>
              <a:buNone/>
              <a:defRPr b="0" i="0" sz="2000" u="none" cap="none" strike="noStrike">
                <a:solidFill>
                  <a:srgbClr val="FFFFFF"/>
                </a:solidFill>
                <a:latin typeface="Corbel"/>
                <a:ea typeface="Corbel"/>
                <a:cs typeface="Corbel"/>
                <a:sym typeface="Corbel"/>
              </a:defRPr>
            </a:lvl1pPr>
            <a:lvl2pPr indent="0" lvl="1" marL="457200" marR="0" rtl="0" algn="l">
              <a:spcBef>
                <a:spcPts val="360"/>
              </a:spcBef>
              <a:buClr>
                <a:schemeClr val="accent2"/>
              </a:buClr>
              <a:buSzPct val="90000"/>
              <a:buFont typeface="Noto Sans Symbols"/>
              <a:buNone/>
              <a:defRPr b="0" i="0" sz="1800" u="none" cap="none" strike="noStrike">
                <a:solidFill>
                  <a:schemeClr val="lt1"/>
                </a:solidFill>
                <a:latin typeface="Corbel"/>
                <a:ea typeface="Corbel"/>
                <a:cs typeface="Corbel"/>
                <a:sym typeface="Corbel"/>
              </a:defRPr>
            </a:lvl2pPr>
            <a:lvl3pPr indent="0" lvl="2" marL="914400" marR="0" rtl="0" algn="l">
              <a:spcBef>
                <a:spcPts val="320"/>
              </a:spcBef>
              <a:buClr>
                <a:srgbClr val="CB178E"/>
              </a:buClr>
              <a:buSzPct val="100000"/>
              <a:buFont typeface="Arial"/>
              <a:buNone/>
              <a:defRPr b="0" i="0" sz="1600" u="none" cap="none" strike="noStrike">
                <a:solidFill>
                  <a:schemeClr val="lt1"/>
                </a:solidFill>
                <a:latin typeface="Corbel"/>
                <a:ea typeface="Corbel"/>
                <a:cs typeface="Corbel"/>
                <a:sym typeface="Corbel"/>
              </a:defRPr>
            </a:lvl3pPr>
            <a:lvl4pPr indent="0" lvl="3" marL="1371600" marR="0" rtl="0" algn="l">
              <a:spcBef>
                <a:spcPts val="280"/>
              </a:spcBef>
              <a:buClr>
                <a:srgbClr val="EC342C"/>
              </a:buClr>
              <a:buSzPct val="100000"/>
              <a:buFont typeface="Arial"/>
              <a:buNone/>
              <a:defRPr b="0" i="0" sz="1400" u="none" cap="none" strike="noStrike">
                <a:solidFill>
                  <a:schemeClr val="lt1"/>
                </a:solidFill>
                <a:latin typeface="Corbel"/>
                <a:ea typeface="Corbel"/>
                <a:cs typeface="Corbel"/>
                <a:sym typeface="Corbel"/>
              </a:defRPr>
            </a:lvl4pPr>
            <a:lvl5pPr indent="0" lvl="4" marL="1828800" marR="0" rtl="0" algn="l">
              <a:spcBef>
                <a:spcPts val="280"/>
              </a:spcBef>
              <a:buClr>
                <a:srgbClr val="FDA92D"/>
              </a:buClr>
              <a:buSzPct val="100000"/>
              <a:buFont typeface="Noto Sans Symbols"/>
              <a:buNone/>
              <a:defRPr b="0" i="0" sz="1400" u="none" cap="none" strike="noStrike">
                <a:solidFill>
                  <a:schemeClr val="lt1"/>
                </a:solidFill>
                <a:latin typeface="Corbel"/>
                <a:ea typeface="Corbel"/>
                <a:cs typeface="Corbel"/>
                <a:sym typeface="Corbel"/>
              </a:defRPr>
            </a:lvl5pPr>
            <a:lvl6pPr indent="0" lvl="5" marL="2286000" marR="0" rtl="0" algn="l">
              <a:spcBef>
                <a:spcPts val="280"/>
              </a:spcBef>
              <a:buClr>
                <a:schemeClr val="accent6"/>
              </a:buClr>
              <a:buSzPct val="100000"/>
              <a:buFont typeface="Noto Sans Symbols"/>
              <a:buNone/>
              <a:defRPr b="0" i="0" sz="1400" u="none" cap="none" strike="noStrike">
                <a:solidFill>
                  <a:schemeClr val="lt1"/>
                </a:solidFill>
                <a:latin typeface="Corbel"/>
                <a:ea typeface="Corbel"/>
                <a:cs typeface="Corbel"/>
                <a:sym typeface="Corbel"/>
              </a:defRPr>
            </a:lvl6pPr>
            <a:lvl7pPr indent="0" lvl="6" marL="2743200" marR="0" rtl="0" algn="l">
              <a:spcBef>
                <a:spcPts val="280"/>
              </a:spcBef>
              <a:buClr>
                <a:schemeClr val="accent1"/>
              </a:buClr>
              <a:buSzPct val="100000"/>
              <a:buFont typeface="Noto Sans Symbols"/>
              <a:buNone/>
              <a:defRPr b="0" i="0" sz="1400" u="none" cap="none" strike="noStrike">
                <a:solidFill>
                  <a:schemeClr val="lt1"/>
                </a:solidFill>
                <a:latin typeface="Corbel"/>
                <a:ea typeface="Corbel"/>
                <a:cs typeface="Corbel"/>
                <a:sym typeface="Corbel"/>
              </a:defRPr>
            </a:lvl7pPr>
            <a:lvl8pPr indent="0" lvl="7" marL="3200400" marR="0" rtl="0" algn="l">
              <a:spcBef>
                <a:spcPts val="280"/>
              </a:spcBef>
              <a:buClr>
                <a:schemeClr val="accent2"/>
              </a:buClr>
              <a:buSzPct val="100000"/>
              <a:buFont typeface="Noto Sans Symbols"/>
              <a:buNone/>
              <a:defRPr b="0" i="0" sz="1400" u="none" cap="none" strike="noStrike">
                <a:solidFill>
                  <a:schemeClr val="lt1"/>
                </a:solidFill>
                <a:latin typeface="Corbel"/>
                <a:ea typeface="Corbel"/>
                <a:cs typeface="Corbel"/>
                <a:sym typeface="Corbel"/>
              </a:defRPr>
            </a:lvl8pPr>
            <a:lvl9pPr indent="0" lvl="8" marL="3657600" marR="0" rtl="0" algn="l">
              <a:spcBef>
                <a:spcPts val="280"/>
              </a:spcBef>
              <a:buClr>
                <a:schemeClr val="accent3"/>
              </a:buClr>
              <a:buSzPct val="100000"/>
              <a:buFont typeface="Noto Sans Symbols"/>
              <a:buNone/>
              <a:defRPr b="0" i="0" sz="1400" u="none" cap="none" strike="noStrike">
                <a:solidFill>
                  <a:schemeClr val="lt1"/>
                </a:solidFill>
                <a:latin typeface="Corbel"/>
                <a:ea typeface="Corbel"/>
                <a:cs typeface="Corbel"/>
                <a:sym typeface="Corbel"/>
              </a:defRPr>
            </a:lvl9pPr>
          </a:lstStyle>
          <a:p/>
        </p:txBody>
      </p:sp>
      <p:sp>
        <p:nvSpPr>
          <p:cNvPr id="45" name="Shape 45"/>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46" name="Shape 46"/>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47" name="Shape 4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8" name="Shape 48"/>
        <p:cNvGrpSpPr/>
        <p:nvPr/>
      </p:nvGrpSpPr>
      <p:grpSpPr>
        <a:xfrm>
          <a:off x="0" y="0"/>
          <a:ext cx="0" cy="0"/>
          <a:chOff x="0" y="0"/>
          <a:chExt cx="0" cy="0"/>
        </a:xfrm>
      </p:grpSpPr>
      <p:sp>
        <p:nvSpPr>
          <p:cNvPr id="49" name="Shape 49"/>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1773936"/>
            <a:ext cx="4038600" cy="4623816"/>
          </a:xfrm>
          <a:prstGeom prst="rect">
            <a:avLst/>
          </a:prstGeom>
          <a:noFill/>
          <a:ln>
            <a:noFill/>
          </a:ln>
        </p:spPr>
        <p:txBody>
          <a:bodyPr anchorCtr="0" anchor="t" bIns="91425" lIns="91425" rIns="91425" wrap="square" tIns="91425"/>
          <a:lstStyle>
            <a:lvl1pPr indent="-182372" lvl="0" marL="438912" marR="0" rtl="0" algn="l">
              <a:spcBef>
                <a:spcPts val="0"/>
              </a:spcBef>
              <a:buClr>
                <a:srgbClr val="A4CA1B"/>
              </a:buClr>
              <a:buSzPct val="80000"/>
              <a:buFont typeface="Noto Sans Symbols"/>
              <a:buChar char="◼"/>
              <a:defRPr b="0" i="0" sz="2800" u="none" cap="none" strike="noStrike">
                <a:solidFill>
                  <a:srgbClr val="F2F2F2"/>
                </a:solidFill>
                <a:latin typeface="Corbel"/>
                <a:ea typeface="Corbel"/>
                <a:cs typeface="Corbel"/>
                <a:sym typeface="Corbel"/>
              </a:defRPr>
            </a:lvl1pPr>
            <a:lvl2pPr indent="-137159" lvl="1" marL="731520" marR="0" rtl="0" algn="l">
              <a:spcBef>
                <a:spcPts val="480"/>
              </a:spcBef>
              <a:buClr>
                <a:schemeClr val="accent2"/>
              </a:buClr>
              <a:buSzPct val="90000"/>
              <a:buFont typeface="Noto Sans Symbols"/>
              <a:buChar char="▪"/>
              <a:defRPr b="0" i="0" sz="2400" u="none" cap="none" strike="noStrike">
                <a:solidFill>
                  <a:srgbClr val="F2F2F2"/>
                </a:solidFill>
                <a:latin typeface="Corbel"/>
                <a:ea typeface="Corbel"/>
                <a:cs typeface="Corbel"/>
                <a:sym typeface="Corbel"/>
              </a:defRPr>
            </a:lvl2pPr>
            <a:lvl3pPr indent="-107696" lvl="2" marL="996696" marR="0" rtl="0" algn="l">
              <a:spcBef>
                <a:spcPts val="400"/>
              </a:spcBef>
              <a:buClr>
                <a:srgbClr val="CB178E"/>
              </a:buClr>
              <a:buSzPct val="100000"/>
              <a:buFont typeface="Arial"/>
              <a:buChar char="▪"/>
              <a:defRPr b="0" i="0" sz="2000" u="none" cap="none" strike="noStrike">
                <a:solidFill>
                  <a:srgbClr val="F2F2F2"/>
                </a:solidFill>
                <a:latin typeface="Corbel"/>
                <a:ea typeface="Corbel"/>
                <a:cs typeface="Corbel"/>
                <a:sym typeface="Corbel"/>
              </a:defRPr>
            </a:lvl3pPr>
            <a:lvl4pPr indent="-73152" lvl="3" marL="1216152" marR="0" rtl="0" algn="l">
              <a:spcBef>
                <a:spcPts val="360"/>
              </a:spcBef>
              <a:buClr>
                <a:srgbClr val="EC342C"/>
              </a:buClr>
              <a:buSzPct val="100000"/>
              <a:buFont typeface="Arial"/>
              <a:buChar char="▪"/>
              <a:defRPr b="0" i="0" sz="1800" u="none" cap="none" strike="noStrike">
                <a:solidFill>
                  <a:srgbClr val="F2F2F2"/>
                </a:solidFill>
                <a:latin typeface="Corbel"/>
                <a:ea typeface="Corbel"/>
                <a:cs typeface="Corbel"/>
                <a:sym typeface="Corbel"/>
              </a:defRPr>
            </a:lvl4pPr>
            <a:lvl5pPr indent="-80264" lvl="4" marL="1426464" marR="0" rtl="0" algn="l">
              <a:spcBef>
                <a:spcPts val="360"/>
              </a:spcBef>
              <a:buClr>
                <a:srgbClr val="FDA92D"/>
              </a:buClr>
              <a:buSzPct val="100000"/>
              <a:buFont typeface="Noto Sans Symbols"/>
              <a:buChar char="•"/>
              <a:defRPr b="0" i="0" sz="1800" u="none" cap="none" strike="noStrike">
                <a:solidFill>
                  <a:srgbClr val="F2F2F2"/>
                </a:solidFill>
                <a:latin typeface="Corbel"/>
                <a:ea typeface="Corbel"/>
                <a:cs typeface="Corbel"/>
                <a:sym typeface="Corbel"/>
              </a:defRPr>
            </a:lvl5pPr>
            <a:lvl6pPr indent="-78232" lvl="5" marL="1627632" marR="0" rtl="0" algn="l">
              <a:spcBef>
                <a:spcPts val="360"/>
              </a:spcBef>
              <a:buClr>
                <a:schemeClr val="accent6"/>
              </a:buClr>
              <a:buSzPct val="100000"/>
              <a:buFont typeface="Noto Sans Symbols"/>
              <a:buChar char="⚫"/>
              <a:defRPr b="0" i="0" sz="18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51" name="Shape 51"/>
          <p:cNvSpPr txBox="1"/>
          <p:nvPr>
            <p:ph idx="2" type="body"/>
          </p:nvPr>
        </p:nvSpPr>
        <p:spPr>
          <a:xfrm>
            <a:off x="4648200" y="1773936"/>
            <a:ext cx="4038600" cy="4623816"/>
          </a:xfrm>
          <a:prstGeom prst="rect">
            <a:avLst/>
          </a:prstGeom>
          <a:noFill/>
          <a:ln>
            <a:noFill/>
          </a:ln>
        </p:spPr>
        <p:txBody>
          <a:bodyPr anchorCtr="0" anchor="t" bIns="91425" lIns="91425" rIns="91425" wrap="square" tIns="91425"/>
          <a:lstStyle>
            <a:lvl1pPr indent="-182372" lvl="0" marL="438912" marR="0" rtl="0" algn="l">
              <a:spcBef>
                <a:spcPts val="0"/>
              </a:spcBef>
              <a:buClr>
                <a:srgbClr val="A4CA1B"/>
              </a:buClr>
              <a:buSzPct val="80000"/>
              <a:buFont typeface="Noto Sans Symbols"/>
              <a:buChar char="◼"/>
              <a:defRPr b="0" i="0" sz="2800" u="none" cap="none" strike="noStrike">
                <a:solidFill>
                  <a:srgbClr val="F2F2F2"/>
                </a:solidFill>
                <a:latin typeface="Corbel"/>
                <a:ea typeface="Corbel"/>
                <a:cs typeface="Corbel"/>
                <a:sym typeface="Corbel"/>
              </a:defRPr>
            </a:lvl1pPr>
            <a:lvl2pPr indent="-137159" lvl="1" marL="731520" marR="0" rtl="0" algn="l">
              <a:spcBef>
                <a:spcPts val="480"/>
              </a:spcBef>
              <a:buClr>
                <a:schemeClr val="accent2"/>
              </a:buClr>
              <a:buSzPct val="90000"/>
              <a:buFont typeface="Noto Sans Symbols"/>
              <a:buChar char="▪"/>
              <a:defRPr b="0" i="0" sz="2400" u="none" cap="none" strike="noStrike">
                <a:solidFill>
                  <a:srgbClr val="F2F2F2"/>
                </a:solidFill>
                <a:latin typeface="Corbel"/>
                <a:ea typeface="Corbel"/>
                <a:cs typeface="Corbel"/>
                <a:sym typeface="Corbel"/>
              </a:defRPr>
            </a:lvl2pPr>
            <a:lvl3pPr indent="-107696" lvl="2" marL="996696" marR="0" rtl="0" algn="l">
              <a:spcBef>
                <a:spcPts val="400"/>
              </a:spcBef>
              <a:buClr>
                <a:srgbClr val="CB178E"/>
              </a:buClr>
              <a:buSzPct val="100000"/>
              <a:buFont typeface="Arial"/>
              <a:buChar char="▪"/>
              <a:defRPr b="0" i="0" sz="2000" u="none" cap="none" strike="noStrike">
                <a:solidFill>
                  <a:srgbClr val="F2F2F2"/>
                </a:solidFill>
                <a:latin typeface="Corbel"/>
                <a:ea typeface="Corbel"/>
                <a:cs typeface="Corbel"/>
                <a:sym typeface="Corbel"/>
              </a:defRPr>
            </a:lvl3pPr>
            <a:lvl4pPr indent="-73152" lvl="3" marL="1216152" marR="0" rtl="0" algn="l">
              <a:spcBef>
                <a:spcPts val="360"/>
              </a:spcBef>
              <a:buClr>
                <a:srgbClr val="EC342C"/>
              </a:buClr>
              <a:buSzPct val="100000"/>
              <a:buFont typeface="Arial"/>
              <a:buChar char="▪"/>
              <a:defRPr b="0" i="0" sz="1800" u="none" cap="none" strike="noStrike">
                <a:solidFill>
                  <a:srgbClr val="F2F2F2"/>
                </a:solidFill>
                <a:latin typeface="Corbel"/>
                <a:ea typeface="Corbel"/>
                <a:cs typeface="Corbel"/>
                <a:sym typeface="Corbel"/>
              </a:defRPr>
            </a:lvl4pPr>
            <a:lvl5pPr indent="-80264" lvl="4" marL="1426464" marR="0" rtl="0" algn="l">
              <a:spcBef>
                <a:spcPts val="360"/>
              </a:spcBef>
              <a:buClr>
                <a:srgbClr val="FDA92D"/>
              </a:buClr>
              <a:buSzPct val="100000"/>
              <a:buFont typeface="Noto Sans Symbols"/>
              <a:buChar char="•"/>
              <a:defRPr b="0" i="0" sz="1800" u="none" cap="none" strike="noStrike">
                <a:solidFill>
                  <a:srgbClr val="F2F2F2"/>
                </a:solidFill>
                <a:latin typeface="Corbel"/>
                <a:ea typeface="Corbel"/>
                <a:cs typeface="Corbel"/>
                <a:sym typeface="Corbel"/>
              </a:defRPr>
            </a:lvl5pPr>
            <a:lvl6pPr indent="-78232" lvl="5" marL="1627632" marR="0" rtl="0" algn="l">
              <a:spcBef>
                <a:spcPts val="360"/>
              </a:spcBef>
              <a:buClr>
                <a:schemeClr val="accent6"/>
              </a:buClr>
              <a:buSzPct val="100000"/>
              <a:buFont typeface="Noto Sans Symbols"/>
              <a:buChar char="⚫"/>
              <a:defRPr b="0" i="0" sz="18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52" name="Shape 52"/>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3" name="Shape 53"/>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4" name="Shape 5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5" name="Shape 55"/>
        <p:cNvGrpSpPr/>
        <p:nvPr/>
      </p:nvGrpSpPr>
      <p:grpSpPr>
        <a:xfrm>
          <a:off x="0" y="0"/>
          <a:ext cx="0" cy="0"/>
          <a:chOff x="0" y="0"/>
          <a:chExt cx="0" cy="0"/>
        </a:xfrm>
      </p:grpSpPr>
      <p:sp>
        <p:nvSpPr>
          <p:cNvPr id="56" name="Shape 56"/>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457200" y="1698987"/>
            <a:ext cx="4040188" cy="715355"/>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80000"/>
              <a:buFont typeface="Noto Sans Symbols"/>
              <a:buNone/>
              <a:defRPr b="1" i="0" sz="2300" u="none" cap="none" strike="noStrike">
                <a:solidFill>
                  <a:srgbClr val="F2F2F2"/>
                </a:solidFill>
                <a:latin typeface="Corbel"/>
                <a:ea typeface="Corbel"/>
                <a:cs typeface="Corbel"/>
                <a:sym typeface="Corbel"/>
              </a:defRPr>
            </a:lvl1pPr>
            <a:lvl2pPr indent="0" lvl="1" marL="457200" marR="0" rtl="0" algn="l">
              <a:spcBef>
                <a:spcPts val="400"/>
              </a:spcBef>
              <a:buClr>
                <a:schemeClr val="accent2"/>
              </a:buClr>
              <a:buSzPct val="90000"/>
              <a:buFont typeface="Noto Sans Symbols"/>
              <a:buNone/>
              <a:defRPr b="1" i="0" sz="2000" u="none" cap="none" strike="noStrike">
                <a:solidFill>
                  <a:srgbClr val="F2F2F2"/>
                </a:solidFill>
                <a:latin typeface="Corbel"/>
                <a:ea typeface="Corbel"/>
                <a:cs typeface="Corbel"/>
                <a:sym typeface="Corbel"/>
              </a:defRPr>
            </a:lvl2pPr>
            <a:lvl3pPr indent="0" lvl="2" marL="914400" marR="0" rtl="0" algn="l">
              <a:spcBef>
                <a:spcPts val="360"/>
              </a:spcBef>
              <a:buClr>
                <a:srgbClr val="CB178E"/>
              </a:buClr>
              <a:buSzPct val="100000"/>
              <a:buFont typeface="Arial"/>
              <a:buNone/>
              <a:defRPr b="1" i="0" sz="1800" u="none" cap="none" strike="noStrike">
                <a:solidFill>
                  <a:srgbClr val="F2F2F2"/>
                </a:solidFill>
                <a:latin typeface="Corbel"/>
                <a:ea typeface="Corbel"/>
                <a:cs typeface="Corbel"/>
                <a:sym typeface="Corbel"/>
              </a:defRPr>
            </a:lvl3pPr>
            <a:lvl4pPr indent="0" lvl="3" marL="1371600" marR="0" rtl="0" algn="l">
              <a:spcBef>
                <a:spcPts val="320"/>
              </a:spcBef>
              <a:buClr>
                <a:srgbClr val="EC342C"/>
              </a:buClr>
              <a:buSzPct val="100000"/>
              <a:buFont typeface="Arial"/>
              <a:buNone/>
              <a:defRPr b="1" i="0" sz="1600" u="none" cap="none" strike="noStrike">
                <a:solidFill>
                  <a:srgbClr val="F2F2F2"/>
                </a:solidFill>
                <a:latin typeface="Corbel"/>
                <a:ea typeface="Corbel"/>
                <a:cs typeface="Corbel"/>
                <a:sym typeface="Corbel"/>
              </a:defRPr>
            </a:lvl4pPr>
            <a:lvl5pPr indent="0" lvl="4" marL="1828800" marR="0" rtl="0" algn="l">
              <a:spcBef>
                <a:spcPts val="320"/>
              </a:spcBef>
              <a:buClr>
                <a:srgbClr val="FDA92D"/>
              </a:buClr>
              <a:buSzPct val="100000"/>
              <a:buFont typeface="Noto Sans Symbols"/>
              <a:buNone/>
              <a:defRPr b="1" i="0" sz="1600" u="none" cap="none" strike="noStrike">
                <a:solidFill>
                  <a:srgbClr val="F2F2F2"/>
                </a:solidFill>
                <a:latin typeface="Corbel"/>
                <a:ea typeface="Corbel"/>
                <a:cs typeface="Corbel"/>
                <a:sym typeface="Corbel"/>
              </a:defRPr>
            </a:lvl5pPr>
            <a:lvl6pPr indent="0" lvl="5" marL="2286000" marR="0" rtl="0" algn="l">
              <a:spcBef>
                <a:spcPts val="320"/>
              </a:spcBef>
              <a:buClr>
                <a:schemeClr val="accent6"/>
              </a:buClr>
              <a:buSzPct val="100000"/>
              <a:buFont typeface="Noto Sans Symbols"/>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accent1"/>
              </a:buClr>
              <a:buSzPct val="100000"/>
              <a:buFont typeface="Noto Sans Symbols"/>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accent2"/>
              </a:buClr>
              <a:buSzPct val="100000"/>
              <a:buFont typeface="Noto Sans Symbols"/>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accent3"/>
              </a:buClr>
              <a:buSzPct val="100000"/>
              <a:buFont typeface="Noto Sans Symbols"/>
              <a:buNone/>
              <a:defRPr b="1" i="0" sz="1600" u="none" cap="none" strike="noStrike">
                <a:solidFill>
                  <a:schemeClr val="dk1"/>
                </a:solidFill>
                <a:latin typeface="Corbel"/>
                <a:ea typeface="Corbel"/>
                <a:cs typeface="Corbel"/>
                <a:sym typeface="Corbel"/>
              </a:defRPr>
            </a:lvl9pPr>
          </a:lstStyle>
          <a:p/>
        </p:txBody>
      </p:sp>
      <p:sp>
        <p:nvSpPr>
          <p:cNvPr id="58" name="Shape 58"/>
          <p:cNvSpPr txBox="1"/>
          <p:nvPr>
            <p:ph idx="2" type="body"/>
          </p:nvPr>
        </p:nvSpPr>
        <p:spPr>
          <a:xfrm>
            <a:off x="457200" y="2449512"/>
            <a:ext cx="4040188" cy="3951288"/>
          </a:xfrm>
          <a:prstGeom prst="rect">
            <a:avLst/>
          </a:prstGeom>
          <a:noFill/>
          <a:ln>
            <a:noFill/>
          </a:ln>
        </p:spPr>
        <p:txBody>
          <a:bodyPr anchorCtr="0" anchor="t" bIns="91425" lIns="91425" rIns="91425" wrap="square" tIns="91425"/>
          <a:lstStyle>
            <a:lvl1pPr indent="-202692" lvl="0" marL="438912" marR="0" rtl="0" algn="l">
              <a:spcBef>
                <a:spcPts val="0"/>
              </a:spcBef>
              <a:buClr>
                <a:srgbClr val="A4CA1B"/>
              </a:buClr>
              <a:buSzPct val="80000"/>
              <a:buFont typeface="Noto Sans Symbols"/>
              <a:buChar char="◼"/>
              <a:defRPr b="0" i="0" sz="2400" u="none" cap="none" strike="noStrike">
                <a:solidFill>
                  <a:srgbClr val="F2F2F2"/>
                </a:solidFill>
                <a:latin typeface="Corbel"/>
                <a:ea typeface="Corbel"/>
                <a:cs typeface="Corbel"/>
                <a:sym typeface="Corbel"/>
              </a:defRPr>
            </a:lvl1pPr>
            <a:lvl2pPr indent="-160019" lvl="1" marL="731520" marR="0" rtl="0" algn="l">
              <a:spcBef>
                <a:spcPts val="400"/>
              </a:spcBef>
              <a:buClr>
                <a:schemeClr val="accent2"/>
              </a:buClr>
              <a:buSzPct val="90000"/>
              <a:buFont typeface="Noto Sans Symbols"/>
              <a:buChar char="▪"/>
              <a:defRPr b="0" i="0" sz="2000" u="none" cap="none" strike="noStrike">
                <a:solidFill>
                  <a:srgbClr val="F2F2F2"/>
                </a:solidFill>
                <a:latin typeface="Corbel"/>
                <a:ea typeface="Corbel"/>
                <a:cs typeface="Corbel"/>
                <a:sym typeface="Corbel"/>
              </a:defRPr>
            </a:lvl2pPr>
            <a:lvl3pPr indent="-120396" lvl="2" marL="996696" marR="0" rtl="0" algn="l">
              <a:spcBef>
                <a:spcPts val="360"/>
              </a:spcBef>
              <a:buClr>
                <a:srgbClr val="CB178E"/>
              </a:buClr>
              <a:buSzPct val="100000"/>
              <a:buFont typeface="Arial"/>
              <a:buChar char="▪"/>
              <a:defRPr b="0" i="0" sz="1800" u="none" cap="none" strike="noStrike">
                <a:solidFill>
                  <a:srgbClr val="F2F2F2"/>
                </a:solidFill>
                <a:latin typeface="Corbel"/>
                <a:ea typeface="Corbel"/>
                <a:cs typeface="Corbel"/>
                <a:sym typeface="Corbel"/>
              </a:defRPr>
            </a:lvl3pPr>
            <a:lvl4pPr indent="-85852" lvl="3" marL="1216152" marR="0" rtl="0" algn="l">
              <a:spcBef>
                <a:spcPts val="320"/>
              </a:spcBef>
              <a:buClr>
                <a:srgbClr val="EC342C"/>
              </a:buClr>
              <a:buSzPct val="100000"/>
              <a:buFont typeface="Arial"/>
              <a:buChar char="▪"/>
              <a:defRPr b="0" i="0" sz="1600" u="none" cap="none" strike="noStrike">
                <a:solidFill>
                  <a:srgbClr val="F2F2F2"/>
                </a:solidFill>
                <a:latin typeface="Corbel"/>
                <a:ea typeface="Corbel"/>
                <a:cs typeface="Corbel"/>
                <a:sym typeface="Corbel"/>
              </a:defRPr>
            </a:lvl4pPr>
            <a:lvl5pPr indent="-92964" lvl="4" marL="1426464" marR="0" rtl="0" algn="l">
              <a:spcBef>
                <a:spcPts val="320"/>
              </a:spcBef>
              <a:buClr>
                <a:srgbClr val="FDA92D"/>
              </a:buClr>
              <a:buSzPct val="100000"/>
              <a:buFont typeface="Noto Sans Symbols"/>
              <a:buChar char="•"/>
              <a:defRPr b="0" i="0" sz="1600" u="none" cap="none" strike="noStrike">
                <a:solidFill>
                  <a:srgbClr val="F2F2F2"/>
                </a:solidFill>
                <a:latin typeface="Corbel"/>
                <a:ea typeface="Corbel"/>
                <a:cs typeface="Corbel"/>
                <a:sym typeface="Corbel"/>
              </a:defRPr>
            </a:lvl5pPr>
            <a:lvl6pPr indent="-90932" lvl="5" marL="1627632" marR="0" rtl="0" algn="l">
              <a:spcBef>
                <a:spcPts val="320"/>
              </a:spcBef>
              <a:buClr>
                <a:schemeClr val="accent6"/>
              </a:buClr>
              <a:buSzPct val="100000"/>
              <a:buFont typeface="Noto Sans Symbols"/>
              <a:buChar char="⚫"/>
              <a:defRPr b="0" i="0" sz="1600" u="none" cap="none" strike="noStrike">
                <a:solidFill>
                  <a:schemeClr val="dk1"/>
                </a:solidFill>
                <a:latin typeface="Corbel"/>
                <a:ea typeface="Corbel"/>
                <a:cs typeface="Corbel"/>
                <a:sym typeface="Corbel"/>
              </a:defRPr>
            </a:lvl6pPr>
            <a:lvl7pPr indent="-88900" lvl="6" marL="1828800" marR="0" rtl="0" algn="l">
              <a:spcBef>
                <a:spcPts val="320"/>
              </a:spcBef>
              <a:buClr>
                <a:schemeClr val="accent1"/>
              </a:buClr>
              <a:buSzPct val="100000"/>
              <a:buFont typeface="Noto Sans Symbols"/>
              <a:buChar char="⚫"/>
              <a:defRPr b="0" i="0" sz="1600" u="none" cap="none" strike="noStrike">
                <a:solidFill>
                  <a:schemeClr val="dk1"/>
                </a:solidFill>
                <a:latin typeface="Corbel"/>
                <a:ea typeface="Corbel"/>
                <a:cs typeface="Corbel"/>
                <a:sym typeface="Corbel"/>
              </a:defRPr>
            </a:lvl7pPr>
            <a:lvl8pPr indent="-86867" lvl="7" marL="2029968" marR="0" rtl="0" algn="l">
              <a:spcBef>
                <a:spcPts val="320"/>
              </a:spcBef>
              <a:buClr>
                <a:schemeClr val="accent2"/>
              </a:buClr>
              <a:buSzPct val="100000"/>
              <a:buFont typeface="Noto Sans Symbols"/>
              <a:buChar char="⚫"/>
              <a:defRPr b="0" i="0" sz="1600" u="none" cap="none" strike="noStrike">
                <a:solidFill>
                  <a:schemeClr val="dk1"/>
                </a:solidFill>
                <a:latin typeface="Corbel"/>
                <a:ea typeface="Corbel"/>
                <a:cs typeface="Corbel"/>
                <a:sym typeface="Corbel"/>
              </a:defRPr>
            </a:lvl8pPr>
            <a:lvl9pPr indent="-84835" lvl="8" marL="2231136" marR="0" rtl="0" algn="l">
              <a:spcBef>
                <a:spcPts val="320"/>
              </a:spcBef>
              <a:buClr>
                <a:schemeClr val="accent3"/>
              </a:buClr>
              <a:buSzPct val="100000"/>
              <a:buFont typeface="Noto Sans Symbols"/>
              <a:buChar char="⚫"/>
              <a:defRPr b="0" i="0" sz="1600" u="none" cap="none" strike="noStrike">
                <a:solidFill>
                  <a:schemeClr val="dk1"/>
                </a:solidFill>
                <a:latin typeface="Corbel"/>
                <a:ea typeface="Corbel"/>
                <a:cs typeface="Corbel"/>
                <a:sym typeface="Corbel"/>
              </a:defRPr>
            </a:lvl9pPr>
          </a:lstStyle>
          <a:p/>
        </p:txBody>
      </p:sp>
      <p:sp>
        <p:nvSpPr>
          <p:cNvPr id="59" name="Shape 59"/>
          <p:cNvSpPr txBox="1"/>
          <p:nvPr>
            <p:ph idx="3" type="body"/>
          </p:nvPr>
        </p:nvSpPr>
        <p:spPr>
          <a:xfrm>
            <a:off x="4645025" y="1698987"/>
            <a:ext cx="4041775" cy="715355"/>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80000"/>
              <a:buFont typeface="Noto Sans Symbols"/>
              <a:buNone/>
              <a:defRPr b="1" i="0" sz="2300" u="none" cap="none" strike="noStrike">
                <a:solidFill>
                  <a:srgbClr val="F2F2F2"/>
                </a:solidFill>
                <a:latin typeface="Corbel"/>
                <a:ea typeface="Corbel"/>
                <a:cs typeface="Corbel"/>
                <a:sym typeface="Corbel"/>
              </a:defRPr>
            </a:lvl1pPr>
            <a:lvl2pPr indent="0" lvl="1" marL="457200" marR="0" rtl="0" algn="l">
              <a:spcBef>
                <a:spcPts val="400"/>
              </a:spcBef>
              <a:buClr>
                <a:schemeClr val="accent2"/>
              </a:buClr>
              <a:buSzPct val="90000"/>
              <a:buFont typeface="Noto Sans Symbols"/>
              <a:buNone/>
              <a:defRPr b="1" i="0" sz="2000" u="none" cap="none" strike="noStrike">
                <a:solidFill>
                  <a:srgbClr val="F2F2F2"/>
                </a:solidFill>
                <a:latin typeface="Corbel"/>
                <a:ea typeface="Corbel"/>
                <a:cs typeface="Corbel"/>
                <a:sym typeface="Corbel"/>
              </a:defRPr>
            </a:lvl2pPr>
            <a:lvl3pPr indent="0" lvl="2" marL="914400" marR="0" rtl="0" algn="l">
              <a:spcBef>
                <a:spcPts val="360"/>
              </a:spcBef>
              <a:buClr>
                <a:srgbClr val="CB178E"/>
              </a:buClr>
              <a:buSzPct val="100000"/>
              <a:buFont typeface="Arial"/>
              <a:buNone/>
              <a:defRPr b="1" i="0" sz="1800" u="none" cap="none" strike="noStrike">
                <a:solidFill>
                  <a:srgbClr val="F2F2F2"/>
                </a:solidFill>
                <a:latin typeface="Corbel"/>
                <a:ea typeface="Corbel"/>
                <a:cs typeface="Corbel"/>
                <a:sym typeface="Corbel"/>
              </a:defRPr>
            </a:lvl3pPr>
            <a:lvl4pPr indent="0" lvl="3" marL="1371600" marR="0" rtl="0" algn="l">
              <a:spcBef>
                <a:spcPts val="320"/>
              </a:spcBef>
              <a:buClr>
                <a:srgbClr val="EC342C"/>
              </a:buClr>
              <a:buSzPct val="100000"/>
              <a:buFont typeface="Arial"/>
              <a:buNone/>
              <a:defRPr b="1" i="0" sz="1600" u="none" cap="none" strike="noStrike">
                <a:solidFill>
                  <a:srgbClr val="F2F2F2"/>
                </a:solidFill>
                <a:latin typeface="Corbel"/>
                <a:ea typeface="Corbel"/>
                <a:cs typeface="Corbel"/>
                <a:sym typeface="Corbel"/>
              </a:defRPr>
            </a:lvl4pPr>
            <a:lvl5pPr indent="0" lvl="4" marL="1828800" marR="0" rtl="0" algn="l">
              <a:spcBef>
                <a:spcPts val="320"/>
              </a:spcBef>
              <a:buClr>
                <a:srgbClr val="FDA92D"/>
              </a:buClr>
              <a:buSzPct val="100000"/>
              <a:buFont typeface="Noto Sans Symbols"/>
              <a:buNone/>
              <a:defRPr b="1" i="0" sz="1600" u="none" cap="none" strike="noStrike">
                <a:solidFill>
                  <a:srgbClr val="F2F2F2"/>
                </a:solidFill>
                <a:latin typeface="Corbel"/>
                <a:ea typeface="Corbel"/>
                <a:cs typeface="Corbel"/>
                <a:sym typeface="Corbel"/>
              </a:defRPr>
            </a:lvl5pPr>
            <a:lvl6pPr indent="0" lvl="5" marL="2286000" marR="0" rtl="0" algn="l">
              <a:spcBef>
                <a:spcPts val="320"/>
              </a:spcBef>
              <a:buClr>
                <a:schemeClr val="accent6"/>
              </a:buClr>
              <a:buSzPct val="100000"/>
              <a:buFont typeface="Noto Sans Symbols"/>
              <a:buNone/>
              <a:defRPr b="1" i="0" sz="1600" u="none" cap="none" strike="noStrike">
                <a:solidFill>
                  <a:schemeClr val="dk1"/>
                </a:solidFill>
                <a:latin typeface="Corbel"/>
                <a:ea typeface="Corbel"/>
                <a:cs typeface="Corbel"/>
                <a:sym typeface="Corbel"/>
              </a:defRPr>
            </a:lvl6pPr>
            <a:lvl7pPr indent="0" lvl="6" marL="2743200" marR="0" rtl="0" algn="l">
              <a:spcBef>
                <a:spcPts val="320"/>
              </a:spcBef>
              <a:buClr>
                <a:schemeClr val="accent1"/>
              </a:buClr>
              <a:buSzPct val="100000"/>
              <a:buFont typeface="Noto Sans Symbols"/>
              <a:buNone/>
              <a:defRPr b="1" i="0" sz="1600" u="none" cap="none" strike="noStrike">
                <a:solidFill>
                  <a:schemeClr val="dk1"/>
                </a:solidFill>
                <a:latin typeface="Corbel"/>
                <a:ea typeface="Corbel"/>
                <a:cs typeface="Corbel"/>
                <a:sym typeface="Corbel"/>
              </a:defRPr>
            </a:lvl7pPr>
            <a:lvl8pPr indent="0" lvl="7" marL="3200400" marR="0" rtl="0" algn="l">
              <a:spcBef>
                <a:spcPts val="320"/>
              </a:spcBef>
              <a:buClr>
                <a:schemeClr val="accent2"/>
              </a:buClr>
              <a:buSzPct val="100000"/>
              <a:buFont typeface="Noto Sans Symbols"/>
              <a:buNone/>
              <a:defRPr b="1" i="0" sz="1600" u="none" cap="none" strike="noStrike">
                <a:solidFill>
                  <a:schemeClr val="dk1"/>
                </a:solidFill>
                <a:latin typeface="Corbel"/>
                <a:ea typeface="Corbel"/>
                <a:cs typeface="Corbel"/>
                <a:sym typeface="Corbel"/>
              </a:defRPr>
            </a:lvl8pPr>
            <a:lvl9pPr indent="0" lvl="8" marL="3657600" marR="0" rtl="0" algn="l">
              <a:spcBef>
                <a:spcPts val="320"/>
              </a:spcBef>
              <a:buClr>
                <a:schemeClr val="accent3"/>
              </a:buClr>
              <a:buSzPct val="100000"/>
              <a:buFont typeface="Noto Sans Symbols"/>
              <a:buNone/>
              <a:defRPr b="1" i="0" sz="1600" u="none" cap="none" strike="noStrike">
                <a:solidFill>
                  <a:schemeClr val="dk1"/>
                </a:solidFill>
                <a:latin typeface="Corbel"/>
                <a:ea typeface="Corbel"/>
                <a:cs typeface="Corbel"/>
                <a:sym typeface="Corbel"/>
              </a:defRPr>
            </a:lvl9pPr>
          </a:lstStyle>
          <a:p/>
        </p:txBody>
      </p:sp>
      <p:sp>
        <p:nvSpPr>
          <p:cNvPr id="60" name="Shape 60"/>
          <p:cNvSpPr txBox="1"/>
          <p:nvPr>
            <p:ph idx="4" type="body"/>
          </p:nvPr>
        </p:nvSpPr>
        <p:spPr>
          <a:xfrm>
            <a:off x="4645025" y="2449512"/>
            <a:ext cx="4041775" cy="3951288"/>
          </a:xfrm>
          <a:prstGeom prst="rect">
            <a:avLst/>
          </a:prstGeom>
          <a:noFill/>
          <a:ln>
            <a:noFill/>
          </a:ln>
        </p:spPr>
        <p:txBody>
          <a:bodyPr anchorCtr="0" anchor="t" bIns="91425" lIns="91425" rIns="91425" wrap="square" tIns="91425"/>
          <a:lstStyle>
            <a:lvl1pPr indent="-202692" lvl="0" marL="438912" marR="0" rtl="0" algn="l">
              <a:spcBef>
                <a:spcPts val="0"/>
              </a:spcBef>
              <a:buClr>
                <a:srgbClr val="A4CA1B"/>
              </a:buClr>
              <a:buSzPct val="80000"/>
              <a:buFont typeface="Noto Sans Symbols"/>
              <a:buChar char="◼"/>
              <a:defRPr b="0" i="0" sz="2400" u="none" cap="none" strike="noStrike">
                <a:solidFill>
                  <a:srgbClr val="F2F2F2"/>
                </a:solidFill>
                <a:latin typeface="Corbel"/>
                <a:ea typeface="Corbel"/>
                <a:cs typeface="Corbel"/>
                <a:sym typeface="Corbel"/>
              </a:defRPr>
            </a:lvl1pPr>
            <a:lvl2pPr indent="-160019" lvl="1" marL="731520" marR="0" rtl="0" algn="l">
              <a:spcBef>
                <a:spcPts val="400"/>
              </a:spcBef>
              <a:buClr>
                <a:schemeClr val="accent2"/>
              </a:buClr>
              <a:buSzPct val="90000"/>
              <a:buFont typeface="Noto Sans Symbols"/>
              <a:buChar char="▪"/>
              <a:defRPr b="0" i="0" sz="2000" u="none" cap="none" strike="noStrike">
                <a:solidFill>
                  <a:srgbClr val="F2F2F2"/>
                </a:solidFill>
                <a:latin typeface="Corbel"/>
                <a:ea typeface="Corbel"/>
                <a:cs typeface="Corbel"/>
                <a:sym typeface="Corbel"/>
              </a:defRPr>
            </a:lvl2pPr>
            <a:lvl3pPr indent="-120396" lvl="2" marL="996696" marR="0" rtl="0" algn="l">
              <a:spcBef>
                <a:spcPts val="360"/>
              </a:spcBef>
              <a:buClr>
                <a:srgbClr val="CB178E"/>
              </a:buClr>
              <a:buSzPct val="100000"/>
              <a:buFont typeface="Arial"/>
              <a:buChar char="▪"/>
              <a:defRPr b="0" i="0" sz="1800" u="none" cap="none" strike="noStrike">
                <a:solidFill>
                  <a:srgbClr val="F2F2F2"/>
                </a:solidFill>
                <a:latin typeface="Corbel"/>
                <a:ea typeface="Corbel"/>
                <a:cs typeface="Corbel"/>
                <a:sym typeface="Corbel"/>
              </a:defRPr>
            </a:lvl3pPr>
            <a:lvl4pPr indent="-85852" lvl="3" marL="1216152" marR="0" rtl="0" algn="l">
              <a:spcBef>
                <a:spcPts val="320"/>
              </a:spcBef>
              <a:buClr>
                <a:srgbClr val="EC342C"/>
              </a:buClr>
              <a:buSzPct val="100000"/>
              <a:buFont typeface="Arial"/>
              <a:buChar char="▪"/>
              <a:defRPr b="0" i="0" sz="1600" u="none" cap="none" strike="noStrike">
                <a:solidFill>
                  <a:srgbClr val="F2F2F2"/>
                </a:solidFill>
                <a:latin typeface="Corbel"/>
                <a:ea typeface="Corbel"/>
                <a:cs typeface="Corbel"/>
                <a:sym typeface="Corbel"/>
              </a:defRPr>
            </a:lvl4pPr>
            <a:lvl5pPr indent="-92964" lvl="4" marL="1426464" marR="0" rtl="0" algn="l">
              <a:spcBef>
                <a:spcPts val="320"/>
              </a:spcBef>
              <a:buClr>
                <a:srgbClr val="FDA92D"/>
              </a:buClr>
              <a:buSzPct val="100000"/>
              <a:buFont typeface="Noto Sans Symbols"/>
              <a:buChar char="•"/>
              <a:defRPr b="0" i="0" sz="1600" u="none" cap="none" strike="noStrike">
                <a:solidFill>
                  <a:srgbClr val="F2F2F2"/>
                </a:solidFill>
                <a:latin typeface="Corbel"/>
                <a:ea typeface="Corbel"/>
                <a:cs typeface="Corbel"/>
                <a:sym typeface="Corbel"/>
              </a:defRPr>
            </a:lvl5pPr>
            <a:lvl6pPr indent="-90932" lvl="5" marL="1627632" marR="0" rtl="0" algn="l">
              <a:spcBef>
                <a:spcPts val="320"/>
              </a:spcBef>
              <a:buClr>
                <a:schemeClr val="accent6"/>
              </a:buClr>
              <a:buSzPct val="100000"/>
              <a:buFont typeface="Noto Sans Symbols"/>
              <a:buChar char="⚫"/>
              <a:defRPr b="0" i="0" sz="1600" u="none" cap="none" strike="noStrike">
                <a:solidFill>
                  <a:schemeClr val="dk1"/>
                </a:solidFill>
                <a:latin typeface="Corbel"/>
                <a:ea typeface="Corbel"/>
                <a:cs typeface="Corbel"/>
                <a:sym typeface="Corbel"/>
              </a:defRPr>
            </a:lvl6pPr>
            <a:lvl7pPr indent="-88900" lvl="6" marL="1828800" marR="0" rtl="0" algn="l">
              <a:spcBef>
                <a:spcPts val="320"/>
              </a:spcBef>
              <a:buClr>
                <a:schemeClr val="accent1"/>
              </a:buClr>
              <a:buSzPct val="100000"/>
              <a:buFont typeface="Noto Sans Symbols"/>
              <a:buChar char="⚫"/>
              <a:defRPr b="0" i="0" sz="1600" u="none" cap="none" strike="noStrike">
                <a:solidFill>
                  <a:schemeClr val="dk1"/>
                </a:solidFill>
                <a:latin typeface="Corbel"/>
                <a:ea typeface="Corbel"/>
                <a:cs typeface="Corbel"/>
                <a:sym typeface="Corbel"/>
              </a:defRPr>
            </a:lvl7pPr>
            <a:lvl8pPr indent="-86867" lvl="7" marL="2029968" marR="0" rtl="0" algn="l">
              <a:spcBef>
                <a:spcPts val="320"/>
              </a:spcBef>
              <a:buClr>
                <a:schemeClr val="accent2"/>
              </a:buClr>
              <a:buSzPct val="100000"/>
              <a:buFont typeface="Noto Sans Symbols"/>
              <a:buChar char="⚫"/>
              <a:defRPr b="0" i="0" sz="1600" u="none" cap="none" strike="noStrike">
                <a:solidFill>
                  <a:schemeClr val="dk1"/>
                </a:solidFill>
                <a:latin typeface="Corbel"/>
                <a:ea typeface="Corbel"/>
                <a:cs typeface="Corbel"/>
                <a:sym typeface="Corbel"/>
              </a:defRPr>
            </a:lvl8pPr>
            <a:lvl9pPr indent="-84835" lvl="8" marL="2231136" marR="0" rtl="0" algn="l">
              <a:spcBef>
                <a:spcPts val="320"/>
              </a:spcBef>
              <a:buClr>
                <a:schemeClr val="accent3"/>
              </a:buClr>
              <a:buSzPct val="100000"/>
              <a:buFont typeface="Noto Sans Symbols"/>
              <a:buChar char="⚫"/>
              <a:defRPr b="0" i="0" sz="1600" u="none" cap="none" strike="noStrike">
                <a:solidFill>
                  <a:schemeClr val="dk1"/>
                </a:solidFill>
                <a:latin typeface="Corbel"/>
                <a:ea typeface="Corbel"/>
                <a:cs typeface="Corbel"/>
                <a:sym typeface="Corbel"/>
              </a:defRPr>
            </a:lvl9pPr>
          </a:lstStyle>
          <a:p/>
        </p:txBody>
      </p:sp>
      <p:sp>
        <p:nvSpPr>
          <p:cNvPr id="61" name="Shape 61"/>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167838" y="152400"/>
            <a:ext cx="2523744" cy="978408"/>
          </a:xfrm>
          <a:prstGeom prst="rect">
            <a:avLst/>
          </a:prstGeom>
          <a:noFill/>
          <a:ln>
            <a:noFill/>
          </a:ln>
        </p:spPr>
        <p:txBody>
          <a:bodyPr anchorCtr="0" anchor="b" bIns="91425" lIns="91425" rIns="91425" wrap="square" tIns="91425"/>
          <a:lstStyle>
            <a:lvl1pPr indent="0" lvl="0" marL="0" marR="0" rtl="0" algn="l">
              <a:spcBef>
                <a:spcPts val="0"/>
              </a:spcBef>
              <a:buClr>
                <a:srgbClr val="A4CA1B"/>
              </a:buClr>
              <a:buSzPct val="100000"/>
              <a:buFont typeface="Corbel"/>
              <a:buNone/>
              <a:defRPr b="0" i="0" sz="20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3019377" y="1743133"/>
            <a:ext cx="5920641" cy="4558885"/>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rgbClr val="F2F2F2"/>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rgbClr val="F2F2F2"/>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rgbClr val="F2F2F2"/>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rgbClr val="F2F2F2"/>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rgbClr val="F2F2F2"/>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dk1"/>
                </a:solidFill>
                <a:latin typeface="Corbel"/>
                <a:ea typeface="Corbel"/>
                <a:cs typeface="Corbel"/>
                <a:sym typeface="Corbel"/>
              </a:defRPr>
            </a:lvl6pPr>
            <a:lvl7pPr indent="-63500" lvl="6" marL="1828800" marR="0" rtl="0" algn="l">
              <a:spcBef>
                <a:spcPts val="400"/>
              </a:spcBef>
              <a:buClr>
                <a:schemeClr val="accent1"/>
              </a:buClr>
              <a:buSzPct val="100000"/>
              <a:buFont typeface="Noto Sans Symbols"/>
              <a:buChar char="⚫"/>
              <a:defRPr b="0" i="0" sz="2000" u="none" cap="none" strike="noStrike">
                <a:solidFill>
                  <a:schemeClr val="dk1"/>
                </a:solidFill>
                <a:latin typeface="Corbel"/>
                <a:ea typeface="Corbel"/>
                <a:cs typeface="Corbel"/>
                <a:sym typeface="Corbel"/>
              </a:defRPr>
            </a:lvl7pPr>
            <a:lvl8pPr indent="-61467" lvl="7" marL="2029968" marR="0" rtl="0" algn="l">
              <a:spcBef>
                <a:spcPts val="400"/>
              </a:spcBef>
              <a:buClr>
                <a:schemeClr val="accent2"/>
              </a:buClr>
              <a:buSzPct val="100000"/>
              <a:buFont typeface="Noto Sans Symbols"/>
              <a:buChar char="⚫"/>
              <a:defRPr b="0" i="0" sz="2000" u="none" cap="none" strike="noStrike">
                <a:solidFill>
                  <a:schemeClr val="dk1"/>
                </a:solidFill>
                <a:latin typeface="Corbel"/>
                <a:ea typeface="Corbel"/>
                <a:cs typeface="Corbel"/>
                <a:sym typeface="Corbel"/>
              </a:defRPr>
            </a:lvl8pPr>
            <a:lvl9pPr indent="-59435" lvl="8" marL="2231136" marR="0" rtl="0" algn="l">
              <a:spcBef>
                <a:spcPts val="400"/>
              </a:spcBef>
              <a:buClr>
                <a:schemeClr val="accent3"/>
              </a:buClr>
              <a:buSzPct val="100000"/>
              <a:buFont typeface="Noto Sans Symbols"/>
              <a:buChar char="⚫"/>
              <a:defRPr b="0" i="0" sz="2000" u="none" cap="none" strike="noStrike">
                <a:solidFill>
                  <a:schemeClr val="dk1"/>
                </a:solidFill>
                <a:latin typeface="Corbel"/>
                <a:ea typeface="Corbel"/>
                <a:cs typeface="Corbel"/>
                <a:sym typeface="Corbel"/>
              </a:defRPr>
            </a:lvl9pPr>
          </a:lstStyle>
          <a:p/>
        </p:txBody>
      </p:sp>
      <p:sp>
        <p:nvSpPr>
          <p:cNvPr id="67" name="Shape 67"/>
          <p:cNvSpPr txBox="1"/>
          <p:nvPr>
            <p:ph idx="2" type="body"/>
          </p:nvPr>
        </p:nvSpPr>
        <p:spPr>
          <a:xfrm>
            <a:off x="167838" y="1730018"/>
            <a:ext cx="2468880" cy="4572000"/>
          </a:xfrm>
          <a:prstGeom prst="rect">
            <a:avLst/>
          </a:prstGeom>
          <a:noFill/>
          <a:ln>
            <a:noFill/>
          </a:ln>
        </p:spPr>
        <p:txBody>
          <a:bodyPr anchorCtr="0" anchor="t" bIns="91425" lIns="91425" rIns="91425" wrap="square" tIns="91425"/>
          <a:lstStyle>
            <a:lvl1pPr indent="0" lvl="0" marL="0" marR="0" rtl="0" algn="l">
              <a:spcBef>
                <a:spcPts val="0"/>
              </a:spcBef>
              <a:buClr>
                <a:srgbClr val="A4CA1B"/>
              </a:buClr>
              <a:buSzPct val="80000"/>
              <a:buFont typeface="Noto Sans Symbols"/>
              <a:buNone/>
              <a:defRPr b="0" i="0" sz="1400" u="none" cap="none" strike="noStrike">
                <a:solidFill>
                  <a:srgbClr val="F2F2F2"/>
                </a:solidFill>
                <a:latin typeface="Corbel"/>
                <a:ea typeface="Corbel"/>
                <a:cs typeface="Corbel"/>
                <a:sym typeface="Corbel"/>
              </a:defRPr>
            </a:lvl1pPr>
            <a:lvl2pPr indent="0" lvl="1" marL="457200" marR="0" rtl="0" algn="l">
              <a:spcBef>
                <a:spcPts val="240"/>
              </a:spcBef>
              <a:buClr>
                <a:schemeClr val="accent2"/>
              </a:buClr>
              <a:buSzPct val="90000"/>
              <a:buFont typeface="Noto Sans Symbols"/>
              <a:buNone/>
              <a:defRPr b="0" i="0" sz="1200" u="none" cap="none" strike="noStrike">
                <a:solidFill>
                  <a:srgbClr val="F2F2F2"/>
                </a:solidFill>
                <a:latin typeface="Corbel"/>
                <a:ea typeface="Corbel"/>
                <a:cs typeface="Corbel"/>
                <a:sym typeface="Corbel"/>
              </a:defRPr>
            </a:lvl2pPr>
            <a:lvl3pPr indent="0" lvl="2" marL="914400" marR="0" rtl="0" algn="l">
              <a:spcBef>
                <a:spcPts val="200"/>
              </a:spcBef>
              <a:buClr>
                <a:srgbClr val="CB178E"/>
              </a:buClr>
              <a:buSzPct val="100000"/>
              <a:buFont typeface="Arial"/>
              <a:buNone/>
              <a:defRPr b="0" i="0" sz="1000" u="none" cap="none" strike="noStrike">
                <a:solidFill>
                  <a:srgbClr val="F2F2F2"/>
                </a:solidFill>
                <a:latin typeface="Corbel"/>
                <a:ea typeface="Corbel"/>
                <a:cs typeface="Corbel"/>
                <a:sym typeface="Corbel"/>
              </a:defRPr>
            </a:lvl3pPr>
            <a:lvl4pPr indent="0" lvl="3" marL="1371600" marR="0" rtl="0" algn="l">
              <a:spcBef>
                <a:spcPts val="180"/>
              </a:spcBef>
              <a:buClr>
                <a:srgbClr val="EC342C"/>
              </a:buClr>
              <a:buSzPct val="100000"/>
              <a:buFont typeface="Arial"/>
              <a:buNone/>
              <a:defRPr b="0" i="0" sz="900" u="none" cap="none" strike="noStrike">
                <a:solidFill>
                  <a:srgbClr val="F2F2F2"/>
                </a:solidFill>
                <a:latin typeface="Corbel"/>
                <a:ea typeface="Corbel"/>
                <a:cs typeface="Corbel"/>
                <a:sym typeface="Corbel"/>
              </a:defRPr>
            </a:lvl4pPr>
            <a:lvl5pPr indent="0" lvl="4" marL="1828800" marR="0" rtl="0" algn="l">
              <a:spcBef>
                <a:spcPts val="180"/>
              </a:spcBef>
              <a:buClr>
                <a:srgbClr val="FDA92D"/>
              </a:buClr>
              <a:buSzPct val="100000"/>
              <a:buFont typeface="Noto Sans Symbols"/>
              <a:buNone/>
              <a:defRPr b="0" i="0" sz="900" u="none" cap="none" strike="noStrike">
                <a:solidFill>
                  <a:srgbClr val="F2F2F2"/>
                </a:solidFill>
                <a:latin typeface="Corbel"/>
                <a:ea typeface="Corbel"/>
                <a:cs typeface="Corbel"/>
                <a:sym typeface="Corbel"/>
              </a:defRPr>
            </a:lvl5pPr>
            <a:lvl6pPr indent="0" lvl="5" marL="2286000" marR="0" rtl="0" algn="l">
              <a:spcBef>
                <a:spcPts val="180"/>
              </a:spcBef>
              <a:buClr>
                <a:schemeClr val="accent6"/>
              </a:buClr>
              <a:buSzPct val="100000"/>
              <a:buFont typeface="Noto Sans Symbols"/>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accent1"/>
              </a:buClr>
              <a:buSzPct val="100000"/>
              <a:buFont typeface="Noto Sans Symbols"/>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accent2"/>
              </a:buClr>
              <a:buSzPct val="100000"/>
              <a:buFont typeface="Noto Sans Symbols"/>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accent3"/>
              </a:buClr>
              <a:buSzPct val="100000"/>
              <a:buFont typeface="Noto Sans Symbols"/>
              <a:buNone/>
              <a:defRPr b="0" i="0" sz="900" u="none" cap="none" strike="noStrike">
                <a:solidFill>
                  <a:schemeClr val="dk1"/>
                </a:solidFill>
                <a:latin typeface="Corbel"/>
                <a:ea typeface="Corbel"/>
                <a:cs typeface="Corbel"/>
                <a:sym typeface="Corbel"/>
              </a:defRPr>
            </a:lvl9pPr>
          </a:lstStyle>
          <a:p/>
        </p:txBody>
      </p:sp>
      <p:sp>
        <p:nvSpPr>
          <p:cNvPr id="68" name="Shape 68"/>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9" name="Shape 69"/>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0" name="Shape 7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71" name="Shape 71"/>
          <p:cNvSpPr/>
          <p:nvPr/>
        </p:nvSpPr>
        <p:spPr>
          <a:xfrm>
            <a:off x="2855737" y="0"/>
            <a:ext cx="45720" cy="1453896"/>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72" name="Shape 72"/>
          <p:cNvSpPr/>
          <p:nvPr/>
        </p:nvSpPr>
        <p:spPr>
          <a:xfrm>
            <a:off x="2855737" y="0"/>
            <a:ext cx="45720" cy="1453896"/>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bg>
      <p:bgPr>
        <a:solidFill>
          <a:srgbClr val="C1DF77"/>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164592" y="155448"/>
            <a:ext cx="2525150" cy="978408"/>
          </a:xfrm>
          <a:prstGeom prst="rect">
            <a:avLst/>
          </a:prstGeom>
          <a:noFill/>
          <a:ln>
            <a:noFill/>
          </a:ln>
        </p:spPr>
        <p:txBody>
          <a:bodyPr anchorCtr="0" anchor="b" bIns="91425" lIns="91425" rIns="91425" wrap="square" tIns="91425"/>
          <a:lstStyle>
            <a:lvl1pPr indent="0" lvl="0" marL="0" marR="0" rtl="0" algn="l">
              <a:spcBef>
                <a:spcPts val="0"/>
              </a:spcBef>
              <a:buClr>
                <a:srgbClr val="A4CA1B"/>
              </a:buClr>
              <a:buSzPct val="100000"/>
              <a:buFont typeface="Corbel"/>
              <a:buNone/>
              <a:defRPr b="0" i="0" sz="20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p:nvPr>
            <p:ph idx="2" type="pic"/>
          </p:nvPr>
        </p:nvSpPr>
        <p:spPr>
          <a:xfrm>
            <a:off x="2903805" y="1484808"/>
            <a:ext cx="6247397" cy="5373192"/>
          </a:xfrm>
          <a:prstGeom prst="rect">
            <a:avLst/>
          </a:prstGeom>
          <a:solidFill>
            <a:srgbClr val="A3CF35"/>
          </a:solidFill>
          <a:ln>
            <a:noFill/>
          </a:ln>
        </p:spPr>
        <p:txBody>
          <a:bodyPr anchorCtr="0" anchor="t" bIns="91425" lIns="91425" rIns="91425" wrap="square" tIns="91425"/>
          <a:lstStyle>
            <a:lvl1pPr indent="0" lvl="0" marL="0" marR="0" rtl="0" algn="l">
              <a:spcBef>
                <a:spcPts val="0"/>
              </a:spcBef>
              <a:buClr>
                <a:srgbClr val="A4CA1B"/>
              </a:buClr>
              <a:buSzPct val="80000"/>
              <a:buFont typeface="Noto Sans Symbols"/>
              <a:buNone/>
              <a:defRPr b="0" i="0" sz="3200" u="none" cap="none" strike="noStrike">
                <a:solidFill>
                  <a:srgbClr val="F2F2F2"/>
                </a:solidFill>
                <a:latin typeface="Corbel"/>
                <a:ea typeface="Corbel"/>
                <a:cs typeface="Corbel"/>
                <a:sym typeface="Corbel"/>
              </a:defRPr>
            </a:lvl1pPr>
            <a:lvl2pPr indent="0" lvl="1" marL="457200" marR="0" rtl="0" algn="l">
              <a:spcBef>
                <a:spcPts val="560"/>
              </a:spcBef>
              <a:buClr>
                <a:schemeClr val="accent2"/>
              </a:buClr>
              <a:buSzPct val="90000"/>
              <a:buFont typeface="Noto Sans Symbols"/>
              <a:buNone/>
              <a:defRPr b="0" i="0" sz="2800" u="none" cap="none" strike="noStrike">
                <a:solidFill>
                  <a:srgbClr val="F2F2F2"/>
                </a:solidFill>
                <a:latin typeface="Corbel"/>
                <a:ea typeface="Corbel"/>
                <a:cs typeface="Corbel"/>
                <a:sym typeface="Corbel"/>
              </a:defRPr>
            </a:lvl2pPr>
            <a:lvl3pPr indent="0" lvl="2" marL="914400" marR="0" rtl="0" algn="l">
              <a:spcBef>
                <a:spcPts val="480"/>
              </a:spcBef>
              <a:buClr>
                <a:srgbClr val="CB178E"/>
              </a:buClr>
              <a:buSzPct val="100000"/>
              <a:buFont typeface="Arial"/>
              <a:buNone/>
              <a:defRPr b="0" i="0" sz="2400" u="none" cap="none" strike="noStrike">
                <a:solidFill>
                  <a:srgbClr val="F2F2F2"/>
                </a:solidFill>
                <a:latin typeface="Corbel"/>
                <a:ea typeface="Corbel"/>
                <a:cs typeface="Corbel"/>
                <a:sym typeface="Corbel"/>
              </a:defRPr>
            </a:lvl3pPr>
            <a:lvl4pPr indent="0" lvl="3" marL="1371600" marR="0" rtl="0" algn="l">
              <a:spcBef>
                <a:spcPts val="400"/>
              </a:spcBef>
              <a:buClr>
                <a:srgbClr val="EC342C"/>
              </a:buClr>
              <a:buSzPct val="100000"/>
              <a:buFont typeface="Arial"/>
              <a:buNone/>
              <a:defRPr b="0" i="0" sz="2000" u="none" cap="none" strike="noStrike">
                <a:solidFill>
                  <a:srgbClr val="F2F2F2"/>
                </a:solidFill>
                <a:latin typeface="Corbel"/>
                <a:ea typeface="Corbel"/>
                <a:cs typeface="Corbel"/>
                <a:sym typeface="Corbel"/>
              </a:defRPr>
            </a:lvl4pPr>
            <a:lvl5pPr indent="0" lvl="4" marL="1828800" marR="0" rtl="0" algn="l">
              <a:spcBef>
                <a:spcPts val="400"/>
              </a:spcBef>
              <a:buClr>
                <a:srgbClr val="FDA92D"/>
              </a:buClr>
              <a:buSzPct val="100000"/>
              <a:buFont typeface="Noto Sans Symbols"/>
              <a:buNone/>
              <a:defRPr b="0" i="0" sz="2000" u="none" cap="none" strike="noStrike">
                <a:solidFill>
                  <a:srgbClr val="F2F2F2"/>
                </a:solidFill>
                <a:latin typeface="Corbel"/>
                <a:ea typeface="Corbel"/>
                <a:cs typeface="Corbel"/>
                <a:sym typeface="Corbel"/>
              </a:defRPr>
            </a:lvl5pPr>
            <a:lvl6pPr indent="0" lvl="5" marL="2286000" marR="0" rtl="0" algn="l">
              <a:spcBef>
                <a:spcPts val="400"/>
              </a:spcBef>
              <a:buClr>
                <a:schemeClr val="accent6"/>
              </a:buClr>
              <a:buSzPct val="100000"/>
              <a:buFont typeface="Noto Sans Symbols"/>
              <a:buNone/>
              <a:defRPr b="0" i="0" sz="2000" u="none" cap="none" strike="noStrike">
                <a:solidFill>
                  <a:schemeClr val="dk1"/>
                </a:solidFill>
                <a:latin typeface="Corbel"/>
                <a:ea typeface="Corbel"/>
                <a:cs typeface="Corbel"/>
                <a:sym typeface="Corbel"/>
              </a:defRPr>
            </a:lvl6pPr>
            <a:lvl7pPr indent="0" lvl="6" marL="2743200" marR="0" rtl="0" algn="l">
              <a:spcBef>
                <a:spcPts val="400"/>
              </a:spcBef>
              <a:buClr>
                <a:schemeClr val="accent1"/>
              </a:buClr>
              <a:buSzPct val="100000"/>
              <a:buFont typeface="Noto Sans Symbols"/>
              <a:buNone/>
              <a:defRPr b="0" i="0" sz="2000" u="none" cap="none" strike="noStrike">
                <a:solidFill>
                  <a:schemeClr val="dk1"/>
                </a:solidFill>
                <a:latin typeface="Corbel"/>
                <a:ea typeface="Corbel"/>
                <a:cs typeface="Corbel"/>
                <a:sym typeface="Corbel"/>
              </a:defRPr>
            </a:lvl7pPr>
            <a:lvl8pPr indent="0" lvl="7" marL="3200400" marR="0" rtl="0" algn="l">
              <a:spcBef>
                <a:spcPts val="400"/>
              </a:spcBef>
              <a:buClr>
                <a:schemeClr val="accent2"/>
              </a:buClr>
              <a:buSzPct val="100000"/>
              <a:buFont typeface="Noto Sans Symbols"/>
              <a:buNone/>
              <a:defRPr b="0" i="0" sz="2000" u="none" cap="none" strike="noStrike">
                <a:solidFill>
                  <a:schemeClr val="dk1"/>
                </a:solidFill>
                <a:latin typeface="Corbel"/>
                <a:ea typeface="Corbel"/>
                <a:cs typeface="Corbel"/>
                <a:sym typeface="Corbel"/>
              </a:defRPr>
            </a:lvl8pPr>
            <a:lvl9pPr indent="0" lvl="8" marL="3657600" marR="0" rtl="0" algn="l">
              <a:spcBef>
                <a:spcPts val="400"/>
              </a:spcBef>
              <a:buClr>
                <a:schemeClr val="accent3"/>
              </a:buClr>
              <a:buSzPct val="100000"/>
              <a:buFont typeface="Noto Sans Symbols"/>
              <a:buNone/>
              <a:defRPr b="0" i="0" sz="2000" u="none" cap="none" strike="noStrike">
                <a:solidFill>
                  <a:schemeClr val="dk1"/>
                </a:solidFill>
                <a:latin typeface="Corbel"/>
                <a:ea typeface="Corbel"/>
                <a:cs typeface="Corbel"/>
                <a:sym typeface="Corbel"/>
              </a:defRPr>
            </a:lvl9pPr>
          </a:lstStyle>
          <a:p/>
        </p:txBody>
      </p:sp>
      <p:sp>
        <p:nvSpPr>
          <p:cNvPr id="76" name="Shape 76"/>
          <p:cNvSpPr txBox="1"/>
          <p:nvPr>
            <p:ph idx="1" type="body"/>
          </p:nvPr>
        </p:nvSpPr>
        <p:spPr>
          <a:xfrm>
            <a:off x="164592" y="1728216"/>
            <a:ext cx="2468880" cy="4572000"/>
          </a:xfrm>
          <a:prstGeom prst="rect">
            <a:avLst/>
          </a:prstGeom>
          <a:noFill/>
          <a:ln>
            <a:noFill/>
          </a:ln>
        </p:spPr>
        <p:txBody>
          <a:bodyPr anchorCtr="0" anchor="t" bIns="91425" lIns="91425" rIns="91425" wrap="square" tIns="91425"/>
          <a:lstStyle>
            <a:lvl1pPr indent="0" lvl="0" marL="0" marR="0" rtl="0" algn="l">
              <a:spcBef>
                <a:spcPts val="0"/>
              </a:spcBef>
              <a:buClr>
                <a:srgbClr val="A4CA1B"/>
              </a:buClr>
              <a:buSzPct val="80000"/>
              <a:buFont typeface="Noto Sans Symbols"/>
              <a:buNone/>
              <a:defRPr b="0" i="0" sz="1400" u="none" cap="none" strike="noStrike">
                <a:solidFill>
                  <a:srgbClr val="F2F2F2"/>
                </a:solidFill>
                <a:latin typeface="Corbel"/>
                <a:ea typeface="Corbel"/>
                <a:cs typeface="Corbel"/>
                <a:sym typeface="Corbel"/>
              </a:defRPr>
            </a:lvl1pPr>
            <a:lvl2pPr indent="0" lvl="1" marL="457200" marR="0" rtl="0" algn="l">
              <a:spcBef>
                <a:spcPts val="240"/>
              </a:spcBef>
              <a:buClr>
                <a:schemeClr val="accent2"/>
              </a:buClr>
              <a:buSzPct val="90000"/>
              <a:buFont typeface="Noto Sans Symbols"/>
              <a:buNone/>
              <a:defRPr b="0" i="0" sz="1200" u="none" cap="none" strike="noStrike">
                <a:solidFill>
                  <a:srgbClr val="F2F2F2"/>
                </a:solidFill>
                <a:latin typeface="Corbel"/>
                <a:ea typeface="Corbel"/>
                <a:cs typeface="Corbel"/>
                <a:sym typeface="Corbel"/>
              </a:defRPr>
            </a:lvl2pPr>
            <a:lvl3pPr indent="0" lvl="2" marL="914400" marR="0" rtl="0" algn="l">
              <a:spcBef>
                <a:spcPts val="200"/>
              </a:spcBef>
              <a:buClr>
                <a:srgbClr val="CB178E"/>
              </a:buClr>
              <a:buSzPct val="100000"/>
              <a:buFont typeface="Arial"/>
              <a:buNone/>
              <a:defRPr b="0" i="0" sz="1000" u="none" cap="none" strike="noStrike">
                <a:solidFill>
                  <a:srgbClr val="F2F2F2"/>
                </a:solidFill>
                <a:latin typeface="Corbel"/>
                <a:ea typeface="Corbel"/>
                <a:cs typeface="Corbel"/>
                <a:sym typeface="Corbel"/>
              </a:defRPr>
            </a:lvl3pPr>
            <a:lvl4pPr indent="0" lvl="3" marL="1371600" marR="0" rtl="0" algn="l">
              <a:spcBef>
                <a:spcPts val="180"/>
              </a:spcBef>
              <a:buClr>
                <a:srgbClr val="EC342C"/>
              </a:buClr>
              <a:buSzPct val="100000"/>
              <a:buFont typeface="Arial"/>
              <a:buNone/>
              <a:defRPr b="0" i="0" sz="900" u="none" cap="none" strike="noStrike">
                <a:solidFill>
                  <a:srgbClr val="F2F2F2"/>
                </a:solidFill>
                <a:latin typeface="Corbel"/>
                <a:ea typeface="Corbel"/>
                <a:cs typeface="Corbel"/>
                <a:sym typeface="Corbel"/>
              </a:defRPr>
            </a:lvl4pPr>
            <a:lvl5pPr indent="0" lvl="4" marL="1828800" marR="0" rtl="0" algn="l">
              <a:spcBef>
                <a:spcPts val="180"/>
              </a:spcBef>
              <a:buClr>
                <a:srgbClr val="FDA92D"/>
              </a:buClr>
              <a:buSzPct val="100000"/>
              <a:buFont typeface="Noto Sans Symbols"/>
              <a:buNone/>
              <a:defRPr b="0" i="0" sz="900" u="none" cap="none" strike="noStrike">
                <a:solidFill>
                  <a:srgbClr val="F2F2F2"/>
                </a:solidFill>
                <a:latin typeface="Corbel"/>
                <a:ea typeface="Corbel"/>
                <a:cs typeface="Corbel"/>
                <a:sym typeface="Corbel"/>
              </a:defRPr>
            </a:lvl5pPr>
            <a:lvl6pPr indent="0" lvl="5" marL="2286000" marR="0" rtl="0" algn="l">
              <a:spcBef>
                <a:spcPts val="180"/>
              </a:spcBef>
              <a:buClr>
                <a:schemeClr val="accent6"/>
              </a:buClr>
              <a:buSzPct val="100000"/>
              <a:buFont typeface="Noto Sans Symbols"/>
              <a:buNone/>
              <a:defRPr b="0" i="0" sz="900" u="none" cap="none" strike="noStrike">
                <a:solidFill>
                  <a:schemeClr val="dk1"/>
                </a:solidFill>
                <a:latin typeface="Corbel"/>
                <a:ea typeface="Corbel"/>
                <a:cs typeface="Corbel"/>
                <a:sym typeface="Corbel"/>
              </a:defRPr>
            </a:lvl6pPr>
            <a:lvl7pPr indent="0" lvl="6" marL="2743200" marR="0" rtl="0" algn="l">
              <a:spcBef>
                <a:spcPts val="180"/>
              </a:spcBef>
              <a:buClr>
                <a:schemeClr val="accent1"/>
              </a:buClr>
              <a:buSzPct val="100000"/>
              <a:buFont typeface="Noto Sans Symbols"/>
              <a:buNone/>
              <a:defRPr b="0" i="0" sz="900" u="none" cap="none" strike="noStrike">
                <a:solidFill>
                  <a:schemeClr val="dk1"/>
                </a:solidFill>
                <a:latin typeface="Corbel"/>
                <a:ea typeface="Corbel"/>
                <a:cs typeface="Corbel"/>
                <a:sym typeface="Corbel"/>
              </a:defRPr>
            </a:lvl7pPr>
            <a:lvl8pPr indent="0" lvl="7" marL="3200400" marR="0" rtl="0" algn="l">
              <a:spcBef>
                <a:spcPts val="180"/>
              </a:spcBef>
              <a:buClr>
                <a:schemeClr val="accent2"/>
              </a:buClr>
              <a:buSzPct val="100000"/>
              <a:buFont typeface="Noto Sans Symbols"/>
              <a:buNone/>
              <a:defRPr b="0" i="0" sz="900" u="none" cap="none" strike="noStrike">
                <a:solidFill>
                  <a:schemeClr val="dk1"/>
                </a:solidFill>
                <a:latin typeface="Corbel"/>
                <a:ea typeface="Corbel"/>
                <a:cs typeface="Corbel"/>
                <a:sym typeface="Corbel"/>
              </a:defRPr>
            </a:lvl8pPr>
            <a:lvl9pPr indent="0" lvl="8" marL="3657600" marR="0" rtl="0" algn="l">
              <a:spcBef>
                <a:spcPts val="180"/>
              </a:spcBef>
              <a:buClr>
                <a:schemeClr val="accent3"/>
              </a:buClr>
              <a:buSzPct val="100000"/>
              <a:buFont typeface="Noto Sans Symbols"/>
              <a:buNone/>
              <a:defRPr b="0" i="0" sz="900" u="none" cap="none" strike="noStrike">
                <a:solidFill>
                  <a:schemeClr val="dk1"/>
                </a:solidFill>
                <a:latin typeface="Corbel"/>
                <a:ea typeface="Corbel"/>
                <a:cs typeface="Corbel"/>
                <a:sym typeface="Corbel"/>
              </a:defRPr>
            </a:lvl9pPr>
          </a:lstStyle>
          <a:p/>
        </p:txBody>
      </p:sp>
      <p:sp>
        <p:nvSpPr>
          <p:cNvPr id="77" name="Shape 77"/>
          <p:cNvSpPr txBox="1"/>
          <p:nvPr>
            <p:ph idx="10" type="dt"/>
          </p:nvPr>
        </p:nvSpPr>
        <p:spPr>
          <a:xfrm>
            <a:off x="164592" y="1170432"/>
            <a:ext cx="2523744" cy="201168"/>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8" name="Shape 78"/>
          <p:cNvSpPr/>
          <p:nvPr/>
        </p:nvSpPr>
        <p:spPr>
          <a:xfrm>
            <a:off x="2855737" y="0"/>
            <a:ext cx="4572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79" name="Shape 79"/>
          <p:cNvSpPr/>
          <p:nvPr/>
        </p:nvSpPr>
        <p:spPr>
          <a:xfrm>
            <a:off x="2855737" y="0"/>
            <a:ext cx="45720"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0" name="Shape 80"/>
          <p:cNvSpPr txBox="1"/>
          <p:nvPr>
            <p:ph idx="11" type="ftr"/>
          </p:nvPr>
        </p:nvSpPr>
        <p:spPr>
          <a:xfrm>
            <a:off x="3035808" y="1170432"/>
            <a:ext cx="5193792" cy="201168"/>
          </a:xfrm>
          <a:prstGeom prst="rect">
            <a:avLst/>
          </a:prstGeom>
          <a:noFill/>
          <a:ln>
            <a:noFill/>
          </a:ln>
        </p:spPr>
        <p:txBody>
          <a:bodyPr anchorCtr="0" anchor="b" bIns="91425" lIns="91425" rIns="91425" wrap="square" tIns="91425"/>
          <a:lstStyle>
            <a:lvl1pPr indent="0" lvl="0" marL="0" marR="0" rtl="0" algn="l">
              <a:spcBef>
                <a:spcPts val="0"/>
              </a:spcBef>
              <a:buNone/>
              <a:defRPr sz="1200">
                <a:solidFill>
                  <a:srgbClr val="BABABA"/>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2" type="sldNum"/>
          </p:nvPr>
        </p:nvSpPr>
        <p:spPr>
          <a:xfrm>
            <a:off x="8339328" y="1170432"/>
            <a:ext cx="733864" cy="201168"/>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F0F0F"/>
        </a:solidFill>
      </p:bgPr>
    </p:bg>
    <p:spTree>
      <p:nvGrpSpPr>
        <p:cNvPr id="9" name="Shape 9"/>
        <p:cNvGrpSpPr/>
        <p:nvPr/>
      </p:nvGrpSpPr>
      <p:grpSpPr>
        <a:xfrm>
          <a:off x="0" y="0"/>
          <a:ext cx="0" cy="0"/>
          <a:chOff x="0" y="0"/>
          <a:chExt cx="0" cy="0"/>
        </a:xfrm>
      </p:grpSpPr>
      <p:sp>
        <p:nvSpPr>
          <p:cNvPr id="10" name="Shape 10"/>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1" name="Shape 11"/>
          <p:cNvSpPr/>
          <p:nvPr/>
        </p:nvSpPr>
        <p:spPr>
          <a:xfrm>
            <a:off x="0" y="0"/>
            <a:ext cx="9143999" cy="1433733"/>
          </a:xfrm>
          <a:prstGeom prst="rect">
            <a:avLst/>
          </a:prstGeom>
          <a:solidFill>
            <a:srgbClr val="191919"/>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2" name="Shape 12"/>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57200" y="1775191"/>
            <a:ext cx="8229600" cy="4625609"/>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rgbClr val="F2F2F2"/>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rgbClr val="F2F2F2"/>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rgbClr val="F2F2F2"/>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rgbClr val="F2F2F2"/>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rgbClr val="F2F2F2"/>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dk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dk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dk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4" name="Shape 14"/>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5" name="Shape 15"/>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rgbClr val="F2F2F2"/>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i="0" lang="fr-FR" sz="1200" u="none" cap="none" strike="noStrike">
                <a:solidFill>
                  <a:srgbClr val="F2F2F2"/>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F0F0F"/>
        </a:solidFill>
      </p:bgPr>
    </p:bg>
    <p:spTree>
      <p:nvGrpSpPr>
        <p:cNvPr id="96" name="Shape 96"/>
        <p:cNvGrpSpPr/>
        <p:nvPr/>
      </p:nvGrpSpPr>
      <p:grpSpPr>
        <a:xfrm>
          <a:off x="0" y="0"/>
          <a:ext cx="0" cy="0"/>
          <a:chOff x="0" y="0"/>
          <a:chExt cx="0" cy="0"/>
        </a:xfrm>
      </p:grpSpPr>
      <p:sp>
        <p:nvSpPr>
          <p:cNvPr id="97" name="Shape 97"/>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8" name="Shape 98"/>
          <p:cNvSpPr/>
          <p:nvPr/>
        </p:nvSpPr>
        <p:spPr>
          <a:xfrm>
            <a:off x="0" y="0"/>
            <a:ext cx="9143999" cy="1433733"/>
          </a:xfrm>
          <a:prstGeom prst="rect">
            <a:avLst/>
          </a:prstGeom>
          <a:solidFill>
            <a:srgbClr val="191919"/>
          </a:solidFill>
          <a:ln>
            <a:noFill/>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9" name="Shape 99"/>
          <p:cNvSpPr txBox="1"/>
          <p:nvPr>
            <p:ph type="title"/>
          </p:nvPr>
        </p:nvSpPr>
        <p:spPr>
          <a:xfrm>
            <a:off x="457200" y="152400"/>
            <a:ext cx="8229600" cy="1251062"/>
          </a:xfrm>
          <a:prstGeom prst="rect">
            <a:avLst/>
          </a:prstGeom>
          <a:noFill/>
          <a:ln>
            <a:noFill/>
          </a:ln>
        </p:spPr>
        <p:txBody>
          <a:bodyPr anchorCtr="0" anchor="ctr" bIns="91425" lIns="91425" rIns="91425" wrap="square" tIns="91425"/>
          <a:lstStyle>
            <a:lvl1pPr indent="0" lvl="0" marL="0" marR="0" rtl="0" algn="l">
              <a:spcBef>
                <a:spcPts val="0"/>
              </a:spcBef>
              <a:buClr>
                <a:srgbClr val="A4CA1B"/>
              </a:buClr>
              <a:buSzPct val="100000"/>
              <a:buFont typeface="Corbel"/>
              <a:buNone/>
              <a:defRPr b="1" i="0" sz="4500" u="none" cap="none" strike="noStrike">
                <a:solidFill>
                  <a:srgbClr val="A4CA1B"/>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0" name="Shape 100"/>
          <p:cNvSpPr txBox="1"/>
          <p:nvPr>
            <p:ph idx="1" type="body"/>
          </p:nvPr>
        </p:nvSpPr>
        <p:spPr>
          <a:xfrm>
            <a:off x="457200" y="1775191"/>
            <a:ext cx="8229600" cy="4625609"/>
          </a:xfrm>
          <a:prstGeom prst="rect">
            <a:avLst/>
          </a:prstGeom>
          <a:noFill/>
          <a:ln>
            <a:noFill/>
          </a:ln>
        </p:spPr>
        <p:txBody>
          <a:bodyPr anchorCtr="0" anchor="t" bIns="91425" lIns="91425" rIns="91425" wrap="square" tIns="91425"/>
          <a:lstStyle>
            <a:lvl1pPr indent="-162052" lvl="0" marL="438912" marR="0" rtl="0" algn="l">
              <a:spcBef>
                <a:spcPts val="0"/>
              </a:spcBef>
              <a:buClr>
                <a:srgbClr val="A4CA1B"/>
              </a:buClr>
              <a:buSzPct val="80000"/>
              <a:buFont typeface="Noto Sans Symbols"/>
              <a:buChar char="◼"/>
              <a:defRPr b="0" i="0" sz="3200" u="none" cap="none" strike="noStrike">
                <a:solidFill>
                  <a:schemeClr val="dk1"/>
                </a:solidFill>
                <a:latin typeface="Corbel"/>
                <a:ea typeface="Corbel"/>
                <a:cs typeface="Corbel"/>
                <a:sym typeface="Corbel"/>
              </a:defRPr>
            </a:lvl1pPr>
            <a:lvl2pPr indent="-114300" lvl="1" marL="731520" marR="0" rtl="0" algn="l">
              <a:spcBef>
                <a:spcPts val="560"/>
              </a:spcBef>
              <a:buClr>
                <a:schemeClr val="accent2"/>
              </a:buClr>
              <a:buSzPct val="90000"/>
              <a:buFont typeface="Noto Sans Symbols"/>
              <a:buChar char="▪"/>
              <a:defRPr b="0" i="0" sz="2800" u="none" cap="none" strike="noStrike">
                <a:solidFill>
                  <a:schemeClr val="dk1"/>
                </a:solidFill>
                <a:latin typeface="Corbel"/>
                <a:ea typeface="Corbel"/>
                <a:cs typeface="Corbel"/>
                <a:sym typeface="Corbel"/>
              </a:defRPr>
            </a:lvl2pPr>
            <a:lvl3pPr indent="-82296" lvl="2" marL="996696" marR="0" rtl="0" algn="l">
              <a:spcBef>
                <a:spcPts val="480"/>
              </a:spcBef>
              <a:buClr>
                <a:srgbClr val="CB178E"/>
              </a:buClr>
              <a:buSzPct val="100000"/>
              <a:buFont typeface="Arial"/>
              <a:buChar char="▪"/>
              <a:defRPr b="0" i="0" sz="2400" u="none" cap="none" strike="noStrike">
                <a:solidFill>
                  <a:schemeClr val="dk1"/>
                </a:solidFill>
                <a:latin typeface="Corbel"/>
                <a:ea typeface="Corbel"/>
                <a:cs typeface="Corbel"/>
                <a:sym typeface="Corbel"/>
              </a:defRPr>
            </a:lvl3pPr>
            <a:lvl4pPr indent="-60452" lvl="3" marL="1216152" marR="0" rtl="0" algn="l">
              <a:spcBef>
                <a:spcPts val="400"/>
              </a:spcBef>
              <a:buClr>
                <a:srgbClr val="EC342C"/>
              </a:buClr>
              <a:buSzPct val="100000"/>
              <a:buFont typeface="Arial"/>
              <a:buChar char="▪"/>
              <a:defRPr b="0" i="0" sz="2000" u="none" cap="none" strike="noStrike">
                <a:solidFill>
                  <a:schemeClr val="dk1"/>
                </a:solidFill>
                <a:latin typeface="Corbel"/>
                <a:ea typeface="Corbel"/>
                <a:cs typeface="Corbel"/>
                <a:sym typeface="Corbel"/>
              </a:defRPr>
            </a:lvl4pPr>
            <a:lvl5pPr indent="-67564" lvl="4" marL="1426464" marR="0" rtl="0" algn="l">
              <a:spcBef>
                <a:spcPts val="400"/>
              </a:spcBef>
              <a:buClr>
                <a:srgbClr val="FDA92D"/>
              </a:buClr>
              <a:buSzPct val="100000"/>
              <a:buFont typeface="Noto Sans Symbols"/>
              <a:buChar char="•"/>
              <a:defRPr b="0" i="0" sz="2000" u="none" cap="none" strike="noStrike">
                <a:solidFill>
                  <a:schemeClr val="dk1"/>
                </a:solidFill>
                <a:latin typeface="Corbel"/>
                <a:ea typeface="Corbel"/>
                <a:cs typeface="Corbel"/>
                <a:sym typeface="Corbel"/>
              </a:defRPr>
            </a:lvl5pPr>
            <a:lvl6pPr indent="-65532" lvl="5" marL="1627632" marR="0" rtl="0" algn="l">
              <a:spcBef>
                <a:spcPts val="400"/>
              </a:spcBef>
              <a:buClr>
                <a:schemeClr val="accent6"/>
              </a:buClr>
              <a:buSzPct val="100000"/>
              <a:buFont typeface="Noto Sans Symbols"/>
              <a:buChar char="⚫"/>
              <a:defRPr b="0" i="0" sz="2000" u="none" cap="none" strike="noStrike">
                <a:solidFill>
                  <a:schemeClr val="lt1"/>
                </a:solidFill>
                <a:latin typeface="Corbel"/>
                <a:ea typeface="Corbel"/>
                <a:cs typeface="Corbel"/>
                <a:sym typeface="Corbel"/>
              </a:defRPr>
            </a:lvl6pPr>
            <a:lvl7pPr indent="-76200" lvl="6" marL="1828800" marR="0" rtl="0" algn="l">
              <a:spcBef>
                <a:spcPts val="360"/>
              </a:spcBef>
              <a:buClr>
                <a:schemeClr val="accent1"/>
              </a:buClr>
              <a:buSzPct val="100000"/>
              <a:buFont typeface="Noto Sans Symbols"/>
              <a:buChar char="⚫"/>
              <a:defRPr b="0" i="0" sz="1800" u="none" cap="none" strike="noStrike">
                <a:solidFill>
                  <a:schemeClr val="lt1"/>
                </a:solidFill>
                <a:latin typeface="Corbel"/>
                <a:ea typeface="Corbel"/>
                <a:cs typeface="Corbel"/>
                <a:sym typeface="Corbel"/>
              </a:defRPr>
            </a:lvl7pPr>
            <a:lvl8pPr indent="-74167" lvl="7" marL="2029968" marR="0" rtl="0" algn="l">
              <a:spcBef>
                <a:spcPts val="360"/>
              </a:spcBef>
              <a:buClr>
                <a:schemeClr val="accent2"/>
              </a:buClr>
              <a:buSzPct val="100000"/>
              <a:buFont typeface="Noto Sans Symbols"/>
              <a:buChar char="⚫"/>
              <a:defRPr b="0" i="0" sz="1800" u="none" cap="none" strike="noStrike">
                <a:solidFill>
                  <a:schemeClr val="lt1"/>
                </a:solidFill>
                <a:latin typeface="Corbel"/>
                <a:ea typeface="Corbel"/>
                <a:cs typeface="Corbel"/>
                <a:sym typeface="Corbel"/>
              </a:defRPr>
            </a:lvl8pPr>
            <a:lvl9pPr indent="-72135" lvl="8" marL="2231136"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01" name="Shape 101"/>
          <p:cNvSpPr txBox="1"/>
          <p:nvPr>
            <p:ph idx="10" type="dt"/>
          </p:nvPr>
        </p:nvSpPr>
        <p:spPr>
          <a:xfrm>
            <a:off x="457200" y="6476999"/>
            <a:ext cx="2133600"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02" name="Shape 102"/>
          <p:cNvSpPr txBox="1"/>
          <p:nvPr>
            <p:ph idx="11" type="ftr"/>
          </p:nvPr>
        </p:nvSpPr>
        <p:spPr>
          <a:xfrm>
            <a:off x="2640596" y="6476999"/>
            <a:ext cx="5507719" cy="274320"/>
          </a:xfrm>
          <a:prstGeom prst="rect">
            <a:avLst/>
          </a:prstGeom>
          <a:noFill/>
          <a:ln>
            <a:noFill/>
          </a:ln>
        </p:spPr>
        <p:txBody>
          <a:bodyPr anchorCtr="0" anchor="b" bIns="91425" lIns="91425" rIns="91425" wrap="square" tIns="91425"/>
          <a:lstStyle>
            <a:lvl1pPr indent="0" lvl="0" marL="0" marR="0" rtl="0" algn="l">
              <a:spcBef>
                <a:spcPts val="0"/>
              </a:spcBef>
              <a:buNone/>
              <a:defRPr sz="12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03" name="Shape 10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lang="fr-FR" sz="1200" u="non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image" Target="../media/image49.gif"/><Relationship Id="rId4" Type="http://schemas.openxmlformats.org/officeDocument/2006/relationships/image" Target="../media/image51.jpg"/><Relationship Id="rId5" Type="http://schemas.openxmlformats.org/officeDocument/2006/relationships/image" Target="../media/image5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 Id="rId3" Type="http://schemas.openxmlformats.org/officeDocument/2006/relationships/image" Target="../media/image52.jpg"/><Relationship Id="rId4" Type="http://schemas.openxmlformats.org/officeDocument/2006/relationships/image" Target="../media/image54.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 Id="rId3" Type="http://schemas.openxmlformats.org/officeDocument/2006/relationships/image" Target="../media/image5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5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hyperlink" Target="http://watch.discoverychannel.ca/"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hyperlink" Target="http://www.fitbit.com/"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hyperlink" Target="http://www.ft.com/cms/s/2/d96e3bd8-33ca-11e0-b1ed-00144feabdc0.html"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hyperlink" Target="http://storm.cis.fordham.edu/~gweiss/papers/SIAM-2014.pdf" TargetMode="External"/><Relationship Id="rId4" Type="http://schemas.openxmlformats.org/officeDocument/2006/relationships/hyperlink" Target="http://storm.cis.fordham.edu/~gweiss/papers/kdd-actitracker-2014.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jpg"/><Relationship Id="rId6" Type="http://schemas.openxmlformats.org/officeDocument/2006/relationships/image" Target="../media/image12.jpg"/><Relationship Id="rId7" Type="http://schemas.openxmlformats.org/officeDocument/2006/relationships/image" Target="../media/image13.gif"/><Relationship Id="rId8"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1.jpg"/><Relationship Id="rId13" Type="http://schemas.openxmlformats.org/officeDocument/2006/relationships/image" Target="../media/image23.png"/><Relationship Id="rId12"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4.jp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jp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35.jpg"/><Relationship Id="rId4" Type="http://schemas.openxmlformats.org/officeDocument/2006/relationships/image" Target="../media/image39.jpg"/><Relationship Id="rId5"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allthingsd.com/files/2013/07/scanadu-scout.jpg" TargetMode="External"/><Relationship Id="rId4" Type="http://schemas.openxmlformats.org/officeDocument/2006/relationships/image" Target="../media/image43.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44.jpg"/><Relationship Id="rId4" Type="http://schemas.openxmlformats.org/officeDocument/2006/relationships/image" Target="../media/image42.gif"/><Relationship Id="rId5" Type="http://schemas.openxmlformats.org/officeDocument/2006/relationships/image" Target="../media/image46.jpg"/><Relationship Id="rId6" Type="http://schemas.openxmlformats.org/officeDocument/2006/relationships/image" Target="../media/image48.jpg"/><Relationship Id="rId7" Type="http://schemas.openxmlformats.org/officeDocument/2006/relationships/image" Target="../media/image47.gif"/><Relationship Id="rId8" Type="http://schemas.openxmlformats.org/officeDocument/2006/relationships/image" Target="../media/image4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228600" y="1371600"/>
            <a:ext cx="8458200" cy="1600200"/>
          </a:xfrm>
          <a:prstGeom prst="rect">
            <a:avLst/>
          </a:prstGeom>
          <a:noFill/>
          <a:ln>
            <a:noFill/>
          </a:ln>
        </p:spPr>
        <p:txBody>
          <a:bodyPr anchorCtr="0" anchor="t" bIns="0" lIns="91425" rIns="45700" wrap="square" tIns="0">
            <a:noAutofit/>
          </a:bodyPr>
          <a:lstStyle/>
          <a:p>
            <a:pPr indent="-228600" lvl="0" marL="0" marR="0" rtl="0" algn="l">
              <a:spcBef>
                <a:spcPts val="0"/>
              </a:spcBef>
              <a:buClr>
                <a:srgbClr val="A4CA1B"/>
              </a:buClr>
              <a:buSzPct val="100000"/>
              <a:buFont typeface="Corbel"/>
              <a:buNone/>
            </a:pPr>
            <a:r>
              <a:rPr b="1" i="1" lang="fr-FR" sz="3600" u="none" cap="none" strike="noStrike">
                <a:solidFill>
                  <a:srgbClr val="A4CA1B"/>
                </a:solidFill>
                <a:latin typeface="Corbel"/>
                <a:ea typeface="Corbel"/>
                <a:cs typeface="Corbel"/>
                <a:sym typeface="Corbel"/>
              </a:rPr>
              <a:t>Smart Phone Sensor Mining Applications:</a:t>
            </a:r>
            <a:br>
              <a:rPr b="1" i="1" lang="fr-FR" sz="3600" u="none" cap="none" strike="noStrike">
                <a:solidFill>
                  <a:srgbClr val="A4CA1B"/>
                </a:solidFill>
                <a:latin typeface="Corbel"/>
                <a:ea typeface="Corbel"/>
                <a:cs typeface="Corbel"/>
                <a:sym typeface="Corbel"/>
              </a:rPr>
            </a:br>
            <a:r>
              <a:rPr b="1" i="1" lang="fr-FR" sz="3600" u="none" cap="none" strike="noStrike">
                <a:solidFill>
                  <a:srgbClr val="A4CA1B"/>
                </a:solidFill>
                <a:latin typeface="Corbel"/>
                <a:ea typeface="Corbel"/>
                <a:cs typeface="Corbel"/>
                <a:sym typeface="Corbel"/>
              </a:rPr>
              <a:t> Ubiquitous Possibilities </a:t>
            </a:r>
          </a:p>
        </p:txBody>
      </p:sp>
      <p:sp>
        <p:nvSpPr>
          <p:cNvPr id="117" name="Shape 117"/>
          <p:cNvSpPr txBox="1"/>
          <p:nvPr>
            <p:ph idx="1" type="subTitle"/>
          </p:nvPr>
        </p:nvSpPr>
        <p:spPr>
          <a:xfrm>
            <a:off x="304800" y="2590800"/>
            <a:ext cx="8077200" cy="2209800"/>
          </a:xfrm>
          <a:prstGeom prst="rect">
            <a:avLst/>
          </a:prstGeom>
          <a:noFill/>
          <a:ln>
            <a:noFill/>
          </a:ln>
        </p:spPr>
        <p:txBody>
          <a:bodyPr anchorCtr="0" anchor="b" bIns="0" lIns="118850" rIns="45700" wrap="square" tIns="0">
            <a:noAutofit/>
          </a:bodyPr>
          <a:lstStyle/>
          <a:p>
            <a:pPr indent="-182880" lvl="0" marL="0" marR="0" rtl="0" algn="l">
              <a:spcBef>
                <a:spcPts val="0"/>
              </a:spcBef>
              <a:spcAft>
                <a:spcPts val="0"/>
              </a:spcAft>
              <a:buClr>
                <a:srgbClr val="A4CA1B"/>
              </a:buClr>
              <a:buSzPct val="79999"/>
              <a:buFont typeface="Noto Sans Symbols"/>
              <a:buNone/>
            </a:pPr>
            <a:r>
              <a:rPr b="0" i="0" lang="fr-FR" sz="3600" u="none" cap="none" strike="noStrike">
                <a:solidFill>
                  <a:srgbClr val="FFFFFF"/>
                </a:solidFill>
                <a:latin typeface="Corbel"/>
                <a:ea typeface="Corbel"/>
                <a:cs typeface="Corbel"/>
                <a:sym typeface="Corbel"/>
              </a:rPr>
              <a:t>A tutorial</a:t>
            </a:r>
          </a:p>
          <a:p>
            <a:pPr indent="-91440" lvl="0" marL="0" marR="0" rtl="0" algn="l">
              <a:spcBef>
                <a:spcPts val="0"/>
              </a:spcBef>
              <a:spcAft>
                <a:spcPts val="0"/>
              </a:spcAft>
              <a:buClr>
                <a:srgbClr val="A4CA1B"/>
              </a:buClr>
              <a:buSzPct val="79999"/>
              <a:buFont typeface="Noto Sans Symbols"/>
              <a:buNone/>
            </a:pPr>
            <a:r>
              <a:rPr b="0" i="0" lang="fr-FR" sz="1800" u="none" cap="none" strike="noStrike">
                <a:solidFill>
                  <a:schemeClr val="lt1"/>
                </a:solidFill>
                <a:latin typeface="Corbel"/>
                <a:ea typeface="Corbel"/>
                <a:cs typeface="Corbel"/>
                <a:sym typeface="Corbel"/>
              </a:rPr>
              <a:t>Slides available from: http://storm.cis.fordham.edu/~gweiss/presentations.html</a:t>
            </a:r>
          </a:p>
          <a:p>
            <a:pPr indent="-182880" lvl="0" marL="0" marR="0" rtl="0" algn="l">
              <a:spcBef>
                <a:spcPts val="0"/>
              </a:spcBef>
              <a:spcAft>
                <a:spcPts val="0"/>
              </a:spcAft>
              <a:buClr>
                <a:srgbClr val="A4CA1B"/>
              </a:buClr>
              <a:buSzPct val="79999"/>
              <a:buFont typeface="Noto Sans Symbols"/>
              <a:buNone/>
            </a:pPr>
            <a:r>
              <a:t/>
            </a:r>
            <a:endParaRPr b="0" i="0" sz="3600" u="none" cap="none" strike="noStrike">
              <a:solidFill>
                <a:srgbClr val="FFFFFF"/>
              </a:solidFill>
              <a:latin typeface="Corbel"/>
              <a:ea typeface="Corbel"/>
              <a:cs typeface="Corbel"/>
              <a:sym typeface="Corbel"/>
            </a:endParaRPr>
          </a:p>
          <a:p>
            <a:pPr indent="-182880" lvl="0" marL="0" marR="0" rtl="0" algn="l">
              <a:spcBef>
                <a:spcPts val="0"/>
              </a:spcBef>
              <a:buClr>
                <a:srgbClr val="A4CA1B"/>
              </a:buClr>
              <a:buSzPct val="79999"/>
              <a:buFont typeface="Noto Sans Symbols"/>
              <a:buNone/>
            </a:pPr>
            <a:r>
              <a:t/>
            </a:r>
            <a:endParaRPr b="0" i="0" sz="3600" u="none" cap="none" strike="noStrike">
              <a:solidFill>
                <a:srgbClr val="FFFFFF"/>
              </a:solidFill>
              <a:latin typeface="Corbel"/>
              <a:ea typeface="Corbel"/>
              <a:cs typeface="Corbel"/>
              <a:sym typeface="Corbel"/>
            </a:endParaRPr>
          </a:p>
        </p:txBody>
      </p:sp>
      <p:sp>
        <p:nvSpPr>
          <p:cNvPr id="118" name="Shape 118"/>
          <p:cNvSpPr txBox="1"/>
          <p:nvPr/>
        </p:nvSpPr>
        <p:spPr>
          <a:xfrm>
            <a:off x="1676400" y="5486400"/>
            <a:ext cx="7010400" cy="1200329"/>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b="0" i="0" lang="fr-FR" sz="1800" u="none" cap="none" strike="noStrike">
                <a:solidFill>
                  <a:schemeClr val="dk1"/>
                </a:solidFill>
                <a:latin typeface="Corbel"/>
                <a:ea typeface="Corbel"/>
                <a:cs typeface="Corbel"/>
                <a:sym typeface="Corbel"/>
              </a:rPr>
              <a:t>Gary M. Weiss</a:t>
            </a:r>
          </a:p>
          <a:p>
            <a:pPr indent="0" lvl="0" marL="0" marR="0" rtl="0" algn="r">
              <a:spcBef>
                <a:spcPts val="0"/>
              </a:spcBef>
              <a:buSzPct val="25000"/>
              <a:buNone/>
            </a:pPr>
            <a:r>
              <a:rPr b="0" i="0" lang="fr-FR" sz="1800" u="none" cap="none" strike="noStrike">
                <a:solidFill>
                  <a:schemeClr val="dk1"/>
                </a:solidFill>
                <a:latin typeface="Corbel"/>
                <a:ea typeface="Corbel"/>
                <a:cs typeface="Corbel"/>
                <a:sym typeface="Corbel"/>
              </a:rPr>
              <a:t>Fordham University</a:t>
            </a:r>
          </a:p>
          <a:p>
            <a:pPr indent="0" lvl="0" marL="0" marR="0" rtl="0" algn="r">
              <a:spcBef>
                <a:spcPts val="0"/>
              </a:spcBef>
              <a:buSzPct val="25000"/>
              <a:buNone/>
            </a:pPr>
            <a:r>
              <a:rPr b="0" i="0" lang="fr-FR" sz="1800" u="none" cap="none" strike="noStrike">
                <a:solidFill>
                  <a:schemeClr val="dk1"/>
                </a:solidFill>
                <a:latin typeface="Corbel"/>
                <a:ea typeface="Corbel"/>
                <a:cs typeface="Corbel"/>
                <a:sym typeface="Corbel"/>
              </a:rPr>
              <a:t>gweiss@cis.fordham.edu</a:t>
            </a:r>
          </a:p>
          <a:p>
            <a:pPr indent="0" lvl="0" marL="0" marR="0" rtl="0" algn="r">
              <a:spcBef>
                <a:spcPts val="0"/>
              </a:spcBef>
              <a:buSzPct val="25000"/>
              <a:buNone/>
            </a:pPr>
            <a:r>
              <a:rPr b="0" i="0" lang="fr-FR" sz="1800" u="none" cap="none" strike="noStrike">
                <a:solidFill>
                  <a:schemeClr val="dk1"/>
                </a:solidFill>
                <a:latin typeface="Corbel"/>
                <a:ea typeface="Corbel"/>
                <a:cs typeface="Corbel"/>
                <a:sym typeface="Corbel"/>
              </a:rPr>
              <a:t>storm.cis.fordham.edu/~gweiss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ctrTitle"/>
          </p:nvPr>
        </p:nvSpPr>
        <p:spPr>
          <a:xfrm>
            <a:off x="685800" y="2438400"/>
            <a:ext cx="8077200" cy="1676400"/>
          </a:xfrm>
          <a:prstGeom prst="rect">
            <a:avLst/>
          </a:prstGeom>
          <a:noFill/>
          <a:ln>
            <a:noFill/>
          </a:ln>
        </p:spPr>
        <p:txBody>
          <a:bodyPr anchorCtr="0" anchor="t" bIns="0" lIns="91425" rIns="45700"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Sensors, Resource Usage, Architecture, and Platforms</a:t>
            </a:r>
          </a:p>
        </p:txBody>
      </p:sp>
      <p:sp>
        <p:nvSpPr>
          <p:cNvPr id="201" name="Shape 201"/>
          <p:cNvSpPr txBox="1"/>
          <p:nvPr>
            <p:ph idx="1" type="subTitle"/>
          </p:nvPr>
        </p:nvSpPr>
        <p:spPr>
          <a:xfrm>
            <a:off x="685800" y="4114800"/>
            <a:ext cx="8077200" cy="304800"/>
          </a:xfrm>
          <a:prstGeom prst="rect">
            <a:avLst/>
          </a:prstGeom>
          <a:noFill/>
          <a:ln>
            <a:noFill/>
          </a:ln>
        </p:spPr>
        <p:txBody>
          <a:bodyPr anchorCtr="0" anchor="b" bIns="0" lIns="118850" rIns="45700" wrap="square" tIns="0">
            <a:noAutofit/>
          </a:bodyPr>
          <a:lstStyle/>
          <a:p>
            <a:pPr indent="-101600" lvl="0" marL="0" marR="0" rtl="0" algn="l">
              <a:spcBef>
                <a:spcPts val="0"/>
              </a:spcBef>
              <a:buClr>
                <a:srgbClr val="A4CA1B"/>
              </a:buClr>
              <a:buSzPct val="80000"/>
              <a:buFont typeface="Noto Sans Symbols"/>
              <a:buNone/>
            </a:pPr>
            <a:r>
              <a:rPr b="0" i="0" lang="fr-FR" sz="2000" u="none" cap="none" strike="noStrike">
                <a:solidFill>
                  <a:srgbClr val="FFFFFF"/>
                </a:solidFill>
                <a:latin typeface="Corbel"/>
                <a:ea typeface="Corbel"/>
                <a:cs typeface="Corbel"/>
                <a:sym typeface="Corbel"/>
              </a:rPr>
              <a:t>A Whole New World …</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Shape 105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Trait Identification Summary</a:t>
            </a:r>
          </a:p>
        </p:txBody>
      </p:sp>
      <p:sp>
        <p:nvSpPr>
          <p:cNvPr id="1051" name="Shape 1051"/>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 wide open area for data mining research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 marketers dream</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Clear privacy issues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Room for creativity &amp; insight for finding traits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Probably many interesting commercial and research applications</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Imagine diagnosing back problems via your mobile phone via gait analysis … </a:t>
            </a:r>
          </a:p>
        </p:txBody>
      </p:sp>
      <p:sp>
        <p:nvSpPr>
          <p:cNvPr id="1052" name="Shape 105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53" name="Shape 105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54" name="Shape 105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Shape 1059"/>
          <p:cNvSpPr txBox="1"/>
          <p:nvPr>
            <p:ph type="title"/>
          </p:nvPr>
        </p:nvSpPr>
        <p:spPr>
          <a:xfrm>
            <a:off x="749808" y="609600"/>
            <a:ext cx="8013192" cy="993648"/>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Location-Based Applications</a:t>
            </a:r>
          </a:p>
        </p:txBody>
      </p:sp>
      <p:sp>
        <p:nvSpPr>
          <p:cNvPr id="1060" name="Shape 106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1061" name="Shape 1061"/>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1062" name="Shape 106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descr="http://www.fordham.edu/images/discover/smrhmap_2011.gif" id="1063" name="Shape 1063"/>
          <p:cNvPicPr preferRelativeResize="0"/>
          <p:nvPr/>
        </p:nvPicPr>
        <p:blipFill rotWithShape="1">
          <a:blip r:embed="rId3">
            <a:alphaModFix/>
          </a:blip>
          <a:srcRect b="0" l="0" r="0" t="0"/>
          <a:stretch/>
        </p:blipFill>
        <p:spPr>
          <a:xfrm>
            <a:off x="3124200" y="3048000"/>
            <a:ext cx="2586050" cy="2072503"/>
          </a:xfrm>
          <a:prstGeom prst="rect">
            <a:avLst/>
          </a:prstGeom>
          <a:noFill/>
          <a:ln>
            <a:noFill/>
          </a:ln>
        </p:spPr>
      </p:pic>
      <p:pic>
        <p:nvPicPr>
          <p:cNvPr descr="http://www8.garmin.com/graphics/24satellite.jpg" id="1064" name="Shape 1064"/>
          <p:cNvPicPr preferRelativeResize="0"/>
          <p:nvPr/>
        </p:nvPicPr>
        <p:blipFill rotWithShape="1">
          <a:blip r:embed="rId4">
            <a:alphaModFix/>
          </a:blip>
          <a:srcRect b="0" l="0" r="0" t="0"/>
          <a:stretch/>
        </p:blipFill>
        <p:spPr>
          <a:xfrm>
            <a:off x="228600" y="3810000"/>
            <a:ext cx="2381250" cy="2329834"/>
          </a:xfrm>
          <a:prstGeom prst="rect">
            <a:avLst/>
          </a:prstGeom>
          <a:noFill/>
          <a:ln>
            <a:noFill/>
          </a:ln>
        </p:spPr>
      </p:pic>
      <p:pic>
        <p:nvPicPr>
          <p:cNvPr descr="http://www.ietr.fr/IMG/jpg_tdoa_gsm.jpg" id="1065" name="Shape 1065"/>
          <p:cNvPicPr preferRelativeResize="0"/>
          <p:nvPr/>
        </p:nvPicPr>
        <p:blipFill rotWithShape="1">
          <a:blip r:embed="rId5">
            <a:alphaModFix/>
          </a:blip>
          <a:srcRect b="0" l="0" r="0" t="0"/>
          <a:stretch/>
        </p:blipFill>
        <p:spPr>
          <a:xfrm>
            <a:off x="6324600" y="3886200"/>
            <a:ext cx="2471061" cy="241705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Shape 107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Significant Locations</a:t>
            </a:r>
          </a:p>
        </p:txBody>
      </p:sp>
      <p:sp>
        <p:nvSpPr>
          <p:cNvPr id="1071" name="Shape 1071"/>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Significant locations are important locations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Usually defined based on frequency with which one person or a population visits a location</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Extract locations where people stay and then cluster them to merge similar points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Stay points: points a user has spent more than </a:t>
            </a:r>
            <a:r>
              <a:rPr b="0" i="1" lang="fr-FR" sz="2800" u="none" cap="none" strike="noStrike">
                <a:solidFill>
                  <a:srgbClr val="F2F2F2"/>
                </a:solidFill>
                <a:latin typeface="Corbel"/>
                <a:ea typeface="Corbel"/>
                <a:cs typeface="Corbel"/>
                <a:sym typeface="Corbel"/>
              </a:rPr>
              <a:t>ThresTime</a:t>
            </a:r>
            <a:r>
              <a:rPr b="0" i="0" lang="fr-FR" sz="2800" u="none" cap="none" strike="noStrike">
                <a:solidFill>
                  <a:srgbClr val="F2F2F2"/>
                </a:solidFill>
                <a:latin typeface="Corbel"/>
                <a:ea typeface="Corbel"/>
                <a:cs typeface="Corbel"/>
                <a:sym typeface="Corbel"/>
              </a:rPr>
              <a:t> in within </a:t>
            </a:r>
            <a:r>
              <a:rPr b="0" i="1" lang="fr-FR" sz="2800" u="none" cap="none" strike="noStrike">
                <a:solidFill>
                  <a:srgbClr val="F2F2F2"/>
                </a:solidFill>
                <a:latin typeface="Corbel"/>
                <a:ea typeface="Corbel"/>
                <a:cs typeface="Corbel"/>
                <a:sym typeface="Corbel"/>
              </a:rPr>
              <a:t>ThresDistance</a:t>
            </a:r>
            <a:r>
              <a:rPr b="0" i="0" lang="fr-FR" sz="2800" u="none" cap="none" strike="noStrike">
                <a:solidFill>
                  <a:srgbClr val="F2F2F2"/>
                </a:solidFill>
                <a:latin typeface="Corbel"/>
                <a:ea typeface="Corbel"/>
                <a:cs typeface="Corbel"/>
                <a:sym typeface="Corbel"/>
              </a:rPr>
              <a:t> of the point</a:t>
            </a:r>
            <a:r>
              <a:rPr b="0" baseline="30000" i="0" lang="fr-FR" sz="2800" u="none" cap="none" strike="noStrike">
                <a:solidFill>
                  <a:srgbClr val="F2F2F2"/>
                </a:solidFill>
                <a:latin typeface="Corbel"/>
                <a:ea typeface="Corbel"/>
                <a:cs typeface="Corbel"/>
                <a:sym typeface="Corbel"/>
              </a:rPr>
              <a:t>12</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Interesting locations: locations that include stay points from many (&gt;</a:t>
            </a:r>
            <a:r>
              <a:rPr b="0" i="1" lang="fr-FR" sz="2800" u="none" cap="none" strike="noStrike">
                <a:solidFill>
                  <a:srgbClr val="F2F2F2"/>
                </a:solidFill>
                <a:latin typeface="Corbel"/>
                <a:ea typeface="Corbel"/>
                <a:cs typeface="Corbel"/>
                <a:sym typeface="Corbel"/>
              </a:rPr>
              <a:t>ThresCount</a:t>
            </a:r>
            <a:r>
              <a:rPr b="0" i="0" lang="fr-FR" sz="2800" u="none" cap="none" strike="noStrike">
                <a:solidFill>
                  <a:srgbClr val="F2F2F2"/>
                </a:solidFill>
                <a:latin typeface="Corbel"/>
                <a:ea typeface="Corbel"/>
                <a:cs typeface="Corbel"/>
                <a:sym typeface="Corbel"/>
              </a:rPr>
              <a:t>) people</a:t>
            </a:r>
          </a:p>
          <a:p>
            <a:pPr indent="-274319" lvl="1" marL="731520" marR="0" rtl="0" algn="l">
              <a:spcBef>
                <a:spcPts val="560"/>
              </a:spcBef>
              <a:buClr>
                <a:schemeClr val="accent2"/>
              </a:buClr>
              <a:buSzPct val="90000"/>
              <a:buFont typeface="Noto Sans Symbols"/>
              <a:buNone/>
            </a:pPr>
            <a:r>
              <a:t/>
            </a:r>
            <a:endParaRPr b="0" baseline="30000" i="0" sz="2800" u="none" cap="none" strike="noStrike">
              <a:solidFill>
                <a:srgbClr val="F2F2F2"/>
              </a:solidFill>
              <a:latin typeface="Corbel"/>
              <a:ea typeface="Corbel"/>
              <a:cs typeface="Corbel"/>
              <a:sym typeface="Corbel"/>
            </a:endParaRPr>
          </a:p>
        </p:txBody>
      </p:sp>
      <p:sp>
        <p:nvSpPr>
          <p:cNvPr id="1072" name="Shape 107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73" name="Shape 107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74" name="Shape 107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8" name="Shape 1078"/>
        <p:cNvGrpSpPr/>
        <p:nvPr/>
      </p:nvGrpSpPr>
      <p:grpSpPr>
        <a:xfrm>
          <a:off x="0" y="0"/>
          <a:ext cx="0" cy="0"/>
          <a:chOff x="0" y="0"/>
          <a:chExt cx="0" cy="0"/>
        </a:xfrm>
      </p:grpSpPr>
      <p:sp>
        <p:nvSpPr>
          <p:cNvPr id="1079" name="Shape 107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Significant Location System</a:t>
            </a:r>
            <a:r>
              <a:rPr b="1" baseline="30000" i="0" lang="fr-FR" sz="4500" u="none" cap="none" strike="noStrike">
                <a:solidFill>
                  <a:srgbClr val="A4CA1B"/>
                </a:solidFill>
                <a:latin typeface="Corbel"/>
                <a:ea typeface="Corbel"/>
                <a:cs typeface="Corbel"/>
                <a:sym typeface="Corbel"/>
              </a:rPr>
              <a:t>12</a:t>
            </a:r>
          </a:p>
        </p:txBody>
      </p:sp>
      <p:sp>
        <p:nvSpPr>
          <p:cNvPr id="1080" name="Shape 1080"/>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Data collected from 165 users over 2 years</a:t>
            </a:r>
          </a:p>
          <a:p>
            <a:pPr indent="-274319" lvl="1" marL="731520" marR="0" rtl="0" algn="l">
              <a:spcBef>
                <a:spcPts val="560"/>
              </a:spcBef>
              <a:spcAft>
                <a:spcPts val="0"/>
              </a:spcAft>
              <a:buClr>
                <a:schemeClr val="accent2"/>
              </a:buClr>
              <a:buSzPct val="105000"/>
              <a:buFont typeface="Noto Sans Symbols"/>
              <a:buChar char="▪"/>
            </a:pPr>
            <a:r>
              <a:rPr b="0" i="0" lang="fr-FR" sz="2400" u="none" cap="none" strike="noStrike">
                <a:solidFill>
                  <a:srgbClr val="F2F2F2"/>
                </a:solidFill>
                <a:latin typeface="Arial"/>
                <a:ea typeface="Arial"/>
                <a:cs typeface="Arial"/>
                <a:sym typeface="Arial"/>
              </a:rPr>
              <a:t>62</a:t>
            </a:r>
            <a:r>
              <a:rPr b="0" i="0" lang="fr-FR" sz="2800" u="none" cap="none" strike="noStrike">
                <a:solidFill>
                  <a:srgbClr val="F2F2F2"/>
                </a:solidFill>
                <a:latin typeface="Corbel"/>
                <a:ea typeface="Corbel"/>
                <a:cs typeface="Corbel"/>
                <a:sym typeface="Corbel"/>
              </a:rPr>
              <a:t> users contains </a:t>
            </a:r>
            <a:r>
              <a:rPr b="0" i="0" lang="fr-FR" sz="2400" u="none" cap="none" strike="noStrike">
                <a:solidFill>
                  <a:srgbClr val="F2F2F2"/>
                </a:solidFill>
                <a:latin typeface="Arial"/>
                <a:ea typeface="Arial"/>
                <a:cs typeface="Arial"/>
                <a:sym typeface="Arial"/>
              </a:rPr>
              <a:t>3.5</a:t>
            </a:r>
            <a:r>
              <a:rPr b="0" i="0" lang="fr-FR" sz="2800" u="none" cap="none" strike="noStrike">
                <a:solidFill>
                  <a:srgbClr val="F2F2F2"/>
                </a:solidFill>
                <a:latin typeface="Corbel"/>
                <a:ea typeface="Corbel"/>
                <a:cs typeface="Corbel"/>
                <a:sym typeface="Corbel"/>
              </a:rPr>
              <a:t>M GPS points</a:t>
            </a:r>
          </a:p>
          <a:p>
            <a:pPr indent="-274319" lvl="1" marL="731520" marR="0" rtl="0" algn="l">
              <a:spcBef>
                <a:spcPts val="560"/>
              </a:spcBef>
              <a:spcAft>
                <a:spcPts val="0"/>
              </a:spcAft>
              <a:buClr>
                <a:schemeClr val="accent2"/>
              </a:buClr>
              <a:buSzPct val="90000"/>
              <a:buFont typeface="Noto Sans Symbols"/>
              <a:buChar char="▪"/>
            </a:pPr>
            <a:r>
              <a:rPr b="0" i="1" lang="fr-FR" sz="2800" u="none" cap="none" strike="noStrike">
                <a:solidFill>
                  <a:srgbClr val="F2F2F2"/>
                </a:solidFill>
                <a:latin typeface="Corbel"/>
                <a:ea typeface="Corbel"/>
                <a:cs typeface="Corbel"/>
                <a:sym typeface="Corbel"/>
              </a:rPr>
              <a:t>ThresTime</a:t>
            </a:r>
            <a:r>
              <a:rPr b="0" i="0" lang="fr-FR" sz="2800" u="none" cap="none" strike="noStrike">
                <a:solidFill>
                  <a:srgbClr val="F2F2F2"/>
                </a:solidFill>
                <a:latin typeface="Corbel"/>
                <a:ea typeface="Corbel"/>
                <a:cs typeface="Corbel"/>
                <a:sym typeface="Corbel"/>
              </a:rPr>
              <a:t> = </a:t>
            </a:r>
            <a:r>
              <a:rPr b="0" i="0" lang="fr-FR" sz="2400" u="none" cap="none" strike="noStrike">
                <a:solidFill>
                  <a:srgbClr val="F2F2F2"/>
                </a:solidFill>
                <a:latin typeface="Arial"/>
                <a:ea typeface="Arial"/>
                <a:cs typeface="Arial"/>
                <a:sym typeface="Arial"/>
              </a:rPr>
              <a:t>20</a:t>
            </a:r>
            <a:r>
              <a:rPr b="0" i="0" lang="fr-FR" sz="2800" u="none" cap="none" strike="noStrike">
                <a:solidFill>
                  <a:srgbClr val="F2F2F2"/>
                </a:solidFill>
                <a:latin typeface="Corbel"/>
                <a:ea typeface="Corbel"/>
                <a:cs typeface="Corbel"/>
                <a:sym typeface="Corbel"/>
              </a:rPr>
              <a:t> min and </a:t>
            </a:r>
            <a:r>
              <a:rPr b="0" i="1" lang="fr-FR" sz="2800" u="none" cap="none" strike="noStrike">
                <a:solidFill>
                  <a:srgbClr val="F2F2F2"/>
                </a:solidFill>
                <a:latin typeface="Corbel"/>
                <a:ea typeface="Corbel"/>
                <a:cs typeface="Corbel"/>
                <a:sym typeface="Corbel"/>
              </a:rPr>
              <a:t>ThresDistance</a:t>
            </a:r>
            <a:r>
              <a:rPr b="0" i="0" lang="fr-FR" sz="2800" u="none" cap="none" strike="noStrike">
                <a:solidFill>
                  <a:srgbClr val="F2F2F2"/>
                </a:solidFill>
                <a:latin typeface="Corbel"/>
                <a:ea typeface="Corbel"/>
                <a:cs typeface="Corbel"/>
                <a:sym typeface="Corbel"/>
              </a:rPr>
              <a:t> = </a:t>
            </a:r>
            <a:r>
              <a:rPr b="0" i="0" lang="fr-FR" sz="2400" u="none" cap="none" strike="noStrike">
                <a:solidFill>
                  <a:srgbClr val="F2F2F2"/>
                </a:solidFill>
                <a:latin typeface="Arial"/>
                <a:ea typeface="Arial"/>
                <a:cs typeface="Arial"/>
                <a:sym typeface="Arial"/>
              </a:rPr>
              <a:t>0.2</a:t>
            </a:r>
            <a:r>
              <a:rPr b="0" i="0" lang="fr-FR" sz="2800" u="none" cap="none" strike="noStrike">
                <a:solidFill>
                  <a:srgbClr val="F2F2F2"/>
                </a:solidFill>
                <a:latin typeface="Corbel"/>
                <a:ea typeface="Corbel"/>
                <a:cs typeface="Corbel"/>
                <a:sym typeface="Corbel"/>
              </a:rPr>
              <a:t> KM</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Allows us to ignore most cases where sitting in traffic</a:t>
            </a:r>
          </a:p>
        </p:txBody>
      </p:sp>
      <p:sp>
        <p:nvSpPr>
          <p:cNvPr id="1081" name="Shape 108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82" name="Shape 108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83" name="Shape 108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1084" name="Shape 1084"/>
          <p:cNvGraphicFramePr/>
          <p:nvPr/>
        </p:nvGraphicFramePr>
        <p:xfrm>
          <a:off x="1447800" y="3962400"/>
          <a:ext cx="3000000" cy="3000000"/>
        </p:xfrm>
        <a:graphic>
          <a:graphicData uri="http://schemas.openxmlformats.org/drawingml/2006/table">
            <a:tbl>
              <a:tblPr bandRow="1" firstRow="1">
                <a:noFill/>
                <a:tableStyleId>{451FD0BE-7C53-4BC5-B1DD-A2051E089F13}</a:tableStyleId>
              </a:tblPr>
              <a:tblGrid>
                <a:gridCol w="1524000"/>
                <a:gridCol w="1524000"/>
                <a:gridCol w="1524000"/>
                <a:gridCol w="1920250"/>
              </a:tblGrid>
              <a:tr h="567650">
                <a:tc>
                  <a:txBody>
                    <a:bodyPr>
                      <a:noAutofit/>
                    </a:bodyPr>
                    <a:lstStyle/>
                    <a:p>
                      <a:pPr indent="0" lvl="0" marL="0" marR="0" rtl="0" algn="ctr">
                        <a:spcBef>
                          <a:spcPts val="0"/>
                        </a:spcBef>
                        <a:buSzPct val="25000"/>
                        <a:buNone/>
                      </a:pPr>
                      <a:r>
                        <a:rPr lang="fr-FR" sz="1800"/>
                        <a:t>User</a:t>
                      </a:r>
                    </a:p>
                  </a:txBody>
                  <a:tcPr marT="45725" marB="45725" marR="91450" marL="91450" anchor="ctr"/>
                </a:tc>
                <a:tc>
                  <a:txBody>
                    <a:bodyPr>
                      <a:noAutofit/>
                    </a:bodyPr>
                    <a:lstStyle/>
                    <a:p>
                      <a:pPr indent="0" lvl="0" marL="0" marR="0" rtl="0" algn="ctr">
                        <a:spcBef>
                          <a:spcPts val="0"/>
                        </a:spcBef>
                        <a:buSzPct val="25000"/>
                        <a:buNone/>
                      </a:pPr>
                      <a:r>
                        <a:rPr lang="fr-FR" sz="1800"/>
                        <a:t># GPS Points</a:t>
                      </a:r>
                    </a:p>
                  </a:txBody>
                  <a:tcPr marT="45725" marB="45725" marR="91450" marL="91450" anchor="ctr"/>
                </a:tc>
                <a:tc>
                  <a:txBody>
                    <a:bodyPr>
                      <a:noAutofit/>
                    </a:bodyPr>
                    <a:lstStyle/>
                    <a:p>
                      <a:pPr indent="0" lvl="0" marL="0" marR="0" rtl="0" algn="ctr">
                        <a:spcBef>
                          <a:spcPts val="0"/>
                        </a:spcBef>
                        <a:buSzPct val="25000"/>
                        <a:buNone/>
                      </a:pPr>
                      <a:r>
                        <a:rPr lang="fr-FR" sz="1800"/>
                        <a:t># Stay</a:t>
                      </a:r>
                      <a:r>
                        <a:rPr lang="fr-FR" sz="1800"/>
                        <a:t> Points</a:t>
                      </a:r>
                    </a:p>
                  </a:txBody>
                  <a:tcPr marT="45725" marB="45725" marR="91450" marL="91450" anchor="ctr"/>
                </a:tc>
                <a:tc>
                  <a:txBody>
                    <a:bodyPr>
                      <a:noAutofit/>
                    </a:bodyPr>
                    <a:lstStyle/>
                    <a:p>
                      <a:pPr indent="0" lvl="0" marL="0" marR="0" rtl="0" algn="ctr">
                        <a:spcBef>
                          <a:spcPts val="0"/>
                        </a:spcBef>
                        <a:buSzPct val="25000"/>
                        <a:buNone/>
                      </a:pPr>
                      <a:r>
                        <a:rPr lang="fr-FR" sz="1800"/>
                        <a:t># Interesting Locations Visited</a:t>
                      </a:r>
                    </a:p>
                  </a:txBody>
                  <a:tcPr marT="45725" marB="45725" marR="91450" marL="91450" anchor="ctr"/>
                </a:tc>
              </a:tr>
              <a:tr h="324375">
                <a:tc>
                  <a:txBody>
                    <a:bodyPr>
                      <a:noAutofit/>
                    </a:bodyPr>
                    <a:lstStyle/>
                    <a:p>
                      <a:pPr indent="0" lvl="0" marL="0" marR="0" rtl="0" algn="ctr">
                        <a:spcBef>
                          <a:spcPts val="0"/>
                        </a:spcBef>
                        <a:buSzPct val="25000"/>
                        <a:buNone/>
                      </a:pPr>
                      <a:r>
                        <a:rPr lang="fr-FR" sz="1800"/>
                        <a:t>User</a:t>
                      </a:r>
                      <a:r>
                        <a:rPr lang="fr-FR" sz="1800"/>
                        <a:t> 1</a:t>
                      </a:r>
                    </a:p>
                  </a:txBody>
                  <a:tcPr marT="45725" marB="45725" marR="91450" marL="91450" anchor="ctr"/>
                </a:tc>
                <a:tc>
                  <a:txBody>
                    <a:bodyPr>
                      <a:noAutofit/>
                    </a:bodyPr>
                    <a:lstStyle/>
                    <a:p>
                      <a:pPr indent="0" lvl="0" marL="0" marR="0" rtl="0" algn="ctr">
                        <a:spcBef>
                          <a:spcPts val="0"/>
                        </a:spcBef>
                        <a:buSzPct val="25000"/>
                        <a:buNone/>
                      </a:pPr>
                      <a:r>
                        <a:rPr lang="fr-FR" sz="1800"/>
                        <a:t>910,147</a:t>
                      </a:r>
                    </a:p>
                  </a:txBody>
                  <a:tcPr marT="45725" marB="45725" marR="91450" marL="91450" anchor="ctr"/>
                </a:tc>
                <a:tc>
                  <a:txBody>
                    <a:bodyPr>
                      <a:noAutofit/>
                    </a:bodyPr>
                    <a:lstStyle/>
                    <a:p>
                      <a:pPr indent="0" lvl="0" marL="0" marR="0" rtl="0" algn="ctr">
                        <a:spcBef>
                          <a:spcPts val="0"/>
                        </a:spcBef>
                        <a:buSzPct val="25000"/>
                        <a:buNone/>
                      </a:pPr>
                      <a:r>
                        <a:rPr lang="fr-FR" sz="1800"/>
                        <a:t>469</a:t>
                      </a:r>
                    </a:p>
                  </a:txBody>
                  <a:tcPr marT="45725" marB="45725" marR="91450" marL="91450" anchor="ctr"/>
                </a:tc>
                <a:tc>
                  <a:txBody>
                    <a:bodyPr>
                      <a:noAutofit/>
                    </a:bodyPr>
                    <a:lstStyle/>
                    <a:p>
                      <a:pPr indent="0" lvl="0" marL="0" marR="0" rtl="0" algn="ctr">
                        <a:spcBef>
                          <a:spcPts val="0"/>
                        </a:spcBef>
                        <a:buSzPct val="25000"/>
                        <a:buNone/>
                      </a:pPr>
                      <a:r>
                        <a:rPr lang="fr-FR" sz="1800"/>
                        <a:t>9</a:t>
                      </a:r>
                    </a:p>
                  </a:txBody>
                  <a:tcPr marT="45725" marB="45725" marR="91450" marL="91450" anchor="ctr"/>
                </a:tc>
              </a:tr>
              <a:tr h="324375">
                <a:tc>
                  <a:txBody>
                    <a:bodyPr>
                      <a:noAutofit/>
                    </a:bodyPr>
                    <a:lstStyle/>
                    <a:p>
                      <a:pPr indent="0" lvl="0" marL="0" marR="0" rtl="0" algn="ctr">
                        <a:spcBef>
                          <a:spcPts val="0"/>
                        </a:spcBef>
                        <a:buSzPct val="25000"/>
                        <a:buNone/>
                      </a:pPr>
                      <a:r>
                        <a:rPr lang="fr-FR" sz="1800"/>
                        <a:t>User 2</a:t>
                      </a:r>
                    </a:p>
                  </a:txBody>
                  <a:tcPr marT="45725" marB="45725" marR="91450" marL="91450" anchor="ctr"/>
                </a:tc>
                <a:tc>
                  <a:txBody>
                    <a:bodyPr>
                      <a:noAutofit/>
                    </a:bodyPr>
                    <a:lstStyle/>
                    <a:p>
                      <a:pPr indent="0" lvl="0" marL="0" marR="0" rtl="0" algn="ctr">
                        <a:spcBef>
                          <a:spcPts val="0"/>
                        </a:spcBef>
                        <a:buSzPct val="25000"/>
                        <a:buNone/>
                      </a:pPr>
                      <a:r>
                        <a:rPr lang="fr-FR" sz="1800"/>
                        <a:t>860,635</a:t>
                      </a:r>
                    </a:p>
                  </a:txBody>
                  <a:tcPr marT="45725" marB="45725" marR="91450" marL="91450" anchor="ctr"/>
                </a:tc>
                <a:tc>
                  <a:txBody>
                    <a:bodyPr>
                      <a:noAutofit/>
                    </a:bodyPr>
                    <a:lstStyle/>
                    <a:p>
                      <a:pPr indent="0" lvl="0" marL="0" marR="0" rtl="0" algn="ctr">
                        <a:spcBef>
                          <a:spcPts val="0"/>
                        </a:spcBef>
                        <a:buSzPct val="25000"/>
                        <a:buNone/>
                      </a:pPr>
                      <a:r>
                        <a:rPr lang="fr-FR" sz="1800"/>
                        <a:t>181</a:t>
                      </a:r>
                    </a:p>
                  </a:txBody>
                  <a:tcPr marT="45725" marB="45725" marR="91450" marL="91450" anchor="ctr"/>
                </a:tc>
                <a:tc>
                  <a:txBody>
                    <a:bodyPr>
                      <a:noAutofit/>
                    </a:bodyPr>
                    <a:lstStyle/>
                    <a:p>
                      <a:pPr indent="0" lvl="0" marL="0" marR="0" rtl="0" algn="ctr">
                        <a:spcBef>
                          <a:spcPts val="0"/>
                        </a:spcBef>
                        <a:buSzPct val="25000"/>
                        <a:buNone/>
                      </a:pPr>
                      <a:r>
                        <a:rPr lang="fr-FR" sz="1800"/>
                        <a:t>8</a:t>
                      </a:r>
                    </a:p>
                  </a:txBody>
                  <a:tcPr marT="45725" marB="45725" marR="91450" marL="91450" anchor="ctr"/>
                </a:tc>
              </a:tr>
              <a:tr h="324375">
                <a:tc>
                  <a:txBody>
                    <a:bodyPr>
                      <a:noAutofit/>
                    </a:bodyPr>
                    <a:lstStyle/>
                    <a:p>
                      <a:pPr indent="0" lvl="0" marL="0" marR="0" rtl="0" algn="ctr">
                        <a:spcBef>
                          <a:spcPts val="0"/>
                        </a:spcBef>
                        <a:buSzPct val="25000"/>
                        <a:buNone/>
                      </a:pPr>
                      <a:r>
                        <a:rPr lang="fr-FR" sz="1800"/>
                        <a:t>User 3</a:t>
                      </a:r>
                    </a:p>
                  </a:txBody>
                  <a:tcPr marT="45725" marB="45725" marR="91450" marL="91450" anchor="ctr"/>
                </a:tc>
                <a:tc>
                  <a:txBody>
                    <a:bodyPr>
                      <a:noAutofit/>
                    </a:bodyPr>
                    <a:lstStyle/>
                    <a:p>
                      <a:pPr indent="0" lvl="0" marL="0" marR="0" rtl="0" algn="ctr">
                        <a:spcBef>
                          <a:spcPts val="0"/>
                        </a:spcBef>
                        <a:buSzPct val="25000"/>
                        <a:buNone/>
                      </a:pPr>
                      <a:r>
                        <a:rPr lang="fr-FR" sz="1800"/>
                        <a:t>753,678</a:t>
                      </a:r>
                    </a:p>
                  </a:txBody>
                  <a:tcPr marT="45725" marB="45725" marR="91450" marL="91450" anchor="ctr"/>
                </a:tc>
                <a:tc>
                  <a:txBody>
                    <a:bodyPr>
                      <a:noAutofit/>
                    </a:bodyPr>
                    <a:lstStyle/>
                    <a:p>
                      <a:pPr indent="0" lvl="0" marL="0" marR="0" rtl="0" algn="ctr">
                        <a:spcBef>
                          <a:spcPts val="0"/>
                        </a:spcBef>
                        <a:buSzPct val="25000"/>
                        <a:buNone/>
                      </a:pPr>
                      <a:r>
                        <a:rPr lang="fr-FR" sz="1800"/>
                        <a:t>134</a:t>
                      </a:r>
                    </a:p>
                  </a:txBody>
                  <a:tcPr marT="45725" marB="45725" marR="91450" marL="91450" anchor="ctr"/>
                </a:tc>
                <a:tc>
                  <a:txBody>
                    <a:bodyPr>
                      <a:noAutofit/>
                    </a:bodyPr>
                    <a:lstStyle/>
                    <a:p>
                      <a:pPr indent="0" lvl="0" marL="0" marR="0" rtl="0" algn="ctr">
                        <a:spcBef>
                          <a:spcPts val="0"/>
                        </a:spcBef>
                        <a:buSzPct val="25000"/>
                        <a:buNone/>
                      </a:pPr>
                      <a:r>
                        <a:rPr lang="fr-FR" sz="1800"/>
                        <a:t>13</a:t>
                      </a:r>
                    </a:p>
                  </a:txBody>
                  <a:tcPr marT="45725" marB="45725" marR="91450" marL="91450" anchor="ctr"/>
                </a:tc>
              </a:tr>
              <a:tr h="324375">
                <a:tc>
                  <a:txBody>
                    <a:bodyPr>
                      <a:noAutofit/>
                    </a:bodyPr>
                    <a:lstStyle/>
                    <a:p>
                      <a:pPr indent="0" lvl="0" marL="0" marR="0" rtl="0" algn="ctr">
                        <a:spcBef>
                          <a:spcPts val="0"/>
                        </a:spcBef>
                        <a:buSzPct val="25000"/>
                        <a:buNone/>
                      </a:pPr>
                      <a:r>
                        <a:rPr lang="fr-FR" sz="1800"/>
                        <a:t>User 4</a:t>
                      </a:r>
                    </a:p>
                  </a:txBody>
                  <a:tcPr marT="45725" marB="45725" marR="91450" marL="91450" anchor="ctr"/>
                </a:tc>
                <a:tc>
                  <a:txBody>
                    <a:bodyPr>
                      <a:noAutofit/>
                    </a:bodyPr>
                    <a:lstStyle/>
                    <a:p>
                      <a:pPr indent="0" lvl="0" marL="0" marR="0" rtl="0" algn="ctr">
                        <a:spcBef>
                          <a:spcPts val="0"/>
                        </a:spcBef>
                        <a:buSzPct val="25000"/>
                        <a:buNone/>
                      </a:pPr>
                      <a:r>
                        <a:rPr lang="fr-FR" sz="1800"/>
                        <a:t>188,480</a:t>
                      </a:r>
                    </a:p>
                  </a:txBody>
                  <a:tcPr marT="45725" marB="45725" marR="91450" marL="91450" anchor="ctr"/>
                </a:tc>
                <a:tc>
                  <a:txBody>
                    <a:bodyPr>
                      <a:noAutofit/>
                    </a:bodyPr>
                    <a:lstStyle/>
                    <a:p>
                      <a:pPr indent="0" lvl="0" marL="0" marR="0" rtl="0" algn="ctr">
                        <a:spcBef>
                          <a:spcPts val="0"/>
                        </a:spcBef>
                        <a:buSzPct val="25000"/>
                        <a:buNone/>
                      </a:pPr>
                      <a:r>
                        <a:rPr lang="fr-FR" sz="1800"/>
                        <a:t>82</a:t>
                      </a:r>
                    </a:p>
                  </a:txBody>
                  <a:tcPr marT="45725" marB="45725" marR="91450" marL="91450" anchor="ctr"/>
                </a:tc>
                <a:tc>
                  <a:txBody>
                    <a:bodyPr>
                      <a:noAutofit/>
                    </a:bodyPr>
                    <a:lstStyle/>
                    <a:p>
                      <a:pPr indent="0" lvl="0" marL="0" marR="0" rtl="0" algn="ctr">
                        <a:spcBef>
                          <a:spcPts val="0"/>
                        </a:spcBef>
                        <a:buSzPct val="25000"/>
                        <a:buNone/>
                      </a:pPr>
                      <a:r>
                        <a:rPr lang="fr-FR" sz="1800"/>
                        <a:t>4</a:t>
                      </a:r>
                    </a:p>
                  </a:txBody>
                  <a:tcPr marT="45725" marB="45725" marR="91450" marL="91450" anchor="ctr"/>
                </a:tc>
              </a:tr>
              <a:tr h="324375">
                <a:tc>
                  <a:txBody>
                    <a:bodyPr>
                      <a:noAutofit/>
                    </a:bodyPr>
                    <a:lstStyle/>
                    <a:p>
                      <a:pPr indent="0" lvl="0" marL="0" marR="0" rtl="0" algn="ctr">
                        <a:spcBef>
                          <a:spcPts val="0"/>
                        </a:spcBef>
                        <a:buSzPct val="25000"/>
                        <a:buNone/>
                      </a:pPr>
                      <a:r>
                        <a:rPr lang="fr-FR" sz="1800"/>
                        <a:t>User 5</a:t>
                      </a:r>
                    </a:p>
                  </a:txBody>
                  <a:tcPr marT="45725" marB="45725" marR="91450" marL="91450" anchor="ctr"/>
                </a:tc>
                <a:tc>
                  <a:txBody>
                    <a:bodyPr>
                      <a:noAutofit/>
                    </a:bodyPr>
                    <a:lstStyle/>
                    <a:p>
                      <a:pPr indent="0" lvl="0" marL="0" marR="0" rtl="0" algn="ctr">
                        <a:spcBef>
                          <a:spcPts val="0"/>
                        </a:spcBef>
                        <a:buSzPct val="25000"/>
                        <a:buNone/>
                      </a:pPr>
                      <a:r>
                        <a:rPr lang="fr-FR" sz="1800"/>
                        <a:t>89,145</a:t>
                      </a:r>
                    </a:p>
                  </a:txBody>
                  <a:tcPr marT="45725" marB="45725" marR="91450" marL="91450" anchor="ctr"/>
                </a:tc>
                <a:tc>
                  <a:txBody>
                    <a:bodyPr>
                      <a:noAutofit/>
                    </a:bodyPr>
                    <a:lstStyle/>
                    <a:p>
                      <a:pPr indent="0" lvl="0" marL="0" marR="0" rtl="0" algn="ctr">
                        <a:spcBef>
                          <a:spcPts val="0"/>
                        </a:spcBef>
                        <a:buSzPct val="25000"/>
                        <a:buNone/>
                      </a:pPr>
                      <a:r>
                        <a:rPr lang="fr-FR" sz="1800"/>
                        <a:t>8</a:t>
                      </a:r>
                    </a:p>
                  </a:txBody>
                  <a:tcPr marT="45725" marB="45725" marR="91450" marL="91450" anchor="ctr"/>
                </a:tc>
                <a:tc>
                  <a:txBody>
                    <a:bodyPr>
                      <a:noAutofit/>
                    </a:bodyPr>
                    <a:lstStyle/>
                    <a:p>
                      <a:pPr indent="0" lvl="0" marL="0" marR="0" rtl="0" algn="ctr">
                        <a:spcBef>
                          <a:spcPts val="0"/>
                        </a:spcBef>
                        <a:buSzPct val="25000"/>
                        <a:buNone/>
                      </a:pPr>
                      <a:r>
                        <a:rPr lang="fr-FR" sz="1800"/>
                        <a:t>1</a:t>
                      </a:r>
                    </a:p>
                  </a:txBody>
                  <a:tcPr marT="45725" marB="45725" marR="91450" marL="91450" anchor="ct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Shape 108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Significant Location System</a:t>
            </a:r>
            <a:r>
              <a:rPr b="1" baseline="30000" i="0" lang="fr-FR" sz="4500" u="none" cap="none" strike="noStrike">
                <a:solidFill>
                  <a:srgbClr val="A4CA1B"/>
                </a:solidFill>
                <a:latin typeface="Corbel"/>
                <a:ea typeface="Corbel"/>
                <a:cs typeface="Corbel"/>
                <a:sym typeface="Corbel"/>
              </a:rPr>
              <a:t>12</a:t>
            </a:r>
          </a:p>
        </p:txBody>
      </p:sp>
      <p:graphicFrame>
        <p:nvGraphicFramePr>
          <p:cNvPr id="1090" name="Shape 1090"/>
          <p:cNvGraphicFramePr/>
          <p:nvPr/>
        </p:nvGraphicFramePr>
        <p:xfrm>
          <a:off x="762000" y="4191000"/>
          <a:ext cx="3000000" cy="3000000"/>
        </p:xfrm>
        <a:graphic>
          <a:graphicData uri="http://schemas.openxmlformats.org/drawingml/2006/table">
            <a:tbl>
              <a:tblPr bandRow="1" firstRow="1">
                <a:noFill/>
                <a:tableStyleId>{451FD0BE-7C53-4BC5-B1DD-A2051E089F13}</a:tableStyleId>
              </a:tblPr>
              <a:tblGrid>
                <a:gridCol w="1070300"/>
                <a:gridCol w="1244925"/>
                <a:gridCol w="1257625"/>
                <a:gridCol w="4114800"/>
              </a:tblGrid>
              <a:tr h="0">
                <a:tc>
                  <a:txBody>
                    <a:bodyPr>
                      <a:noAutofit/>
                    </a:bodyPr>
                    <a:lstStyle/>
                    <a:p>
                      <a:pPr indent="0" lvl="0" marL="0" marR="0" rtl="0" algn="l">
                        <a:spcBef>
                          <a:spcPts val="0"/>
                        </a:spcBef>
                        <a:buSzPct val="25000"/>
                        <a:buNone/>
                      </a:pPr>
                      <a:r>
                        <a:rPr lang="fr-FR" sz="1800"/>
                        <a:t>Latitude</a:t>
                      </a:r>
                    </a:p>
                  </a:txBody>
                  <a:tcPr marT="45725" marB="45725" marR="91450" marL="91450"/>
                </a:tc>
                <a:tc>
                  <a:txBody>
                    <a:bodyPr>
                      <a:noAutofit/>
                    </a:bodyPr>
                    <a:lstStyle/>
                    <a:p>
                      <a:pPr indent="0" lvl="0" marL="0" marR="0" rtl="0" algn="l">
                        <a:spcBef>
                          <a:spcPts val="0"/>
                        </a:spcBef>
                        <a:buSzPct val="25000"/>
                        <a:buNone/>
                      </a:pPr>
                      <a:r>
                        <a:rPr lang="fr-FR" sz="1800"/>
                        <a:t>Longitude</a:t>
                      </a:r>
                    </a:p>
                  </a:txBody>
                  <a:tcPr marT="45725" marB="45725" marR="91450" marL="91450"/>
                </a:tc>
                <a:tc>
                  <a:txBody>
                    <a:bodyPr>
                      <a:noAutofit/>
                    </a:bodyPr>
                    <a:lstStyle/>
                    <a:p>
                      <a:pPr indent="0" lvl="0" marL="0" marR="0" rtl="0" algn="l">
                        <a:spcBef>
                          <a:spcPts val="0"/>
                        </a:spcBef>
                        <a:buSzPct val="25000"/>
                        <a:buNone/>
                      </a:pPr>
                      <a:r>
                        <a:rPr lang="fr-FR" sz="1800"/>
                        <a:t>Frequency</a:t>
                      </a:r>
                    </a:p>
                  </a:txBody>
                  <a:tcPr marT="45725" marB="45725" marR="91450" marL="91450"/>
                </a:tc>
                <a:tc>
                  <a:txBody>
                    <a:bodyPr>
                      <a:noAutofit/>
                    </a:bodyPr>
                    <a:lstStyle/>
                    <a:p>
                      <a:pPr indent="0" lvl="0" marL="0" marR="0" rtl="0" algn="l">
                        <a:spcBef>
                          <a:spcPts val="0"/>
                        </a:spcBef>
                        <a:buSzPct val="25000"/>
                        <a:buNone/>
                      </a:pPr>
                      <a:r>
                        <a:rPr lang="fr-FR" sz="1800"/>
                        <a:t>Interesting Locations</a:t>
                      </a:r>
                    </a:p>
                  </a:txBody>
                  <a:tcPr marT="45725" marB="45725" marR="91450" marL="91450"/>
                </a:tc>
              </a:tr>
              <a:tr h="370850">
                <a:tc>
                  <a:txBody>
                    <a:bodyPr>
                      <a:noAutofit/>
                    </a:bodyPr>
                    <a:lstStyle/>
                    <a:p>
                      <a:pPr indent="0" lvl="0" marL="0" marR="0" rtl="0" algn="ctr">
                        <a:spcBef>
                          <a:spcPts val="0"/>
                        </a:spcBef>
                        <a:buSzPct val="25000"/>
                        <a:buNone/>
                      </a:pPr>
                      <a:r>
                        <a:rPr lang="fr-FR" sz="1800"/>
                        <a:t>40.00</a:t>
                      </a:r>
                    </a:p>
                  </a:txBody>
                  <a:tcPr marT="45725" marB="45725" marR="91450" marL="91450"/>
                </a:tc>
                <a:tc>
                  <a:txBody>
                    <a:bodyPr>
                      <a:noAutofit/>
                    </a:bodyPr>
                    <a:lstStyle/>
                    <a:p>
                      <a:pPr indent="0" lvl="0" marL="0" marR="0" rtl="0" algn="ctr">
                        <a:spcBef>
                          <a:spcPts val="0"/>
                        </a:spcBef>
                        <a:buSzPct val="25000"/>
                        <a:buNone/>
                      </a:pPr>
                      <a:r>
                        <a:rPr lang="fr-FR" sz="1800"/>
                        <a:t>116.327</a:t>
                      </a:r>
                    </a:p>
                  </a:txBody>
                  <a:tcPr marT="45725" marB="45725" marR="91450" marL="91450"/>
                </a:tc>
                <a:tc>
                  <a:txBody>
                    <a:bodyPr>
                      <a:noAutofit/>
                    </a:bodyPr>
                    <a:lstStyle/>
                    <a:p>
                      <a:pPr indent="0" lvl="0" marL="0" marR="0" rtl="0" algn="ctr">
                        <a:spcBef>
                          <a:spcPts val="0"/>
                        </a:spcBef>
                        <a:buSzPct val="25000"/>
                        <a:buNone/>
                      </a:pPr>
                      <a:r>
                        <a:rPr lang="fr-FR" sz="1800"/>
                        <a:t>309</a:t>
                      </a:r>
                    </a:p>
                  </a:txBody>
                  <a:tcPr marT="45725" marB="45725" marR="91450" marL="91450"/>
                </a:tc>
                <a:tc>
                  <a:txBody>
                    <a:bodyPr>
                      <a:noAutofit/>
                    </a:bodyPr>
                    <a:lstStyle/>
                    <a:p>
                      <a:pPr indent="0" lvl="0" marL="0" marR="0" rtl="0" algn="l">
                        <a:spcBef>
                          <a:spcPts val="0"/>
                        </a:spcBef>
                        <a:buSzPct val="25000"/>
                        <a:buNone/>
                      </a:pPr>
                      <a:r>
                        <a:rPr lang="fr-FR" sz="1800"/>
                        <a:t>Main Building, Tshingua Univ.</a:t>
                      </a:r>
                    </a:p>
                  </a:txBody>
                  <a:tcPr marT="45725" marB="45725" marR="91450" marL="91450"/>
                </a:tc>
              </a:tr>
              <a:tr h="370850">
                <a:tc>
                  <a:txBody>
                    <a:bodyPr>
                      <a:noAutofit/>
                    </a:bodyPr>
                    <a:lstStyle/>
                    <a:p>
                      <a:pPr indent="0" lvl="0" marL="0" marR="0" rtl="0" algn="ctr">
                        <a:spcBef>
                          <a:spcPts val="0"/>
                        </a:spcBef>
                        <a:buSzPct val="25000"/>
                        <a:buNone/>
                      </a:pPr>
                      <a:r>
                        <a:rPr lang="fr-FR" sz="1800"/>
                        <a:t>39.976</a:t>
                      </a:r>
                    </a:p>
                  </a:txBody>
                  <a:tcPr marT="45725" marB="45725" marR="91450" marL="91450"/>
                </a:tc>
                <a:tc>
                  <a:txBody>
                    <a:bodyPr>
                      <a:noAutofit/>
                    </a:bodyPr>
                    <a:lstStyle/>
                    <a:p>
                      <a:pPr indent="0" lvl="0" marL="0" marR="0" rtl="0" algn="ctr">
                        <a:spcBef>
                          <a:spcPts val="0"/>
                        </a:spcBef>
                        <a:buSzPct val="25000"/>
                        <a:buNone/>
                      </a:pPr>
                      <a:r>
                        <a:rPr lang="fr-FR" sz="1800"/>
                        <a:t>116.331</a:t>
                      </a:r>
                    </a:p>
                  </a:txBody>
                  <a:tcPr marT="45725" marB="45725" marR="91450" marL="91450"/>
                </a:tc>
                <a:tc>
                  <a:txBody>
                    <a:bodyPr>
                      <a:noAutofit/>
                    </a:bodyPr>
                    <a:lstStyle/>
                    <a:p>
                      <a:pPr indent="0" lvl="0" marL="0" marR="0" rtl="0" algn="ctr">
                        <a:spcBef>
                          <a:spcPts val="0"/>
                        </a:spcBef>
                        <a:buSzPct val="25000"/>
                        <a:buNone/>
                      </a:pPr>
                      <a:r>
                        <a:rPr lang="fr-FR" sz="1800"/>
                        <a:t>122</a:t>
                      </a:r>
                    </a:p>
                  </a:txBody>
                  <a:tcPr marT="45725" marB="45725" marR="91450" marL="91450"/>
                </a:tc>
                <a:tc>
                  <a:txBody>
                    <a:bodyPr>
                      <a:noAutofit/>
                    </a:bodyPr>
                    <a:lstStyle/>
                    <a:p>
                      <a:pPr indent="0" lvl="0" marL="0" marR="0" rtl="0" algn="l">
                        <a:spcBef>
                          <a:spcPts val="0"/>
                        </a:spcBef>
                        <a:buSzPct val="25000"/>
                        <a:buNone/>
                      </a:pPr>
                      <a:r>
                        <a:rPr lang="fr-FR" sz="1800"/>
                        <a:t>China Sigma Center, Microsoft China R&amp;D</a:t>
                      </a:r>
                    </a:p>
                  </a:txBody>
                  <a:tcPr marT="45725" marB="45725" marR="91450" marL="91450"/>
                </a:tc>
              </a:tr>
              <a:tr h="370850">
                <a:tc>
                  <a:txBody>
                    <a:bodyPr>
                      <a:noAutofit/>
                    </a:bodyPr>
                    <a:lstStyle/>
                    <a:p>
                      <a:pPr indent="0" lvl="0" marL="0" marR="0" rtl="0" algn="ctr">
                        <a:spcBef>
                          <a:spcPts val="0"/>
                        </a:spcBef>
                        <a:buSzPct val="25000"/>
                        <a:buNone/>
                      </a:pPr>
                      <a:r>
                        <a:rPr lang="fr-FR" sz="1800"/>
                        <a:t>40.01</a:t>
                      </a:r>
                    </a:p>
                  </a:txBody>
                  <a:tcPr marT="45725" marB="45725" marR="91450" marL="91450"/>
                </a:tc>
                <a:tc>
                  <a:txBody>
                    <a:bodyPr>
                      <a:noAutofit/>
                    </a:bodyPr>
                    <a:lstStyle/>
                    <a:p>
                      <a:pPr indent="0" lvl="0" marL="0" marR="0" rtl="0" algn="ctr">
                        <a:spcBef>
                          <a:spcPts val="0"/>
                        </a:spcBef>
                        <a:buSzPct val="25000"/>
                        <a:buNone/>
                      </a:pPr>
                      <a:r>
                        <a:rPr lang="fr-FR" sz="1800"/>
                        <a:t>116.315</a:t>
                      </a:r>
                    </a:p>
                  </a:txBody>
                  <a:tcPr marT="45725" marB="45725" marR="91450" marL="91450"/>
                </a:tc>
                <a:tc>
                  <a:txBody>
                    <a:bodyPr>
                      <a:noAutofit/>
                    </a:bodyPr>
                    <a:lstStyle/>
                    <a:p>
                      <a:pPr indent="0" lvl="0" marL="0" marR="0" rtl="0" algn="ctr">
                        <a:spcBef>
                          <a:spcPts val="0"/>
                        </a:spcBef>
                        <a:buSzPct val="25000"/>
                        <a:buNone/>
                      </a:pPr>
                      <a:r>
                        <a:rPr lang="fr-FR" sz="1800"/>
                        <a:t>74</a:t>
                      </a:r>
                    </a:p>
                  </a:txBody>
                  <a:tcPr marT="45725" marB="45725" marR="91450" marL="91450"/>
                </a:tc>
                <a:tc>
                  <a:txBody>
                    <a:bodyPr>
                      <a:noAutofit/>
                    </a:bodyPr>
                    <a:lstStyle/>
                    <a:p>
                      <a:pPr indent="0" lvl="0" marL="0" marR="0" rtl="0" algn="l">
                        <a:spcBef>
                          <a:spcPts val="0"/>
                        </a:spcBef>
                        <a:buSzPct val="25000"/>
                        <a:buNone/>
                      </a:pPr>
                      <a:r>
                        <a:rPr lang="fr-FR" sz="1800"/>
                        <a:t>Da Yi Tea Culture Center, Tea House</a:t>
                      </a:r>
                    </a:p>
                  </a:txBody>
                  <a:tcPr marT="45725" marB="45725" marR="91450" marL="91450"/>
                </a:tc>
              </a:tr>
              <a:tr h="370850">
                <a:tc>
                  <a:txBody>
                    <a:bodyPr>
                      <a:noAutofit/>
                    </a:bodyPr>
                    <a:lstStyle/>
                    <a:p>
                      <a:pPr indent="0" lvl="0" marL="0" marR="0" rtl="0" algn="ctr">
                        <a:spcBef>
                          <a:spcPts val="0"/>
                        </a:spcBef>
                        <a:buSzPct val="25000"/>
                        <a:buNone/>
                      </a:pPr>
                      <a:r>
                        <a:rPr lang="fr-FR" sz="1800"/>
                        <a:t>39.975</a:t>
                      </a:r>
                    </a:p>
                  </a:txBody>
                  <a:tcPr marT="45725" marB="45725" marR="91450" marL="91450"/>
                </a:tc>
                <a:tc>
                  <a:txBody>
                    <a:bodyPr>
                      <a:noAutofit/>
                    </a:bodyPr>
                    <a:lstStyle/>
                    <a:p>
                      <a:pPr indent="0" lvl="0" marL="0" marR="0" rtl="0" algn="ctr">
                        <a:spcBef>
                          <a:spcPts val="0"/>
                        </a:spcBef>
                        <a:buSzPct val="25000"/>
                        <a:buNone/>
                      </a:pPr>
                      <a:r>
                        <a:rPr lang="fr-FR" sz="1800"/>
                        <a:t>116.331</a:t>
                      </a:r>
                    </a:p>
                  </a:txBody>
                  <a:tcPr marT="45725" marB="45725" marR="91450" marL="91450"/>
                </a:tc>
                <a:tc>
                  <a:txBody>
                    <a:bodyPr>
                      <a:noAutofit/>
                    </a:bodyPr>
                    <a:lstStyle/>
                    <a:p>
                      <a:pPr indent="0" lvl="0" marL="0" marR="0" rtl="0" algn="ctr">
                        <a:spcBef>
                          <a:spcPts val="0"/>
                        </a:spcBef>
                        <a:buSzPct val="25000"/>
                        <a:buNone/>
                      </a:pPr>
                      <a:r>
                        <a:rPr lang="fr-FR" sz="1800"/>
                        <a:t>58</a:t>
                      </a:r>
                    </a:p>
                  </a:txBody>
                  <a:tcPr marT="45725" marB="45725" marR="91450" marL="91450"/>
                </a:tc>
                <a:tc>
                  <a:txBody>
                    <a:bodyPr>
                      <a:noAutofit/>
                    </a:bodyPr>
                    <a:lstStyle/>
                    <a:p>
                      <a:pPr indent="0" lvl="0" marL="0" marR="0" rtl="0" algn="l">
                        <a:spcBef>
                          <a:spcPts val="0"/>
                        </a:spcBef>
                        <a:buSzPct val="25000"/>
                        <a:buNone/>
                      </a:pPr>
                      <a:r>
                        <a:rPr lang="fr-FR" sz="1800"/>
                        <a:t>Cuigong Hotel</a:t>
                      </a:r>
                    </a:p>
                  </a:txBody>
                  <a:tcPr marT="45725" marB="45725" marR="91450" marL="91450"/>
                </a:tc>
              </a:tr>
              <a:tr h="370850">
                <a:tc>
                  <a:txBody>
                    <a:bodyPr>
                      <a:noAutofit/>
                    </a:bodyPr>
                    <a:lstStyle/>
                    <a:p>
                      <a:pPr indent="0" lvl="0" marL="0" marR="0" rtl="0" algn="ctr">
                        <a:spcBef>
                          <a:spcPts val="0"/>
                        </a:spcBef>
                        <a:buSzPct val="25000"/>
                        <a:buNone/>
                      </a:pPr>
                      <a:r>
                        <a:rPr lang="fr-FR" sz="1800"/>
                        <a:t>39.985</a:t>
                      </a:r>
                    </a:p>
                  </a:txBody>
                  <a:tcPr marT="45725" marB="45725" marR="91450" marL="91450"/>
                </a:tc>
                <a:tc>
                  <a:txBody>
                    <a:bodyPr>
                      <a:noAutofit/>
                    </a:bodyPr>
                    <a:lstStyle/>
                    <a:p>
                      <a:pPr indent="0" lvl="0" marL="0" marR="0" rtl="0" algn="ctr">
                        <a:spcBef>
                          <a:spcPts val="0"/>
                        </a:spcBef>
                        <a:buSzPct val="25000"/>
                        <a:buNone/>
                      </a:pPr>
                      <a:r>
                        <a:rPr lang="fr-FR" sz="1800"/>
                        <a:t>116.32</a:t>
                      </a:r>
                    </a:p>
                  </a:txBody>
                  <a:tcPr marT="45725" marB="45725" marR="91450" marL="91450"/>
                </a:tc>
                <a:tc>
                  <a:txBody>
                    <a:bodyPr>
                      <a:noAutofit/>
                    </a:bodyPr>
                    <a:lstStyle/>
                    <a:p>
                      <a:pPr indent="0" lvl="0" marL="0" marR="0" rtl="0" algn="ctr">
                        <a:spcBef>
                          <a:spcPts val="0"/>
                        </a:spcBef>
                        <a:buSzPct val="25000"/>
                        <a:buNone/>
                      </a:pPr>
                      <a:r>
                        <a:rPr lang="fr-FR" sz="1800"/>
                        <a:t>36</a:t>
                      </a:r>
                    </a:p>
                  </a:txBody>
                  <a:tcPr marT="45725" marB="45725" marR="91450" marL="91450"/>
                </a:tc>
                <a:tc>
                  <a:txBody>
                    <a:bodyPr>
                      <a:noAutofit/>
                    </a:bodyPr>
                    <a:lstStyle/>
                    <a:p>
                      <a:pPr indent="0" lvl="0" marL="0" marR="0" rtl="0" algn="l">
                        <a:spcBef>
                          <a:spcPts val="0"/>
                        </a:spcBef>
                        <a:buSzPct val="25000"/>
                        <a:buNone/>
                      </a:pPr>
                      <a:r>
                        <a:rPr lang="fr-FR" sz="1800"/>
                        <a:t>Loongson</a:t>
                      </a:r>
                      <a:r>
                        <a:rPr lang="fr-FR" sz="1800"/>
                        <a:t> Technology Service Center</a:t>
                      </a:r>
                    </a:p>
                  </a:txBody>
                  <a:tcPr marT="45725" marB="45725" marR="91450" marL="91450"/>
                </a:tc>
              </a:tr>
            </a:tbl>
          </a:graphicData>
        </a:graphic>
      </p:graphicFrame>
      <p:sp>
        <p:nvSpPr>
          <p:cNvPr id="1091" name="Shape 109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92" name="Shape 109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93" name="Shape 109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1094" name="Shape 1094"/>
          <p:cNvSpPr txBox="1"/>
          <p:nvPr/>
        </p:nvSpPr>
        <p:spPr>
          <a:xfrm>
            <a:off x="457200" y="1775191"/>
            <a:ext cx="8382000" cy="2263409"/>
          </a:xfrm>
          <a:prstGeom prst="rect">
            <a:avLst/>
          </a:prstGeom>
          <a:noFill/>
          <a:ln>
            <a:noFill/>
          </a:ln>
        </p:spPr>
        <p:txBody>
          <a:bodyPr anchorCtr="0" anchor="t" bIns="45700" lIns="54850" rIns="91425" wrap="square" tIns="91425">
            <a:noAutofit/>
          </a:bodyPr>
          <a:lstStyle/>
          <a:p>
            <a:pPr indent="-324612" lvl="0" marL="438912" marR="0" rtl="0" algn="l">
              <a:lnSpc>
                <a:spcPct val="10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Table below holds top most interesting places</a:t>
            </a:r>
          </a:p>
          <a:p>
            <a:pPr indent="-324611" lvl="1" marL="896112" marR="0" rtl="0" algn="l">
              <a:spcBef>
                <a:spcPts val="0"/>
              </a:spcBef>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Results show that subjects are highly educated</a:t>
            </a:r>
          </a:p>
          <a:p>
            <a:pPr indent="-324611" lvl="1" marL="896112" marR="0" rtl="0" algn="l">
              <a:spcBef>
                <a:spcPts val="0"/>
              </a:spcBef>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Can characterize and group people by the interesting places that they visit</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Shape 109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Significant Locations: Assoc. Rules</a:t>
            </a:r>
          </a:p>
        </p:txBody>
      </p:sp>
      <p:sp>
        <p:nvSpPr>
          <p:cNvPr id="1100" name="Shape 1100"/>
          <p:cNvSpPr txBox="1"/>
          <p:nvPr>
            <p:ph idx="1" type="body"/>
          </p:nvPr>
        </p:nvSpPr>
        <p:spPr>
          <a:xfrm>
            <a:off x="381000" y="1775191"/>
            <a:ext cx="85344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Locations visited in a day can represent itemset</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Mary: {Supermarket, Park, Post Office, School}</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John: {Supermarket, Park, School, McDonald’s}</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Rule: {Supermarket, Park} → {School}</a:t>
            </a:r>
          </a:p>
        </p:txBody>
      </p:sp>
      <p:sp>
        <p:nvSpPr>
          <p:cNvPr id="1101" name="Shape 110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02" name="Shape 110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03" name="Shape 110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Shape 110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Improving Transportation</a:t>
            </a:r>
          </a:p>
        </p:txBody>
      </p:sp>
      <p:sp>
        <p:nvSpPr>
          <p:cNvPr id="1109" name="Shape 1109"/>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Use location data from many users (crowdsource)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Avoid congested roads: Google Navigator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Manage traffic dispersion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Mine historical data to predict traffic patterns</a:t>
            </a:r>
          </a:p>
        </p:txBody>
      </p:sp>
      <p:sp>
        <p:nvSpPr>
          <p:cNvPr id="1110" name="Shape 111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11" name="Shape 111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12" name="Shape 111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Shape 111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Role of Location in Social Networks</a:t>
            </a:r>
          </a:p>
        </p:txBody>
      </p:sp>
      <p:sp>
        <p:nvSpPr>
          <p:cNvPr id="1118" name="Shape 1118"/>
          <p:cNvSpPr txBox="1"/>
          <p:nvPr>
            <p:ph idx="1" type="body"/>
          </p:nvPr>
        </p:nvSpPr>
        <p:spPr>
          <a:xfrm>
            <a:off x="3810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Build Social Communities based on location</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Proximity</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Time</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Frequency</a:t>
            </a:r>
          </a:p>
          <a:p>
            <a:pPr indent="-324612" lvl="0" marL="438912" marR="0" rtl="0" algn="l">
              <a:lnSpc>
                <a:spcPct val="9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Google Latitude </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“See where friends are and what they are up to”</a:t>
            </a:r>
          </a:p>
          <a:p>
            <a:pPr indent="-324612" lvl="0" marL="438912" marR="0" rtl="0" algn="l">
              <a:lnSpc>
                <a:spcPct val="9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Facebook “Check-Ins”</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“Check-In” to a certain location using a cell phone, created by a Facebook user, tag friends</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See who else is in this location</a:t>
            </a:r>
          </a:p>
          <a:p>
            <a:pPr indent="-474980" lvl="0" marL="438912" marR="0" rtl="0" algn="l">
              <a:lnSpc>
                <a:spcPct val="9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1119" name="Shape 111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20" name="Shape 112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21" name="Shape 112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5" name="Shape 1125"/>
        <p:cNvGrpSpPr/>
        <p:nvPr/>
      </p:nvGrpSpPr>
      <p:grpSpPr>
        <a:xfrm>
          <a:off x="0" y="0"/>
          <a:ext cx="0" cy="0"/>
          <a:chOff x="0" y="0"/>
          <a:chExt cx="0" cy="0"/>
        </a:xfrm>
      </p:grpSpPr>
      <p:sp>
        <p:nvSpPr>
          <p:cNvPr id="1126" name="Shape 112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 Mining Safety Application</a:t>
            </a:r>
            <a:r>
              <a:rPr b="1" baseline="30000" i="0" lang="fr-FR" sz="4500" u="none" cap="none" strike="noStrike">
                <a:solidFill>
                  <a:srgbClr val="A4CA1B"/>
                </a:solidFill>
                <a:latin typeface="Corbel"/>
                <a:ea typeface="Corbel"/>
                <a:cs typeface="Corbel"/>
                <a:sym typeface="Corbel"/>
              </a:rPr>
              <a:t>1</a:t>
            </a:r>
          </a:p>
        </p:txBody>
      </p:sp>
      <p:sp>
        <p:nvSpPr>
          <p:cNvPr id="1127" name="Shape 1127"/>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Heavy equipment in mining is dangerous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Collisions, open pits, bad visibility</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Tend to move fast when moving between areas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Existing systems use GPS for collision avoidance</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So lots of GPS data</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Goal is to use GPS data to improve mine safety</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Risk assessment &amp; operator guidance</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Beyond immediate collision warnings</a:t>
            </a:r>
          </a:p>
          <a:p>
            <a:pPr indent="-187452" lvl="3" marL="1216152" marR="0" rtl="0" algn="l">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Collision avoidance may not be effective if context ignored</a:t>
            </a:r>
          </a:p>
          <a:p>
            <a:pPr indent="-234696" lvl="2" marL="996696" marR="0" rtl="0" algn="l">
              <a:spcBef>
                <a:spcPts val="480"/>
              </a:spcBef>
              <a:buClr>
                <a:srgbClr val="CB178E"/>
              </a:buClr>
              <a:buSzPct val="100000"/>
              <a:buFont typeface="Arial"/>
              <a:buNone/>
            </a:pPr>
            <a:r>
              <a:t/>
            </a:r>
            <a:endParaRPr b="0" i="0" sz="2400" u="none" cap="none" strike="noStrike">
              <a:solidFill>
                <a:srgbClr val="F2F2F2"/>
              </a:solidFill>
              <a:latin typeface="Corbel"/>
              <a:ea typeface="Corbel"/>
              <a:cs typeface="Corbel"/>
              <a:sym typeface="Corbel"/>
            </a:endParaRPr>
          </a:p>
        </p:txBody>
      </p:sp>
      <p:sp>
        <p:nvSpPr>
          <p:cNvPr id="1128" name="Shape 112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29" name="Shape 112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30" name="Shape 113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Shape 113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 Mining Safety Application (cont.)</a:t>
            </a:r>
          </a:p>
        </p:txBody>
      </p:sp>
      <p:sp>
        <p:nvSpPr>
          <p:cNvPr id="1136" name="Shape 1136"/>
          <p:cNvSpPr txBox="1"/>
          <p:nvPr>
            <p:ph idx="1" type="body"/>
          </p:nvPr>
        </p:nvSpPr>
        <p:spPr>
          <a:xfrm>
            <a:off x="457200" y="1775191"/>
            <a:ext cx="8382000" cy="47018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Situational awareness– context matters</a:t>
            </a:r>
          </a:p>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Dependent on location within mine &amp; activity</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Example: main excavation site being loaded with ore</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Don’t alarm when a vehicle loads or unloads another</a:t>
            </a:r>
          </a:p>
          <a:p>
            <a:pPr indent="-324612" lvl="0" marL="438912" marR="0" rtl="0" algn="l">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Helps to have knowledge of significant places</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Care about places where vehicle interactions differ</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Haulage roads, intersections, loading bays, parking lots</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Here length of stay not used to determine significant place</a:t>
            </a:r>
          </a:p>
          <a:p>
            <a:pPr indent="-234696" lvl="2" marL="996696" marR="0" rtl="0" algn="l">
              <a:spcBef>
                <a:spcPts val="444"/>
              </a:spcBef>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Once determine type of places can link/fuse on map</a:t>
            </a:r>
          </a:p>
        </p:txBody>
      </p:sp>
      <p:sp>
        <p:nvSpPr>
          <p:cNvPr id="1137" name="Shape 113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38" name="Shape 113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39" name="Shape 113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49808" y="118872"/>
            <a:ext cx="8013192" cy="1636776"/>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Sensors</a:t>
            </a:r>
          </a:p>
        </p:txBody>
      </p:sp>
      <p:sp>
        <p:nvSpPr>
          <p:cNvPr id="207" name="Shape 20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208" name="Shape 208"/>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209" name="Shape 20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descr="https://encrypted-tbn3.gstatic.com/images?q=tbn:ANd9GcTCiv94fMcAFySdWAfyIa6qeanIJBVAkJhLIoExqme3bSi48NiD" id="210" name="Shape 210"/>
          <p:cNvPicPr preferRelativeResize="0"/>
          <p:nvPr/>
        </p:nvPicPr>
        <p:blipFill rotWithShape="1">
          <a:blip r:embed="rId3">
            <a:alphaModFix/>
          </a:blip>
          <a:srcRect b="0" l="0" r="0" t="0"/>
          <a:stretch/>
        </p:blipFill>
        <p:spPr>
          <a:xfrm>
            <a:off x="838200" y="2743200"/>
            <a:ext cx="2901857" cy="1571037"/>
          </a:xfrm>
          <a:prstGeom prst="rect">
            <a:avLst/>
          </a:prstGeom>
          <a:noFill/>
          <a:ln>
            <a:noFill/>
          </a:ln>
        </p:spPr>
      </p:pic>
      <p:pic>
        <p:nvPicPr>
          <p:cNvPr descr="https://encrypted-tbn2.gstatic.com/images?q=tbn:ANd9GcSms8ntZuv_hvXROWO7e23HsdBt8Gr8l2mSL1QjFRWb9SHZRCEv" id="211" name="Shape 211"/>
          <p:cNvPicPr preferRelativeResize="0"/>
          <p:nvPr/>
        </p:nvPicPr>
        <p:blipFill rotWithShape="1">
          <a:blip r:embed="rId4">
            <a:alphaModFix/>
          </a:blip>
          <a:srcRect b="0" l="0" r="0" t="0"/>
          <a:stretch/>
        </p:blipFill>
        <p:spPr>
          <a:xfrm>
            <a:off x="3657600" y="4419600"/>
            <a:ext cx="2141786" cy="214178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Shape 114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 Mining Safety Application (cont.)</a:t>
            </a:r>
          </a:p>
        </p:txBody>
      </p:sp>
      <p:sp>
        <p:nvSpPr>
          <p:cNvPr id="1145" name="Shape 114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Speed is critical &amp; significant places classified as high or low speed</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High speed: haulage roads and (high interaction) intersections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Low speed: dumping, parking, etc. where vehicles tend to bunch up</a:t>
            </a:r>
          </a:p>
          <a:p>
            <a:pPr indent="-324612" lvl="0" marL="438912" marR="0" rtl="0" algn="l">
              <a:lnSpc>
                <a:spcPct val="8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Crowdsourcing since data from all vehicles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Know type of vehicle and speeds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so have good idea where loading, hauling etc occurs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Can identify normal mining functions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Can identify normal characteristics (speed, closeness, etc.)</a:t>
            </a:r>
          </a:p>
          <a:p>
            <a:pPr indent="-234696" lvl="2" marL="996696" marR="0" rtl="0" algn="l">
              <a:lnSpc>
                <a:spcPct val="80000"/>
              </a:lnSpc>
              <a:spcBef>
                <a:spcPts val="444"/>
              </a:spcBef>
              <a:spcAft>
                <a:spcPts val="0"/>
              </a:spcAft>
              <a:buClr>
                <a:srgbClr val="CB178E"/>
              </a:buClr>
              <a:buSzPct val="100909"/>
              <a:buFont typeface="Arial"/>
              <a:buNone/>
            </a:pPr>
            <a:r>
              <a:t/>
            </a:r>
            <a:endParaRPr b="0" i="0" sz="2220" u="none" cap="none" strike="noStrike">
              <a:solidFill>
                <a:srgbClr val="F2F2F2"/>
              </a:solidFill>
              <a:latin typeface="Corbel"/>
              <a:ea typeface="Corbel"/>
              <a:cs typeface="Corbel"/>
              <a:sym typeface="Corbel"/>
            </a:endParaRPr>
          </a:p>
          <a:p>
            <a:pPr indent="-324612" lvl="0" marL="438912" marR="0" rtl="0" algn="l">
              <a:lnSpc>
                <a:spcPct val="8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1146" name="Shape 114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47" name="Shape 114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48" name="Shape 114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2" name="Shape 1152"/>
        <p:cNvGrpSpPr/>
        <p:nvPr/>
      </p:nvGrpSpPr>
      <p:grpSpPr>
        <a:xfrm>
          <a:off x="0" y="0"/>
          <a:ext cx="0" cy="0"/>
          <a:chOff x="0" y="0"/>
          <a:chExt cx="0" cy="0"/>
        </a:xfrm>
      </p:grpSpPr>
      <p:sp>
        <p:nvSpPr>
          <p:cNvPr id="1153" name="Shape 115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Integration with Other Info/Apps</a:t>
            </a:r>
          </a:p>
        </p:txBody>
      </p:sp>
      <p:sp>
        <p:nvSpPr>
          <p:cNvPr id="1154" name="Shape 1154"/>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Learn more about locations using other info</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Activity impacts location</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walk/jog in park</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drive on roads</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sleep in hotel/house</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Demographics impacts location</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High schools have lots of teenagers</a:t>
            </a:r>
          </a:p>
          <a:p>
            <a:pPr indent="-187452" lvl="3" marL="1216152" marR="0" rtl="0" algn="l">
              <a:lnSpc>
                <a:spcPct val="90000"/>
              </a:lnSpc>
              <a:spcBef>
                <a:spcPts val="370"/>
              </a:spcBef>
              <a:spcAft>
                <a:spcPts val="0"/>
              </a:spcAft>
              <a:buClr>
                <a:srgbClr val="EC342C"/>
              </a:buClr>
              <a:buSzPct val="97368"/>
              <a:buFont typeface="Arial"/>
              <a:buChar char="▪"/>
            </a:pPr>
            <a:r>
              <a:rPr b="0" i="0" lang="fr-FR" sz="1850" u="none" cap="none" strike="noStrike">
                <a:solidFill>
                  <a:srgbClr val="F2F2F2"/>
                </a:solidFill>
                <a:latin typeface="Corbel"/>
                <a:ea typeface="Corbel"/>
                <a:cs typeface="Corbel"/>
                <a:sym typeface="Corbel"/>
              </a:rPr>
              <a:t>May know age from some phone apps</a:t>
            </a:r>
          </a:p>
          <a:p>
            <a:pPr indent="-324612" lvl="0" marL="438912" marR="0" rtl="0" algn="l">
              <a:lnSpc>
                <a:spcPct val="9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All of this works in other direction too</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Location impacts activity, tells us something about those at the site</a:t>
            </a:r>
          </a:p>
          <a:p>
            <a:pPr indent="-324612" lvl="0" marL="438912" marR="0" rtl="0" algn="l">
              <a:lnSpc>
                <a:spcPct val="9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1155" name="Shape 115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56" name="Shape 115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57" name="Shape 115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Shape 116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Some Location-Based Apps</a:t>
            </a:r>
          </a:p>
        </p:txBody>
      </p:sp>
      <p:sp>
        <p:nvSpPr>
          <p:cNvPr id="1163" name="Shape 1163"/>
          <p:cNvSpPr txBox="1"/>
          <p:nvPr>
            <p:ph idx="1" type="body"/>
          </p:nvPr>
        </p:nvSpPr>
        <p:spPr>
          <a:xfrm>
            <a:off x="457200" y="1775191"/>
            <a:ext cx="8458200" cy="44732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iMapMy* where * = {Run, Walk, Ride, Hike}</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tracks route, distance, pace, &amp; more in real-time</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Share the details of your fitness activities with friends &amp; family, via email, Facebook, or Twitter</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This data can be mined for exercise-related info</a:t>
            </a:r>
          </a:p>
          <a:p>
            <a:pPr indent="-324612" lvl="0" marL="438912" marR="0" rtl="0" algn="l">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WHERE helps you discover &amp; share favorite places </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Recommendation engine </a:t>
            </a:r>
            <a:r>
              <a:rPr b="0" i="0" lang="fr-FR" sz="2590" u="sng" cap="none" strike="noStrike">
                <a:solidFill>
                  <a:srgbClr val="F2F2F2"/>
                </a:solidFill>
                <a:latin typeface="Corbel"/>
                <a:ea typeface="Corbel"/>
                <a:cs typeface="Corbel"/>
                <a:sym typeface="Corbel"/>
              </a:rPr>
              <a:t>learns</a:t>
            </a:r>
            <a:r>
              <a:rPr b="0" i="0" lang="fr-FR" sz="2590" u="none" cap="none" strike="noStrike">
                <a:solidFill>
                  <a:srgbClr val="F2F2F2"/>
                </a:solidFill>
                <a:latin typeface="Corbel"/>
                <a:ea typeface="Corbel"/>
                <a:cs typeface="Corbel"/>
                <a:sym typeface="Corbel"/>
              </a:rPr>
              <a:t> your preferences and recommends great places</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Create lists of your favorite places and share with friends</a:t>
            </a:r>
          </a:p>
          <a:p>
            <a:pPr indent="-274319" lvl="1" marL="731520" marR="0" rtl="0" algn="l">
              <a:spcBef>
                <a:spcPts val="518"/>
              </a:spcBef>
              <a:buClr>
                <a:schemeClr val="accent2"/>
              </a:buClr>
              <a:buSzPct val="89653"/>
              <a:buFont typeface="Noto Sans Symbols"/>
              <a:buNone/>
            </a:pPr>
            <a:r>
              <a:t/>
            </a:r>
            <a:endParaRPr b="0" i="0" sz="2590" u="none" cap="none" strike="noStrike">
              <a:solidFill>
                <a:srgbClr val="F2F2F2"/>
              </a:solidFill>
              <a:latin typeface="Corbel"/>
              <a:ea typeface="Corbel"/>
              <a:cs typeface="Corbel"/>
              <a:sym typeface="Corbel"/>
            </a:endParaRPr>
          </a:p>
        </p:txBody>
      </p:sp>
      <p:sp>
        <p:nvSpPr>
          <p:cNvPr id="1164" name="Shape 116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65" name="Shape 116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66" name="Shape 116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0" name="Shape 1170"/>
        <p:cNvGrpSpPr/>
        <p:nvPr/>
      </p:nvGrpSpPr>
      <p:grpSpPr>
        <a:xfrm>
          <a:off x="0" y="0"/>
          <a:ext cx="0" cy="0"/>
          <a:chOff x="0" y="0"/>
          <a:chExt cx="0" cy="0"/>
        </a:xfrm>
      </p:grpSpPr>
      <p:sp>
        <p:nvSpPr>
          <p:cNvPr id="1171" name="Shape 1171"/>
          <p:cNvSpPr txBox="1"/>
          <p:nvPr>
            <p:ph type="title"/>
          </p:nvPr>
        </p:nvSpPr>
        <p:spPr>
          <a:xfrm>
            <a:off x="381000" y="118872"/>
            <a:ext cx="8534400" cy="1636776"/>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Social Networking Applications</a:t>
            </a:r>
          </a:p>
        </p:txBody>
      </p:sp>
      <p:sp>
        <p:nvSpPr>
          <p:cNvPr id="1172" name="Shape 117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1173" name="Shape 1173"/>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1174" name="Shape 117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descr="http://sociablenews.com/wp-content/uploads/2011/06/1309056735-55.jpg" id="1175" name="Shape 1175"/>
          <p:cNvPicPr preferRelativeResize="0"/>
          <p:nvPr/>
        </p:nvPicPr>
        <p:blipFill rotWithShape="1">
          <a:blip r:embed="rId3">
            <a:alphaModFix/>
          </a:blip>
          <a:srcRect b="0" l="0" r="0" t="0"/>
          <a:stretch/>
        </p:blipFill>
        <p:spPr>
          <a:xfrm>
            <a:off x="609600" y="3276600"/>
            <a:ext cx="2812352" cy="2812352"/>
          </a:xfrm>
          <a:prstGeom prst="rect">
            <a:avLst/>
          </a:prstGeom>
          <a:noFill/>
          <a:ln>
            <a:noFill/>
          </a:ln>
        </p:spPr>
      </p:pic>
      <p:pic>
        <p:nvPicPr>
          <p:cNvPr descr="http://paul.bartosekfamily.com/wp-content/uploads/2010/04/human_network1.jpg" id="1176" name="Shape 1176"/>
          <p:cNvPicPr preferRelativeResize="0"/>
          <p:nvPr/>
        </p:nvPicPr>
        <p:blipFill rotWithShape="1">
          <a:blip r:embed="rId4">
            <a:alphaModFix/>
          </a:blip>
          <a:srcRect b="0" l="0" r="0" t="0"/>
          <a:stretch/>
        </p:blipFill>
        <p:spPr>
          <a:xfrm>
            <a:off x="4267200" y="3276600"/>
            <a:ext cx="3810000" cy="2857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0" name="Shape 1180"/>
        <p:cNvGrpSpPr/>
        <p:nvPr/>
      </p:nvGrpSpPr>
      <p:grpSpPr>
        <a:xfrm>
          <a:off x="0" y="0"/>
          <a:ext cx="0" cy="0"/>
          <a:chOff x="0" y="0"/>
          <a:chExt cx="0" cy="0"/>
        </a:xfrm>
      </p:grpSpPr>
      <p:sp>
        <p:nvSpPr>
          <p:cNvPr id="1181" name="Shape 118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CenceMe  Research Application</a:t>
            </a:r>
          </a:p>
        </p:txBody>
      </p:sp>
      <p:sp>
        <p:nvSpPr>
          <p:cNvPr id="1182" name="Shape 1182"/>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Sensing meets mobile sensor networks</a:t>
            </a:r>
            <a:r>
              <a:rPr b="0" baseline="30000" i="0" lang="fr-FR" sz="3200" u="none" cap="none" strike="noStrike">
                <a:solidFill>
                  <a:srgbClr val="F2F2F2"/>
                </a:solidFill>
                <a:latin typeface="Corbel"/>
                <a:ea typeface="Corbel"/>
                <a:cs typeface="Corbel"/>
                <a:sym typeface="Corbel"/>
              </a:rPr>
              <a:t>21</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Classifiers:</a:t>
            </a:r>
          </a:p>
          <a:p>
            <a:pPr indent="-274319" lvl="1" marL="731520" marR="0" rtl="0" algn="l">
              <a:spcBef>
                <a:spcPts val="560"/>
              </a:spcBef>
              <a:spcAft>
                <a:spcPts val="0"/>
              </a:spcAft>
              <a:buClr>
                <a:schemeClr val="accent2"/>
              </a:buClr>
              <a:buSzPct val="90000"/>
              <a:buFont typeface="Noto Sans Symbols"/>
              <a:buChar char="▪"/>
            </a:pPr>
            <a:r>
              <a:rPr b="0" i="0" lang="fr-FR" sz="2800" u="sng" cap="none" strike="noStrike">
                <a:solidFill>
                  <a:srgbClr val="F2F2F2"/>
                </a:solidFill>
                <a:latin typeface="Corbel"/>
                <a:ea typeface="Corbel"/>
                <a:cs typeface="Corbel"/>
                <a:sym typeface="Corbel"/>
              </a:rPr>
              <a:t>Audio classifier </a:t>
            </a:r>
            <a:r>
              <a:rPr b="0" i="0" lang="fr-FR" sz="2800" u="none" cap="none" strike="noStrike">
                <a:solidFill>
                  <a:srgbClr val="F2F2F2"/>
                </a:solidFill>
                <a:latin typeface="Corbel"/>
                <a:ea typeface="Corbel"/>
                <a:cs typeface="Corbel"/>
                <a:sym typeface="Corbel"/>
              </a:rPr>
              <a:t>uses microphone to determine if human voice is present (based on frequency)</a:t>
            </a:r>
          </a:p>
          <a:p>
            <a:pPr indent="-274319" lvl="1" marL="731520" marR="0" rtl="0" algn="l">
              <a:spcBef>
                <a:spcPts val="560"/>
              </a:spcBef>
              <a:spcAft>
                <a:spcPts val="0"/>
              </a:spcAft>
              <a:buClr>
                <a:schemeClr val="accent2"/>
              </a:buClr>
              <a:buSzPct val="90000"/>
              <a:buFont typeface="Noto Sans Symbols"/>
              <a:buChar char="▪"/>
            </a:pPr>
            <a:r>
              <a:rPr b="0" i="0" lang="fr-FR" sz="2800" u="sng" cap="none" strike="noStrike">
                <a:solidFill>
                  <a:srgbClr val="F2F2F2"/>
                </a:solidFill>
                <a:latin typeface="Corbel"/>
                <a:ea typeface="Corbel"/>
                <a:cs typeface="Corbel"/>
                <a:sym typeface="Corbel"/>
              </a:rPr>
              <a:t>Conversation classifier </a:t>
            </a:r>
            <a:r>
              <a:rPr b="0" i="0" lang="fr-FR" sz="2800" u="none" cap="none" strike="noStrike">
                <a:solidFill>
                  <a:srgbClr val="F2F2F2"/>
                </a:solidFill>
                <a:latin typeface="Corbel"/>
                <a:ea typeface="Corbel"/>
                <a:cs typeface="Corbel"/>
                <a:sym typeface="Corbel"/>
              </a:rPr>
              <a:t>uses this info to identify a conversation (human voice must exceed threshold)</a:t>
            </a:r>
          </a:p>
          <a:p>
            <a:pPr indent="-234696" lvl="2" marL="996696" marR="0" rtl="0" algn="l">
              <a:spcBef>
                <a:spcPts val="720"/>
              </a:spcBef>
              <a:spcAft>
                <a:spcPts val="0"/>
              </a:spcAft>
              <a:buClr>
                <a:srgbClr val="CB178E"/>
              </a:buClr>
              <a:buSzPct val="150000"/>
              <a:buFont typeface="Arial"/>
              <a:buChar char="▪"/>
            </a:pPr>
            <a:r>
              <a:rPr b="0" i="0" lang="fr-FR" sz="2400" u="none" cap="none" strike="noStrike">
                <a:solidFill>
                  <a:srgbClr val="F2F2F2"/>
                </a:solidFill>
                <a:latin typeface="Corbel"/>
                <a:ea typeface="Corbel"/>
                <a:cs typeface="Corbel"/>
                <a:sym typeface="Corbel"/>
              </a:rPr>
              <a:t>&gt; 8</a:t>
            </a:r>
            <a:r>
              <a:rPr b="0" baseline="30000" i="0" lang="fr-FR" sz="3600" u="none" cap="none" strike="noStrike">
                <a:solidFill>
                  <a:srgbClr val="F2F2F2"/>
                </a:solidFill>
                <a:latin typeface="Corbel"/>
                <a:ea typeface="Corbel"/>
                <a:cs typeface="Corbel"/>
                <a:sym typeface="Corbel"/>
              </a:rPr>
              <a:t>5</a:t>
            </a:r>
            <a:r>
              <a:rPr b="0" i="0" lang="fr-FR" sz="2400" u="none" cap="none" strike="noStrike">
                <a:solidFill>
                  <a:srgbClr val="F2F2F2"/>
                </a:solidFill>
                <a:latin typeface="Corbel"/>
                <a:ea typeface="Corbel"/>
                <a:cs typeface="Corbel"/>
                <a:sym typeface="Corbel"/>
              </a:rPr>
              <a:t>% accuracy in noisy indoor environments</a:t>
            </a:r>
          </a:p>
          <a:p>
            <a:pPr indent="-274319" lvl="1" marL="731520" marR="0" rtl="0" algn="l">
              <a:spcBef>
                <a:spcPts val="560"/>
              </a:spcBef>
              <a:spcAft>
                <a:spcPts val="0"/>
              </a:spcAft>
              <a:buClr>
                <a:schemeClr val="accent2"/>
              </a:buClr>
              <a:buSzPct val="90000"/>
              <a:buFont typeface="Noto Sans Symbols"/>
              <a:buChar char="▪"/>
            </a:pPr>
            <a:r>
              <a:rPr b="0" i="0" lang="fr-FR" sz="2800" u="sng" cap="none" strike="noStrike">
                <a:solidFill>
                  <a:srgbClr val="F2F2F2"/>
                </a:solidFill>
                <a:latin typeface="Corbel"/>
                <a:ea typeface="Corbel"/>
                <a:cs typeface="Corbel"/>
                <a:sym typeface="Corbel"/>
              </a:rPr>
              <a:t>Activity classifier </a:t>
            </a:r>
            <a:r>
              <a:rPr b="0" i="0" lang="fr-FR" sz="2800" u="none" cap="none" strike="noStrike">
                <a:solidFill>
                  <a:srgbClr val="F2F2F2"/>
                </a:solidFill>
                <a:latin typeface="Corbel"/>
                <a:ea typeface="Corbel"/>
                <a:cs typeface="Corbel"/>
                <a:sym typeface="Corbel"/>
              </a:rPr>
              <a:t>(DT) uses accelerometer and determines sitting, standing, walking, running</a:t>
            </a: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1183" name="Shape 118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84" name="Shape 118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85" name="Shape 118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Shape 119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CenceMe Application</a:t>
            </a:r>
          </a:p>
        </p:txBody>
      </p:sp>
      <p:sp>
        <p:nvSpPr>
          <p:cNvPr id="1191" name="Shape 1191"/>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274319" lvl="1" marL="731520" marR="0" rtl="0" algn="l">
              <a:spcBef>
                <a:spcPts val="0"/>
              </a:spcBef>
              <a:spcAft>
                <a:spcPts val="0"/>
              </a:spcAft>
              <a:buClr>
                <a:schemeClr val="accent2"/>
              </a:buClr>
              <a:buSzPct val="89653"/>
              <a:buFont typeface="Noto Sans Symbols"/>
              <a:buChar char="▪"/>
            </a:pPr>
            <a:r>
              <a:rPr b="0" i="0" lang="fr-FR" sz="2590" u="sng" cap="none" strike="noStrike">
                <a:solidFill>
                  <a:srgbClr val="F2F2F2"/>
                </a:solidFill>
                <a:latin typeface="Corbel"/>
                <a:ea typeface="Corbel"/>
                <a:cs typeface="Corbel"/>
                <a:sym typeface="Corbel"/>
              </a:rPr>
              <a:t>Social context classifier</a:t>
            </a:r>
            <a:r>
              <a:rPr b="0" i="0" lang="fr-FR" sz="2590" u="none" cap="none" strike="noStrike">
                <a:solidFill>
                  <a:srgbClr val="F2F2F2"/>
                </a:solidFill>
                <a:latin typeface="Corbel"/>
                <a:ea typeface="Corbel"/>
                <a:cs typeface="Corbel"/>
                <a:sym typeface="Corbel"/>
              </a:rPr>
              <a:t> derived from multiple sources</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Neighborhood info: CenceMe buddies around? </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Social status: uses conversation &amp; activity classifier</a:t>
            </a:r>
          </a:p>
          <a:p>
            <a:pPr indent="-187452" lvl="3" marL="1216152" marR="0" rtl="0" algn="l">
              <a:spcBef>
                <a:spcPts val="370"/>
              </a:spcBef>
              <a:spcAft>
                <a:spcPts val="0"/>
              </a:spcAft>
              <a:buClr>
                <a:srgbClr val="EC342C"/>
              </a:buClr>
              <a:buSzPct val="97368"/>
              <a:buFont typeface="Arial"/>
              <a:buChar char="▪"/>
            </a:pPr>
            <a:r>
              <a:rPr b="0" i="0" lang="fr-FR" sz="1850" u="none" cap="none" strike="noStrike">
                <a:solidFill>
                  <a:srgbClr val="F2F2F2"/>
                </a:solidFill>
                <a:latin typeface="Corbel"/>
                <a:ea typeface="Corbel"/>
                <a:cs typeface="Corbel"/>
                <a:sym typeface="Corbel"/>
              </a:rPr>
              <a:t>Can tell if talking to buddies at a restaurant, alone, or at a party</a:t>
            </a:r>
          </a:p>
          <a:p>
            <a:pPr indent="-187452" lvl="3" marL="1216152" marR="0" rtl="0" algn="l">
              <a:spcBef>
                <a:spcPts val="370"/>
              </a:spcBef>
              <a:spcAft>
                <a:spcPts val="0"/>
              </a:spcAft>
              <a:buClr>
                <a:srgbClr val="EC342C"/>
              </a:buClr>
              <a:buSzPct val="97368"/>
              <a:buFont typeface="Arial"/>
              <a:buChar char="▪"/>
            </a:pPr>
            <a:r>
              <a:rPr b="0" i="0" lang="fr-FR" sz="1850" u="none" cap="none" strike="noStrike">
                <a:solidFill>
                  <a:srgbClr val="F2F2F2"/>
                </a:solidFill>
                <a:latin typeface="Corbel"/>
                <a:ea typeface="Corbel"/>
                <a:cs typeface="Corbel"/>
                <a:sym typeface="Corbel"/>
              </a:rPr>
              <a:t>Partying and dancing are social status states that use activity and sound volume (volume used to identify parties)</a:t>
            </a:r>
          </a:p>
          <a:p>
            <a:pPr indent="-274319" lvl="1" marL="731520" marR="0" rtl="0" algn="l">
              <a:spcBef>
                <a:spcPts val="518"/>
              </a:spcBef>
              <a:spcAft>
                <a:spcPts val="0"/>
              </a:spcAft>
              <a:buClr>
                <a:schemeClr val="accent2"/>
              </a:buClr>
              <a:buSzPct val="89653"/>
              <a:buFont typeface="Noto Sans Symbols"/>
              <a:buChar char="▪"/>
            </a:pPr>
            <a:r>
              <a:rPr b="0" i="0" lang="fr-FR" sz="2590" u="sng" cap="none" strike="noStrike">
                <a:solidFill>
                  <a:srgbClr val="F2F2F2"/>
                </a:solidFill>
                <a:latin typeface="Corbel"/>
                <a:ea typeface="Corbel"/>
                <a:cs typeface="Corbel"/>
                <a:sym typeface="Corbel"/>
              </a:rPr>
              <a:t>Mobility mode detector </a:t>
            </a:r>
            <a:r>
              <a:rPr b="0" i="0" lang="fr-FR" sz="2590" u="none" cap="none" strike="noStrike">
                <a:solidFill>
                  <a:srgbClr val="F2F2F2"/>
                </a:solidFill>
                <a:latin typeface="Corbel"/>
                <a:ea typeface="Corbel"/>
                <a:cs typeface="Corbel"/>
                <a:sym typeface="Corbel"/>
              </a:rPr>
              <a:t>uses GPS to determine if in a vehicle or not (standing, walking, running)</a:t>
            </a:r>
          </a:p>
          <a:p>
            <a:pPr indent="-274319" lvl="1" marL="731520" marR="0" rtl="0" algn="l">
              <a:spcBef>
                <a:spcPts val="518"/>
              </a:spcBef>
              <a:buClr>
                <a:schemeClr val="accent2"/>
              </a:buClr>
              <a:buSzPct val="89653"/>
              <a:buFont typeface="Noto Sans Symbols"/>
              <a:buChar char="▪"/>
            </a:pPr>
            <a:r>
              <a:rPr b="0" i="0" lang="fr-FR" sz="2590" u="sng" cap="none" strike="noStrike">
                <a:solidFill>
                  <a:srgbClr val="F2F2F2"/>
                </a:solidFill>
                <a:latin typeface="Corbel"/>
                <a:ea typeface="Corbel"/>
                <a:cs typeface="Corbel"/>
                <a:sym typeface="Corbel"/>
              </a:rPr>
              <a:t>Location classifier </a:t>
            </a:r>
            <a:r>
              <a:rPr b="0" i="0" lang="fr-FR" sz="2590" u="none" cap="none" strike="noStrike">
                <a:solidFill>
                  <a:srgbClr val="F2F2F2"/>
                </a:solidFill>
                <a:latin typeface="Corbel"/>
                <a:ea typeface="Corbel"/>
                <a:cs typeface="Corbel"/>
                <a:sym typeface="Corbel"/>
              </a:rPr>
              <a:t>uses GIS info and (shared) user created bindings to map to a icon and location type </a:t>
            </a:r>
          </a:p>
        </p:txBody>
      </p:sp>
      <p:sp>
        <p:nvSpPr>
          <p:cNvPr id="1192" name="Shape 119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193" name="Shape 119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194" name="Shape 119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Shape 119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CenceMe Application</a:t>
            </a:r>
          </a:p>
        </p:txBody>
      </p:sp>
      <p:sp>
        <p:nvSpPr>
          <p:cNvPr id="1200" name="Shape 1200"/>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Summarize info by using social stereotypes or behavior patterns, calculated daily and viewable</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Nerdy: based on being alone, lots of time in libraries, and few conversations</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Party Animal: frequency &amp; duration of parties, level of social interaction</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Cultured: frequency &amp; duration of visits to museums, theatre</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Healthy: physically active (walking, jogging, cycling)</a:t>
            </a:r>
          </a:p>
          <a:p>
            <a:pPr indent="-274319" lvl="1" marL="731520" marR="0" rtl="0" algn="l">
              <a:spcBef>
                <a:spcPts val="518"/>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Greeny: low environmental impact (walk not drive)</a:t>
            </a:r>
          </a:p>
        </p:txBody>
      </p:sp>
      <p:sp>
        <p:nvSpPr>
          <p:cNvPr id="1201" name="Shape 120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02" name="Shape 120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03" name="Shape 120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sp>
        <p:nvSpPr>
          <p:cNvPr id="1208" name="Shape 120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CenceMe Application</a:t>
            </a:r>
          </a:p>
        </p:txBody>
      </p:sp>
      <p:sp>
        <p:nvSpPr>
          <p:cNvPr id="1209" name="Shape 1209"/>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Based on user study of 22 people over 3 weeks the things people liked the most:</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Location information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Activity &amp; conversation information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Social context</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Random images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When your phone is open the phone takes &amp; posts pics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People like it because it forms a daily diary</a:t>
            </a:r>
          </a:p>
          <a:p>
            <a:pPr indent="-187452" lvl="3" marL="1216152" marR="0" rtl="0" algn="l">
              <a:spcBef>
                <a:spcPts val="400"/>
              </a:spcBef>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“Oh yeah … that chair … I was in classroom 112 at 2PM”</a:t>
            </a:r>
          </a:p>
        </p:txBody>
      </p:sp>
      <p:sp>
        <p:nvSpPr>
          <p:cNvPr id="1210" name="Shape 121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11" name="Shape 121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12" name="Shape 121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sp>
        <p:nvSpPr>
          <p:cNvPr id="1217" name="Shape 121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CenceMe Application</a:t>
            </a:r>
          </a:p>
        </p:txBody>
      </p:sp>
      <p:sp>
        <p:nvSpPr>
          <p:cNvPr id="1218" name="Shape 1218"/>
          <p:cNvSpPr txBox="1"/>
          <p:nvPr>
            <p:ph idx="1" type="body"/>
          </p:nvPr>
        </p:nvSpPr>
        <p:spPr>
          <a:xfrm>
            <a:off x="3810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One survey comment was:</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“CenceMe made me realize I’m lazier than I thought and encouraged me to exercise a bit more”</a:t>
            </a:r>
          </a:p>
        </p:txBody>
      </p:sp>
      <p:sp>
        <p:nvSpPr>
          <p:cNvPr id="1219" name="Shape 121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20" name="Shape 122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21" name="Shape 122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5" name="Shape 1225"/>
        <p:cNvGrpSpPr/>
        <p:nvPr/>
      </p:nvGrpSpPr>
      <p:grpSpPr>
        <a:xfrm>
          <a:off x="0" y="0"/>
          <a:ext cx="0" cy="0"/>
          <a:chOff x="0" y="0"/>
          <a:chExt cx="0" cy="0"/>
        </a:xfrm>
      </p:grpSpPr>
      <p:sp>
        <p:nvSpPr>
          <p:cNvPr id="1226" name="Shape 1226"/>
          <p:cNvSpPr txBox="1"/>
          <p:nvPr>
            <p:ph type="title"/>
          </p:nvPr>
        </p:nvSpPr>
        <p:spPr>
          <a:xfrm>
            <a:off x="749808" y="118872"/>
            <a:ext cx="8013192" cy="1636776"/>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Security &amp; Privacy</a:t>
            </a:r>
          </a:p>
        </p:txBody>
      </p:sp>
      <p:sp>
        <p:nvSpPr>
          <p:cNvPr id="1227" name="Shape 122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1228" name="Shape 1228"/>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1229" name="Shape 122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sp>
        <p:nvSpPr>
          <p:cNvPr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id="1230" name="Shape 1230"/>
          <p:cNvSpPr/>
          <p:nvPr/>
        </p:nvSpPr>
        <p:spPr>
          <a:xfrm>
            <a:off x="77788" y="-444500"/>
            <a:ext cx="1476375" cy="9144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id="1231" name="Shape 1231"/>
          <p:cNvSpPr/>
          <p:nvPr/>
        </p:nvSpPr>
        <p:spPr>
          <a:xfrm>
            <a:off x="77788" y="-444500"/>
            <a:ext cx="1476375" cy="9144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id="1232" name="Shape 1232"/>
          <p:cNvSpPr/>
          <p:nvPr/>
        </p:nvSpPr>
        <p:spPr>
          <a:xfrm>
            <a:off x="77788" y="-444500"/>
            <a:ext cx="1476375" cy="9144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pic>
        <p:nvPicPr>
          <p:cNvPr id="1233" name="Shape 1233"/>
          <p:cNvPicPr preferRelativeResize="0"/>
          <p:nvPr/>
        </p:nvPicPr>
        <p:blipFill rotWithShape="1">
          <a:blip r:embed="rId3">
            <a:alphaModFix/>
          </a:blip>
          <a:srcRect b="0" l="0" r="0" t="0"/>
          <a:stretch/>
        </p:blipFill>
        <p:spPr>
          <a:xfrm>
            <a:off x="2667000" y="3505200"/>
            <a:ext cx="3649917" cy="22604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a:t>
            </a:r>
          </a:p>
        </p:txBody>
      </p:sp>
      <p:sp>
        <p:nvSpPr>
          <p:cNvPr id="217" name="Shape 217"/>
          <p:cNvSpPr txBox="1"/>
          <p:nvPr>
            <p:ph idx="1" type="body"/>
          </p:nvPr>
        </p:nvSpPr>
        <p:spPr>
          <a:xfrm>
            <a:off x="457200" y="1524000"/>
            <a:ext cx="8382000" cy="4800600"/>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2800" u="none" cap="none" strike="noStrike">
                <a:solidFill>
                  <a:srgbClr val="F2F2F2"/>
                </a:solidFill>
                <a:latin typeface="Corbel"/>
                <a:ea typeface="Corbel"/>
                <a:cs typeface="Corbel"/>
                <a:sym typeface="Corbel"/>
              </a:rPr>
              <a:t>Tri-axial accelerometer</a:t>
            </a:r>
          </a:p>
          <a:p>
            <a:pPr indent="-274319" lvl="1" marL="731520" marR="0" rtl="0" algn="l">
              <a:spcBef>
                <a:spcPts val="0"/>
              </a:spcBef>
              <a:spcAft>
                <a:spcPts val="0"/>
              </a:spcAft>
              <a:buClr>
                <a:schemeClr val="accent2"/>
              </a:buClr>
              <a:buSzPct val="90000"/>
              <a:buFont typeface="Noto Sans Symbols"/>
              <a:buChar char="▪"/>
            </a:pPr>
            <a:r>
              <a:rPr b="0" i="0" lang="fr-FR" sz="2400" u="none" cap="none" strike="noStrike">
                <a:solidFill>
                  <a:srgbClr val="F2F2F2"/>
                </a:solidFill>
                <a:latin typeface="Corbel"/>
                <a:ea typeface="Corbel"/>
                <a:cs typeface="Corbel"/>
                <a:sym typeface="Corbel"/>
              </a:rPr>
              <a:t>Present in virtually all smart phones and smart watches</a:t>
            </a:r>
          </a:p>
          <a:p>
            <a:pPr indent="-274319" lvl="1" marL="731520" marR="0" rtl="0" algn="l">
              <a:spcBef>
                <a:spcPts val="0"/>
              </a:spcBef>
              <a:spcAft>
                <a:spcPts val="0"/>
              </a:spcAft>
              <a:buClr>
                <a:schemeClr val="accent2"/>
              </a:buClr>
              <a:buSzPct val="90000"/>
              <a:buFont typeface="Noto Sans Symbols"/>
              <a:buChar char="▪"/>
            </a:pPr>
            <a:r>
              <a:rPr b="0" i="0" lang="fr-FR" sz="2400" u="none" cap="none" strike="noStrike">
                <a:solidFill>
                  <a:srgbClr val="F2F2F2"/>
                </a:solidFill>
                <a:latin typeface="Corbel"/>
                <a:ea typeface="Corbel"/>
                <a:cs typeface="Corbel"/>
                <a:sym typeface="Corbel"/>
              </a:rPr>
              <a:t>Gravity is included</a:t>
            </a:r>
          </a:p>
          <a:p>
            <a:pPr indent="-274319" lvl="1" marL="731520" marR="0" rtl="0" algn="l">
              <a:spcBef>
                <a:spcPts val="0"/>
              </a:spcBef>
              <a:spcAft>
                <a:spcPts val="0"/>
              </a:spcAft>
              <a:buClr>
                <a:schemeClr val="accent2"/>
              </a:buClr>
              <a:buSzPct val="90000"/>
              <a:buFont typeface="Noto Sans Symbols"/>
              <a:buChar char="▪"/>
            </a:pPr>
            <a:r>
              <a:rPr b="0" i="0" lang="fr-FR" sz="2400" u="none" cap="none" strike="noStrike">
                <a:solidFill>
                  <a:srgbClr val="F2F2F2"/>
                </a:solidFill>
                <a:latin typeface="Corbel"/>
                <a:ea typeface="Corbel"/>
                <a:cs typeface="Corbel"/>
                <a:sym typeface="Corbel"/>
              </a:rPr>
              <a:t>On Android &amp; iOS default range is +2g to -2g</a:t>
            </a:r>
          </a:p>
          <a:p>
            <a:pPr indent="-234696" lvl="2" marL="996696" marR="0" rtl="0" algn="l">
              <a:spcBef>
                <a:spcPts val="400"/>
              </a:spcBef>
              <a:spcAft>
                <a:spcPts val="0"/>
              </a:spcAft>
              <a:buClr>
                <a:srgbClr val="CB178E"/>
              </a:buClr>
              <a:buSzPct val="100000"/>
              <a:buFont typeface="Arial"/>
              <a:buChar char="▪"/>
            </a:pPr>
            <a:r>
              <a:rPr b="0" i="0" lang="fr-FR" sz="2000" u="none" cap="none" strike="noStrike">
                <a:solidFill>
                  <a:srgbClr val="F2F2F2"/>
                </a:solidFill>
                <a:latin typeface="Corbel"/>
                <a:ea typeface="Corbel"/>
                <a:cs typeface="Corbel"/>
                <a:sym typeface="Corbel"/>
              </a:rPr>
              <a:t>Can opt for bigger range at cost of lower resolution</a:t>
            </a:r>
          </a:p>
          <a:p>
            <a:pPr indent="-234696" lvl="2" marL="996696" marR="0" rtl="0" algn="l">
              <a:spcBef>
                <a:spcPts val="400"/>
              </a:spcBef>
              <a:spcAft>
                <a:spcPts val="0"/>
              </a:spcAft>
              <a:buClr>
                <a:srgbClr val="CB178E"/>
              </a:buClr>
              <a:buSzPct val="100000"/>
              <a:buFont typeface="Arial"/>
              <a:buChar char="▪"/>
            </a:pPr>
            <a:r>
              <a:rPr b="0" i="0" lang="fr-FR" sz="2000" u="none" cap="none" strike="noStrike">
                <a:solidFill>
                  <a:srgbClr val="F2F2F2"/>
                </a:solidFill>
                <a:latin typeface="Corbel"/>
                <a:ea typeface="Corbel"/>
                <a:cs typeface="Corbel"/>
                <a:sym typeface="Corbel"/>
              </a:rPr>
              <a:t>Axes are fixed relative to phone and hence changes as phone shifts</a:t>
            </a:r>
          </a:p>
          <a:p>
            <a:pPr indent="-274319" lvl="1" marL="731520" marR="0" rtl="0" algn="l">
              <a:spcBef>
                <a:spcPts val="480"/>
              </a:spcBef>
              <a:spcAft>
                <a:spcPts val="0"/>
              </a:spcAft>
              <a:buClr>
                <a:schemeClr val="accent2"/>
              </a:buClr>
              <a:buSzPct val="90000"/>
              <a:buFont typeface="Noto Sans Symbols"/>
              <a:buChar char="▪"/>
            </a:pPr>
            <a:r>
              <a:rPr b="0" i="0" lang="fr-FR" sz="2400" u="none" cap="none" strike="noStrike">
                <a:solidFill>
                  <a:srgbClr val="F2F2F2"/>
                </a:solidFill>
                <a:latin typeface="Corbel"/>
                <a:ea typeface="Corbel"/>
                <a:cs typeface="Corbel"/>
                <a:sym typeface="Corbel"/>
              </a:rPr>
              <a:t>Sampling rates 20-50 Hz</a:t>
            </a:r>
          </a:p>
          <a:p>
            <a:pPr indent="-234696" lvl="2" marL="996696" marR="0" rtl="0" algn="l">
              <a:spcBef>
                <a:spcPts val="0"/>
              </a:spcBef>
              <a:spcAft>
                <a:spcPts val="0"/>
              </a:spcAft>
              <a:buClr>
                <a:srgbClr val="CB178E"/>
              </a:buClr>
              <a:buSzPct val="100000"/>
              <a:buFont typeface="Arial"/>
              <a:buChar char="▪"/>
            </a:pPr>
            <a:r>
              <a:rPr b="0" i="0" lang="fr-FR" sz="2000" u="none" cap="none" strike="noStrike">
                <a:solidFill>
                  <a:srgbClr val="F2F2F2"/>
                </a:solidFill>
                <a:latin typeface="Corbel"/>
                <a:ea typeface="Corbel"/>
                <a:cs typeface="Corbel"/>
                <a:sym typeface="Corbel"/>
              </a:rPr>
              <a:t>Study found 20Hz required for activity recognition</a:t>
            </a:r>
            <a:r>
              <a:rPr b="0" baseline="30000" i="0" lang="fr-FR" sz="2000" u="none" cap="none" strike="noStrike">
                <a:solidFill>
                  <a:srgbClr val="F2F2F2"/>
                </a:solidFill>
                <a:latin typeface="Corbel"/>
                <a:ea typeface="Corbel"/>
                <a:cs typeface="Corbel"/>
                <a:sym typeface="Corbel"/>
              </a:rPr>
              <a:t>4</a:t>
            </a:r>
          </a:p>
          <a:p>
            <a:pPr indent="-234696" lvl="2" marL="996696" marR="0" rtl="0" algn="l">
              <a:spcBef>
                <a:spcPts val="0"/>
              </a:spcBef>
              <a:spcAft>
                <a:spcPts val="0"/>
              </a:spcAft>
              <a:buClr>
                <a:srgbClr val="CB178E"/>
              </a:buClr>
              <a:buSzPct val="100000"/>
              <a:buFont typeface="Arial"/>
              <a:buChar char="▪"/>
            </a:pPr>
            <a:r>
              <a:rPr b="0" i="0" lang="fr-FR" sz="2000" u="none" cap="none" strike="noStrike">
                <a:solidFill>
                  <a:srgbClr val="F2F2F2"/>
                </a:solidFill>
                <a:latin typeface="Corbel"/>
                <a:ea typeface="Corbel"/>
                <a:cs typeface="Corbel"/>
                <a:sym typeface="Corbel"/>
              </a:rPr>
              <a:t>We found could not reliably sample beyond 20Hz</a:t>
            </a:r>
            <a:r>
              <a:rPr b="0" baseline="30000" i="0" lang="fr-FR" sz="2000" u="none" cap="none" strike="noStrike">
                <a:solidFill>
                  <a:srgbClr val="F2F2F2"/>
                </a:solidFill>
                <a:latin typeface="Corbel"/>
                <a:ea typeface="Corbel"/>
                <a:cs typeface="Corbel"/>
                <a:sym typeface="Corbel"/>
              </a:rPr>
              <a:t>18</a:t>
            </a:r>
          </a:p>
          <a:p>
            <a:pPr indent="-274319" lvl="1" marL="731520" marR="0" rtl="0" algn="l">
              <a:spcBef>
                <a:spcPts val="0"/>
              </a:spcBef>
              <a:spcAft>
                <a:spcPts val="0"/>
              </a:spcAft>
              <a:buClr>
                <a:schemeClr val="accent2"/>
              </a:buClr>
              <a:buSzPct val="90000"/>
              <a:buFont typeface="Noto Sans Symbols"/>
              <a:buChar char="▪"/>
            </a:pPr>
            <a:r>
              <a:rPr b="0" i="0" lang="fr-FR" sz="2400" u="none" cap="none" strike="noStrike">
                <a:solidFill>
                  <a:srgbClr val="F2F2F2"/>
                </a:solidFill>
                <a:latin typeface="Corbel"/>
                <a:ea typeface="Corbel"/>
                <a:cs typeface="Corbel"/>
                <a:sym typeface="Corbel"/>
              </a:rPr>
              <a:t>Uses:</a:t>
            </a:r>
          </a:p>
          <a:p>
            <a:pPr indent="-234696" lvl="2" marL="996696" marR="0" rtl="0" algn="l">
              <a:spcBef>
                <a:spcPts val="440"/>
              </a:spcBef>
              <a:spcAft>
                <a:spcPts val="0"/>
              </a:spcAft>
              <a:buClr>
                <a:srgbClr val="CB178E"/>
              </a:buClr>
              <a:buSzPct val="100000"/>
              <a:buFont typeface="Arial"/>
              <a:buChar char="▪"/>
            </a:pPr>
            <a:r>
              <a:rPr b="0" i="0" lang="fr-FR" sz="2200" u="none" cap="none" strike="noStrike">
                <a:solidFill>
                  <a:srgbClr val="F2F2F2"/>
                </a:solidFill>
                <a:latin typeface="Corbel"/>
                <a:ea typeface="Corbel"/>
                <a:cs typeface="Corbel"/>
                <a:sym typeface="Corbel"/>
              </a:rPr>
              <a:t>originally mainly for game play and shifting display orientation</a:t>
            </a:r>
          </a:p>
          <a:p>
            <a:pPr indent="-234696" lvl="2" marL="996696" marR="0" rtl="0" algn="l">
              <a:spcBef>
                <a:spcPts val="440"/>
              </a:spcBef>
              <a:buClr>
                <a:srgbClr val="CB178E"/>
              </a:buClr>
              <a:buSzPct val="100000"/>
              <a:buFont typeface="Arial"/>
              <a:buChar char="▪"/>
            </a:pPr>
            <a:r>
              <a:rPr b="0" i="0" lang="fr-FR" sz="2200" u="none" cap="none" strike="noStrike">
                <a:solidFill>
                  <a:srgbClr val="F2F2F2"/>
                </a:solidFill>
                <a:latin typeface="Corbel"/>
                <a:ea typeface="Corbel"/>
                <a:cs typeface="Corbel"/>
                <a:sym typeface="Corbel"/>
              </a:rPr>
              <a:t>Now used for activity recognition &amp; fitness apps</a:t>
            </a:r>
          </a:p>
        </p:txBody>
      </p:sp>
      <p:sp>
        <p:nvSpPr>
          <p:cNvPr id="218" name="Shape 21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19" name="Shape 21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20" name="Shape 22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7" name="Shape 1237"/>
        <p:cNvGrpSpPr/>
        <p:nvPr/>
      </p:nvGrpSpPr>
      <p:grpSpPr>
        <a:xfrm>
          <a:off x="0" y="0"/>
          <a:ext cx="0" cy="0"/>
          <a:chOff x="0" y="0"/>
          <a:chExt cx="0" cy="0"/>
        </a:xfrm>
      </p:grpSpPr>
      <p:sp>
        <p:nvSpPr>
          <p:cNvPr id="1238" name="Shape 123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Security and Privacy</a:t>
            </a:r>
          </a:p>
        </p:txBody>
      </p:sp>
      <p:sp>
        <p:nvSpPr>
          <p:cNvPr id="1239" name="Shape 1239"/>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Security policies vary widely</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Some mobile OS’s have strict security policies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Symbian requires properly signed keys to remove restrictions on using certain APIs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Android has few restrictions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Android security focuses on sandboxing apps, not on restricting access to device APIs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My WISDM project has had no problem tapping into sensors and transmitting results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Android does notify the user of services that are used</a:t>
            </a:r>
          </a:p>
          <a:p>
            <a:pPr indent="-187452" lvl="3" marL="1216152" marR="0" rtl="0" algn="l">
              <a:lnSpc>
                <a:spcPct val="80000"/>
              </a:lnSpc>
              <a:spcBef>
                <a:spcPts val="370"/>
              </a:spcBef>
              <a:spcAft>
                <a:spcPts val="0"/>
              </a:spcAft>
              <a:buClr>
                <a:srgbClr val="EC342C"/>
              </a:buClr>
              <a:buSzPct val="97368"/>
              <a:buFont typeface="Arial"/>
              <a:buChar char="▪"/>
            </a:pPr>
            <a:r>
              <a:rPr b="0" i="0" lang="fr-FR" sz="1850" u="none" cap="none" strike="noStrike">
                <a:solidFill>
                  <a:srgbClr val="F2F2F2"/>
                </a:solidFill>
                <a:latin typeface="Corbel"/>
                <a:ea typeface="Corbel"/>
                <a:cs typeface="Corbel"/>
                <a:sym typeface="Corbel"/>
              </a:rPr>
              <a:t>SYSTEM PERMISSIONS FOR WISDM SensorCollector</a:t>
            </a:r>
          </a:p>
          <a:p>
            <a:pPr indent="-194564" lvl="4" marL="1426464" marR="0" rtl="0" algn="l">
              <a:lnSpc>
                <a:spcPct val="80000"/>
              </a:lnSpc>
              <a:spcBef>
                <a:spcPts val="370"/>
              </a:spcBef>
              <a:spcAft>
                <a:spcPts val="0"/>
              </a:spcAft>
              <a:buClr>
                <a:srgbClr val="FDA92D"/>
              </a:buClr>
              <a:buSzPct val="97368"/>
              <a:buFont typeface="Noto Sans Symbols"/>
              <a:buChar char="•"/>
            </a:pPr>
            <a:r>
              <a:rPr b="0" i="0" lang="fr-FR" sz="1850" u="none" cap="none" strike="noStrike">
                <a:solidFill>
                  <a:srgbClr val="F2F2F2"/>
                </a:solidFill>
                <a:latin typeface="Corbel"/>
                <a:ea typeface="Corbel"/>
                <a:cs typeface="Corbel"/>
                <a:sym typeface="Corbel"/>
              </a:rPr>
              <a:t>ACCESS_COARSE_LOCATION, ACCESS_FINE_LOCATION</a:t>
            </a:r>
          </a:p>
          <a:p>
            <a:pPr indent="-194564" lvl="4" marL="1426464" marR="0" rtl="0" algn="l">
              <a:lnSpc>
                <a:spcPct val="80000"/>
              </a:lnSpc>
              <a:spcBef>
                <a:spcPts val="370"/>
              </a:spcBef>
              <a:spcAft>
                <a:spcPts val="0"/>
              </a:spcAft>
              <a:buClr>
                <a:srgbClr val="FDA92D"/>
              </a:buClr>
              <a:buSzPct val="97368"/>
              <a:buFont typeface="Noto Sans Symbols"/>
              <a:buChar char="•"/>
            </a:pPr>
            <a:r>
              <a:rPr b="0" i="0" lang="fr-FR" sz="1850" u="none" cap="none" strike="noStrike">
                <a:solidFill>
                  <a:srgbClr val="F2F2F2"/>
                </a:solidFill>
                <a:latin typeface="Corbel"/>
                <a:ea typeface="Corbel"/>
                <a:cs typeface="Corbel"/>
                <a:sym typeface="Corbel"/>
              </a:rPr>
              <a:t>INTERNET, WAKE_LOCK, WRITE_EXTERNAL_STORAGE</a:t>
            </a:r>
          </a:p>
          <a:p>
            <a:pPr indent="-234696" lvl="2" marL="996696" marR="0" rtl="0" algn="l">
              <a:lnSpc>
                <a:spcPct val="80000"/>
              </a:lnSpc>
              <a:spcBef>
                <a:spcPts val="444"/>
              </a:spcBef>
              <a:buClr>
                <a:srgbClr val="CB178E"/>
              </a:buClr>
              <a:buSzPct val="100909"/>
              <a:buFont typeface="Arial"/>
              <a:buNone/>
            </a:pPr>
            <a:r>
              <a:t/>
            </a:r>
            <a:endParaRPr b="0" i="0" sz="2220" u="none" cap="none" strike="noStrike">
              <a:solidFill>
                <a:srgbClr val="F2F2F2"/>
              </a:solidFill>
              <a:latin typeface="Corbel"/>
              <a:ea typeface="Corbel"/>
              <a:cs typeface="Corbel"/>
              <a:sym typeface="Corbel"/>
            </a:endParaRPr>
          </a:p>
        </p:txBody>
      </p:sp>
      <p:sp>
        <p:nvSpPr>
          <p:cNvPr id="1240" name="Shape 124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41" name="Shape 124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42" name="Shape 124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sp>
        <p:nvSpPr>
          <p:cNvPr id="1247" name="Shape 124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Security and Privacy</a:t>
            </a:r>
          </a:p>
        </p:txBody>
      </p:sp>
      <p:sp>
        <p:nvSpPr>
          <p:cNvPr id="1248" name="Shape 1248"/>
          <p:cNvSpPr txBox="1"/>
          <p:nvPr>
            <p:ph idx="1" type="body"/>
          </p:nvPr>
        </p:nvSpPr>
        <p:spPr>
          <a:xfrm>
            <a:off x="457200" y="1676400"/>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Applications that access sensor data can easily spy on you (they do by design)</a:t>
            </a:r>
          </a:p>
          <a:p>
            <a:pPr indent="-274319" lvl="1" marL="731520" marR="0" rtl="0" algn="l">
              <a:spcBef>
                <a:spcPts val="3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Location data is probably most sensitive</a:t>
            </a:r>
          </a:p>
          <a:p>
            <a:pPr indent="-274319" lvl="1" marL="731520" marR="0" rtl="0" algn="l">
              <a:spcBef>
                <a:spcPts val="3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 few bad apps could damage the field</a:t>
            </a:r>
          </a:p>
          <a:p>
            <a:pPr indent="-274319" lvl="1" marL="731520" marR="0" rtl="0" algn="l">
              <a:spcBef>
                <a:spcPts val="3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Dozens of spy apps exist, often masquerading as “parental control” apps</a:t>
            </a:r>
          </a:p>
          <a:p>
            <a:pPr indent="-274319" lvl="1" marL="731520" marR="0" rtl="0" algn="l">
              <a:spcBef>
                <a:spcPts val="30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Note below from </a:t>
            </a:r>
            <a:r>
              <a:rPr b="0" i="0" lang="fr-FR" sz="2400" u="none" cap="none" strike="noStrike">
                <a:solidFill>
                  <a:srgbClr val="F2F2F2"/>
                </a:solidFill>
                <a:latin typeface="Corbel"/>
                <a:ea typeface="Corbel"/>
                <a:cs typeface="Corbel"/>
                <a:sym typeface="Corbel"/>
              </a:rPr>
              <a:t>http://www.androidspysoftware.com</a:t>
            </a:r>
          </a:p>
        </p:txBody>
      </p:sp>
      <p:sp>
        <p:nvSpPr>
          <p:cNvPr id="1249" name="Shape 124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50" name="Shape 125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51" name="Shape 125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descr="http://www.androidspysoftware.com/Images/droid-spy-phone-software.jpg" id="1252" name="Shape 1252"/>
          <p:cNvPicPr preferRelativeResize="0"/>
          <p:nvPr/>
        </p:nvPicPr>
        <p:blipFill rotWithShape="1">
          <a:blip r:embed="rId3">
            <a:alphaModFix/>
          </a:blip>
          <a:srcRect b="6451" l="1793" r="0" t="6452"/>
          <a:stretch/>
        </p:blipFill>
        <p:spPr>
          <a:xfrm>
            <a:off x="2590800" y="5257800"/>
            <a:ext cx="3656808" cy="1217004"/>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6" name="Shape 1256"/>
        <p:cNvGrpSpPr/>
        <p:nvPr/>
      </p:nvGrpSpPr>
      <p:grpSpPr>
        <a:xfrm>
          <a:off x="0" y="0"/>
          <a:ext cx="0" cy="0"/>
          <a:chOff x="0" y="0"/>
          <a:chExt cx="0" cy="0"/>
        </a:xfrm>
      </p:grpSpPr>
      <p:sp>
        <p:nvSpPr>
          <p:cNvPr id="1257" name="Shape 125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Security and Privacy</a:t>
            </a:r>
          </a:p>
        </p:txBody>
      </p:sp>
      <p:sp>
        <p:nvSpPr>
          <p:cNvPr id="1258" name="Shape 1258"/>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Even legitimate applications have to be concerned with privacy &amp; security</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For example, WISDM will encrypt data in transit, include secure accounts with passwords, etc.</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Need to ensure than any aggregated info is made public only if cannot be traced to individual</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As research study WISDM needs to be careful</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Do we want others to know where we are 24x7, when we are active, asleep, etc? </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1259" name="Shape 125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60" name="Shape 126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61" name="Shape 126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5" name="Shape 1265"/>
        <p:cNvGrpSpPr/>
        <p:nvPr/>
      </p:nvGrpSpPr>
      <p:grpSpPr>
        <a:xfrm>
          <a:off x="0" y="0"/>
          <a:ext cx="0" cy="0"/>
          <a:chOff x="0" y="0"/>
          <a:chExt cx="0" cy="0"/>
        </a:xfrm>
      </p:grpSpPr>
      <p:sp>
        <p:nvSpPr>
          <p:cNvPr id="1266" name="Shape 126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Security and Privacy</a:t>
            </a:r>
          </a:p>
        </p:txBody>
      </p:sp>
      <p:sp>
        <p:nvSpPr>
          <p:cNvPr id="1267" name="Shape 1267"/>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What to do?</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Make it clear what you are monitoring and storing</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Provide application level control for the user</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For example, allow the users to turn on/off monitoring of specific sensors and show which ones are on</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Of course if they use an option to upload the information to Facebook then little privacy!</a:t>
            </a:r>
          </a:p>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Since legitimate and illegitimate apps function alike, no easy way to distinguish them</a:t>
            </a:r>
          </a:p>
          <a:p>
            <a:pPr indent="-274319" lvl="1" marL="731520" marR="0" rtl="0" algn="l">
              <a:spcBef>
                <a:spcPts val="518"/>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Could try to use only certified apps, but quite limiting </a:t>
            </a:r>
          </a:p>
        </p:txBody>
      </p:sp>
      <p:sp>
        <p:nvSpPr>
          <p:cNvPr id="1268" name="Shape 126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69" name="Shape 126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70" name="Shape 127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4" name="Shape 1274"/>
        <p:cNvGrpSpPr/>
        <p:nvPr/>
      </p:nvGrpSpPr>
      <p:grpSpPr>
        <a:xfrm>
          <a:off x="0" y="0"/>
          <a:ext cx="0" cy="0"/>
          <a:chOff x="0" y="0"/>
          <a:chExt cx="0" cy="0"/>
        </a:xfrm>
      </p:grpSpPr>
      <p:sp>
        <p:nvSpPr>
          <p:cNvPr id="1275" name="Shape 1275"/>
          <p:cNvSpPr txBox="1"/>
          <p:nvPr>
            <p:ph type="title"/>
          </p:nvPr>
        </p:nvSpPr>
        <p:spPr>
          <a:xfrm>
            <a:off x="304800" y="155448"/>
            <a:ext cx="8686800" cy="1252728"/>
          </a:xfrm>
          <a:prstGeom prst="rect">
            <a:avLst/>
          </a:prstGeom>
          <a:noFill/>
          <a:ln>
            <a:noFill/>
          </a:ln>
        </p:spPr>
        <p:txBody>
          <a:bodyPr anchorCtr="0" anchor="ctr" bIns="45700" lIns="91425" rIns="45700" wrap="square" tIns="45700">
            <a:noAutofit/>
          </a:bodyPr>
          <a:lstStyle/>
          <a:p>
            <a:pPr indent="-254000" lvl="0" marL="0" marR="0" rtl="0" algn="l">
              <a:spcBef>
                <a:spcPts val="0"/>
              </a:spcBef>
              <a:buClr>
                <a:srgbClr val="A4CA1B"/>
              </a:buClr>
              <a:buSzPct val="100000"/>
              <a:buFont typeface="Corbel"/>
              <a:buNone/>
            </a:pPr>
            <a:r>
              <a:rPr b="1" i="0" lang="fr-FR" sz="4000" u="none" cap="none" strike="noStrike">
                <a:solidFill>
                  <a:srgbClr val="A4CA1B"/>
                </a:solidFill>
                <a:latin typeface="Corbel"/>
                <a:ea typeface="Corbel"/>
                <a:cs typeface="Corbel"/>
                <a:sym typeface="Corbel"/>
              </a:rPr>
              <a:t>Security &amp; Privacy: iPhone Controversy</a:t>
            </a:r>
          </a:p>
        </p:txBody>
      </p:sp>
      <p:sp>
        <p:nvSpPr>
          <p:cNvPr id="1276" name="Shape 1276"/>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buClr>
                <a:srgbClr val="A4CA1B"/>
              </a:buClr>
              <a:buSzPct val="80417"/>
              <a:buFont typeface="Noto Sans Symbols"/>
              <a:buChar char="◼"/>
            </a:pPr>
            <a:r>
              <a:rPr b="1" i="0" lang="fr-FR" sz="2312" u="none" cap="none" strike="noStrike">
                <a:solidFill>
                  <a:srgbClr val="F2F2F2"/>
                </a:solidFill>
                <a:latin typeface="Arial"/>
                <a:ea typeface="Arial"/>
                <a:cs typeface="Arial"/>
                <a:sym typeface="Arial"/>
              </a:rPr>
              <a:t>Why is my iPhone logging my location?</a:t>
            </a:r>
            <a:br>
              <a:rPr b="1" i="0" lang="fr-FR" sz="2312" u="none" cap="none" strike="noStrike">
                <a:solidFill>
                  <a:srgbClr val="F2F2F2"/>
                </a:solidFill>
                <a:latin typeface="Arial"/>
                <a:ea typeface="Arial"/>
                <a:cs typeface="Arial"/>
                <a:sym typeface="Arial"/>
              </a:rPr>
            </a:br>
            <a:br>
              <a:rPr b="0" i="0" lang="fr-FR" sz="2000" u="none" cap="none" strike="noStrike">
                <a:solidFill>
                  <a:srgbClr val="F2F2F2"/>
                </a:solidFill>
                <a:latin typeface="Arial"/>
                <a:ea typeface="Arial"/>
                <a:cs typeface="Arial"/>
                <a:sym typeface="Arial"/>
              </a:rPr>
            </a:br>
            <a:r>
              <a:rPr b="0" i="0" lang="fr-FR" sz="2000" u="none" cap="none" strike="noStrike">
                <a:solidFill>
                  <a:srgbClr val="F2F2F2"/>
                </a:solidFill>
                <a:latin typeface="Arial"/>
                <a:ea typeface="Arial"/>
                <a:cs typeface="Arial"/>
                <a:sym typeface="Arial"/>
              </a:rPr>
              <a:t>The iPhone is not logging your location. Rather, it’s maintaining a database of Wi-Fi hotspots and cell towers around your current location, some of which may be located more than one hundred miles away from your iPhone, to help your iPhone rapidly and accurately calculate its location when requested. Calculating a phone’s location using just </a:t>
            </a:r>
            <a:r>
              <a:rPr b="0" i="0" lang="fr-FR" sz="2000" u="none" cap="none" strike="noStrike">
                <a:solidFill>
                  <a:schemeClr val="lt1"/>
                </a:solidFill>
                <a:latin typeface="Arial"/>
                <a:ea typeface="Arial"/>
                <a:cs typeface="Arial"/>
                <a:sym typeface="Arial"/>
              </a:rPr>
              <a:t>GPS</a:t>
            </a:r>
            <a:r>
              <a:rPr b="0" i="0" lang="fr-FR" sz="2000" u="none" cap="none" strike="noStrike">
                <a:solidFill>
                  <a:srgbClr val="F2F2F2"/>
                </a:solidFill>
                <a:latin typeface="Arial"/>
                <a:ea typeface="Arial"/>
                <a:cs typeface="Arial"/>
                <a:sym typeface="Arial"/>
              </a:rPr>
              <a:t> satellite data can take up to several minutes. iPhone can reduce this time to just a few seconds by using Wi-Fi hotspot and cell tower data to quickly find GPS satellites, and even triangulate its location using just Wi-Fi hotspot and cell tower data when GPS is not available (such as indoors or in basements). These calculations are performed live on the iPhone using a crowd-sourced database of Wi-Fi hotspot and cell tower data that is generated by tens of millions of iPhones sending the geo-tagged locations of nearby Wi-Fi hotspots and cell towers in an anonymous and encrypted form to Apple.</a:t>
            </a:r>
          </a:p>
        </p:txBody>
      </p:sp>
      <p:sp>
        <p:nvSpPr>
          <p:cNvPr id="1277" name="Shape 127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78" name="Shape 127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79" name="Shape 127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Shape 1284"/>
          <p:cNvSpPr txBox="1"/>
          <p:nvPr>
            <p:ph type="title"/>
          </p:nvPr>
        </p:nvSpPr>
        <p:spPr>
          <a:xfrm>
            <a:off x="228600" y="155448"/>
            <a:ext cx="8763000" cy="1252728"/>
          </a:xfrm>
          <a:prstGeom prst="rect">
            <a:avLst/>
          </a:prstGeom>
          <a:noFill/>
          <a:ln>
            <a:noFill/>
          </a:ln>
        </p:spPr>
        <p:txBody>
          <a:bodyPr anchorCtr="0" anchor="ctr" bIns="45700" lIns="91425" rIns="45700" wrap="square" tIns="45700">
            <a:noAutofit/>
          </a:bodyPr>
          <a:lstStyle/>
          <a:p>
            <a:pPr indent="-254000" lvl="0" marL="0" marR="0" rtl="0" algn="l">
              <a:spcBef>
                <a:spcPts val="0"/>
              </a:spcBef>
              <a:buClr>
                <a:srgbClr val="A4CA1B"/>
              </a:buClr>
              <a:buSzPct val="100000"/>
              <a:buFont typeface="Corbel"/>
              <a:buNone/>
            </a:pPr>
            <a:r>
              <a:rPr b="1" i="0" lang="fr-FR" sz="4000" u="none" cap="none" strike="noStrike">
                <a:solidFill>
                  <a:srgbClr val="A4CA1B"/>
                </a:solidFill>
                <a:latin typeface="Corbel"/>
                <a:ea typeface="Corbel"/>
                <a:cs typeface="Corbel"/>
                <a:sym typeface="Corbel"/>
              </a:rPr>
              <a:t>Security &amp; Privacy: iPhone Controversy</a:t>
            </a:r>
          </a:p>
        </p:txBody>
      </p:sp>
      <p:sp>
        <p:nvSpPr>
          <p:cNvPr id="1285" name="Shape 128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417"/>
              <a:buFont typeface="Noto Sans Symbols"/>
              <a:buChar char="◼"/>
            </a:pPr>
            <a:r>
              <a:rPr b="1" i="0" lang="fr-FR" sz="2312" u="none" cap="none" strike="noStrike">
                <a:solidFill>
                  <a:srgbClr val="F2F2F2"/>
                </a:solidFill>
                <a:latin typeface="Corbel"/>
                <a:ea typeface="Corbel"/>
                <a:cs typeface="Corbel"/>
                <a:sym typeface="Corbel"/>
              </a:rPr>
              <a:t>People have identified up to a year’s worth of location data being stored on the iPhone. Why does my iPhone need so much data in order to assist it in finding my location today?</a:t>
            </a:r>
            <a:br>
              <a:rPr b="1" i="0" lang="fr-FR" sz="2312" u="none" cap="none" strike="noStrike">
                <a:solidFill>
                  <a:srgbClr val="F2F2F2"/>
                </a:solidFill>
                <a:latin typeface="Corbel"/>
                <a:ea typeface="Corbel"/>
                <a:cs typeface="Corbel"/>
                <a:sym typeface="Corbel"/>
              </a:rPr>
            </a:br>
            <a:br>
              <a:rPr b="1" i="0" lang="fr-FR" sz="2312" u="none" cap="none" strike="noStrike">
                <a:solidFill>
                  <a:srgbClr val="F2F2F2"/>
                </a:solidFill>
                <a:latin typeface="Corbel"/>
                <a:ea typeface="Corbel"/>
                <a:cs typeface="Corbel"/>
                <a:sym typeface="Corbel"/>
              </a:rPr>
            </a:br>
            <a:r>
              <a:rPr b="0" i="0" lang="fr-FR" sz="1850" u="none" cap="none" strike="noStrike">
                <a:solidFill>
                  <a:srgbClr val="F2F2F2"/>
                </a:solidFill>
                <a:latin typeface="Arial"/>
                <a:ea typeface="Arial"/>
                <a:cs typeface="Arial"/>
                <a:sym typeface="Arial"/>
              </a:rPr>
              <a:t>This data is not the iPhone’s location data—it is a subset (cache) of the crowd-sourced Wi-Fi hotspot and cell tower database … to assist the iPhone in rapidly and accurately calculating location. </a:t>
            </a:r>
            <a:r>
              <a:rPr b="0" i="0" lang="fr-FR" sz="1850" u="sng" cap="none" strike="noStrike">
                <a:solidFill>
                  <a:srgbClr val="F2F2F2"/>
                </a:solidFill>
                <a:latin typeface="Arial"/>
                <a:ea typeface="Arial"/>
                <a:cs typeface="Arial"/>
                <a:sym typeface="Arial"/>
              </a:rPr>
              <a:t>The reason the iPhone stores so much data is a bug we uncovered and plan to fix shortly</a:t>
            </a:r>
            <a:r>
              <a:rPr b="0" i="0" lang="fr-FR" sz="1850" u="none" cap="none" strike="noStrike">
                <a:solidFill>
                  <a:srgbClr val="F2F2F2"/>
                </a:solidFill>
                <a:latin typeface="Arial"/>
                <a:ea typeface="Arial"/>
                <a:cs typeface="Arial"/>
                <a:sym typeface="Arial"/>
              </a:rPr>
              <a:t>. We don’t think the iPhone needs to store more than seven days of this data.</a:t>
            </a:r>
          </a:p>
          <a:p>
            <a:pPr indent="-418592" lvl="0" marL="438912" marR="0" rtl="0" algn="l">
              <a:lnSpc>
                <a:spcPct val="90000"/>
              </a:lnSpc>
              <a:spcBef>
                <a:spcPts val="0"/>
              </a:spcBef>
              <a:spcAft>
                <a:spcPts val="0"/>
              </a:spcAft>
              <a:buClr>
                <a:srgbClr val="A4CA1B"/>
              </a:buClr>
              <a:buSzPct val="77894"/>
              <a:buFont typeface="Noto Sans Symbols"/>
              <a:buNone/>
            </a:pPr>
            <a:r>
              <a:t/>
            </a:r>
            <a:endParaRPr b="0" i="0" sz="1850" u="none" cap="none" strike="noStrike">
              <a:solidFill>
                <a:srgbClr val="F2F2F2"/>
              </a:solidFill>
              <a:latin typeface="Arial"/>
              <a:ea typeface="Arial"/>
              <a:cs typeface="Arial"/>
              <a:sym typeface="Arial"/>
            </a:endParaRPr>
          </a:p>
          <a:p>
            <a:pPr indent="-324612" lvl="0" marL="438912" marR="0" rtl="0" algn="l">
              <a:lnSpc>
                <a:spcPct val="90000"/>
              </a:lnSpc>
              <a:spcBef>
                <a:spcPts val="0"/>
              </a:spcBef>
              <a:spcAft>
                <a:spcPts val="0"/>
              </a:spcAft>
              <a:buClr>
                <a:srgbClr val="A4CA1B"/>
              </a:buClr>
              <a:buSzPct val="81400"/>
              <a:buFont typeface="Noto Sans Symbols"/>
              <a:buChar char="◼"/>
            </a:pPr>
            <a:r>
              <a:rPr b="1" i="0" lang="fr-FR" sz="2035" u="none" cap="none" strike="noStrike">
                <a:solidFill>
                  <a:srgbClr val="F2F2F2"/>
                </a:solidFill>
                <a:latin typeface="Corbel"/>
                <a:ea typeface="Corbel"/>
                <a:cs typeface="Corbel"/>
                <a:sym typeface="Corbel"/>
              </a:rPr>
              <a:t>When I turn off Location Services, why does my iPhone sometimes continue updating its Wi-Fi and cell tower data from Apple’s crowd-sourced database?</a:t>
            </a:r>
            <a:br>
              <a:rPr b="1" i="0" lang="fr-FR" sz="2035" u="none" cap="none" strike="noStrike">
                <a:solidFill>
                  <a:srgbClr val="F2F2F2"/>
                </a:solidFill>
                <a:latin typeface="Corbel"/>
                <a:ea typeface="Corbel"/>
                <a:cs typeface="Corbel"/>
                <a:sym typeface="Corbel"/>
              </a:rPr>
            </a:br>
            <a:br>
              <a:rPr b="0" i="0" lang="fr-FR" sz="1850" u="none" cap="none" strike="noStrike">
                <a:solidFill>
                  <a:srgbClr val="F2F2F2"/>
                </a:solidFill>
                <a:latin typeface="Corbel"/>
                <a:ea typeface="Corbel"/>
                <a:cs typeface="Corbel"/>
                <a:sym typeface="Corbel"/>
              </a:rPr>
            </a:br>
            <a:r>
              <a:rPr b="0" i="0" lang="fr-FR" sz="1850" u="none" cap="none" strike="noStrike">
                <a:solidFill>
                  <a:srgbClr val="F2F2F2"/>
                </a:solidFill>
                <a:latin typeface="Corbel"/>
                <a:ea typeface="Corbel"/>
                <a:cs typeface="Corbel"/>
                <a:sym typeface="Corbel"/>
              </a:rPr>
              <a:t>It shouldn’t. This is a bug, which we plan to fix shortly.</a:t>
            </a:r>
          </a:p>
          <a:p>
            <a:pPr indent="-324612" lvl="0" marL="438912" marR="0" rtl="0" algn="l">
              <a:lnSpc>
                <a:spcPct val="90000"/>
              </a:lnSpc>
              <a:spcBef>
                <a:spcPts val="0"/>
              </a:spcBef>
              <a:spcAft>
                <a:spcPts val="0"/>
              </a:spcAft>
              <a:buClr>
                <a:srgbClr val="A4CA1B"/>
              </a:buClr>
              <a:buSzPct val="77894"/>
              <a:buFont typeface="Noto Sans Symbols"/>
              <a:buNone/>
            </a:pPr>
            <a:r>
              <a:t/>
            </a:r>
            <a:endParaRPr b="0" i="0" sz="1850" u="none" cap="none" strike="noStrike">
              <a:solidFill>
                <a:srgbClr val="F2F2F2"/>
              </a:solidFill>
              <a:latin typeface="Arial"/>
              <a:ea typeface="Arial"/>
              <a:cs typeface="Arial"/>
              <a:sym typeface="Arial"/>
            </a:endParaRPr>
          </a:p>
          <a:p>
            <a:pPr indent="-324612" lvl="0" marL="438912" marR="0" rtl="0" algn="l">
              <a:lnSpc>
                <a:spcPct val="9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1286" name="Shape 128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87" name="Shape 128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88" name="Shape 128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2" name="Shape 1292"/>
        <p:cNvGrpSpPr/>
        <p:nvPr/>
      </p:nvGrpSpPr>
      <p:grpSpPr>
        <a:xfrm>
          <a:off x="0" y="0"/>
          <a:ext cx="0" cy="0"/>
          <a:chOff x="0" y="0"/>
          <a:chExt cx="0" cy="0"/>
        </a:xfrm>
      </p:grpSpPr>
      <p:sp>
        <p:nvSpPr>
          <p:cNvPr id="1293" name="Shape 129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Future of Sensor Security</a:t>
            </a:r>
          </a:p>
        </p:txBody>
      </p:sp>
      <p:sp>
        <p:nvSpPr>
          <p:cNvPr id="1294" name="Shape 1294"/>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9999"/>
              <a:buFont typeface="Noto Sans Symbols"/>
              <a:buChar char="◼"/>
            </a:pPr>
            <a:r>
              <a:rPr b="0" i="0" lang="fr-FR" sz="3100" u="none" cap="none" strike="noStrike">
                <a:solidFill>
                  <a:srgbClr val="F2F2F2"/>
                </a:solidFill>
                <a:latin typeface="Corbel"/>
                <a:ea typeface="Corbel"/>
                <a:cs typeface="Corbel"/>
                <a:sym typeface="Corbel"/>
              </a:rPr>
              <a:t>New sensors bring about new security concerns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Fingerprint Scanning as Authentication</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iPhone 5s and Galaxy S5</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Can be fooled</a:t>
            </a:r>
          </a:p>
          <a:p>
            <a:pPr indent="-187452" lvl="3" marL="1216152" marR="0" rtl="0" algn="l">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Create wood glue replica from latent print (maybe created by taking a picture)</a:t>
            </a:r>
          </a:p>
          <a:p>
            <a:pPr indent="-324612" lvl="0" marL="438912" marR="0" rtl="0" algn="l">
              <a:spcBef>
                <a:spcPts val="0"/>
              </a:spcBef>
              <a:spcAft>
                <a:spcPts val="0"/>
              </a:spcAft>
              <a:buClr>
                <a:srgbClr val="A4CA1B"/>
              </a:buClr>
              <a:buSzPct val="79999"/>
              <a:buFont typeface="Noto Sans Symbols"/>
              <a:buChar char="◼"/>
            </a:pPr>
            <a:r>
              <a:rPr b="0" i="0" lang="fr-FR" sz="3100" u="none" cap="none" strike="noStrike">
                <a:solidFill>
                  <a:srgbClr val="F2F2F2"/>
                </a:solidFill>
                <a:latin typeface="Corbel"/>
                <a:ea typeface="Corbel"/>
                <a:cs typeface="Corbel"/>
                <a:sym typeface="Corbel"/>
              </a:rPr>
              <a:t>Apps that utilize new sensors need to be upfront in how and why they access sensors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More data means more exposure for the end user</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1295" name="Shape 129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296" name="Shape 129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297" name="Shape 129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1" name="Shape 1301"/>
        <p:cNvGrpSpPr/>
        <p:nvPr/>
      </p:nvGrpSpPr>
      <p:grpSpPr>
        <a:xfrm>
          <a:off x="0" y="0"/>
          <a:ext cx="0" cy="0"/>
          <a:chOff x="0" y="0"/>
          <a:chExt cx="0" cy="0"/>
        </a:xfrm>
      </p:grpSpPr>
      <p:sp>
        <p:nvSpPr>
          <p:cNvPr id="1302" name="Shape 130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My Contact Information</a:t>
            </a:r>
          </a:p>
        </p:txBody>
      </p:sp>
      <p:sp>
        <p:nvSpPr>
          <p:cNvPr id="1303" name="Shape 1303"/>
          <p:cNvSpPr txBox="1"/>
          <p:nvPr>
            <p:ph idx="1" type="body"/>
          </p:nvPr>
        </p:nvSpPr>
        <p:spPr>
          <a:xfrm>
            <a:off x="304800" y="1676401"/>
            <a:ext cx="8534400" cy="4800600"/>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Gary Weiss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Fordham University, Bronx NY 10458</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gaweiss@fordham.edu</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http://storm.cis.fordham.edu/~gweiss/</a:t>
            </a:r>
          </a:p>
          <a:p>
            <a:pPr indent="-324612" lvl="0" marL="438912" marR="0" rtl="0" algn="l">
              <a:spcBef>
                <a:spcPts val="18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WISDM Information</a:t>
            </a:r>
          </a:p>
          <a:p>
            <a:pPr indent="-274319" lvl="1" marL="731520" marR="0" rtl="0" algn="l">
              <a:spcBef>
                <a:spcPts val="6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http://www.cis.fordham.edu/wisdm/</a:t>
            </a:r>
          </a:p>
          <a:p>
            <a:pPr indent="-234696" lvl="2" marL="996696" marR="0" rtl="0" algn="l">
              <a:spcBef>
                <a:spcPts val="60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WISDM papers available: click “About” then “Publications”</a:t>
            </a:r>
          </a:p>
          <a:p>
            <a:pPr indent="-274319" lvl="1" marL="731520" marR="0" rtl="0" algn="l">
              <a:spcBef>
                <a:spcPts val="6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Actitracker allows you to track your activities</a:t>
            </a:r>
          </a:p>
          <a:p>
            <a:pPr indent="-234696" lvl="2" marL="996696" marR="0" rtl="0" algn="l">
              <a:spcBef>
                <a:spcPts val="60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actitracker.com or Google Play “Actitracker”</a:t>
            </a:r>
          </a:p>
        </p:txBody>
      </p:sp>
      <p:sp>
        <p:nvSpPr>
          <p:cNvPr id="1304" name="Shape 130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05" name="Shape 130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06" name="Shape 130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sp>
        <p:nvSpPr>
          <p:cNvPr id="1311" name="Shape 131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Special Thanks To …</a:t>
            </a:r>
          </a:p>
        </p:txBody>
      </p:sp>
      <p:sp>
        <p:nvSpPr>
          <p:cNvPr id="1312" name="Shape 1312"/>
          <p:cNvSpPr txBox="1"/>
          <p:nvPr>
            <p:ph idx="1" type="body"/>
          </p:nvPr>
        </p:nvSpPr>
        <p:spPr>
          <a:xfrm>
            <a:off x="304800" y="1775191"/>
            <a:ext cx="8610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WISDM research group</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Current Members</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Andrew Johnston, Tausif Hasan, Jeff Lockhart, Luigi Patruno, Tony Pulickal, Greg Rigatti, Isaac Ronan, Jessica Timko </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Key Former Members</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Shaun Gallagher, Andrew Grosner, Jennifer Kwapisz, Paul McHugh, Sam Moore, Shane Skowron, Alvan Wong, Jack Xue</a:t>
            </a:r>
          </a:p>
          <a:p>
            <a:pPr indent="-324612" lvl="0" marL="438912" marR="0" rtl="0" algn="l">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Key Funders:</a:t>
            </a:r>
          </a:p>
          <a:p>
            <a:pPr indent="-274319" lvl="1" marL="731520" marR="0" rtl="0" algn="l">
              <a:spcBef>
                <a:spcPts val="518"/>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US National Science Foundation, Google, and Fordham University</a:t>
            </a:r>
          </a:p>
        </p:txBody>
      </p:sp>
      <p:sp>
        <p:nvSpPr>
          <p:cNvPr id="1313" name="Shape 131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14" name="Shape 131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15" name="Shape 131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Shape 132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21" name="Shape 1321"/>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22" name="Shape 132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1323" name="Shape 1323"/>
          <p:cNvSpPr/>
          <p:nvPr/>
        </p:nvSpPr>
        <p:spPr>
          <a:xfrm>
            <a:off x="533400" y="1143000"/>
            <a:ext cx="8382000" cy="89255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600">
                <a:solidFill>
                  <a:schemeClr val="lt1"/>
                </a:solidFill>
                <a:latin typeface="Corbel"/>
                <a:ea typeface="Corbel"/>
                <a:cs typeface="Corbel"/>
                <a:sym typeface="Corbel"/>
              </a:rPr>
              <a:t>These slides available from:</a:t>
            </a:r>
            <a:br>
              <a:rPr lang="fr-FR" sz="2600">
                <a:solidFill>
                  <a:schemeClr val="lt1"/>
                </a:solidFill>
                <a:latin typeface="Corbel"/>
                <a:ea typeface="Corbel"/>
                <a:cs typeface="Corbel"/>
                <a:sym typeface="Corbel"/>
              </a:rPr>
            </a:br>
            <a:r>
              <a:rPr lang="fr-FR" sz="2600">
                <a:solidFill>
                  <a:schemeClr val="lt1"/>
                </a:solidFill>
                <a:latin typeface="Corbel"/>
                <a:ea typeface="Corbel"/>
                <a:cs typeface="Corbel"/>
                <a:sym typeface="Corbel"/>
              </a:rPr>
              <a:t>http://storm.cis.fordham.edu/~gweiss/presentations.html</a:t>
            </a:r>
          </a:p>
        </p:txBody>
      </p:sp>
      <p:pic>
        <p:nvPicPr>
          <p:cNvPr descr="http://www.commentsgraphic.com/graphics/thank-you/thank-you-comment-010.gif" id="1324" name="Shape 1324"/>
          <p:cNvPicPr preferRelativeResize="0"/>
          <p:nvPr/>
        </p:nvPicPr>
        <p:blipFill rotWithShape="1">
          <a:blip r:embed="rId3">
            <a:alphaModFix/>
          </a:blip>
          <a:srcRect b="0" l="0" r="0" t="0"/>
          <a:stretch/>
        </p:blipFill>
        <p:spPr>
          <a:xfrm>
            <a:off x="2590800" y="2667000"/>
            <a:ext cx="3810000" cy="33254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26" name="Shape 226"/>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Gyroscope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Determines position and orientation of device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Measures rotation in radians/sec about each axis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Sensitivity to rotation is more robust to motion than accelerometer</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Compasses and navigation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Recognition of spatial motions and gestures</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227" name="Shape 22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28" name="Shape 22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29" name="Shape 22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8" name="Shape 1328"/>
        <p:cNvGrpSpPr/>
        <p:nvPr/>
      </p:nvGrpSpPr>
      <p:grpSpPr>
        <a:xfrm>
          <a:off x="0" y="0"/>
          <a:ext cx="0" cy="0"/>
          <a:chOff x="0" y="0"/>
          <a:chExt cx="0" cy="0"/>
        </a:xfrm>
      </p:grpSpPr>
      <p:sp>
        <p:nvSpPr>
          <p:cNvPr id="1329" name="Shape 132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References</a:t>
            </a:r>
          </a:p>
        </p:txBody>
      </p:sp>
      <p:sp>
        <p:nvSpPr>
          <p:cNvPr id="1330" name="Shape 1330"/>
          <p:cNvSpPr txBox="1"/>
          <p:nvPr>
            <p:ph idx="1" type="body"/>
          </p:nvPr>
        </p:nvSpPr>
        <p:spPr>
          <a:xfrm>
            <a:off x="457200" y="1775191"/>
            <a:ext cx="8382000" cy="47018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Agamennoni, G., Nieto, J., and Nebot, E. 2009. Mining GPS data for extracting significant places, </a:t>
            </a:r>
            <a:r>
              <a:rPr b="0" i="1" lang="fr-FR" sz="1400" u="none" cap="none" strike="noStrike">
                <a:solidFill>
                  <a:srgbClr val="F2F2F2"/>
                </a:solidFill>
                <a:latin typeface="Corbel"/>
                <a:ea typeface="Corbel"/>
                <a:cs typeface="Corbel"/>
                <a:sym typeface="Corbel"/>
              </a:rPr>
              <a:t>Proceedings of the 2009 IEEE international conference on Robotics and Automation</a:t>
            </a:r>
            <a:r>
              <a:rPr b="0" i="0" lang="fr-FR" sz="1400" u="none" cap="none" strike="noStrike">
                <a:solidFill>
                  <a:srgbClr val="F2F2F2"/>
                </a:solidFill>
                <a:latin typeface="Corbel"/>
                <a:ea typeface="Corbel"/>
                <a:cs typeface="Corbel"/>
                <a:sym typeface="Corbel"/>
              </a:rPr>
              <a:t>.</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Bao, L. and Intille, S.. 2004. Activity recognition from user-annotated acceleration data, </a:t>
            </a:r>
            <a:r>
              <a:rPr b="0" i="1" lang="fr-FR" sz="1400" u="none" cap="none" strike="noStrike">
                <a:solidFill>
                  <a:srgbClr val="F2F2F2"/>
                </a:solidFill>
                <a:latin typeface="Corbel"/>
                <a:ea typeface="Corbel"/>
                <a:cs typeface="Corbel"/>
                <a:sym typeface="Corbel"/>
              </a:rPr>
              <a:t>Lecture Notes Computer Science</a:t>
            </a:r>
            <a:r>
              <a:rPr b="0" i="0" lang="fr-FR" sz="1400" u="none" cap="none" strike="noStrike">
                <a:solidFill>
                  <a:srgbClr val="F2F2F2"/>
                </a:solidFill>
                <a:latin typeface="Corbel"/>
                <a:ea typeface="Corbel"/>
                <a:cs typeface="Corbel"/>
                <a:sym typeface="Corbel"/>
              </a:rPr>
              <a:t>, vol. 3001, pp. 1-17.</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Bourke, A.K., O'Brien, J.V., and Lyons, G.M. 2007. Evaluation of threshold-based tri-axial accelerometer fall detection algorithm, </a:t>
            </a:r>
            <a:r>
              <a:rPr b="0" i="1" lang="fr-FR" sz="1400" u="none" cap="none" strike="noStrike">
                <a:solidFill>
                  <a:srgbClr val="F2F2F2"/>
                </a:solidFill>
                <a:latin typeface="Corbel"/>
                <a:ea typeface="Corbel"/>
                <a:cs typeface="Corbel"/>
                <a:sym typeface="Corbel"/>
              </a:rPr>
              <a:t>Gait &amp; Posture</a:t>
            </a:r>
            <a:r>
              <a:rPr b="0" i="0" lang="fr-FR" sz="1400" u="none" cap="none" strike="noStrike">
                <a:solidFill>
                  <a:srgbClr val="F2F2F2"/>
                </a:solidFill>
                <a:latin typeface="Corbel"/>
                <a:ea typeface="Corbel"/>
                <a:cs typeface="Corbel"/>
                <a:sym typeface="Corbel"/>
              </a:rPr>
              <a:t> 26(2): 194-99. </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Bouten, C.V., Koekkoek, K.T., Verduin, M., Kodde, R., and Janssen, J.D. 1997. A triaxial accelerometer and portable data processing unit for the assessment of daily physical activity, </a:t>
            </a:r>
            <a:r>
              <a:rPr b="0" i="1" lang="fr-FR" sz="1400" u="none" cap="none" strike="noStrike">
                <a:solidFill>
                  <a:srgbClr val="F2F2F2"/>
                </a:solidFill>
                <a:latin typeface="Corbel"/>
                <a:ea typeface="Corbel"/>
                <a:cs typeface="Corbel"/>
                <a:sym typeface="Corbel"/>
              </a:rPr>
              <a:t>IEEE Transactions on Bio-Medical Engineering</a:t>
            </a:r>
            <a:r>
              <a:rPr b="0" i="0" lang="fr-FR" sz="1400" u="none" cap="none" strike="noStrike">
                <a:solidFill>
                  <a:srgbClr val="F2F2F2"/>
                </a:solidFill>
                <a:latin typeface="Corbel"/>
                <a:ea typeface="Corbel"/>
                <a:cs typeface="Corbel"/>
                <a:sym typeface="Corbel"/>
              </a:rPr>
              <a:t>, 44(3):136-147.</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Brezmes, T., Rersa, M., Gorricho, J-L, and Cotrina, J. 2010. Surveillance with Alert Management System using Conventional Cell Phones</a:t>
            </a:r>
            <a:r>
              <a:rPr b="0" i="1" lang="fr-FR" sz="1400" u="none" cap="none" strike="noStrike">
                <a:solidFill>
                  <a:srgbClr val="F2F2F2"/>
                </a:solidFill>
                <a:latin typeface="Corbel"/>
                <a:ea typeface="Corbel"/>
                <a:cs typeface="Corbel"/>
                <a:sym typeface="Corbel"/>
              </a:rPr>
              <a:t>, Proceedings of the 5</a:t>
            </a:r>
            <a:r>
              <a:rPr b="0" baseline="30000" i="1" lang="fr-FR" sz="1400" u="none" cap="none" strike="noStrike">
                <a:solidFill>
                  <a:srgbClr val="F2F2F2"/>
                </a:solidFill>
                <a:latin typeface="Corbel"/>
                <a:ea typeface="Corbel"/>
                <a:cs typeface="Corbel"/>
                <a:sym typeface="Corbel"/>
              </a:rPr>
              <a:t>th</a:t>
            </a:r>
            <a:r>
              <a:rPr b="0" i="1" lang="fr-FR" sz="1400" u="none" cap="none" strike="noStrike">
                <a:solidFill>
                  <a:srgbClr val="F2F2F2"/>
                </a:solidFill>
                <a:latin typeface="Corbel"/>
                <a:ea typeface="Corbel"/>
                <a:cs typeface="Corbel"/>
                <a:sym typeface="Corbel"/>
              </a:rPr>
              <a:t> International Multi-Conference on Computing in the Global Information Technology</a:t>
            </a:r>
            <a:r>
              <a:rPr b="0" i="0" lang="fr-FR" sz="1400" u="none" cap="none" strike="noStrike">
                <a:solidFill>
                  <a:srgbClr val="F2F2F2"/>
                </a:solidFill>
                <a:latin typeface="Corbel"/>
                <a:ea typeface="Corbel"/>
                <a:cs typeface="Corbel"/>
                <a:sym typeface="Corbel"/>
              </a:rPr>
              <a:t>, 121-125.</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Cho, Y., Nam, Y., Choi, Y-J, and Cho, W-D. 2008,.Smart-Buckle: human activity recognition using a 3-axis accelerometer and a wearable camera,  </a:t>
            </a:r>
            <a:r>
              <a:rPr b="0" i="1" lang="fr-FR" sz="1400" u="none" cap="none" strike="noStrike">
                <a:solidFill>
                  <a:srgbClr val="F2F2F2"/>
                </a:solidFill>
                <a:latin typeface="Corbel"/>
                <a:ea typeface="Corbel"/>
                <a:cs typeface="Corbel"/>
                <a:sym typeface="Corbel"/>
              </a:rPr>
              <a:t>HealthNet</a:t>
            </a:r>
            <a:r>
              <a:rPr b="0" i="0" lang="fr-FR" sz="1400" u="none" cap="none" strike="noStrike">
                <a:solidFill>
                  <a:srgbClr val="F2F2F2"/>
                </a:solidFill>
                <a:latin typeface="Corbel"/>
                <a:ea typeface="Corbel"/>
                <a:cs typeface="Corbel"/>
                <a:sym typeface="Corbel"/>
              </a:rPr>
              <a:t>.</a:t>
            </a:r>
          </a:p>
          <a:p>
            <a:pPr indent="-324612" lvl="0" marL="438912" marR="0" rtl="0" algn="l">
              <a:spcBef>
                <a:spcPts val="600"/>
              </a:spcBef>
              <a:spcAft>
                <a:spcPts val="0"/>
              </a:spcAft>
              <a:buClr>
                <a:srgbClr val="A4CA1B"/>
              </a:buClr>
              <a:buSzPct val="80000"/>
              <a:buFont typeface="Corbel"/>
              <a:buAutoNum type="arabicPeriod"/>
            </a:pPr>
            <a:r>
              <a:rPr b="0" i="0" lang="fr-FR" sz="1400" u="none" cap="none" strike="noStrike">
                <a:solidFill>
                  <a:srgbClr val="F2F2F2"/>
                </a:solidFill>
                <a:latin typeface="Corbel"/>
                <a:ea typeface="Corbel"/>
                <a:cs typeface="Corbel"/>
                <a:sym typeface="Corbel"/>
              </a:rPr>
              <a:t>Discovery channel video about a Smart phone-based biometric system for securing smart phones (based on the research in X16). The relevant portion is about 2/3 thru the video clip which contains two segments. Url: </a:t>
            </a:r>
            <a:r>
              <a:rPr b="0" i="0" lang="fr-FR" sz="1400" u="sng" cap="none" strike="noStrike">
                <a:solidFill>
                  <a:schemeClr val="hlink"/>
                </a:solidFill>
                <a:latin typeface="Corbel"/>
                <a:ea typeface="Corbel"/>
                <a:cs typeface="Corbel"/>
                <a:sym typeface="Corbel"/>
                <a:hlinkClick r:id="rId3"/>
              </a:rPr>
              <a:t>http://watch.discoverychannel.ca/#clip370449</a:t>
            </a:r>
          </a:p>
          <a:p>
            <a:pPr indent="-324612" lvl="0" marL="438912" marR="0" rtl="0" algn="l">
              <a:spcBef>
                <a:spcPts val="60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1331" name="Shape 133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32" name="Shape 133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33" name="Shape 133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7" name="Shape 1337"/>
        <p:cNvGrpSpPr/>
        <p:nvPr/>
      </p:nvGrpSpPr>
      <p:grpSpPr>
        <a:xfrm>
          <a:off x="0" y="0"/>
          <a:ext cx="0" cy="0"/>
          <a:chOff x="0" y="0"/>
          <a:chExt cx="0" cy="0"/>
        </a:xfrm>
      </p:grpSpPr>
      <p:sp>
        <p:nvSpPr>
          <p:cNvPr id="1338" name="Shape 133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References</a:t>
            </a:r>
          </a:p>
        </p:txBody>
      </p:sp>
      <p:sp>
        <p:nvSpPr>
          <p:cNvPr id="1339" name="Shape 1339"/>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47472" lvl="0" marL="461772" marR="0" rtl="0" algn="l">
              <a:spcBef>
                <a:spcPts val="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FitBit. </a:t>
            </a:r>
            <a:r>
              <a:rPr b="0" i="0" lang="fr-FR" sz="1387" u="sng" cap="none" strike="noStrike">
                <a:solidFill>
                  <a:schemeClr val="hlink"/>
                </a:solidFill>
                <a:latin typeface="Corbel"/>
                <a:ea typeface="Corbel"/>
                <a:cs typeface="Corbel"/>
                <a:sym typeface="Corbel"/>
                <a:hlinkClick r:id="rId3"/>
              </a:rPr>
              <a:t>http://www.fitbit.com</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Frank, J., Mannor, S., and Precup, D. 2010.  Activity and gait recognition with time-delay embeddings, </a:t>
            </a:r>
            <a:r>
              <a:rPr b="0" i="1" lang="fr-FR" sz="1387" u="none" cap="none" strike="noStrike">
                <a:solidFill>
                  <a:srgbClr val="F2F2F2"/>
                </a:solidFill>
                <a:latin typeface="Corbel"/>
                <a:ea typeface="Corbel"/>
                <a:cs typeface="Corbel"/>
                <a:sym typeface="Corbel"/>
              </a:rPr>
              <a:t>Proceedings of the 24</a:t>
            </a:r>
            <a:r>
              <a:rPr b="0" baseline="30000" i="1" lang="fr-FR" sz="1387" u="none" cap="none" strike="noStrike">
                <a:solidFill>
                  <a:srgbClr val="F2F2F2"/>
                </a:solidFill>
                <a:latin typeface="Corbel"/>
                <a:ea typeface="Corbel"/>
                <a:cs typeface="Corbel"/>
                <a:sym typeface="Corbel"/>
              </a:rPr>
              <a:t>th</a:t>
            </a:r>
            <a:r>
              <a:rPr b="0" i="1" lang="fr-FR" sz="1387" u="none" cap="none" strike="noStrike">
                <a:solidFill>
                  <a:srgbClr val="F2F2F2"/>
                </a:solidFill>
                <a:latin typeface="Corbel"/>
                <a:ea typeface="Corbel"/>
                <a:cs typeface="Corbel"/>
                <a:sym typeface="Corbel"/>
              </a:rPr>
              <a:t> AAAI Conference on Artificial Intelligence</a:t>
            </a:r>
            <a:r>
              <a:rPr b="0" i="0" lang="fr-FR" sz="1387" u="none" cap="none" strike="noStrike">
                <a:solidFill>
                  <a:srgbClr val="F2F2F2"/>
                </a:solidFill>
                <a:latin typeface="Corbel"/>
                <a:ea typeface="Corbel"/>
                <a:cs typeface="Corbel"/>
                <a:sym typeface="Corbel"/>
              </a:rPr>
              <a:t>. </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Gyorbiro, N., Fabian, A., and Homanyi, G. 2008. An activity recognition system for mobile phones, </a:t>
            </a:r>
            <a:r>
              <a:rPr b="0" i="1" lang="fr-FR" sz="1387" u="none" cap="none" strike="noStrike">
                <a:solidFill>
                  <a:srgbClr val="F2F2F2"/>
                </a:solidFill>
                <a:latin typeface="Corbel"/>
                <a:ea typeface="Corbel"/>
                <a:cs typeface="Corbel"/>
                <a:sym typeface="Corbel"/>
              </a:rPr>
              <a:t>Mobile Networks and Applications</a:t>
            </a:r>
            <a:r>
              <a:rPr b="0" i="0" lang="fr-FR" sz="1387" u="none" cap="none" strike="noStrike">
                <a:solidFill>
                  <a:srgbClr val="F2F2F2"/>
                </a:solidFill>
                <a:latin typeface="Corbel"/>
                <a:ea typeface="Corbel"/>
                <a:cs typeface="Corbel"/>
                <a:sym typeface="Corbel"/>
              </a:rPr>
              <a:t>,  14 (1), 82-91.</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Ketabdar, H., and Polzehl., T. 2009. Fall and emergency detection with mobile phones, </a:t>
            </a:r>
            <a:r>
              <a:rPr b="0" i="1" lang="fr-FR" sz="1387" u="none" cap="none" strike="noStrike">
                <a:solidFill>
                  <a:srgbClr val="F2F2F2"/>
                </a:solidFill>
                <a:latin typeface="Corbel"/>
                <a:ea typeface="Corbel"/>
                <a:cs typeface="Corbel"/>
                <a:sym typeface="Corbel"/>
              </a:rPr>
              <a:t>Assets '09 Proc. of the 11th International ACM SIGACCESS Conference on Computers and Accessibility</a:t>
            </a:r>
            <a:r>
              <a:rPr b="0" i="0" lang="fr-FR" sz="1387" u="none" cap="none" strike="noStrike">
                <a:solidFill>
                  <a:srgbClr val="F2F2F2"/>
                </a:solidFill>
                <a:latin typeface="Corbel"/>
                <a:ea typeface="Corbel"/>
                <a:cs typeface="Corbel"/>
                <a:sym typeface="Corbel"/>
              </a:rPr>
              <a:t> ACM, 241-42.</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Khetarpaul, S., Chaujan, R., Gupta, S.K., Subramaniam, L.V., and Nambiar, U. 2011. Mining GPS data to determine interesting locations, </a:t>
            </a:r>
            <a:r>
              <a:rPr b="0" i="1" lang="fr-FR" sz="1387" u="none" cap="none" strike="noStrike">
                <a:solidFill>
                  <a:srgbClr val="F2F2F2"/>
                </a:solidFill>
                <a:latin typeface="Corbel"/>
                <a:ea typeface="Corbel"/>
                <a:cs typeface="Corbel"/>
                <a:sym typeface="Corbel"/>
              </a:rPr>
              <a:t>Proceedings of the 8</a:t>
            </a:r>
            <a:r>
              <a:rPr b="0" baseline="30000" i="1" lang="fr-FR" sz="1387" u="none" cap="none" strike="noStrike">
                <a:solidFill>
                  <a:srgbClr val="F2F2F2"/>
                </a:solidFill>
                <a:latin typeface="Corbel"/>
                <a:ea typeface="Corbel"/>
                <a:cs typeface="Corbel"/>
                <a:sym typeface="Corbel"/>
              </a:rPr>
              <a:t>th</a:t>
            </a:r>
            <a:r>
              <a:rPr b="0" i="1" lang="fr-FR" sz="1387" u="none" cap="none" strike="noStrike">
                <a:solidFill>
                  <a:srgbClr val="F2F2F2"/>
                </a:solidFill>
                <a:latin typeface="Corbel"/>
                <a:ea typeface="Corbel"/>
                <a:cs typeface="Corbel"/>
                <a:sym typeface="Corbel"/>
              </a:rPr>
              <a:t> International Workshop on Information Integration on the Web</a:t>
            </a:r>
            <a:r>
              <a:rPr b="0" i="0" lang="fr-FR" sz="1387" u="none" cap="none" strike="noStrike">
                <a:solidFill>
                  <a:srgbClr val="F2F2F2"/>
                </a:solidFill>
                <a:latin typeface="Corbel"/>
                <a:ea typeface="Corbel"/>
                <a:cs typeface="Corbel"/>
                <a:sym typeface="Corbel"/>
              </a:rPr>
              <a:t>.</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Krishnan, N., Colbry, D., Juillard, C., and Panchanathan, S. 2008. Real time human activity recognition using tri-Axial accelerometers, In </a:t>
            </a:r>
            <a:r>
              <a:rPr b="0" i="1" lang="fr-FR" sz="1387" u="none" cap="none" strike="noStrike">
                <a:solidFill>
                  <a:srgbClr val="F2F2F2"/>
                </a:solidFill>
                <a:latin typeface="Corbel"/>
                <a:ea typeface="Corbel"/>
                <a:cs typeface="Corbel"/>
                <a:sym typeface="Corbel"/>
              </a:rPr>
              <a:t>Sensors, Signals and Information Processing Workshop</a:t>
            </a:r>
            <a:r>
              <a:rPr b="0" i="0" lang="fr-FR" sz="1387" u="none" cap="none" strike="noStrike">
                <a:solidFill>
                  <a:srgbClr val="F2F2F2"/>
                </a:solidFill>
                <a:latin typeface="Corbel"/>
                <a:ea typeface="Corbel"/>
                <a:cs typeface="Corbel"/>
                <a:sym typeface="Corbel"/>
              </a:rPr>
              <a:t>.</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Krishnan, N., and Panchanathan, S. 2008. Analysis of low resolution accelerometer data for continuous human activity recognition, in </a:t>
            </a:r>
            <a:r>
              <a:rPr b="0" i="1" lang="fr-FR" sz="1387" u="none" cap="none" strike="noStrike">
                <a:solidFill>
                  <a:srgbClr val="F2F2F2"/>
                </a:solidFill>
                <a:latin typeface="Corbel"/>
                <a:ea typeface="Corbel"/>
                <a:cs typeface="Corbel"/>
                <a:sym typeface="Corbel"/>
              </a:rPr>
              <a:t>IEEE Int. Conf. on Acoustics, Speech and Signal Processing</a:t>
            </a:r>
            <a:r>
              <a:rPr b="0" i="0" lang="fr-FR" sz="1387" u="none" cap="none" strike="noStrike">
                <a:solidFill>
                  <a:srgbClr val="F2F2F2"/>
                </a:solidFill>
                <a:latin typeface="Corbel"/>
                <a:ea typeface="Corbel"/>
                <a:cs typeface="Corbel"/>
                <a:sym typeface="Corbel"/>
              </a:rPr>
              <a:t>, pp. 3337-3340.</a:t>
            </a:r>
          </a:p>
          <a:p>
            <a:pPr indent="-324612" lvl="0" marL="438912" marR="0" rtl="0" algn="l">
              <a:spcBef>
                <a:spcPts val="600"/>
              </a:spcBef>
              <a:spcAft>
                <a:spcPts val="0"/>
              </a:spcAft>
              <a:buClr>
                <a:srgbClr val="A4CA1B"/>
              </a:buClr>
              <a:buSzPct val="79257"/>
              <a:buFont typeface="Corbel"/>
              <a:buAutoNum type="arabicPeriod" startAt="8"/>
            </a:pPr>
            <a:r>
              <a:rPr b="0" i="0" lang="fr-FR" sz="1387" u="none" cap="none" strike="noStrike">
                <a:solidFill>
                  <a:srgbClr val="F2F2F2"/>
                </a:solidFill>
                <a:latin typeface="Corbel"/>
                <a:ea typeface="Corbel"/>
                <a:cs typeface="Corbel"/>
                <a:sym typeface="Corbel"/>
              </a:rPr>
              <a:t>Kwapisz, J.R., Weiss, G.M., and Moore, S.A. 2010. Activity recognition using cell phone accelerometers, </a:t>
            </a:r>
            <a:r>
              <a:rPr b="0" i="1" lang="fr-FR" sz="1387" u="none" cap="none" strike="noStrike">
                <a:solidFill>
                  <a:srgbClr val="F2F2F2"/>
                </a:solidFill>
                <a:latin typeface="Corbel"/>
                <a:ea typeface="Corbel"/>
                <a:cs typeface="Corbel"/>
                <a:sym typeface="Corbel"/>
              </a:rPr>
              <a:t>Proceedings of the Fourth International Workshop on Knowledge Discovery from Sensor Data</a:t>
            </a:r>
            <a:r>
              <a:rPr b="0" i="0" lang="fr-FR" sz="1387" u="none" cap="none" strike="noStrike">
                <a:solidFill>
                  <a:srgbClr val="F2F2F2"/>
                </a:solidFill>
                <a:latin typeface="Corbel"/>
                <a:ea typeface="Corbel"/>
                <a:cs typeface="Corbel"/>
                <a:sym typeface="Corbel"/>
              </a:rPr>
              <a:t>, 10-18. </a:t>
            </a:r>
          </a:p>
          <a:p>
            <a:pPr indent="-324612" lvl="0" marL="438912" marR="0" rtl="0" algn="l">
              <a:spcBef>
                <a:spcPts val="600"/>
              </a:spcBef>
              <a:spcAft>
                <a:spcPts val="0"/>
              </a:spcAft>
              <a:buClr>
                <a:srgbClr val="A4CA1B"/>
              </a:buClr>
              <a:buSzPct val="79692"/>
              <a:buFont typeface="Noto Sans Symbols"/>
              <a:buNone/>
            </a:pPr>
            <a:r>
              <a:t/>
            </a:r>
            <a:endParaRPr b="0" i="0" sz="1295" u="none" cap="none" strike="noStrike">
              <a:solidFill>
                <a:srgbClr val="F2F2F2"/>
              </a:solidFill>
              <a:latin typeface="Corbel"/>
              <a:ea typeface="Corbel"/>
              <a:cs typeface="Corbel"/>
              <a:sym typeface="Corbel"/>
            </a:endParaRPr>
          </a:p>
          <a:p>
            <a:pPr indent="-324612" lvl="0" marL="438912" marR="0" rtl="0" algn="l">
              <a:spcBef>
                <a:spcPts val="0"/>
              </a:spcBef>
              <a:spcAft>
                <a:spcPts val="0"/>
              </a:spcAft>
              <a:buClr>
                <a:srgbClr val="A4CA1B"/>
              </a:buClr>
              <a:buSzPct val="79692"/>
              <a:buFont typeface="Noto Sans Symbols"/>
              <a:buNone/>
            </a:pPr>
            <a:r>
              <a:t/>
            </a:r>
            <a:endParaRPr b="0" i="0" sz="1295" u="none" cap="none" strike="noStrike">
              <a:solidFill>
                <a:srgbClr val="F2F2F2"/>
              </a:solidFill>
              <a:latin typeface="Corbel"/>
              <a:ea typeface="Corbel"/>
              <a:cs typeface="Corbel"/>
              <a:sym typeface="Corbel"/>
            </a:endParaRPr>
          </a:p>
          <a:p>
            <a:pPr indent="-324612" lvl="0" marL="438912" marR="0" rtl="0" algn="l">
              <a:spcBef>
                <a:spcPts val="0"/>
              </a:spcBef>
              <a:buClr>
                <a:srgbClr val="A4CA1B"/>
              </a:buClr>
              <a:buSzPct val="79692"/>
              <a:buFont typeface="Noto Sans Symbols"/>
              <a:buNone/>
            </a:pPr>
            <a:r>
              <a:t/>
            </a:r>
            <a:endParaRPr b="0" i="0" sz="1295" u="none" cap="none" strike="noStrike">
              <a:solidFill>
                <a:srgbClr val="F2F2F2"/>
              </a:solidFill>
              <a:latin typeface="Corbel"/>
              <a:ea typeface="Corbel"/>
              <a:cs typeface="Corbel"/>
              <a:sym typeface="Corbel"/>
            </a:endParaRPr>
          </a:p>
        </p:txBody>
      </p:sp>
      <p:sp>
        <p:nvSpPr>
          <p:cNvPr id="1340" name="Shape 134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41" name="Shape 134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42" name="Shape 134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sp>
        <p:nvSpPr>
          <p:cNvPr id="1347" name="Shape 134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References</a:t>
            </a:r>
          </a:p>
        </p:txBody>
      </p:sp>
      <p:sp>
        <p:nvSpPr>
          <p:cNvPr id="1348" name="Shape 1348"/>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47472" lvl="0" marL="461772" marR="0" rtl="0" algn="l">
              <a:spcBef>
                <a:spcPts val="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Kwapisz, J.R.,Weiss, G.M., and Moore, S.A. 2010. Cell phone-based biometric identification</a:t>
            </a:r>
            <a:r>
              <a:rPr b="0" i="1" lang="fr-FR" sz="1400" u="none" cap="none" strike="noStrike">
                <a:solidFill>
                  <a:srgbClr val="F2F2F2"/>
                </a:solidFill>
                <a:latin typeface="Corbel"/>
                <a:ea typeface="Corbel"/>
                <a:cs typeface="Corbel"/>
                <a:sym typeface="Corbel"/>
              </a:rPr>
              <a:t>, Proceedings of the IEEE Fourth International Conference on Biometrics: Theory, Applications and Systems</a:t>
            </a:r>
            <a:r>
              <a:rPr b="0" i="0" lang="fr-FR" sz="1400" u="none" cap="none" strike="noStrike">
                <a:solidFill>
                  <a:srgbClr val="F2F2F2"/>
                </a:solidFill>
                <a:latin typeface="Corbel"/>
                <a:ea typeface="Corbel"/>
                <a:cs typeface="Corbel"/>
                <a:sym typeface="Corbel"/>
              </a:rPr>
              <a:t>. </a:t>
            </a:r>
          </a:p>
          <a:p>
            <a:pPr indent="-324612" lvl="0" marL="438912" marR="0" rtl="0" algn="l">
              <a:spcBef>
                <a:spcPts val="60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Li, K.A., Sohn, T.Y., Huang, S, and Griswold, W.G. 2008. PeopleTones: A System for the detection and notification of buddy proximity on mobile phones, Proceedings of the 6</a:t>
            </a:r>
            <a:r>
              <a:rPr b="0" baseline="30000" i="0" lang="fr-FR" sz="1400" u="none" cap="none" strike="noStrike">
                <a:solidFill>
                  <a:srgbClr val="F2F2F2"/>
                </a:solidFill>
                <a:latin typeface="Corbel"/>
                <a:ea typeface="Corbel"/>
                <a:cs typeface="Corbel"/>
                <a:sym typeface="Corbel"/>
              </a:rPr>
              <a:t>th</a:t>
            </a:r>
            <a:r>
              <a:rPr b="0" i="0" lang="fr-FR" sz="1400" u="none" cap="none" strike="noStrike">
                <a:solidFill>
                  <a:srgbClr val="F2F2F2"/>
                </a:solidFill>
                <a:latin typeface="Corbel"/>
                <a:ea typeface="Corbel"/>
                <a:cs typeface="Corbel"/>
                <a:sym typeface="Corbel"/>
              </a:rPr>
              <a:t> International Conference on Mobile Systems.</a:t>
            </a:r>
          </a:p>
          <a:p>
            <a:pPr indent="-324612" lvl="0" marL="438912" marR="0" rtl="0" algn="l">
              <a:spcBef>
                <a:spcPts val="60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Lockhart, J.W., Weiss, G.M., Xue, J.C., Gallagher, S.T., Grosner, A.B., and Pulickal, T.T. 2011. Design considerations for the WISDM smart phone-based sensor mining architecture, In </a:t>
            </a:r>
            <a:r>
              <a:rPr b="0" i="1" lang="fr-FR" sz="1400" u="none" cap="none" strike="noStrike">
                <a:solidFill>
                  <a:srgbClr val="F2F2F2"/>
                </a:solidFill>
                <a:latin typeface="Corbel"/>
                <a:ea typeface="Corbel"/>
                <a:cs typeface="Corbel"/>
                <a:sym typeface="Corbel"/>
              </a:rPr>
              <a:t>Proceedings of the Fifth International Workshop on Knowledge Discovery from Sensor Data</a:t>
            </a:r>
            <a:r>
              <a:rPr b="0" i="0" lang="fr-FR" sz="1400" u="none" cap="none" strike="noStrike">
                <a:solidFill>
                  <a:srgbClr val="F2F2F2"/>
                </a:solidFill>
                <a:latin typeface="Corbel"/>
                <a:ea typeface="Corbel"/>
                <a:cs typeface="Corbel"/>
                <a:sym typeface="Corbel"/>
              </a:rPr>
              <a:t>, San Diego, CA. </a:t>
            </a:r>
          </a:p>
          <a:p>
            <a:pPr indent="-324612" lvl="0" marL="438912" marR="0" rtl="0" algn="l">
              <a:spcBef>
                <a:spcPts val="60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Maurer, U., Smailagic, A., Siewiorek, D., and Deisher, M. 2006. Activity recognition and monitoring using multiple sensors on different body positions, In </a:t>
            </a:r>
            <a:r>
              <a:rPr b="0" i="1" lang="fr-FR" sz="1400" u="none" cap="none" strike="noStrike">
                <a:solidFill>
                  <a:srgbClr val="F2F2F2"/>
                </a:solidFill>
                <a:latin typeface="Corbel"/>
                <a:ea typeface="Corbel"/>
                <a:cs typeface="Corbel"/>
                <a:sym typeface="Corbel"/>
              </a:rPr>
              <a:t>IEEE Proceedings on the International Workshop on Wearable and Implantable Sensor Networks</a:t>
            </a:r>
            <a:r>
              <a:rPr b="0" i="0" lang="fr-FR" sz="1400" u="none" cap="none" strike="noStrike">
                <a:solidFill>
                  <a:srgbClr val="F2F2F2"/>
                </a:solidFill>
                <a:latin typeface="Corbel"/>
                <a:ea typeface="Corbel"/>
                <a:cs typeface="Corbel"/>
                <a:sym typeface="Corbel"/>
              </a:rPr>
              <a:t>, 30(5).</a:t>
            </a:r>
          </a:p>
          <a:p>
            <a:pPr indent="-324612" lvl="0" marL="438912" marR="0" rtl="0" algn="l">
              <a:spcBef>
                <a:spcPts val="60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Menn, J. February 8, 2011. Smartphone shipments surpass PCs. Retrieved from </a:t>
            </a:r>
            <a:r>
              <a:rPr b="0" i="0" lang="fr-FR" sz="1400" u="sng" cap="none" strike="noStrike">
                <a:solidFill>
                  <a:schemeClr val="hlink"/>
                </a:solidFill>
                <a:latin typeface="Corbel"/>
                <a:ea typeface="Corbel"/>
                <a:cs typeface="Corbel"/>
                <a:sym typeface="Corbel"/>
                <a:hlinkClick r:id="rId3"/>
              </a:rPr>
              <a:t>http://www.ft.com/cms/s/2/d96e3bd8-33ca-11e0-b1ed-00144feabdc0.html#axzz1L2wKclC7</a:t>
            </a:r>
          </a:p>
          <a:p>
            <a:pPr indent="-324612" lvl="0" marL="438912" marR="0" rtl="0" algn="l">
              <a:spcBef>
                <a:spcPts val="600"/>
              </a:spcBef>
              <a:spcAft>
                <a:spcPts val="0"/>
              </a:spcAft>
              <a:buClr>
                <a:srgbClr val="A4CA1B"/>
              </a:buClr>
              <a:buSzPct val="80000"/>
              <a:buFont typeface="Corbel"/>
              <a:buAutoNum type="arabicPeriod" startAt="16"/>
            </a:pPr>
            <a:r>
              <a:rPr b="0" i="0" lang="fr-FR" sz="1400" u="none" cap="none" strike="noStrike">
                <a:solidFill>
                  <a:srgbClr val="F2F2F2"/>
                </a:solidFill>
                <a:latin typeface="Corbel"/>
                <a:ea typeface="Corbel"/>
                <a:cs typeface="Corbel"/>
                <a:sym typeface="Corbel"/>
              </a:rPr>
              <a:t>Miluzzo, E., Lane, N.D., Fodor, K, Peterson, R., Lu, H., Musolesi, M., Eisenman, S.B., Zheng, X., and Campbell, A.T. 2008. Sensing meets mobile social networks: the design, implementation and evlauation of the CenceMe application, Proceedings of the 6</a:t>
            </a:r>
            <a:r>
              <a:rPr b="0" baseline="30000" i="0" lang="fr-FR" sz="1400" u="none" cap="none" strike="noStrike">
                <a:solidFill>
                  <a:srgbClr val="F2F2F2"/>
                </a:solidFill>
                <a:latin typeface="Corbel"/>
                <a:ea typeface="Corbel"/>
                <a:cs typeface="Corbel"/>
                <a:sym typeface="Corbel"/>
              </a:rPr>
              <a:t>th</a:t>
            </a:r>
            <a:r>
              <a:rPr b="0" i="0" lang="fr-FR" sz="1400" u="none" cap="none" strike="noStrike">
                <a:solidFill>
                  <a:srgbClr val="F2F2F2"/>
                </a:solidFill>
                <a:latin typeface="Corbel"/>
                <a:ea typeface="Corbel"/>
                <a:cs typeface="Corbel"/>
                <a:sym typeface="Corbel"/>
              </a:rPr>
              <a:t> ACM on Embedded Network Sensor Systems, 337-350.</a:t>
            </a:r>
          </a:p>
          <a:p>
            <a:pPr indent="-324612" lvl="0" marL="438912" marR="0" rtl="0" algn="l">
              <a:spcBef>
                <a:spcPts val="600"/>
              </a:spcBef>
              <a:spcAft>
                <a:spcPts val="0"/>
              </a:spcAft>
              <a:buClr>
                <a:srgbClr val="A4CA1B"/>
              </a:buClr>
              <a:buSzPct val="80000"/>
              <a:buFont typeface="Noto Sans Symbols"/>
              <a:buNone/>
            </a:pPr>
            <a:r>
              <a:t/>
            </a:r>
            <a:endParaRPr b="0" i="0" sz="1400" u="none" cap="none" strike="noStrike">
              <a:solidFill>
                <a:srgbClr val="F2F2F2"/>
              </a:solidFill>
              <a:latin typeface="Corbel"/>
              <a:ea typeface="Corbel"/>
              <a:cs typeface="Corbel"/>
              <a:sym typeface="Corbel"/>
            </a:endParaRP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1349" name="Shape 134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50" name="Shape 135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51" name="Shape 135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5" name="Shape 1355"/>
        <p:cNvGrpSpPr/>
        <p:nvPr/>
      </p:nvGrpSpPr>
      <p:grpSpPr>
        <a:xfrm>
          <a:off x="0" y="0"/>
          <a:ext cx="0" cy="0"/>
          <a:chOff x="0" y="0"/>
          <a:chExt cx="0" cy="0"/>
        </a:xfrm>
      </p:grpSpPr>
      <p:sp>
        <p:nvSpPr>
          <p:cNvPr id="1356" name="Shape 135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References</a:t>
            </a:r>
          </a:p>
        </p:txBody>
      </p:sp>
      <p:sp>
        <p:nvSpPr>
          <p:cNvPr id="1357" name="Shape 1357"/>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47472" lvl="0" marL="461772" marR="0" rtl="0" algn="l">
              <a:lnSpc>
                <a:spcPct val="80000"/>
              </a:lnSpc>
              <a:spcBef>
                <a:spcPts val="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Patterson, D., Liao, L., Fox, D, and Kautz, H. 2003. Inferring high-level behavior from low-level sensors. </a:t>
            </a:r>
            <a:r>
              <a:rPr b="0" i="1" lang="fr-FR" sz="1360" u="none" cap="none" strike="noStrike">
                <a:solidFill>
                  <a:srgbClr val="F2F2F2"/>
                </a:solidFill>
                <a:latin typeface="Corbel"/>
                <a:ea typeface="Corbel"/>
                <a:cs typeface="Corbel"/>
                <a:sym typeface="Corbel"/>
              </a:rPr>
              <a:t>Lecture Notes in Computer Science</a:t>
            </a:r>
            <a:r>
              <a:rPr b="0" i="0" lang="fr-FR" sz="1360" u="none" cap="none" strike="noStrike">
                <a:solidFill>
                  <a:srgbClr val="F2F2F2"/>
                </a:solidFill>
                <a:latin typeface="Corbel"/>
                <a:ea typeface="Corbel"/>
                <a:cs typeface="Corbel"/>
                <a:sym typeface="Corbel"/>
              </a:rPr>
              <a:t>, Springer-Verlag, 73-89.</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Reddy, S. Mun, M. Burke, J. Estrin, D, Hansen, M. and Srivastava, M. 2010. Using mobile phones to determine transportation modes. </a:t>
            </a:r>
            <a:r>
              <a:rPr b="0" i="1" lang="fr-FR" sz="1360" u="none" cap="none" strike="noStrike">
                <a:solidFill>
                  <a:srgbClr val="F2F2F2"/>
                </a:solidFill>
                <a:latin typeface="Corbel"/>
                <a:ea typeface="Corbel"/>
                <a:cs typeface="Corbel"/>
                <a:sym typeface="Corbel"/>
              </a:rPr>
              <a:t>ACM Transaction on Sensor Networks</a:t>
            </a:r>
            <a:r>
              <a:rPr b="0" i="0" lang="fr-FR" sz="1360" u="none" cap="none" strike="noStrike">
                <a:solidFill>
                  <a:srgbClr val="F2F2F2"/>
                </a:solidFill>
                <a:latin typeface="Corbel"/>
                <a:ea typeface="Corbel"/>
                <a:cs typeface="Corbel"/>
                <a:sym typeface="Corbel"/>
              </a:rPr>
              <a:t>, 6(2).</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Sposaro, F., and Tyson, G. 2009. iFall: An android application for fall monitoring and response,  </a:t>
            </a:r>
            <a:r>
              <a:rPr b="0" i="1" lang="fr-FR" sz="1360" u="none" cap="none" strike="noStrike">
                <a:solidFill>
                  <a:srgbClr val="F2F2F2"/>
                </a:solidFill>
                <a:latin typeface="Corbel"/>
                <a:ea typeface="Corbel"/>
                <a:cs typeface="Corbel"/>
                <a:sym typeface="Corbel"/>
              </a:rPr>
              <a:t>31st Annual International Conference of the IEEE Engineering in Medicine and Biology Society</a:t>
            </a:r>
            <a:r>
              <a:rPr b="0" i="0" lang="fr-FR" sz="1360" u="none" cap="none" strike="noStrike">
                <a:solidFill>
                  <a:srgbClr val="F2F2F2"/>
                </a:solidFill>
                <a:latin typeface="Corbel"/>
                <a:ea typeface="Corbel"/>
                <a:cs typeface="Corbel"/>
                <a:sym typeface="Corbel"/>
              </a:rPr>
              <a:t>.</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Tapia, E.M., Intille, S. et al. 2007. Real-Time recognition of physical activities and their intensities using wireless accelerometers and a heart rate monitor, In </a:t>
            </a:r>
            <a:r>
              <a:rPr b="0" i="1" lang="fr-FR" sz="1360" u="none" cap="none" strike="noStrike">
                <a:solidFill>
                  <a:srgbClr val="F2F2F2"/>
                </a:solidFill>
                <a:latin typeface="Corbel"/>
                <a:ea typeface="Corbel"/>
                <a:cs typeface="Corbel"/>
                <a:sym typeface="Corbel"/>
              </a:rPr>
              <a:t>Proc. of the 2007 11th IEEE International Symposium on Wearable Computers</a:t>
            </a:r>
            <a:r>
              <a:rPr b="0" i="0" lang="fr-FR" sz="1360" u="none" cap="none" strike="noStrike">
                <a:solidFill>
                  <a:srgbClr val="F2F2F2"/>
                </a:solidFill>
                <a:latin typeface="Corbel"/>
                <a:ea typeface="Corbel"/>
                <a:cs typeface="Corbel"/>
                <a:sym typeface="Corbel"/>
              </a:rPr>
              <a:t>. </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Weiss, G.M., and Lockhart, J.W. 2011. Identifying user traits by mining smart phone accelerometer data, </a:t>
            </a:r>
            <a:r>
              <a:rPr b="0" i="1" lang="fr-FR" sz="1360" u="none" cap="none" strike="noStrike">
                <a:solidFill>
                  <a:srgbClr val="F2F2F2"/>
                </a:solidFill>
                <a:latin typeface="Corbel"/>
                <a:ea typeface="Corbel"/>
                <a:cs typeface="Corbel"/>
                <a:sym typeface="Corbel"/>
              </a:rPr>
              <a:t>Proceedings of the 5</a:t>
            </a:r>
            <a:r>
              <a:rPr b="0" baseline="30000" i="1" lang="fr-FR" sz="1360" u="none" cap="none" strike="noStrike">
                <a:solidFill>
                  <a:srgbClr val="F2F2F2"/>
                </a:solidFill>
                <a:latin typeface="Corbel"/>
                <a:ea typeface="Corbel"/>
                <a:cs typeface="Corbel"/>
                <a:sym typeface="Corbel"/>
              </a:rPr>
              <a:t>th</a:t>
            </a:r>
            <a:r>
              <a:rPr b="0" i="1" lang="fr-FR" sz="1360" u="none" cap="none" strike="noStrike">
                <a:solidFill>
                  <a:srgbClr val="F2F2F2"/>
                </a:solidFill>
                <a:latin typeface="Corbel"/>
                <a:ea typeface="Corbel"/>
                <a:cs typeface="Corbel"/>
                <a:sym typeface="Corbel"/>
              </a:rPr>
              <a:t> International Workshop on Knowledge Discovery from Sensor Data.</a:t>
            </a:r>
            <a:r>
              <a:rPr b="0" i="0" lang="fr-FR" sz="1360" u="none" cap="none" strike="noStrike">
                <a:solidFill>
                  <a:srgbClr val="F2F2F2"/>
                </a:solidFill>
                <a:latin typeface="Corbel"/>
                <a:ea typeface="Corbel"/>
                <a:cs typeface="Corbel"/>
                <a:sym typeface="Corbel"/>
              </a:rPr>
              <a:t> </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Zhang, T., Wang, J., Liu, P., and Hou, J. 2006. Fall detection by embedding an accelerometer in cellphone and using KFD algorithm, </a:t>
            </a:r>
            <a:r>
              <a:rPr b="0" i="1" lang="fr-FR" sz="1360" u="none" cap="none" strike="noStrike">
                <a:solidFill>
                  <a:srgbClr val="F2F2F2"/>
                </a:solidFill>
                <a:latin typeface="Corbel"/>
                <a:ea typeface="Corbel"/>
                <a:cs typeface="Corbel"/>
                <a:sym typeface="Corbel"/>
              </a:rPr>
              <a:t>International Journal of Computer Science and Network Security</a:t>
            </a:r>
            <a:r>
              <a:rPr b="0" i="0" lang="fr-FR" sz="1360" u="none" cap="none" strike="noStrike">
                <a:solidFill>
                  <a:srgbClr val="F2F2F2"/>
                </a:solidFill>
                <a:latin typeface="Corbel"/>
                <a:ea typeface="Corbel"/>
                <a:cs typeface="Corbel"/>
                <a:sym typeface="Corbel"/>
              </a:rPr>
              <a:t>, 6(10): 277-284.</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orbel"/>
                <a:ea typeface="Corbel"/>
                <a:cs typeface="Corbel"/>
                <a:sym typeface="Corbel"/>
              </a:rPr>
              <a:t>Lockhart, J.W., Pulickal, T., and Weiss, G.M. 2012. Applications of mobile activity recognition. In Proceedings of the ACM Ubicomp International Workshop on Situation, Activity, and Goal Awareness, Pittsburgh, PA.</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alibri"/>
                <a:ea typeface="Calibri"/>
                <a:cs typeface="Calibri"/>
                <a:sym typeface="Calibri"/>
              </a:rPr>
              <a:t>Lockhart, J.W., Weiss, G.M.  </a:t>
            </a:r>
            <a:r>
              <a:rPr b="0" i="0" lang="fr-FR" sz="1360" u="sng" cap="none" strike="noStrike">
                <a:solidFill>
                  <a:schemeClr val="hlink"/>
                </a:solidFill>
                <a:latin typeface="Calibri"/>
                <a:ea typeface="Calibri"/>
                <a:cs typeface="Calibri"/>
                <a:sym typeface="Calibri"/>
                <a:hlinkClick r:id="rId3"/>
              </a:rPr>
              <a:t>The Benefits of Personalized Models for Smartphone-Based Activity Recognition</a:t>
            </a:r>
            <a:r>
              <a:rPr b="0" i="0" lang="fr-FR" sz="1360" u="none" cap="none" strike="noStrike">
                <a:solidFill>
                  <a:srgbClr val="F2F2F2"/>
                </a:solidFill>
                <a:latin typeface="Calibri"/>
                <a:ea typeface="Calibri"/>
                <a:cs typeface="Calibri"/>
                <a:sym typeface="Calibri"/>
              </a:rPr>
              <a:t>, </a:t>
            </a:r>
            <a:r>
              <a:rPr b="0" i="1" lang="fr-FR" sz="1360" u="none" cap="none" strike="noStrike">
                <a:solidFill>
                  <a:srgbClr val="F2F2F2"/>
                </a:solidFill>
                <a:latin typeface="Calibri"/>
                <a:ea typeface="Calibri"/>
                <a:cs typeface="Calibri"/>
                <a:sym typeface="Calibri"/>
              </a:rPr>
              <a:t>Proceedings of the 2014 SIAM International Conference on Data Mining</a:t>
            </a:r>
            <a:r>
              <a:rPr b="0" i="0" lang="fr-FR" sz="1360" u="none" cap="none" strike="noStrike">
                <a:solidFill>
                  <a:srgbClr val="F2F2F2"/>
                </a:solidFill>
                <a:latin typeface="Calibri"/>
                <a:ea typeface="Calibri"/>
                <a:cs typeface="Calibri"/>
                <a:sym typeface="Calibri"/>
              </a:rPr>
              <a:t>, Society for Industrial and Applied Mathematics, Philadelphia, PA, 614-622.</a:t>
            </a:r>
          </a:p>
          <a:p>
            <a:pPr indent="-347472" lvl="0" marL="461772" marR="0" rtl="0" algn="l">
              <a:lnSpc>
                <a:spcPct val="80000"/>
              </a:lnSpc>
              <a:spcBef>
                <a:spcPts val="600"/>
              </a:spcBef>
              <a:spcAft>
                <a:spcPts val="0"/>
              </a:spcAft>
              <a:buClr>
                <a:srgbClr val="A4CA1B"/>
              </a:buClr>
              <a:buSzPct val="77714"/>
              <a:buFont typeface="Corbel"/>
              <a:buAutoNum type="arabicPeriod" startAt="22"/>
            </a:pPr>
            <a:r>
              <a:rPr b="0" i="0" lang="fr-FR" sz="1360" u="none" cap="none" strike="noStrike">
                <a:solidFill>
                  <a:srgbClr val="F2F2F2"/>
                </a:solidFill>
                <a:latin typeface="Calibri"/>
                <a:ea typeface="Calibri"/>
                <a:cs typeface="Calibri"/>
                <a:sym typeface="Calibri"/>
              </a:rPr>
              <a:t>Weiss, G.M., Lockhart, J.W.,  Pulickal, T.T., McHugh, P., Ronan, I.H., Timko, J.L.  </a:t>
            </a:r>
            <a:r>
              <a:rPr b="0" i="0" lang="fr-FR" sz="1360" u="sng" cap="none" strike="noStrike">
                <a:solidFill>
                  <a:schemeClr val="hlink"/>
                </a:solidFill>
                <a:latin typeface="Calibri"/>
                <a:ea typeface="Calibri"/>
                <a:cs typeface="Calibri"/>
                <a:sym typeface="Calibri"/>
                <a:hlinkClick r:id="rId4"/>
              </a:rPr>
              <a:t>Actitracker: A Smartphone-based Activity Recognition System for Improving Health and Well-Being</a:t>
            </a:r>
            <a:r>
              <a:rPr b="0" i="0" lang="fr-FR" sz="1360" u="none" cap="none" strike="noStrike">
                <a:solidFill>
                  <a:srgbClr val="F2F2F2"/>
                </a:solidFill>
                <a:latin typeface="Calibri"/>
                <a:ea typeface="Calibri"/>
                <a:cs typeface="Calibri"/>
                <a:sym typeface="Calibri"/>
              </a:rPr>
              <a:t>, </a:t>
            </a:r>
            <a:r>
              <a:rPr b="0" i="1" lang="fr-FR" sz="1360" u="none" cap="none" strike="noStrike">
                <a:solidFill>
                  <a:srgbClr val="F2F2F2"/>
                </a:solidFill>
                <a:latin typeface="Calibri"/>
                <a:ea typeface="Calibri"/>
                <a:cs typeface="Calibri"/>
                <a:sym typeface="Calibri"/>
              </a:rPr>
              <a:t>working paper</a:t>
            </a:r>
            <a:r>
              <a:rPr b="0" i="0" lang="fr-FR" sz="1360" u="none" cap="none" strike="noStrike">
                <a:solidFill>
                  <a:srgbClr val="F2F2F2"/>
                </a:solidFill>
                <a:latin typeface="Calibri"/>
                <a:ea typeface="Calibri"/>
                <a:cs typeface="Calibri"/>
                <a:sym typeface="Calibri"/>
              </a:rPr>
              <a:t>.</a:t>
            </a:r>
          </a:p>
        </p:txBody>
      </p:sp>
      <p:sp>
        <p:nvSpPr>
          <p:cNvPr id="1358" name="Shape 135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359" name="Shape 135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360" name="Shape 136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35" name="Shape 23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Barometer (Pressure Sensor)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Measured in millibars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 </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Determine height and changes in height</a:t>
            </a:r>
          </a:p>
          <a:p>
            <a:pPr indent="-187452" lvl="3" marL="1216152" marR="0" rtl="0" algn="l">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Can tell if walking up or down hill; climbing up or down stairs</a:t>
            </a:r>
          </a:p>
          <a:p>
            <a:pPr indent="-187452" lvl="3" marL="1216152" marR="0" rtl="0" algn="l">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Can adjust calories burned based on associated effort</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More accurate and localized weather prediction</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236" name="Shape 23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37" name="Shape 23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38" name="Shape 23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44" name="Shape 244"/>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Light Sensor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Measured in Luxes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automatically adjust device display brightness</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Virtual proximity sensor: sense “head” and turn off screen</a:t>
            </a:r>
          </a:p>
        </p:txBody>
      </p:sp>
      <p:sp>
        <p:nvSpPr>
          <p:cNvPr id="245" name="Shape 24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46" name="Shape 24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47" name="Shape 24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53" name="Shape 253"/>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Proximity Sensor and Motion Sensor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Measured in centimeters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Can be used to recognize gestures w/o touching phone</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Phone turns display off when placed against ear</a:t>
            </a:r>
          </a:p>
        </p:txBody>
      </p:sp>
      <p:sp>
        <p:nvSpPr>
          <p:cNvPr id="254" name="Shape 25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55" name="Shape 25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56" name="Shape 25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62" name="Shape 262"/>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Location Sensors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GPS</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Accurate to 10ft radius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Cell Tower Triangulation &amp; Wifi</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Less power required than GPS</a:t>
            </a:r>
          </a:p>
          <a:p>
            <a:pPr indent="-187452" lvl="3" marL="1216152" marR="0" rtl="0" algn="l">
              <a:lnSpc>
                <a:spcPct val="90000"/>
              </a:lnSpc>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Cell tower-based location not as accurate</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Can improve speed of GPS lock and WiFI can improve accuracy of GPS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a:t>
            </a:r>
          </a:p>
          <a:p>
            <a:pPr indent="-234696" lvl="2" marL="996696" marR="0" rtl="0" algn="l">
              <a:lnSpc>
                <a:spcPct val="90000"/>
              </a:lnSpc>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Navigation, context awareness (location)</a:t>
            </a:r>
          </a:p>
        </p:txBody>
      </p:sp>
      <p:sp>
        <p:nvSpPr>
          <p:cNvPr id="263" name="Shape 26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64" name="Shape 26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65" name="Shape 26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71" name="Shape 271"/>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Magnetic Field Sensor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Measured in microteslas (per axis)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Compass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Potential for use in metal detection</a:t>
            </a:r>
          </a:p>
          <a:p>
            <a:pPr indent="-274319" lvl="1" marL="731520" marR="0" rtl="0" algn="l">
              <a:spcBef>
                <a:spcPts val="640"/>
              </a:spcBef>
              <a:spcAft>
                <a:spcPts val="0"/>
              </a:spcAft>
              <a:buClr>
                <a:schemeClr val="accent2"/>
              </a:buClr>
              <a:buSzPct val="90000"/>
              <a:buFont typeface="Noto Sans Symbols"/>
              <a:buChar char="▪"/>
            </a:pPr>
            <a:r>
              <a:rPr b="0" i="0" lang="fr-FR" sz="3200" u="none" cap="none" strike="noStrike">
                <a:solidFill>
                  <a:srgbClr val="F2F2F2"/>
                </a:solidFill>
                <a:latin typeface="Corbel"/>
                <a:ea typeface="Corbel"/>
                <a:cs typeface="Corbel"/>
                <a:sym typeface="Corbel"/>
              </a:rPr>
              <a:t>Humidity Sensor</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Track weather and building conditions (especially if multiple users)</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272" name="Shape 27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73" name="Shape 27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74" name="Shape 27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(cont.) </a:t>
            </a:r>
          </a:p>
        </p:txBody>
      </p:sp>
      <p:sp>
        <p:nvSpPr>
          <p:cNvPr id="280" name="Shape 280"/>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Heart Rate Sensor (Samsung Galaxy S5)</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Can simulate with camera by changing in color on finger tip</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Will be included on smart watches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Fitness applications</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Monitor stress levels</a:t>
            </a:r>
          </a:p>
        </p:txBody>
      </p:sp>
      <p:sp>
        <p:nvSpPr>
          <p:cNvPr id="281" name="Shape 28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282" name="Shape 28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283" name="Shape 28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What is a Smart Phone?</a:t>
            </a:r>
          </a:p>
        </p:txBody>
      </p:sp>
      <p:sp>
        <p:nvSpPr>
          <p:cNvPr id="124" name="Shape 124"/>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 smart phone is a ___________ </a:t>
            </a:r>
            <a:br>
              <a:rPr b="0" i="0" lang="fr-FR" sz="3200" u="none" cap="none" strike="noStrike">
                <a:solidFill>
                  <a:srgbClr val="F2F2F2"/>
                </a:solidFill>
                <a:latin typeface="Corbel"/>
                <a:ea typeface="Corbel"/>
                <a:cs typeface="Corbel"/>
                <a:sym typeface="Corbel"/>
              </a:rPr>
            </a:br>
            <a:r>
              <a:rPr b="0" i="0" lang="fr-FR" sz="2600" u="none" cap="none" strike="noStrike">
                <a:solidFill>
                  <a:srgbClr val="F2F2F2"/>
                </a:solidFill>
                <a:latin typeface="Corbel"/>
                <a:ea typeface="Corbel"/>
                <a:cs typeface="Corbel"/>
                <a:sym typeface="Corbel"/>
              </a:rPr>
              <a:t>(think about separate devices it can replace)</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Mobile “phone”</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Internet connected computer (web, email, etc.)</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Music device (MP3 player)</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Gaming device</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Camera &amp; video recorder</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PDA: calendar, address book, etc.</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GPS-enabled map and guide</a:t>
            </a:r>
          </a:p>
          <a:p>
            <a:pPr indent="-274319" lvl="1" marL="731520" marR="0" rtl="0" algn="l">
              <a:lnSpc>
                <a:spcPct val="104000"/>
              </a:lnSpc>
              <a:spcBef>
                <a:spcPts val="500"/>
              </a:spcBef>
              <a:spcAft>
                <a:spcPts val="0"/>
              </a:spcAft>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Sensor array   </a:t>
            </a:r>
          </a:p>
          <a:p>
            <a:pPr indent="-234696" lvl="2" marL="996696" marR="0" rtl="0" algn="l">
              <a:spcBef>
                <a:spcPts val="480"/>
              </a:spcBef>
              <a:spcAft>
                <a:spcPts val="0"/>
              </a:spcAft>
              <a:buClr>
                <a:srgbClr val="CB178E"/>
              </a:buClr>
              <a:buSzPct val="100000"/>
              <a:buFont typeface="Arial"/>
              <a:buNone/>
            </a:pPr>
            <a:r>
              <a:t/>
            </a:r>
            <a:endParaRPr b="0" i="0" sz="2400" u="none" cap="none" strike="noStrike">
              <a:solidFill>
                <a:srgbClr val="F2F2F2"/>
              </a:solidFill>
              <a:latin typeface="Corbel"/>
              <a:ea typeface="Corbel"/>
              <a:cs typeface="Corbel"/>
              <a:sym typeface="Corbel"/>
            </a:endParaRP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125" name="Shape 12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b="0" i="0" lang="fr-FR" sz="1200" u="none" cap="none" strike="noStrike">
                <a:solidFill>
                  <a:srgbClr val="F2F2F2"/>
                </a:solidFill>
                <a:latin typeface="Corbel"/>
                <a:ea typeface="Corbel"/>
                <a:cs typeface="Corbel"/>
                <a:sym typeface="Corbel"/>
              </a:rPr>
              <a:t>7/23/2014</a:t>
            </a:r>
          </a:p>
        </p:txBody>
      </p:sp>
      <p:sp>
        <p:nvSpPr>
          <p:cNvPr id="126" name="Shape 12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i="0" lang="fr-FR" sz="1200" u="none" cap="none" strike="noStrike">
                <a:solidFill>
                  <a:srgbClr val="F2F2F2"/>
                </a:solidFill>
                <a:latin typeface="Corbel"/>
                <a:ea typeface="Corbel"/>
                <a:cs typeface="Corbel"/>
                <a:sym typeface="Corbel"/>
              </a:rPr>
              <a:t>‹#›</a:t>
            </a:fld>
          </a:p>
        </p:txBody>
      </p:sp>
      <p:sp>
        <p:nvSpPr>
          <p:cNvPr id="127" name="Shape 12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b="0" i="0" lang="fr-FR" sz="1200" u="none" cap="none" strike="noStrike">
                <a:solidFill>
                  <a:srgbClr val="F2F2F2"/>
                </a:solidFill>
                <a:latin typeface="Corbel"/>
                <a:ea typeface="Corbel"/>
                <a:cs typeface="Corbel"/>
                <a:sym typeface="Corbel"/>
              </a:rPr>
              <a:t>Gary M. Weiss         DMIN/WORLDCOMP  '14 Tutorial</a:t>
            </a:r>
          </a:p>
        </p:txBody>
      </p:sp>
      <p:pic>
        <p:nvPicPr>
          <p:cNvPr descr="http://www.androidarena.com/wp-content/uploads/2010/02/11UPDATED-Samsung-I8520-is-an-Android-phone-with-built-in-projector.jpg" id="128" name="Shape 128"/>
          <p:cNvPicPr preferRelativeResize="0"/>
          <p:nvPr/>
        </p:nvPicPr>
        <p:blipFill rotWithShape="1">
          <a:blip r:embed="rId3">
            <a:alphaModFix/>
          </a:blip>
          <a:srcRect b="22021" l="33213" r="35018" t="7220"/>
          <a:stretch/>
        </p:blipFill>
        <p:spPr>
          <a:xfrm>
            <a:off x="7772400" y="228600"/>
            <a:ext cx="464930" cy="1035526"/>
          </a:xfrm>
          <a:prstGeom prst="rect">
            <a:avLst/>
          </a:prstGeom>
          <a:noFill/>
          <a:ln>
            <a:noFill/>
          </a:ln>
        </p:spPr>
      </p:pic>
      <p:pic>
        <p:nvPicPr>
          <p:cNvPr descr="C:\Users\Gary Weiss\AppData\Local\Microsoft\Windows\Temporary Internet Files\Content.IE5\E9U2GYLM\MC900188237[1].wmf" id="129" name="Shape 129"/>
          <p:cNvPicPr preferRelativeResize="0"/>
          <p:nvPr/>
        </p:nvPicPr>
        <p:blipFill rotWithShape="1">
          <a:blip r:embed="rId4">
            <a:alphaModFix/>
          </a:blip>
          <a:srcRect b="0" l="0" r="0" t="0"/>
          <a:stretch/>
        </p:blipFill>
        <p:spPr>
          <a:xfrm>
            <a:off x="3048000" y="5562600"/>
            <a:ext cx="682605" cy="10841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289" name="Shape 289"/>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290" name="Shape 29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sp>
        <p:nvSpPr>
          <p:cNvPr id="291" name="Shape 291"/>
          <p:cNvSpPr txBox="1"/>
          <p:nvPr/>
        </p:nvSpPr>
        <p:spPr>
          <a:xfrm>
            <a:off x="762000" y="381000"/>
            <a:ext cx="8013192" cy="993648"/>
          </a:xfrm>
          <a:prstGeom prst="rect">
            <a:avLst/>
          </a:prstGeom>
          <a:noFill/>
          <a:ln>
            <a:noFill/>
          </a:ln>
        </p:spPr>
        <p:txBody>
          <a:bodyPr anchorCtr="0" anchor="b" bIns="0" lIns="91425" rIns="91425" wrap="square" tIns="0">
            <a:noAutofit/>
          </a:bodyPr>
          <a:lstStyle/>
          <a:p>
            <a:pPr indent="-298450" lvl="0" marL="0" marR="0" rtl="0" algn="l">
              <a:lnSpc>
                <a:spcPct val="100000"/>
              </a:lnSpc>
              <a:spcBef>
                <a:spcPts val="0"/>
              </a:spcBef>
              <a:spcAft>
                <a:spcPts val="0"/>
              </a:spcAft>
              <a:buClr>
                <a:srgbClr val="A4CA1B"/>
              </a:buClr>
              <a:buSzPct val="100000"/>
              <a:buFont typeface="Corbel"/>
              <a:buNone/>
            </a:pPr>
            <a:r>
              <a:rPr b="1" i="0" lang="fr-FR" sz="4700" u="none" cap="none" strike="noStrike">
                <a:solidFill>
                  <a:srgbClr val="A4CA1B"/>
                </a:solidFill>
                <a:latin typeface="Corbel"/>
                <a:ea typeface="Corbel"/>
                <a:cs typeface="Corbel"/>
                <a:sym typeface="Corbel"/>
              </a:rPr>
              <a:t>Resource Usa</a:t>
            </a:r>
            <a:r>
              <a:rPr b="1" lang="fr-FR" sz="4700">
                <a:solidFill>
                  <a:srgbClr val="A4CA1B"/>
                </a:solidFill>
                <a:latin typeface="Corbel"/>
                <a:ea typeface="Corbel"/>
                <a:cs typeface="Corbel"/>
                <a:sym typeface="Corbel"/>
              </a:rPr>
              <a:t>ge</a:t>
            </a:r>
          </a:p>
        </p:txBody>
      </p:sp>
      <p:sp>
        <p:nvSpPr>
          <p:cNvPr id="292" name="Shape 292"/>
          <p:cNvSpPr txBox="1"/>
          <p:nvPr/>
        </p:nvSpPr>
        <p:spPr>
          <a:xfrm>
            <a:off x="685800" y="1447800"/>
            <a:ext cx="8022336" cy="533400"/>
          </a:xfrm>
          <a:prstGeom prst="rect">
            <a:avLst/>
          </a:prstGeom>
          <a:noFill/>
          <a:ln>
            <a:noFill/>
          </a:ln>
        </p:spPr>
        <p:txBody>
          <a:bodyPr anchorCtr="0" anchor="t" bIns="0" lIns="146300" rIns="45700" wrap="square" tIns="0">
            <a:noAutofit/>
          </a:bodyPr>
          <a:lstStyle/>
          <a:p>
            <a:pPr indent="-142240" lvl="0" marL="0" marR="0" rtl="0" algn="l">
              <a:lnSpc>
                <a:spcPct val="100000"/>
              </a:lnSpc>
              <a:spcBef>
                <a:spcPts val="0"/>
              </a:spcBef>
              <a:spcAft>
                <a:spcPts val="0"/>
              </a:spcAft>
              <a:buClr>
                <a:srgbClr val="A4CA1B"/>
              </a:buClr>
              <a:buSzPct val="80000"/>
              <a:buFont typeface="Noto Sans Symbols"/>
              <a:buNone/>
            </a:pPr>
            <a:r>
              <a:rPr b="0" i="0" lang="fr-FR" sz="2800" u="none" cap="none" strike="noStrike">
                <a:solidFill>
                  <a:srgbClr val="FFFFFF"/>
                </a:solidFill>
                <a:latin typeface="Corbel"/>
                <a:ea typeface="Corbel"/>
                <a:cs typeface="Corbel"/>
                <a:sym typeface="Corbel"/>
              </a:rPr>
              <a:t>Battery</a:t>
            </a:r>
            <a:r>
              <a:rPr b="0" i="0" lang="fr-FR" sz="2800" u="none" cap="none" strike="noStrike">
                <a:solidFill>
                  <a:srgbClr val="FFFFFF"/>
                </a:solidFill>
                <a:latin typeface="Corbel"/>
                <a:ea typeface="Corbel"/>
                <a:cs typeface="Corbel"/>
                <a:sym typeface="Corbel"/>
              </a:rPr>
              <a:t> Life</a:t>
            </a:r>
            <a:r>
              <a:rPr b="0" i="0" lang="fr-FR" sz="2000" u="none" cap="none" strike="noStrike">
                <a:solidFill>
                  <a:srgbClr val="FFFFFF"/>
                </a:solidFill>
                <a:latin typeface="Corbel"/>
                <a:ea typeface="Corbel"/>
                <a:cs typeface="Corbel"/>
                <a:sym typeface="Corbel"/>
              </a:rPr>
              <a:t>, RAM &amp; CPU</a:t>
            </a:r>
          </a:p>
        </p:txBody>
      </p:sp>
      <p:pic>
        <p:nvPicPr>
          <p:cNvPr id="293" name="Shape 293"/>
          <p:cNvPicPr preferRelativeResize="0"/>
          <p:nvPr/>
        </p:nvPicPr>
        <p:blipFill rotWithShape="1">
          <a:blip r:embed="rId3">
            <a:alphaModFix/>
          </a:blip>
          <a:srcRect b="0" l="0" r="0" t="0"/>
          <a:stretch/>
        </p:blipFill>
        <p:spPr>
          <a:xfrm>
            <a:off x="6096000" y="457200"/>
            <a:ext cx="2448937" cy="1750380"/>
          </a:xfrm>
          <a:prstGeom prst="rect">
            <a:avLst/>
          </a:prstGeom>
          <a:noFill/>
          <a:ln>
            <a:noFill/>
          </a:ln>
        </p:spPr>
      </p:pic>
      <p:pic>
        <p:nvPicPr>
          <p:cNvPr id="294" name="Shape 294"/>
          <p:cNvPicPr preferRelativeResize="0"/>
          <p:nvPr/>
        </p:nvPicPr>
        <p:blipFill rotWithShape="1">
          <a:blip r:embed="rId4">
            <a:alphaModFix/>
          </a:blip>
          <a:srcRect b="0" l="0" r="0" t="0"/>
          <a:stretch/>
        </p:blipFill>
        <p:spPr>
          <a:xfrm>
            <a:off x="762000" y="3733800"/>
            <a:ext cx="2845556" cy="2279680"/>
          </a:xfrm>
          <a:prstGeom prst="rect">
            <a:avLst/>
          </a:prstGeom>
          <a:noFill/>
          <a:ln>
            <a:noFill/>
          </a:ln>
        </p:spPr>
      </p:pic>
      <p:sp>
        <p:nvSpPr>
          <p:cNvPr id="295" name="Shape 295"/>
          <p:cNvSpPr txBox="1"/>
          <p:nvPr/>
        </p:nvSpPr>
        <p:spPr>
          <a:xfrm>
            <a:off x="4191000" y="2743200"/>
            <a:ext cx="4800600" cy="378565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fr-FR" sz="2400">
                <a:solidFill>
                  <a:schemeClr val="dk1"/>
                </a:solidFill>
                <a:latin typeface="Arial"/>
                <a:ea typeface="Arial"/>
                <a:cs typeface="Arial"/>
                <a:sym typeface="Arial"/>
              </a:rPr>
              <a:t>“Smart phone sensor mining is NOT the phone’s main priority and this sometimes becomes very evident” – Gary Weiss (2011)</a:t>
            </a:r>
          </a:p>
          <a:p>
            <a:pPr indent="0" lvl="0" marL="0" marR="0" rtl="0" algn="l">
              <a:spcBef>
                <a:spcPts val="0"/>
              </a:spcBef>
              <a:buNone/>
            </a:pPr>
            <a:r>
              <a:t/>
            </a:r>
            <a:endParaRPr b="1" sz="2400">
              <a:solidFill>
                <a:schemeClr val="dk1"/>
              </a:solidFill>
              <a:latin typeface="Arial"/>
              <a:ea typeface="Arial"/>
              <a:cs typeface="Arial"/>
              <a:sym typeface="Arial"/>
            </a:endParaRPr>
          </a:p>
          <a:p>
            <a:pPr indent="0" lvl="0" marL="0" marR="0" rtl="0" algn="l">
              <a:spcBef>
                <a:spcPts val="0"/>
              </a:spcBef>
              <a:buSzPct val="25000"/>
              <a:buNone/>
            </a:pPr>
            <a:r>
              <a:rPr b="1" lang="fr-FR" sz="2400">
                <a:solidFill>
                  <a:schemeClr val="dk1"/>
                </a:solidFill>
                <a:latin typeface="Arial"/>
                <a:ea typeface="Arial"/>
                <a:cs typeface="Arial"/>
                <a:sym typeface="Arial"/>
              </a:rPr>
              <a:t>“Continuous sensor mining is becoming common, a more central task as mHealth apps proliferate, and the phones are adapting” – </a:t>
            </a:r>
          </a:p>
          <a:p>
            <a:pPr indent="0" lvl="0" marL="0" marR="0" rtl="0" algn="l">
              <a:spcBef>
                <a:spcPts val="0"/>
              </a:spcBef>
              <a:buSzPct val="25000"/>
              <a:buNone/>
            </a:pPr>
            <a:r>
              <a:rPr b="1" lang="fr-FR" sz="2400">
                <a:solidFill>
                  <a:schemeClr val="dk1"/>
                </a:solidFill>
                <a:latin typeface="Arial"/>
                <a:ea typeface="Arial"/>
                <a:cs typeface="Arial"/>
                <a:sym typeface="Arial"/>
              </a:rPr>
              <a:t>Gary Weiss (2014)</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155448"/>
            <a:ext cx="83820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Sensors and Battery Life</a:t>
            </a:r>
          </a:p>
        </p:txBody>
      </p:sp>
      <p:sp>
        <p:nvSpPr>
          <p:cNvPr id="301" name="Shape 301"/>
          <p:cNvSpPr txBox="1"/>
          <p:nvPr>
            <p:ph idx="1" type="body"/>
          </p:nvPr>
        </p:nvSpPr>
        <p:spPr>
          <a:xfrm>
            <a:off x="304800" y="1775191"/>
            <a:ext cx="85344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Continuous monitoring of sensors </a:t>
            </a:r>
            <a:r>
              <a:rPr b="0" i="0" lang="fr-FR" sz="3200" u="sng" cap="none" strike="noStrike">
                <a:solidFill>
                  <a:srgbClr val="F2F2F2"/>
                </a:solidFill>
                <a:latin typeface="Corbel"/>
                <a:ea typeface="Corbel"/>
                <a:cs typeface="Corbel"/>
                <a:sym typeface="Corbel"/>
              </a:rPr>
              <a:t>was</a:t>
            </a:r>
            <a:r>
              <a:rPr b="0" i="0" lang="fr-FR" sz="3200" u="none" cap="none" strike="noStrike">
                <a:solidFill>
                  <a:srgbClr val="F2F2F2"/>
                </a:solidFill>
                <a:latin typeface="Corbel"/>
                <a:ea typeface="Corbel"/>
                <a:cs typeface="Corbel"/>
                <a:sym typeface="Corbel"/>
              </a:rPr>
              <a:t> either not considered or viewed as secondary</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Example: Android hibernation is key to saving power, but puts sensors to sleep!</a:t>
            </a:r>
            <a:r>
              <a:rPr b="0" baseline="30000" i="0" lang="fr-FR" sz="2800" u="none" cap="none" strike="noStrike">
                <a:solidFill>
                  <a:srgbClr val="F2F2F2"/>
                </a:solidFill>
                <a:latin typeface="Corbel"/>
                <a:ea typeface="Corbel"/>
                <a:cs typeface="Corbel"/>
                <a:sym typeface="Corbel"/>
              </a:rPr>
              <a:t>18</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Work around involved preventing hibernation but turn screen off (but CPU still awake)</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Now recognized sensors need to run continuously</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Apple M7 motion coprocessor introduced in 2013</a:t>
            </a:r>
          </a:p>
          <a:p>
            <a:pPr indent="-324612" lvl="0" marL="438912" marR="0" rtl="0" algn="l">
              <a:lnSpc>
                <a:spcPct val="90000"/>
              </a:lnSpc>
              <a:spcBef>
                <a:spcPts val="3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Still cannot always monitor sensors in low power mode</a:t>
            </a:r>
          </a:p>
          <a:p>
            <a:pPr indent="-274319" lvl="1" marL="731520" marR="0" rtl="0" algn="l">
              <a:lnSpc>
                <a:spcPct val="90000"/>
              </a:lnSpc>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302" name="Shape 30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03" name="Shape 30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04" name="Shape 30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Power Consumption</a:t>
            </a:r>
          </a:p>
        </p:txBody>
      </p:sp>
      <p:sp>
        <p:nvSpPr>
          <p:cNvPr id="310" name="Shape 310"/>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GPS localization take lots of power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Turn off GPS when not needed/when inside</a:t>
            </a:r>
            <a:r>
              <a:rPr b="0" baseline="30000" i="0" lang="fr-FR" sz="2800" u="none" cap="none" strike="noStrike">
                <a:solidFill>
                  <a:srgbClr val="F2F2F2"/>
                </a:solidFill>
                <a:latin typeface="Corbel"/>
                <a:ea typeface="Corbel"/>
                <a:cs typeface="Corbel"/>
                <a:sym typeface="Corbel"/>
              </a:rPr>
              <a:t>23</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uses cell towers not GPS to determine when go outside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Sample at lower rate if acceptable to application</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But because GPS lock takes time (~1 min) and energy, small reductions in high sampling rates not helpful</a:t>
            </a:r>
          </a:p>
        </p:txBody>
      </p:sp>
      <p:sp>
        <p:nvSpPr>
          <p:cNvPr id="311" name="Shape 31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12" name="Shape 31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13" name="Shape 31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Power Consumption</a:t>
            </a:r>
          </a:p>
        </p:txBody>
      </p:sp>
      <p:sp>
        <p:nvSpPr>
          <p:cNvPr id="319" name="Shape 319"/>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Uploading data can take significant power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Upload via cellular network takes even more if cell phone tower is far away</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WiFi takes less power than cellular</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If transmission not time-sensitive then store and send</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Actitracker and many other apps let you set your preferences (e.g., WiFi only)</a:t>
            </a:r>
          </a:p>
        </p:txBody>
      </p:sp>
      <p:sp>
        <p:nvSpPr>
          <p:cNvPr id="320" name="Shape 32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21" name="Shape 32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22" name="Shape 32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Power Consumption for WISDM</a:t>
            </a:r>
            <a:r>
              <a:rPr b="1" baseline="30000" i="0" lang="fr-FR" sz="3600" u="none" cap="none" strike="noStrike">
                <a:solidFill>
                  <a:srgbClr val="A4CA1B"/>
                </a:solidFill>
                <a:latin typeface="Arial"/>
                <a:ea typeface="Arial"/>
                <a:cs typeface="Arial"/>
                <a:sym typeface="Arial"/>
              </a:rPr>
              <a:t>18</a:t>
            </a:r>
            <a:r>
              <a:rPr b="1" i="0" lang="fr-FR" sz="4050" u="none" cap="none" strike="noStrike">
                <a:solidFill>
                  <a:srgbClr val="A4CA1B"/>
                </a:solidFill>
                <a:latin typeface="Corbel"/>
                <a:ea typeface="Corbel"/>
                <a:cs typeface="Corbel"/>
                <a:sym typeface="Corbel"/>
              </a:rPr>
              <a:t> </a:t>
            </a:r>
          </a:p>
        </p:txBody>
      </p:sp>
      <p:graphicFrame>
        <p:nvGraphicFramePr>
          <p:cNvPr id="328" name="Shape 328"/>
          <p:cNvGraphicFramePr/>
          <p:nvPr/>
        </p:nvGraphicFramePr>
        <p:xfrm>
          <a:off x="2209800" y="1981200"/>
          <a:ext cx="3000000" cy="3000000"/>
        </p:xfrm>
        <a:graphic>
          <a:graphicData uri="http://schemas.openxmlformats.org/drawingml/2006/table">
            <a:tbl>
              <a:tblPr bandRow="1" firstRow="1">
                <a:noFill/>
                <a:tableStyleId>{451FD0BE-7C53-4BC5-B1DD-A2051E089F13}</a:tableStyleId>
              </a:tblPr>
              <a:tblGrid>
                <a:gridCol w="2192725"/>
                <a:gridCol w="1645925"/>
              </a:tblGrid>
              <a:tr h="370850">
                <a:tc>
                  <a:txBody>
                    <a:bodyPr>
                      <a:noAutofit/>
                    </a:bodyPr>
                    <a:lstStyle/>
                    <a:p>
                      <a:pPr indent="0" lvl="0" marL="0" marR="0" rtl="0" algn="l">
                        <a:spcBef>
                          <a:spcPts val="0"/>
                        </a:spcBef>
                        <a:buSzPct val="25000"/>
                        <a:buNone/>
                      </a:pPr>
                      <a:r>
                        <a:rPr lang="fr-FR" sz="1800" u="none" cap="none" strike="noStrike"/>
                        <a:t>Activity</a:t>
                      </a:r>
                    </a:p>
                  </a:txBody>
                  <a:tcPr marT="45725" marB="45725" marR="91450" marL="91450"/>
                </a:tc>
                <a:tc>
                  <a:txBody>
                    <a:bodyPr>
                      <a:noAutofit/>
                    </a:bodyPr>
                    <a:lstStyle/>
                    <a:p>
                      <a:pPr indent="0" lvl="0" marL="0" marR="0" rtl="0" algn="l">
                        <a:spcBef>
                          <a:spcPts val="0"/>
                        </a:spcBef>
                        <a:buSzPct val="25000"/>
                        <a:buNone/>
                      </a:pPr>
                      <a:r>
                        <a:rPr lang="fr-FR" sz="1800"/>
                        <a:t>Power (Watts)</a:t>
                      </a:r>
                    </a:p>
                  </a:txBody>
                  <a:tcPr marT="45725" marB="45725" marR="91450" marL="91450"/>
                </a:tc>
              </a:tr>
              <a:tr h="370850">
                <a:tc>
                  <a:txBody>
                    <a:bodyPr>
                      <a:noAutofit/>
                    </a:bodyPr>
                    <a:lstStyle/>
                    <a:p>
                      <a:pPr indent="0" lvl="0" marL="0" marR="0" rtl="0" algn="l">
                        <a:spcBef>
                          <a:spcPts val="0"/>
                        </a:spcBef>
                        <a:buSzPct val="25000"/>
                        <a:buNone/>
                      </a:pPr>
                      <a:r>
                        <a:rPr lang="fr-FR" sz="1800"/>
                        <a:t>Android</a:t>
                      </a:r>
                    </a:p>
                  </a:txBody>
                  <a:tcPr marT="45725" marB="45725" marR="91450" marL="91450"/>
                </a:tc>
                <a:tc>
                  <a:txBody>
                    <a:bodyPr>
                      <a:noAutofit/>
                    </a:bodyPr>
                    <a:lstStyle/>
                    <a:p>
                      <a:pPr indent="0" lvl="0" marL="0" marR="0" rtl="0" algn="ctr">
                        <a:spcBef>
                          <a:spcPts val="0"/>
                        </a:spcBef>
                        <a:buSzPct val="25000"/>
                        <a:buNone/>
                      </a:pPr>
                      <a:r>
                        <a:rPr lang="fr-FR" sz="1800"/>
                        <a:t>0.001</a:t>
                      </a:r>
                    </a:p>
                  </a:txBody>
                  <a:tcPr marT="45725" marB="45725" marR="91450" marL="91450"/>
                </a:tc>
              </a:tr>
              <a:tr h="370850">
                <a:tc>
                  <a:txBody>
                    <a:bodyPr>
                      <a:noAutofit/>
                    </a:bodyPr>
                    <a:lstStyle/>
                    <a:p>
                      <a:pPr indent="0" lvl="0" marL="0" marR="0" rtl="0" algn="l">
                        <a:spcBef>
                          <a:spcPts val="0"/>
                        </a:spcBef>
                        <a:buSzPct val="25000"/>
                        <a:buNone/>
                      </a:pPr>
                      <a:r>
                        <a:rPr lang="fr-FR" sz="1800"/>
                        <a:t>Sensor Collector</a:t>
                      </a:r>
                    </a:p>
                  </a:txBody>
                  <a:tcPr marT="45725" marB="45725" marR="91450" marL="91450"/>
                </a:tc>
                <a:tc>
                  <a:txBody>
                    <a:bodyPr>
                      <a:noAutofit/>
                    </a:bodyPr>
                    <a:lstStyle/>
                    <a:p>
                      <a:pPr indent="0" lvl="0" marL="0" marR="0" rtl="0" algn="ctr">
                        <a:spcBef>
                          <a:spcPts val="0"/>
                        </a:spcBef>
                        <a:buSzPct val="25000"/>
                        <a:buNone/>
                      </a:pPr>
                      <a:r>
                        <a:rPr lang="fr-FR" sz="1800"/>
                        <a:t>0.043</a:t>
                      </a:r>
                    </a:p>
                  </a:txBody>
                  <a:tcPr marT="45725" marB="45725" marR="91450" marL="91450"/>
                </a:tc>
              </a:tr>
              <a:tr h="370850">
                <a:tc>
                  <a:txBody>
                    <a:bodyPr>
                      <a:noAutofit/>
                    </a:bodyPr>
                    <a:lstStyle/>
                    <a:p>
                      <a:pPr indent="0" lvl="0" marL="0" marR="0" rtl="0" algn="l">
                        <a:spcBef>
                          <a:spcPts val="0"/>
                        </a:spcBef>
                        <a:buSzPct val="25000"/>
                        <a:buNone/>
                      </a:pPr>
                      <a:r>
                        <a:rPr lang="fr-FR" sz="1800"/>
                        <a:t>Lit up Screen</a:t>
                      </a:r>
                    </a:p>
                  </a:txBody>
                  <a:tcPr marT="45725" marB="45725" marR="91450" marL="91450"/>
                </a:tc>
                <a:tc>
                  <a:txBody>
                    <a:bodyPr>
                      <a:noAutofit/>
                    </a:bodyPr>
                    <a:lstStyle/>
                    <a:p>
                      <a:pPr indent="0" lvl="0" marL="0" marR="0" rtl="0" algn="ctr">
                        <a:spcBef>
                          <a:spcPts val="0"/>
                        </a:spcBef>
                        <a:buSzPct val="25000"/>
                        <a:buNone/>
                      </a:pPr>
                      <a:r>
                        <a:rPr lang="fr-FR" sz="1800"/>
                        <a:t>0.525</a:t>
                      </a:r>
                    </a:p>
                  </a:txBody>
                  <a:tcPr marT="45725" marB="45725" marR="91450" marL="91450"/>
                </a:tc>
              </a:tr>
            </a:tbl>
          </a:graphicData>
        </a:graphic>
      </p:graphicFrame>
      <p:sp>
        <p:nvSpPr>
          <p:cNvPr id="329" name="Shape 32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30" name="Shape 33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31" name="Shape 33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332" name="Shape 332"/>
          <p:cNvSpPr txBox="1"/>
          <p:nvPr/>
        </p:nvSpPr>
        <p:spPr>
          <a:xfrm>
            <a:off x="457200" y="4038600"/>
            <a:ext cx="8458200" cy="2133600"/>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9333"/>
              <a:buFont typeface="Noto Sans Symbols"/>
              <a:buChar char="◼"/>
            </a:pPr>
            <a:r>
              <a:rPr b="0" i="0" lang="fr-FR" sz="2380" u="none" cap="none" strike="noStrike">
                <a:solidFill>
                  <a:srgbClr val="F2F2F2"/>
                </a:solidFill>
                <a:latin typeface="Corbel"/>
                <a:ea typeface="Corbel"/>
                <a:cs typeface="Corbel"/>
                <a:sym typeface="Corbel"/>
              </a:rPr>
              <a:t>Battery Test on HTC EVO with GPS off</a:t>
            </a:r>
          </a:p>
          <a:p>
            <a:pPr indent="-324612" lvl="0" marL="438912" marR="0" rtl="0" algn="l">
              <a:lnSpc>
                <a:spcPct val="80000"/>
              </a:lnSpc>
              <a:spcBef>
                <a:spcPts val="600"/>
              </a:spcBef>
              <a:spcAft>
                <a:spcPts val="0"/>
              </a:spcAft>
              <a:buClr>
                <a:srgbClr val="A4CA1B"/>
              </a:buClr>
              <a:buSzPct val="79333"/>
              <a:buFont typeface="Noto Sans Symbols"/>
              <a:buChar char="◼"/>
            </a:pPr>
            <a:r>
              <a:rPr lang="fr-FR" sz="2380">
                <a:solidFill>
                  <a:srgbClr val="F2F2F2"/>
                </a:solidFill>
                <a:latin typeface="Corbel"/>
                <a:ea typeface="Corbel"/>
                <a:cs typeface="Corbel"/>
                <a:sym typeface="Corbel"/>
              </a:rPr>
              <a:t>Sensor Collector is WISDM App to collect and store sensor data, but does not apply predictive models to it.</a:t>
            </a:r>
          </a:p>
          <a:p>
            <a:pPr indent="-324612" lvl="0" marL="438912" marR="0" rtl="0" algn="l">
              <a:lnSpc>
                <a:spcPct val="80000"/>
              </a:lnSpc>
              <a:spcBef>
                <a:spcPts val="600"/>
              </a:spcBef>
              <a:spcAft>
                <a:spcPts val="0"/>
              </a:spcAft>
              <a:buClr>
                <a:srgbClr val="A4CA1B"/>
              </a:buClr>
              <a:buSzPct val="79333"/>
              <a:buFont typeface="Noto Sans Symbols"/>
              <a:buChar char="◼"/>
            </a:pPr>
            <a:r>
              <a:rPr b="0" i="0" lang="fr-FR" sz="2380" u="none" cap="none" strike="noStrike">
                <a:solidFill>
                  <a:srgbClr val="F2F2F2"/>
                </a:solidFill>
                <a:latin typeface="Corbel"/>
                <a:ea typeface="Corbel"/>
                <a:cs typeface="Corbel"/>
                <a:sym typeface="Corbel"/>
              </a:rPr>
              <a:t>Sensor collector has minimal impact on battery life, thus it is feasible to continuously collect sensor data.</a:t>
            </a:r>
          </a:p>
          <a:p>
            <a:pPr indent="-324611" lvl="1" marL="896112" marR="0" rtl="0" algn="l">
              <a:lnSpc>
                <a:spcPct val="80000"/>
              </a:lnSpc>
              <a:spcBef>
                <a:spcPts val="600"/>
              </a:spcBef>
              <a:buClr>
                <a:srgbClr val="A4CA1B"/>
              </a:buClr>
              <a:buSzPct val="79333"/>
              <a:buFont typeface="Noto Sans Symbols"/>
              <a:buChar char="◼"/>
            </a:pPr>
            <a:r>
              <a:rPr b="0" i="0" lang="fr-FR" sz="2380" u="none" cap="none" strike="noStrike">
                <a:solidFill>
                  <a:srgbClr val="F2F2F2"/>
                </a:solidFill>
                <a:latin typeface="Corbel"/>
                <a:ea typeface="Corbel"/>
                <a:cs typeface="Corbel"/>
                <a:sym typeface="Corbel"/>
              </a:rPr>
              <a:t>When device on idle, SensorCollector takes 6.6% of power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Power Consumption Nokia n95</a:t>
            </a:r>
            <a:r>
              <a:rPr b="1" baseline="30000" i="0" lang="fr-FR" sz="3600" u="none" cap="none" strike="noStrike">
                <a:solidFill>
                  <a:srgbClr val="A4CA1B"/>
                </a:solidFill>
                <a:latin typeface="Arial"/>
                <a:ea typeface="Arial"/>
                <a:cs typeface="Arial"/>
                <a:sym typeface="Arial"/>
              </a:rPr>
              <a:t>23</a:t>
            </a:r>
          </a:p>
        </p:txBody>
      </p:sp>
      <p:graphicFrame>
        <p:nvGraphicFramePr>
          <p:cNvPr id="338" name="Shape 338"/>
          <p:cNvGraphicFramePr/>
          <p:nvPr/>
        </p:nvGraphicFramePr>
        <p:xfrm>
          <a:off x="1371600" y="1905000"/>
          <a:ext cx="3000000" cy="3000000"/>
        </p:xfrm>
        <a:graphic>
          <a:graphicData uri="http://schemas.openxmlformats.org/drawingml/2006/table">
            <a:tbl>
              <a:tblPr bandRow="1" firstRow="1">
                <a:noFill/>
                <a:tableStyleId>{451FD0BE-7C53-4BC5-B1DD-A2051E089F13}</a:tableStyleId>
              </a:tblPr>
              <a:tblGrid>
                <a:gridCol w="4343400"/>
                <a:gridCol w="2057400"/>
              </a:tblGrid>
              <a:tr h="336550">
                <a:tc>
                  <a:txBody>
                    <a:bodyPr>
                      <a:noAutofit/>
                    </a:bodyPr>
                    <a:lstStyle/>
                    <a:p>
                      <a:pPr indent="0" lvl="0" marL="0" marR="0" rtl="0" algn="l">
                        <a:spcBef>
                          <a:spcPts val="0"/>
                        </a:spcBef>
                        <a:buSzPct val="25000"/>
                        <a:buNone/>
                      </a:pPr>
                      <a:r>
                        <a:rPr lang="fr-FR" sz="1800"/>
                        <a:t>Activity</a:t>
                      </a:r>
                    </a:p>
                  </a:txBody>
                  <a:tcPr marT="36575" marB="36575" marR="91450" marL="91450"/>
                </a:tc>
                <a:tc>
                  <a:txBody>
                    <a:bodyPr>
                      <a:noAutofit/>
                    </a:bodyPr>
                    <a:lstStyle/>
                    <a:p>
                      <a:pPr indent="0" lvl="0" marL="0" marR="0" rtl="0" algn="ctr">
                        <a:spcBef>
                          <a:spcPts val="0"/>
                        </a:spcBef>
                        <a:buSzPct val="25000"/>
                        <a:buNone/>
                      </a:pPr>
                      <a:r>
                        <a:rPr lang="fr-FR" sz="1800"/>
                        <a:t>Power</a:t>
                      </a:r>
                      <a:r>
                        <a:rPr lang="fr-FR" sz="1800"/>
                        <a:t> (Watts)</a:t>
                      </a:r>
                    </a:p>
                  </a:txBody>
                  <a:tcPr marT="36575" marB="36575" marR="91450" marL="91450"/>
                </a:tc>
              </a:tr>
              <a:tr h="320050">
                <a:tc>
                  <a:txBody>
                    <a:bodyPr>
                      <a:noAutofit/>
                    </a:bodyPr>
                    <a:lstStyle/>
                    <a:p>
                      <a:pPr indent="0" lvl="0" marL="0" marR="0" rtl="0" algn="l">
                        <a:spcBef>
                          <a:spcPts val="0"/>
                        </a:spcBef>
                        <a:buSzPct val="25000"/>
                        <a:buNone/>
                      </a:pPr>
                      <a:r>
                        <a:rPr lang="fr-FR" sz="1800"/>
                        <a:t>Phone Idle</a:t>
                      </a:r>
                    </a:p>
                  </a:txBody>
                  <a:tcPr marT="36575" marB="36575" marR="91450" marL="91450"/>
                </a:tc>
                <a:tc>
                  <a:txBody>
                    <a:bodyPr>
                      <a:noAutofit/>
                    </a:bodyPr>
                    <a:lstStyle/>
                    <a:p>
                      <a:pPr indent="0" lvl="0" marL="0" marR="0" rtl="0" algn="ctr">
                        <a:spcBef>
                          <a:spcPts val="0"/>
                        </a:spcBef>
                        <a:buSzPct val="25000"/>
                        <a:buNone/>
                      </a:pPr>
                      <a:r>
                        <a:rPr lang="fr-FR" sz="1800"/>
                        <a:t>0.054</a:t>
                      </a:r>
                    </a:p>
                  </a:txBody>
                  <a:tcPr marT="36575" marB="36575" marR="91450" marL="91450"/>
                </a:tc>
              </a:tr>
              <a:tr h="320050">
                <a:tc>
                  <a:txBody>
                    <a:bodyPr>
                      <a:noAutofit/>
                    </a:bodyPr>
                    <a:lstStyle/>
                    <a:p>
                      <a:pPr indent="0" lvl="0" marL="0" marR="0" rtl="0" algn="l">
                        <a:spcBef>
                          <a:spcPts val="0"/>
                        </a:spcBef>
                        <a:buSzPct val="25000"/>
                        <a:buNone/>
                      </a:pPr>
                      <a:r>
                        <a:rPr lang="fr-FR" sz="1800"/>
                        <a:t>Accelerometer  Sampling (32 Hz)</a:t>
                      </a:r>
                    </a:p>
                  </a:txBody>
                  <a:tcPr marT="36575" marB="36575" marR="91450" marL="91450"/>
                </a:tc>
                <a:tc>
                  <a:txBody>
                    <a:bodyPr>
                      <a:noAutofit/>
                    </a:bodyPr>
                    <a:lstStyle/>
                    <a:p>
                      <a:pPr indent="0" lvl="0" marL="0" marR="0" rtl="0" algn="ctr">
                        <a:spcBef>
                          <a:spcPts val="0"/>
                        </a:spcBef>
                        <a:buSzPct val="25000"/>
                        <a:buNone/>
                      </a:pPr>
                      <a:r>
                        <a:rPr lang="fr-FR" sz="1800"/>
                        <a:t>0.111</a:t>
                      </a:r>
                    </a:p>
                  </a:txBody>
                  <a:tcPr marT="36575" marB="36575" marR="91450" marL="91450"/>
                </a:tc>
              </a:tr>
              <a:tr h="320050">
                <a:tc>
                  <a:txBody>
                    <a:bodyPr>
                      <a:noAutofit/>
                    </a:bodyPr>
                    <a:lstStyle/>
                    <a:p>
                      <a:pPr indent="0" lvl="0" marL="0" marR="0" rtl="0" algn="l">
                        <a:spcBef>
                          <a:spcPts val="0"/>
                        </a:spcBef>
                        <a:buSzPct val="25000"/>
                        <a:buNone/>
                      </a:pPr>
                      <a:r>
                        <a:rPr lang="fr-FR" sz="1800"/>
                        <a:t>GPS Assisted Lock</a:t>
                      </a:r>
                    </a:p>
                  </a:txBody>
                  <a:tcPr marT="36575" marB="36575" marR="91450" marL="91450"/>
                </a:tc>
                <a:tc>
                  <a:txBody>
                    <a:bodyPr>
                      <a:noAutofit/>
                    </a:bodyPr>
                    <a:lstStyle/>
                    <a:p>
                      <a:pPr indent="0" lvl="0" marL="0" marR="0" rtl="0" algn="ctr">
                        <a:spcBef>
                          <a:spcPts val="0"/>
                        </a:spcBef>
                        <a:buSzPct val="25000"/>
                        <a:buNone/>
                      </a:pPr>
                      <a:r>
                        <a:rPr lang="fr-FR" sz="1800"/>
                        <a:t>0.718</a:t>
                      </a:r>
                    </a:p>
                  </a:txBody>
                  <a:tcPr marT="36575" marB="36575" marR="91450" marL="91450"/>
                </a:tc>
              </a:tr>
              <a:tr h="320050">
                <a:tc>
                  <a:txBody>
                    <a:bodyPr>
                      <a:noAutofit/>
                    </a:bodyPr>
                    <a:lstStyle/>
                    <a:p>
                      <a:pPr indent="0" lvl="0" marL="0" marR="0" rtl="0" algn="l">
                        <a:spcBef>
                          <a:spcPts val="0"/>
                        </a:spcBef>
                        <a:buSzPct val="25000"/>
                        <a:buNone/>
                      </a:pPr>
                      <a:r>
                        <a:rPr lang="fr-FR" sz="1800"/>
                        <a:t>GPS</a:t>
                      </a:r>
                      <a:r>
                        <a:rPr lang="fr-FR" sz="1800"/>
                        <a:t> Lock</a:t>
                      </a:r>
                    </a:p>
                  </a:txBody>
                  <a:tcPr marT="36575" marB="36575" marR="91450" marL="91450"/>
                </a:tc>
                <a:tc>
                  <a:txBody>
                    <a:bodyPr>
                      <a:noAutofit/>
                    </a:bodyPr>
                    <a:lstStyle/>
                    <a:p>
                      <a:pPr indent="0" lvl="0" marL="0" marR="0" rtl="0" algn="ctr">
                        <a:spcBef>
                          <a:spcPts val="0"/>
                        </a:spcBef>
                        <a:buSzPct val="25000"/>
                        <a:buNone/>
                      </a:pPr>
                      <a:r>
                        <a:rPr lang="fr-FR" sz="1800"/>
                        <a:t>0.407</a:t>
                      </a:r>
                    </a:p>
                  </a:txBody>
                  <a:tcPr marT="36575" marB="36575" marR="91450" marL="91450"/>
                </a:tc>
              </a:tr>
              <a:tr h="320050">
                <a:tc>
                  <a:txBody>
                    <a:bodyPr>
                      <a:noAutofit/>
                    </a:bodyPr>
                    <a:lstStyle/>
                    <a:p>
                      <a:pPr indent="0" lvl="0" marL="0" marR="0" rtl="0" algn="l">
                        <a:spcBef>
                          <a:spcPts val="0"/>
                        </a:spcBef>
                        <a:buSzPct val="25000"/>
                        <a:buNone/>
                      </a:pPr>
                      <a:r>
                        <a:rPr lang="fr-FR" sz="1800"/>
                        <a:t>GPS  Sampling (1 Hz)</a:t>
                      </a:r>
                    </a:p>
                  </a:txBody>
                  <a:tcPr marT="36575" marB="36575" marR="91450" marL="91450"/>
                </a:tc>
                <a:tc>
                  <a:txBody>
                    <a:bodyPr>
                      <a:noAutofit/>
                    </a:bodyPr>
                    <a:lstStyle/>
                    <a:p>
                      <a:pPr indent="0" lvl="0" marL="0" marR="0" rtl="0" algn="ctr">
                        <a:spcBef>
                          <a:spcPts val="0"/>
                        </a:spcBef>
                        <a:buSzPct val="25000"/>
                        <a:buNone/>
                      </a:pPr>
                      <a:r>
                        <a:rPr lang="fr-FR" sz="1800"/>
                        <a:t>0.380</a:t>
                      </a:r>
                    </a:p>
                  </a:txBody>
                  <a:tcPr marT="36575" marB="36575" marR="91450" marL="91450"/>
                </a:tc>
              </a:tr>
              <a:tr h="320050">
                <a:tc>
                  <a:txBody>
                    <a:bodyPr>
                      <a:noAutofit/>
                    </a:bodyPr>
                    <a:lstStyle/>
                    <a:p>
                      <a:pPr indent="0" lvl="0" marL="0" marR="0" rtl="0" algn="l">
                        <a:spcBef>
                          <a:spcPts val="0"/>
                        </a:spcBef>
                        <a:buSzPct val="25000"/>
                        <a:buNone/>
                      </a:pPr>
                      <a:r>
                        <a:rPr lang="fr-FR" sz="1800"/>
                        <a:t>Music Player</a:t>
                      </a:r>
                    </a:p>
                  </a:txBody>
                  <a:tcPr marT="36575" marB="36575" marR="91450" marL="91450"/>
                </a:tc>
                <a:tc>
                  <a:txBody>
                    <a:bodyPr>
                      <a:noAutofit/>
                    </a:bodyPr>
                    <a:lstStyle/>
                    <a:p>
                      <a:pPr indent="0" lvl="0" marL="0" marR="0" rtl="0" algn="ctr">
                        <a:spcBef>
                          <a:spcPts val="0"/>
                        </a:spcBef>
                        <a:buSzPct val="25000"/>
                        <a:buNone/>
                      </a:pPr>
                      <a:r>
                        <a:rPr lang="fr-FR" sz="1800"/>
                        <a:t>0.447</a:t>
                      </a:r>
                    </a:p>
                  </a:txBody>
                  <a:tcPr marT="36575" marB="36575" marR="91450" marL="91450"/>
                </a:tc>
              </a:tr>
              <a:tr h="320050">
                <a:tc>
                  <a:txBody>
                    <a:bodyPr>
                      <a:noAutofit/>
                    </a:bodyPr>
                    <a:lstStyle/>
                    <a:p>
                      <a:pPr indent="0" lvl="0" marL="0" marR="0" rtl="0" algn="l">
                        <a:spcBef>
                          <a:spcPts val="0"/>
                        </a:spcBef>
                        <a:buSzPct val="25000"/>
                        <a:buNone/>
                      </a:pPr>
                      <a:r>
                        <a:rPr lang="fr-FR" sz="1800"/>
                        <a:t>Video Player (Screen on)</a:t>
                      </a:r>
                    </a:p>
                  </a:txBody>
                  <a:tcPr marT="36575" marB="36575" marR="91450" marL="91450"/>
                </a:tc>
                <a:tc>
                  <a:txBody>
                    <a:bodyPr>
                      <a:noAutofit/>
                    </a:bodyPr>
                    <a:lstStyle/>
                    <a:p>
                      <a:pPr indent="0" lvl="0" marL="0" marR="0" rtl="0" algn="ctr">
                        <a:spcBef>
                          <a:spcPts val="0"/>
                        </a:spcBef>
                        <a:buSzPct val="25000"/>
                        <a:buNone/>
                      </a:pPr>
                      <a:r>
                        <a:rPr lang="fr-FR" sz="1800"/>
                        <a:t>0.747</a:t>
                      </a:r>
                    </a:p>
                  </a:txBody>
                  <a:tcPr marT="36575" marB="36575" marR="91450" marL="91450"/>
                </a:tc>
              </a:tr>
              <a:tr h="320050">
                <a:tc>
                  <a:txBody>
                    <a:bodyPr>
                      <a:noAutofit/>
                    </a:bodyPr>
                    <a:lstStyle/>
                    <a:p>
                      <a:pPr indent="0" lvl="0" marL="0" marR="0" rtl="0" algn="l">
                        <a:spcBef>
                          <a:spcPts val="0"/>
                        </a:spcBef>
                        <a:buSzPct val="25000"/>
                        <a:buNone/>
                      </a:pPr>
                      <a:r>
                        <a:rPr lang="fr-FR" sz="1800"/>
                        <a:t>Active</a:t>
                      </a:r>
                      <a:r>
                        <a:rPr lang="fr-FR" sz="1800"/>
                        <a:t> Call</a:t>
                      </a:r>
                    </a:p>
                  </a:txBody>
                  <a:tcPr marT="36575" marB="36575" marR="91450" marL="91450"/>
                </a:tc>
                <a:tc>
                  <a:txBody>
                    <a:bodyPr>
                      <a:noAutofit/>
                    </a:bodyPr>
                    <a:lstStyle/>
                    <a:p>
                      <a:pPr indent="0" lvl="0" marL="0" marR="0" rtl="0" algn="ctr">
                        <a:spcBef>
                          <a:spcPts val="0"/>
                        </a:spcBef>
                        <a:buSzPct val="25000"/>
                        <a:buNone/>
                      </a:pPr>
                      <a:r>
                        <a:rPr lang="fr-FR" sz="1800"/>
                        <a:t>0.603</a:t>
                      </a:r>
                    </a:p>
                  </a:txBody>
                  <a:tcPr marT="36575" marB="36575" marR="91450" marL="91450"/>
                </a:tc>
              </a:tr>
              <a:tr h="320050">
                <a:tc>
                  <a:txBody>
                    <a:bodyPr>
                      <a:noAutofit/>
                    </a:bodyPr>
                    <a:lstStyle/>
                    <a:p>
                      <a:pPr indent="0" lvl="0" marL="0" marR="0" rtl="0" algn="l">
                        <a:spcBef>
                          <a:spcPts val="0"/>
                        </a:spcBef>
                        <a:buSzPct val="25000"/>
                        <a:buNone/>
                      </a:pPr>
                      <a:r>
                        <a:rPr lang="fr-FR" sz="1800"/>
                        <a:t>Gaming (Screen On)</a:t>
                      </a:r>
                    </a:p>
                  </a:txBody>
                  <a:tcPr marT="36575" marB="36575" marR="91450" marL="91450"/>
                </a:tc>
                <a:tc>
                  <a:txBody>
                    <a:bodyPr>
                      <a:noAutofit/>
                    </a:bodyPr>
                    <a:lstStyle/>
                    <a:p>
                      <a:pPr indent="0" lvl="0" marL="0" marR="0" rtl="0" algn="ctr">
                        <a:spcBef>
                          <a:spcPts val="0"/>
                        </a:spcBef>
                        <a:buSzPct val="25000"/>
                        <a:buNone/>
                      </a:pPr>
                      <a:r>
                        <a:rPr lang="fr-FR" sz="1800"/>
                        <a:t>1.173</a:t>
                      </a:r>
                    </a:p>
                  </a:txBody>
                  <a:tcPr marT="36575" marB="36575" marR="91450" marL="91450"/>
                </a:tc>
              </a:tr>
              <a:tr h="320050">
                <a:tc>
                  <a:txBody>
                    <a:bodyPr>
                      <a:noAutofit/>
                    </a:bodyPr>
                    <a:lstStyle/>
                    <a:p>
                      <a:pPr indent="0" lvl="0" marL="0" marR="0" rtl="0" algn="l">
                        <a:spcBef>
                          <a:spcPts val="0"/>
                        </a:spcBef>
                        <a:buSzPct val="25000"/>
                        <a:buNone/>
                      </a:pPr>
                      <a:r>
                        <a:rPr lang="fr-FR" sz="1800"/>
                        <a:t>Generating</a:t>
                      </a:r>
                      <a:r>
                        <a:rPr lang="fr-FR" sz="1800"/>
                        <a:t> Features &amp; Executing Classifier</a:t>
                      </a:r>
                    </a:p>
                  </a:txBody>
                  <a:tcPr marT="36575" marB="36575" marR="91450" marL="91450"/>
                </a:tc>
                <a:tc>
                  <a:txBody>
                    <a:bodyPr>
                      <a:noAutofit/>
                    </a:bodyPr>
                    <a:lstStyle/>
                    <a:p>
                      <a:pPr indent="0" lvl="0" marL="0" marR="0" rtl="0" algn="ctr">
                        <a:spcBef>
                          <a:spcPts val="0"/>
                        </a:spcBef>
                        <a:buSzPct val="25000"/>
                        <a:buNone/>
                      </a:pPr>
                      <a:r>
                        <a:rPr lang="fr-FR" sz="1800"/>
                        <a:t>0.003</a:t>
                      </a:r>
                    </a:p>
                  </a:txBody>
                  <a:tcPr marT="36575" marB="36575" marR="91450" marL="91450"/>
                </a:tc>
              </a:tr>
              <a:tr h="320050">
                <a:tc>
                  <a:txBody>
                    <a:bodyPr>
                      <a:noAutofit/>
                    </a:bodyPr>
                    <a:lstStyle/>
                    <a:p>
                      <a:pPr indent="0" lvl="0" marL="0" marR="0" rtl="0" algn="l">
                        <a:spcBef>
                          <a:spcPts val="0"/>
                        </a:spcBef>
                        <a:buSzPct val="25000"/>
                        <a:buNone/>
                      </a:pPr>
                      <a:r>
                        <a:rPr lang="fr-FR" sz="1800"/>
                        <a:t>App to Determine</a:t>
                      </a:r>
                      <a:r>
                        <a:rPr lang="fr-FR" sz="1800"/>
                        <a:t> </a:t>
                      </a:r>
                      <a:r>
                        <a:rPr lang="fr-FR" sz="1800"/>
                        <a:t>Transport Mode</a:t>
                      </a:r>
                    </a:p>
                  </a:txBody>
                  <a:tcPr marT="36575" marB="36575" marR="91450" marL="91450"/>
                </a:tc>
                <a:tc>
                  <a:txBody>
                    <a:bodyPr>
                      <a:noAutofit/>
                    </a:bodyPr>
                    <a:lstStyle/>
                    <a:p>
                      <a:pPr indent="0" lvl="0" marL="0" marR="0" rtl="0" algn="ctr">
                        <a:spcBef>
                          <a:spcPts val="0"/>
                        </a:spcBef>
                        <a:buSzPct val="25000"/>
                        <a:buNone/>
                      </a:pPr>
                      <a:r>
                        <a:rPr lang="fr-FR" sz="1800"/>
                        <a:t>0.425</a:t>
                      </a:r>
                    </a:p>
                  </a:txBody>
                  <a:tcPr marT="36575" marB="36575" marR="91450" marL="91450"/>
                </a:tc>
              </a:tr>
            </a:tbl>
          </a:graphicData>
        </a:graphic>
      </p:graphicFrame>
      <p:sp>
        <p:nvSpPr>
          <p:cNvPr id="339" name="Shape 33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40" name="Shape 34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41" name="Shape 34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Resource Issues Summary</a:t>
            </a:r>
          </a:p>
        </p:txBody>
      </p:sp>
      <p:sp>
        <p:nvSpPr>
          <p:cNvPr id="347" name="Shape 347"/>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In almost all cases power is much more of a limiting resource than CPU or RAM</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Typical sensor mining apps might drain the battery in 8-12 hours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Not acceptable for apps that run continuously</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We need to work hard to only use power when needed (adaptively)</a:t>
            </a:r>
          </a:p>
        </p:txBody>
      </p:sp>
      <p:sp>
        <p:nvSpPr>
          <p:cNvPr id="348" name="Shape 34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49" name="Shape 34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50" name="Shape 35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228600" y="118872"/>
            <a:ext cx="8763000" cy="1636776"/>
          </a:xfrm>
          <a:prstGeom prst="rect">
            <a:avLst/>
          </a:prstGeom>
          <a:noFill/>
          <a:ln>
            <a:noFill/>
          </a:ln>
        </p:spPr>
        <p:txBody>
          <a:bodyPr anchorCtr="0" anchor="b" bIns="0" lIns="91425" rIns="91425" wrap="square" tIns="0">
            <a:noAutofit/>
          </a:bodyPr>
          <a:lstStyle/>
          <a:p>
            <a:pPr indent="-304800" lvl="0" marL="0" marR="0" rtl="0" algn="l">
              <a:spcBef>
                <a:spcPts val="0"/>
              </a:spcBef>
              <a:buClr>
                <a:srgbClr val="A4CA1B"/>
              </a:buClr>
              <a:buSzPct val="100000"/>
              <a:buFont typeface="Corbel"/>
              <a:buNone/>
            </a:pPr>
            <a:r>
              <a:rPr b="1" i="0" lang="fr-FR" sz="4800" u="none" cap="none" strike="noStrike">
                <a:solidFill>
                  <a:srgbClr val="A4CA1B"/>
                </a:solidFill>
                <a:latin typeface="Corbel"/>
                <a:ea typeface="Corbel"/>
                <a:cs typeface="Corbel"/>
                <a:sym typeface="Corbel"/>
              </a:rPr>
              <a:t>Client vs. Server Responsibilities</a:t>
            </a:r>
          </a:p>
        </p:txBody>
      </p:sp>
      <p:sp>
        <p:nvSpPr>
          <p:cNvPr id="356" name="Shape 35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357" name="Shape 357"/>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358" name="Shape 35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id="359" name="Shape 359"/>
          <p:cNvPicPr preferRelativeResize="0"/>
          <p:nvPr/>
        </p:nvPicPr>
        <p:blipFill rotWithShape="1">
          <a:blip r:embed="rId3">
            <a:alphaModFix/>
          </a:blip>
          <a:srcRect b="0" l="0" r="0" t="0"/>
          <a:stretch/>
        </p:blipFill>
        <p:spPr>
          <a:xfrm>
            <a:off x="2286000" y="2971800"/>
            <a:ext cx="4862414" cy="32402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Division of Client and Server Tasks</a:t>
            </a:r>
          </a:p>
        </p:txBody>
      </p:sp>
      <p:sp>
        <p:nvSpPr>
          <p:cNvPr id="365" name="Shape 365"/>
          <p:cNvSpPr txBox="1"/>
          <p:nvPr>
            <p:ph idx="1" type="body"/>
          </p:nvPr>
        </p:nvSpPr>
        <p:spPr>
          <a:xfrm>
            <a:off x="457200" y="1775191"/>
            <a:ext cx="8382000" cy="47018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Division of labor has tradeoffs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More processing on client means: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Application/platform more scalable</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Increased privacy</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Bigger drain on power, CPU, &amp; RAM, but not bandwidth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More processing on server means: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Data captured for future research and other uses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Can exploit data not otherwise available (crowdsourcing)</a:t>
            </a:r>
          </a:p>
          <a:p>
            <a:pPr indent="-187452" lvl="3" marL="1216152" marR="0" rtl="0" algn="l">
              <a:spcBef>
                <a:spcPts val="400"/>
              </a:spcBef>
              <a:spcAft>
                <a:spcPts val="0"/>
              </a:spcAft>
              <a:buClr>
                <a:srgbClr val="EC342C"/>
              </a:buClr>
              <a:buSzPct val="100000"/>
              <a:buFont typeface="Arial"/>
              <a:buChar char="▪"/>
            </a:pPr>
            <a:r>
              <a:rPr b="0" i="0" lang="fr-FR" sz="2000" u="none" cap="none" strike="noStrike">
                <a:solidFill>
                  <a:srgbClr val="F2F2F2"/>
                </a:solidFill>
                <a:latin typeface="Corbel"/>
                <a:ea typeface="Corbel"/>
                <a:cs typeface="Corbel"/>
                <a:sym typeface="Corbel"/>
              </a:rPr>
              <a:t>Example: Google Navigation</a:t>
            </a: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366" name="Shape 36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67" name="Shape 36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68" name="Shape 36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369" name="Shape 369"/>
          <p:cNvPicPr preferRelativeResize="0"/>
          <p:nvPr/>
        </p:nvPicPr>
        <p:blipFill rotWithShape="1">
          <a:blip r:embed="rId3">
            <a:alphaModFix/>
          </a:blip>
          <a:srcRect b="0" l="0" r="0" t="0"/>
          <a:stretch/>
        </p:blipFill>
        <p:spPr>
          <a:xfrm>
            <a:off x="6553200" y="1752662"/>
            <a:ext cx="1975356" cy="13163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Division of Client and Server Tasks</a:t>
            </a:r>
          </a:p>
        </p:txBody>
      </p:sp>
      <p:sp>
        <p:nvSpPr>
          <p:cNvPr id="375" name="Shape 37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76" name="Shape 37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77" name="Shape 37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378" name="Shape 378"/>
          <p:cNvGraphicFramePr/>
          <p:nvPr/>
        </p:nvGraphicFramePr>
        <p:xfrm>
          <a:off x="457200" y="1774827"/>
          <a:ext cx="3000000" cy="3000000"/>
        </p:xfrm>
        <a:graphic>
          <a:graphicData uri="http://schemas.openxmlformats.org/drawingml/2006/table">
            <a:tbl>
              <a:tblPr bandRow="1" firstRow="1">
                <a:noFill/>
                <a:tableStyleId>{451FD0BE-7C53-4BC5-B1DD-A2051E089F13}</a:tableStyleId>
              </a:tblPr>
              <a:tblGrid>
                <a:gridCol w="2819400"/>
                <a:gridCol w="1295400"/>
                <a:gridCol w="685800"/>
                <a:gridCol w="838200"/>
                <a:gridCol w="762000"/>
                <a:gridCol w="609600"/>
                <a:gridCol w="1219200"/>
              </a:tblGrid>
              <a:tr h="447250">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 Client Type:</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1/Dumb</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2</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3</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4</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5</a:t>
                      </a:r>
                    </a:p>
                  </a:txBody>
                  <a:tcPr marT="0" marB="0" marR="36825" marL="36825" anchor="ctr"/>
                </a:tc>
                <a:tc>
                  <a:txBody>
                    <a:bodyPr>
                      <a:noAutofit/>
                    </a:bodyPr>
                    <a:lstStyle/>
                    <a:p>
                      <a:pPr indent="0" lvl="0" marL="0" marR="0" rtl="0" algn="ctr">
                        <a:spcBef>
                          <a:spcPts val="0"/>
                        </a:spcBef>
                        <a:spcAft>
                          <a:spcPts val="0"/>
                        </a:spcAft>
                        <a:buSzPct val="25000"/>
                        <a:buNone/>
                      </a:pPr>
                      <a:r>
                        <a:rPr lang="fr-FR" sz="2400">
                          <a:latin typeface="Corbel"/>
                          <a:ea typeface="Corbel"/>
                          <a:cs typeface="Corbel"/>
                          <a:sym typeface="Corbel"/>
                        </a:rPr>
                        <a:t>6/Smart</a:t>
                      </a:r>
                    </a:p>
                  </a:txBody>
                  <a:tcPr marT="0" marB="0" marR="36825" marL="36825" anchor="ctr"/>
                </a:tc>
              </a:tr>
              <a:tr h="5632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Data Collection</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r h="5632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Data Transformation</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r h="5632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Classification</a:t>
                      </a:r>
                    </a:p>
                    <a:p>
                      <a:pPr indent="0" lvl="0" marL="0" marR="0" rtl="0" algn="l">
                        <a:spcBef>
                          <a:spcPts val="0"/>
                        </a:spcBef>
                        <a:spcAft>
                          <a:spcPts val="0"/>
                        </a:spcAft>
                        <a:buSzPct val="25000"/>
                        <a:buNone/>
                      </a:pPr>
                      <a:r>
                        <a:rPr lang="fr-FR" sz="1800">
                          <a:latin typeface="Corbel"/>
                          <a:ea typeface="Corbel"/>
                          <a:cs typeface="Corbel"/>
                          <a:sym typeface="Corbel"/>
                        </a:rPr>
                        <a:t>(e.g.</a:t>
                      </a:r>
                      <a:r>
                        <a:rPr lang="fr-FR" sz="1800">
                          <a:latin typeface="Corbel"/>
                          <a:ea typeface="Corbel"/>
                          <a:cs typeface="Corbel"/>
                          <a:sym typeface="Corbel"/>
                        </a:rPr>
                        <a:t> activity recognition)</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r h="5632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Model Generation</a:t>
                      </a:r>
                      <a:br>
                        <a:rPr lang="fr-FR" sz="2400">
                          <a:latin typeface="Corbel"/>
                          <a:ea typeface="Corbel"/>
                          <a:cs typeface="Corbel"/>
                          <a:sym typeface="Corbel"/>
                        </a:rPr>
                      </a:br>
                      <a:r>
                        <a:rPr lang="fr-FR" sz="1600">
                          <a:latin typeface="Corbel"/>
                          <a:ea typeface="Corbel"/>
                          <a:cs typeface="Corbel"/>
                          <a:sym typeface="Corbel"/>
                        </a:rPr>
                        <a:t>(minor</a:t>
                      </a:r>
                      <a:r>
                        <a:rPr lang="fr-FR" sz="1600">
                          <a:latin typeface="Corbel"/>
                          <a:ea typeface="Corbel"/>
                          <a:cs typeface="Corbel"/>
                          <a:sym typeface="Corbel"/>
                        </a:rPr>
                        <a:t> for impersonal models)</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r h="6007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Data Storage</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r h="563200">
                <a:tc>
                  <a:txBody>
                    <a:bodyPr>
                      <a:noAutofit/>
                    </a:bodyPr>
                    <a:lstStyle/>
                    <a:p>
                      <a:pPr indent="0" lvl="0" marL="0" marR="0" rtl="0" algn="l">
                        <a:spcBef>
                          <a:spcPts val="0"/>
                        </a:spcBef>
                        <a:spcAft>
                          <a:spcPts val="0"/>
                        </a:spcAft>
                        <a:buSzPct val="25000"/>
                        <a:buNone/>
                      </a:pPr>
                      <a:r>
                        <a:rPr lang="fr-FR" sz="2400">
                          <a:latin typeface="Corbel"/>
                          <a:ea typeface="Corbel"/>
                          <a:cs typeface="Corbel"/>
                          <a:sym typeface="Corbel"/>
                        </a:rPr>
                        <a:t>Data Reporting</a:t>
                      </a: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buSzPct val="25000"/>
                        <a:buNone/>
                      </a:pPr>
                      <a:r>
                        <a:t/>
                      </a:r>
                      <a:endParaRPr sz="3200">
                        <a:solidFill>
                          <a:srgbClr val="0F0F0F"/>
                        </a:solidFill>
                        <a:latin typeface="Corbel"/>
                        <a:ea typeface="Corbel"/>
                        <a:cs typeface="Corbel"/>
                        <a:sym typeface="Corbel"/>
                      </a:endParaRP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c>
                  <a:txBody>
                    <a:bodyPr>
                      <a:noAutofit/>
                    </a:bodyPr>
                    <a:lstStyle/>
                    <a:p>
                      <a:pPr indent="0" lvl="0" marL="0" marR="0" rtl="0" algn="ctr">
                        <a:spcBef>
                          <a:spcPts val="0"/>
                        </a:spcBef>
                        <a:spcAft>
                          <a:spcPts val="0"/>
                        </a:spcAft>
                        <a:buSzPct val="25000"/>
                        <a:buNone/>
                      </a:pPr>
                      <a:r>
                        <a:rPr lang="fr-FR" sz="3200">
                          <a:solidFill>
                            <a:srgbClr val="0F0F0F"/>
                          </a:solidFill>
                          <a:latin typeface="Corbel"/>
                          <a:ea typeface="Corbel"/>
                          <a:cs typeface="Corbel"/>
                          <a:sym typeface="Corbel"/>
                        </a:rPr>
                        <a:t>•</a:t>
                      </a:r>
                    </a:p>
                  </a:txBody>
                  <a:tcPr marT="0" marB="0" marR="36825" marL="36825" anchor="ctr"/>
                </a:tc>
              </a:tr>
            </a:tbl>
          </a:graphicData>
        </a:graphic>
      </p:graphicFrame>
      <p:sp>
        <p:nvSpPr>
          <p:cNvPr id="379" name="Shape 379"/>
          <p:cNvSpPr/>
          <p:nvPr/>
        </p:nvSpPr>
        <p:spPr>
          <a:xfrm>
            <a:off x="609600" y="5867400"/>
            <a:ext cx="8134022"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400">
                <a:solidFill>
                  <a:schemeClr val="lt1"/>
                </a:solidFill>
                <a:latin typeface="Corbel"/>
                <a:ea typeface="Corbel"/>
                <a:cs typeface="Corbel"/>
                <a:sym typeface="Corbel"/>
              </a:rPr>
              <a:t>WISDM Possible Division of Client and Server Responsibilities</a:t>
            </a:r>
            <a:r>
              <a:rPr baseline="30000" lang="fr-FR" sz="2400">
                <a:solidFill>
                  <a:schemeClr val="lt1"/>
                </a:solidFill>
                <a:latin typeface="Corbel"/>
                <a:ea typeface="Corbel"/>
                <a:cs typeface="Corbel"/>
                <a:sym typeface="Corbel"/>
              </a:rPr>
              <a:t>18</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Guess the Sensors</a:t>
            </a:r>
          </a:p>
        </p:txBody>
      </p:sp>
      <p:sp>
        <p:nvSpPr>
          <p:cNvPr id="136" name="Shape 136"/>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592"/>
              <a:buFont typeface="Noto Sans Symbols"/>
              <a:buChar char="◼"/>
            </a:pPr>
            <a:r>
              <a:rPr b="0" i="0" lang="fr-FR" sz="2720" u="none" cap="none" strike="noStrike">
                <a:solidFill>
                  <a:srgbClr val="F2F2F2"/>
                </a:solidFill>
                <a:latin typeface="Corbel"/>
                <a:ea typeface="Corbel"/>
                <a:cs typeface="Corbel"/>
                <a:sym typeface="Corbel"/>
              </a:rPr>
              <a:t>What sensors are found on smart phones?</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Audio sensor (microphone)</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Image sensor (camera, video recorder)</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Location sensor (GPS, cell tower, WiFi)</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Proximity and motion sensor (infrared)</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Light sensor</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Tri-Axial Accelerometer;  Gyroscope</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Magnetic field sensor/compass</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Temperature and humidity sensor</a:t>
            </a:r>
          </a:p>
          <a:p>
            <a:pPr indent="-274319" lvl="1" marL="731520" marR="0" rtl="0" algn="l">
              <a:lnSpc>
                <a:spcPct val="90000"/>
              </a:lnSpc>
              <a:spcBef>
                <a:spcPts val="476"/>
              </a:spcBef>
              <a:spcAft>
                <a:spcPts val="0"/>
              </a:spcAft>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Pressure sensor (barometer)</a:t>
            </a:r>
          </a:p>
          <a:p>
            <a:pPr indent="-274319" lvl="1" marL="731520" marR="0" rtl="0" algn="l">
              <a:lnSpc>
                <a:spcPct val="90000"/>
              </a:lnSpc>
              <a:spcBef>
                <a:spcPts val="476"/>
              </a:spcBef>
              <a:buClr>
                <a:schemeClr val="accent2"/>
              </a:buClr>
              <a:buSzPct val="89250"/>
              <a:buFont typeface="Noto Sans Symbols"/>
              <a:buChar char="▪"/>
            </a:pPr>
            <a:r>
              <a:rPr b="0" i="0" lang="fr-FR" sz="2380" u="none" cap="none" strike="noStrike">
                <a:solidFill>
                  <a:srgbClr val="F2F2F2"/>
                </a:solidFill>
                <a:latin typeface="Corbel"/>
                <a:ea typeface="Corbel"/>
                <a:cs typeface="Corbel"/>
                <a:sym typeface="Corbel"/>
              </a:rPr>
              <a:t>Heart Rate Sensor (separate light sensor on Samsung S5)</a:t>
            </a:r>
          </a:p>
        </p:txBody>
      </p:sp>
      <p:sp>
        <p:nvSpPr>
          <p:cNvPr id="137" name="Shape 13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b="0" i="0" lang="fr-FR" sz="1200" u="none" cap="none" strike="noStrike">
                <a:solidFill>
                  <a:srgbClr val="F2F2F2"/>
                </a:solidFill>
                <a:latin typeface="Corbel"/>
                <a:ea typeface="Corbel"/>
                <a:cs typeface="Corbel"/>
                <a:sym typeface="Corbel"/>
              </a:rPr>
              <a:t>7/23/2014</a:t>
            </a:r>
          </a:p>
        </p:txBody>
      </p:sp>
      <p:sp>
        <p:nvSpPr>
          <p:cNvPr id="138" name="Shape 13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b="0" i="0" lang="fr-FR" sz="1200" u="none" cap="none" strike="noStrike">
                <a:solidFill>
                  <a:srgbClr val="F2F2F2"/>
                </a:solidFill>
                <a:latin typeface="Corbel"/>
                <a:ea typeface="Corbel"/>
                <a:cs typeface="Corbel"/>
                <a:sym typeface="Corbel"/>
              </a:rPr>
              <a:t>Gary M. Weiss         DMIN/WORLDCOMP  '14 Tutorial</a:t>
            </a:r>
          </a:p>
        </p:txBody>
      </p:sp>
      <p:sp>
        <p:nvSpPr>
          <p:cNvPr id="139" name="Shape 13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b="0" i="0" lang="fr-FR" sz="1200" u="none" cap="none" strike="noStrike">
                <a:solidFill>
                  <a:srgbClr val="F2F2F2"/>
                </a:solidFill>
                <a:latin typeface="Corbel"/>
                <a:ea typeface="Corbel"/>
                <a:cs typeface="Corbel"/>
                <a:sym typeface="Corbel"/>
              </a:rPr>
              <a:t>‹#›</a:t>
            </a:fld>
          </a:p>
        </p:txBody>
      </p:sp>
      <p:sp>
        <p:nvSpPr>
          <p:cNvPr descr="data:image/jpg;base64,/9j/4AAQSkZJRgABAQAAAQABAAD/2wCEAAkGBhQSERQUExQVFRUWGBwYFhgYGBwYHBcYFxwbHBcaFxwaHyYeHBwjHBwcHy8gJCcpLCwsGh8yNTAqNSYrLCkBCQoKDgwOGg8PGjEkHyU0MCwsLCwsLy0sLC8sLC0sLCwsKSwsLCwsLCwsLCwqLCwvLCwpLCwsLCwsLCwsLSwpLP/AABEIAMMBAgMBIgACEQEDEQH/xAAcAAABBAMBAAAAAAAAAAAAAAAHAwQFBgACCAH/xABKEAACAQIDAwULCgMIAgIDAAABAgMAEQQSIQUTMQYiQVHRByMyUmFxcoGRkrEUFTNCU5OhssHSYqLhFiRDVGNzgoPC8KPxFzRE/8QAGwEAAgMBAQEAAAAAAAAAAAAAAgMBBAUGAAf/xAA+EQABAgQEAQgJAwQBBQEAAAABAAIDBBEhBRIxQVEGExRhcZGh0RUiMkJSgbHB4RaS8CMkQ2KiNFOCsvEz/9oADAMBAAIRAxEAPwCuYHa8wjVhI/OJNgx4kk6Dz9FKNylLWzSK5GgzFTb3hpTbDJaNB1E/heoDlGgErGwuWN/LxrNlpYzMbmwaarUiP5qGHUrornFypkA0kW3/AB7K3k24Xtn3bW6wh/Sqrs3kLiZwhjEXPRXF3tZWYLzrjQi4Y/w616vIbFFM6qhFoz4dtJvo+Nv/AHy1fODEf5W958kgTrd2K8xcq5QAAVsOACrb8KSxG0FlIaSONyOF14ew1SDyQxgBOUaRmUgSrcKuW9xmvezqQOkHyGo/auExGEl3U6tG/GxbouRfTouD8aH0LFPsxGnsKLpsPdiJkuKVxZoIjpb6O3wOlMzsXDHjhk/nH/lQ9hxL2c525ptxqdTYeOyhgCVZUZSJo9VlbJHazcWa4A43B6jQjB5mlc4HaaKemQD7isQ5NYTpg/mcfrSi8l8F0wH337arsOxtokAqrm5YAb1b8yQQtzc17CQhb2telPmzagF8ktroos6nMZMuTKM3OvnThwzC9qg4TODSI39w81PSpY6sVgbklgT/AILD/sY/GtTyKwR+o4/5dq1WsXidoQxb6RZljzFM+YFcwJUi4v0qw84pvDylxJAO8Y3bKAOJNCMJxAmjXA/+QRdKlN2q3DkJgvFk94ftr1uQGCP1ZfeH7KgvlW0wbbrFXB4btr34683qv7KRXbO0GAYJOQRcERkgg5SCLLYizL7w66L0NiXxD9zV7pUn8P1V1wPcowkyZkja1yNZLagD+CnWyuScET7lEbMWy6vpcan6vkqirt7aaWATFC/ACN9SVzaADXm87za01l5ZY2NlZjKhbVWYFc3WQSNePEUo4Pie5HePNAJiWqbdliiltHYUcGXeJ4V7Wc9Fv4fLwpWPkkJIg4UBSubVze1vRoUSctsU6qXmY3vYHW1jY8aT/tzigLCeS3Ve2leZgOKPaHNpfrHmoMzL0pv2K0T8jMG7Zir3P8S/tpbAclcJE1wresj9FqkNyvn+0NaNyvn8dvw7KecCxTf/ANgm9Lk/hRTj2bhz9Q+3+lOItkYX7P8AmNCWPldiCbCRuvjTpOVeIygmV7kA6EW1HmpTcCxJ7sjTfXUL3TJIatRRxHJrByizRaeRm7a0j5C4Af4N/OxoY/2uxH2z+0dlaf2wxI/xpPep45M4txH7ggM5Jn3SjDBycwSiwgX2t+6lfmPCDhCv8x/Wgq/LDE/bSe9SH9p8Sb2mkFgT4R7aVE5N4lDGZ7x3oelyuzSjn834Yf4MfumtJMDhvsYz507aE2y0xmKAETTSNzb99tq/AakcTS/9k9oHNdHXICWzyquXKEJDXbQ2ddD41H+mZwUzx2je7r36l7pstsw+CJnyXCr/AIEI/wCtOyvWxMA0yRetE/UUKpeR+MLxoTGHlCFFbEIGbe+AApa9zW3/AOPcbkDuIkRk3geSUKCpEdtb9JkUee/C1QeTkYe1Mt7yi6fB2hfRE9dvRJ4LIp6LMi/ClY9qtKRYkhuDXvfj4J6eHGgHs/nzIragsoI67sARXQ+1IwssKqAqiNQABYAAHQCsjE8PfIODXPzE8OqnmrkpMMjkgMohBtJ2M0pzHV26T4xr2tcee+yem3xNZV1ugWc7Upxh172nnPxNV/lOl5bDpb4k1ZMOve085+JqE5SbFxEkgaOGV1PODIhYHU2tamYbEEOZzONNU6abWCKdSsGDwW0LiJcai7ttygy6c2YYUC4Q6ZsvHoN+NL4bZm08sYTEQFXDWuguRhLqgYZLm/AecXqqu+1g2cpjM1wcxifwg4kB8HjvAG84r2PbG1U0U4pbXsBEy2ucxtZNAT0cPVW1zjTu3w8ll0IVvwuD2pq0UuDcERxs27UFhKIjGGzR5jzJY/MLjje9Y7oOExm9jlxpjZznhG7udIW1vpb61h02AuBTeHb+04wQGnCkoxvCTrEFVOKaABEFunIt72pltfbGJxOUYhi2UkqTHlIzWzahAbaDSrEB4DwatQlNFbmy+cfpRH5HSYubChooYmjtBhgzSshzQ4hWQtZTcM04BHCynqtQ2Y2WQAHnHTmnUaeTyVM7A7oGJwcIhi3WTeCXnKScwaNxfUaXiX8eunviMdCygitePWhAoUSYdrYqKXDsIsKmWPFTLG+KaxjkffOSCnFTzgwvopGhXRDCDHR5c2DhlZY8NKL4iwU4XdDwSLCbTitrbwi7DQD6XugTsiplgUKsy81SM3yhDHITrYHKb6WudTc1KJ3XsVcEpAbRiNvCGfVSxazfWygEcLX01qtk4Ad/X2oqp1y32+64RMLJht0ZTvVczJJeMzSyDREA1aRgDpcAaVTC/ej6f4Wrba21nxJiLlBu4Y4Vs31YlyqTc8TxPRekJJQEIzC+e/HiLca0pcshZbjet0t11esL3VZLPH8mRhK7tYMb3mDKQLqb+H0ggkcNakcPyg2jh4YMI2CHe5IolJcBnkU7wC4NtUyA8QAgueihdBiyjq6lbqQw1HEG4/EVaMZ3SsRLKkjCAZJRMFFwpYIEs3Ova1/LzjS4rINQIYFN6k6jTdECd1Z8T3QMRg1UPgFjUswTNIWs8UYw7KmlgqrYWt08SDVZ5V8t/lywJut3u2Zid4XuXCLpcAiwQcbkkmo7lFyofG7vOsKFM/gEi+8bMb3Yi44X42AvewqHiGo5y+8O2jgwoNA8iju38qCSpVo1MkKkHKWAIUhTYlbgE6A68ToDVv5VclIIosUIYO+JJDuu+uxEckbu+ZCdGAjNwb2zHUjLVDx2JBC6i9tdR02t+FNWb+JdfKO2nB4LGEPpQC3d1hRxRMxfJvADDsY42kniwUWIdc75CX3RPBgbgGQm2gBGhtUiOROzzI3erRpPKjESSMAkeFEq3Ofpcnz2sLUIM3lHtFeZvKvtFV3NrpFPf+UXyU3tvAJDjsRFHfIkjql2zHKDpqOOlM3awUfwL+UUhhLZrllA9IdtKYmUX0I0AHEcQLGrsrGYyJd23kgIqjM3IzZAYi8ekeZLzHnDnbtzz+LjU205o0FVTudYXZ2IzjGxxxiONTnMjAyMXuSQTbgLEDoNDwsOtfaK9zDxl9tLAaGua6OSTShrpT57qfkr93RIsHBljwsWHOcSXdGLMhWdrWsxGqgDUcKo8P1vRPwNJAjxl/8AfVSsScdbkiwABN7jToqXRIbIOTPU8SfyouTopPZe02w8sEygFoijqG4ErYgG2ttKLWyY8biYY8cowab4ljeORjnmaOBiRntwjUkeCQSCKCxJIFgeA0yt0AX6KmcHyg2isSxRSYgRpbKqRtplbOvBL+FrxpuIRoMVjMj25gADU7U0XmAjVX3E8ncQZcK5mgEmDaMRrHA2UAosytJdr2LHKLWW9xoSAYzlJyux2BGHC4hXIjyWOHsqWSBrKzXD6ZTobghrgZhVbbb21mvz8YczBz3t/CACjTLwsALDTQaaUxxeA2jiBGJI8ZKI1yRhopWCL1DTTgPYOoVkiJDzDnHtIHZ5cUyh2Udsk9/j9NfzCuiNtfTR+gv/AJUCtl8k8Ys0ZOExWjrxgcAAML3JFHba7AzRkG/NUesXBrluUcVkSI0sNRQ/ULXwsEONUF9pX30un126f4jWVm0gu+l0Pht8TWVDfZCB1KlS2BHMT0j8TS+ExyhQLpcXBuR1njrSWzhzE87fGq1ylVRNcgXN7+2kysp0uPzQNNfBW4kbmYYfSquyY/qKer+hpymPbxh7T20KjKOqtN8egn21sHkxEOkRviqoxUfD4owJtJ/G/nPbTuLaj+MfePbQVGKbxj7TXseNe9s7a/xHtpTuS8b/ALjfHyTBird2o5x7RkPje+e2llxMh4gnzm/60EoMU1iS7+Ew8I8Bwrf5yccHf3jS4fJWZiNzNe3x8kXpeFuw+CNmY+Jf1XpZfQHu/wBKBh2zKOEr+8a9/tDP9tJ7xojySnRpEb3nyXvSsA6s+iO2UH/DHu/0r0YZT4USHzoOygZh+UuJLBd/Ja/jHtp1BykxFtZ5eLDwjwBIFK/TE9nyZxXtPkhOJS/weA80avkEf+Xi+7XsrwbNg/y8P3a/toLtyoxP28vvGvG5YYr/ADEnvGm/pLEae239x8kHpCW+Hw/KNPzbB/l4fuk/bXvzRh/8vB90n7KCR5Z4v/MSe8aUwvK/Fu1jiJOHjGlv5LYg0VLx+4+S90+W+HwRnl2dBfXDwnzxp+2kfm6D/LwfdJ+2hHFyrxOUE4iW5HjUm/KrE/by+9RQ+SmIPaHB4ob+0fJF6Rlh7vgi+2zYP8vD92v7axMFCOEMXuL2UGW5V4n7eT3jSTcqsT9s/tqTyTxAe+3vPki9JS3wHuCOKxRfYp7i/tpdGT7NfdHZQLw3KPEsG7/ILDSzeSnS7dmyg7+W5A+ueqgh8lJ+K4tD226z5ITiMt8B8Eco8n2a+6OynMeUfUX3f6UAH5QT/bze+aRflDiP8xN77dtWP0TiG8RvefJJM/Ln3T4ea6MjxQHAAeYHsr1toH+L+aubH29P9vL943bWnzzOUc7+W4GnfG7arx+R85BbmdEb8q+SETkCtmldJnaPpX857abttH0vb/WgLLiOaOfJew/xH4+2mMuJ/if327ats5CzjhUxWjv8l4YjBGjSugn2oP8A0/1pvJtZRxKesjtrnqSbyn2ntpBn/wDb148iIzdYze4oxikMaM8V0I+2kH1ox/yXtrWOUMImFiGDEEag3ke1iKAOzFDTRhhcF0BB4EFgDXRu1ogJIwAAAi2AFgBrawrnMTwz0c4MLs1ftTzV+UmxHfZtKIIbTc76X026f4jWUntMrvpb+O3X4xrK1Gt9ULNcbm6sWzV72npH81VXliLTD1/Grbssd7T0j+aqjy30mHr+NFhBpO96szg/tx8ldO5/syKbZ0qDDxtM7SazKcs6qt8scouUZPCt5L9ZD/Y2wsI+Dw2IXCxBhg8ZNlbvgaSFo1VnLeF9Y24DMbUMtl8sMThoZIYZWRJOI6ibBih4qSNCR0VvgOWmKhWJY5iFhV0RcqkBJSDIpBHOBIGhvwrTmMOmYj4jobqVNR6ztMpBqNNwOzfQLJD2ilUZ4+QeBE8qfJ4ysuJMWo8BRhRL3rXmc/XTzdVAVVs1vLb8ansP3RscplYYg5pmzuSqkhsuTMlxzDk5unQKr8fEeer2FSczLl/PvqCG0uTcC+vd1oYjgdE4k0B9N/0oicjeT2HxGzZSMOJsTz8wctGxVfAOHfwLqfCHE6g8RQ5mbT/m/wClTWyOXWJw2HeCJlCtfKxALRZ/D3Z+rmGh/DWrc3CjRpRrYBo4EHUt8R30QMIBur9sfkfgWhgnEGYHCb0rI7HM7Sql2y2GgvYAAa8CadN3O8EFxCbq5z4nI5ds0YhQMgXWxFz03v00O8By/wAVEI1VoyscZhVWjVlKFg1mB4kEAg9HrpVO6VjMkq50O9LsXKDMm9Fn3Z+qCBaseJh2KZ3FkQ0rb+oeNvPw6k0PZw8FXcH4a0pmt7z/AJjSeEPPXz17I3xf85rrwaR29h+yrFEWPk1hW2OMQsTyOoDzur5ZYjezWV+a0WXha/XrrawYXuc4HfFTEzKdxGuaRwQZUd2clTYtoNPB04UOP7eYj5D8j5mQjJntz91cnd38W/Tx6Kewd1PFo7ONySVQAFCQpiBVGUZvCsenQ6aVzMzJYo7PzbyPWcR/UOhpTs3tamnWbAcy1R4Kd21yFwsWzHkVW30cEU+8zk5jLIyFSvg5QBpYXoebNHP9RqZxXL3EyYT5K27yFVRny89kRiyoTe1gT0C/lqG2a3P9RrVw6DNQobxNOqS6ovW1tOA4DZKiFp9laI1gPNRR21yOwIjwTJFKYZJUjaaN1zNvB4MyvqrZukDRdOqhWT8BVo2l3SsTMkCtkG6kSVmA1lkjsIy/mUAWHHjRTsKaislzLkgD2qOy6t4b9XA7bjzS0Vqrviu5zgxHiAIzmvijG28e8Yw4XIAL2YEnXNc1B90bkZhcLhA8KFHTEJCWzs28DwCUswY2BvpzbCoSfun4tkmTvQ3pk5wQ5kEwAkEZzaA26b0y5Q8ucRjYlil3eVWDkquUu6pkDObm5CaaWFY0rJYqyOx0V5LQb+vW1BW2/CnG/WmudDoaBRWBHNfzfpTrZgUyRLJmyFkD5RdspIDZR124U1wJ0fzH4VmGxTRsjoSrIQykdDKQQfURXXy/tvA4KqUXto8jcEcZgkGHIglLIskUpCyZRmVZQ3PDAA3IIJ69NNJ+QuE+TMu5AYo8okDNmUifIqi5tlCG2vG1+OtUnaHdMxcssEl41MBLqFQZWkYFXkcdLEE6cBem8ndBxbQtFnQBs12EahwHfeFQ3ELm6K5X0Zi5aykQimv9Qn3jc8bEdR4bKznh3t4Kx91Hk1hsPDG8EKxEYh4TlLHMqqCC2YnnX6aHqL3uX0TUtyh5ZYnGhVnZMqsWsiKl3YWLNbi1qh4273L6JrVl4ExAkObmTV1981u03S3kF1WqTwZBljDKzKXUMq+Ey3FwvlI4UVNv8ncKZ8ARhImw7zLDdS8TLmHNSaMi5IIJuTc8Da+ogE5UhgSGBuCNCCNQRUttPugYyZ4WeXWFg6WUAGQf4jjgz20v+HGr2NScxMRYLoLqAAg+sW6jWg1PXW3AhDCcADVFJ+SmE3c6biLn/LTfIMymFwsWQ/VCjoFQndF2Dh4tnyCOGJTA8CoyqA1pEBfMw1a511qiPy9xpjlj37ZZS5fmrfvmsmU2uobpAtTXafK7FYiFYZZmeNLWWwF8osuYgXaw4XvXKwcHn4cZj3xQQHAn1nHt24W7E8xGEWCZ7FHf4/8AcT8wro7bQ77H6C/Gub9in+8Rf7ifmFdJba0lj9EVkcqj/VZ2H6haWFe2UDdooN7J6bfE17SmP+lk9NviaylN0CW43KntkLeJPSb4mqlyzwrPiNLWseJtrc1cNkRHcocrEXY3AJFsx6RVV5ZSZZ7ef41ODtD56hPHRWpw/wBsKdSrfzS/8HvivPm1+pPfXtqVTYmJbDnEiGQwA2Mljbp168o4FuANhetpeTGMDxo2GmDS33YMbXewubeYanqrtskncc6a394bXO2w14LC9fgokbNfqT7xe2lEwpU3yA+aRafx8msWzyIuGmLxfSKI2JS+ouLdI1HXUbGecPPTWQoDgebiE/MHXTbdQc26xYZJL2T6zHwgNTa41rc7Ll8T+dacJNYH/cf9KdnZ85hM+6fc3y7zKct+q/68L6cTUwJeHzbTEiEVttrwuFBJrZRfzdL9n/OvbXq7Ok+zPvrUjLsTEh1Q4eYO4uimN8zAcSotcjzUiNkTneHcSndfSd7bmenpzfXThAl9RGPe3s4cbKKu4JOKApYmJiR/GtIRwSScI2tmbpHSxNteo6VvhD3xfPTuKewI/if85r3Rqx2tDzoeHV1KKmiaHZcvRE3vLWvzfL9k3vLUpLgZgiOYpMkhtGxU2c9S6anzVo2yMQZGj3E28UZmXdtmC9ZW1wPLTzLQdefP/Hax22Nl6ruCYjCS9MbW9JaUhjaM5t05061/SvTgpN2Zd0+7BsXyNlB6s1rXvWbMbn+o0LpduU5YhP7fJeJPBIR4OR7FY2I67ix9tbvs+c/4be8tO4sVZQB1U4m2ZiAyIYZc8gzIuRrup1uotciphyrOaYXxiKgH3eHZsvFxrYKI+bpfsm95a9XZ8nTG3vrTw7NmIkIhkIj0kO7ayH+PTm+ukZ8FKiK7xuqP4DlSFb0SRY+qvdGhVpzx/wCPbw4XU1dwWvOjDd6bUHXMptprwraLZ0rLfctqBrmUfGvcE3Nk9H9KkIpiwVVBJIAAAuSei3SamXlHOiuaIhAp1eSEu6lGHZE32R99O2vDsub7L/5E7anJti4kSmH5PLvQMxQIxbKemwvp5aZnZkxRpBDLkQkO+RsqkaEMbWBHlp4k4Rv0g0NPh302324qMzuH1TD5skHGP/5U7a0xCMiMN3xBuc6tYeqnmN2fNEqNJDIiuLozIVDD+Eka6U1Vu9SeY1UnJZjYJcyKXftp4BE0mtwnB2XMwB3VtOmRemkW2NN4qfer21LCdnyqoLE2AAFyT0AAak+Slp+T2LEu4OHl3ts2QKScumumlvL16VciS0MAc/HINK3LRYanTQboQXbD+d6r52XJ0iP71e2vPm1xx3X3nZUv/Z3FsJCMPMRESJLIeYQLkHTiBrbqppidi4lIVnaGRYWtlkKnKb8DfqPQemqboEoDTniTp7TdeGiMF/BI7OhKzxWCHvicGv8AWFdIbZXvyeiP1rm3Yx7/AB/7ifmFdHbcxAE6DnEhVvZSeN7cK+e8qWBsZgaSbHXtC2MLNHGqCW0G77J6bfE15W20orTSg8c7dPlNeUtugQnVXPYOJQYQAnnHeWGvSx/pVA5cnv49fxoh8m9jLJg94WcFd4QARbQk63B+NDjl4e/jzH40GCuaJ4/NWZunR7dSveycSr7COedVMcTrE8b7t1cscuGlXNaQPxGgFh5L1Nw4topsPDJKkmaGZpJzLGd7i5IwMoAPNVVGUXAvp1agbem1vX6+usDeStqJhAivcecFCXGmUWqONRob8DwrdZIiU2XRGB2nCZ3QSR5onwpl56jKEiIbW9iFPG17UCcfIrYmRl1UyuVI6ixIt6qjg/k/Cl8ObsPPWhhmHCTe52fNUAaU0+Z+XBBEfmCWl4f9j/pRW2ZNn2It5VQpERE6OAC+e64adGuCzNaxFtNdBe4lxDWH/N/0pHfm1tbcf6+w1YmZYTcBjMwBaQbivHZCw5Sj8mKdZhh2YSOcHORLmS8+KlMZdYgDzQoFgNPwqRix0bTYhldCsWJkaYhxZV+SKoL68M2nnHkrm8P5PwrYP5PwrHdyaDv8orSnsW1rpm4bcb9Sbz3UnOB8NfPW0p+L/natcGeevG968nax/wCT/nNdgHhsVp6j9lWKN+N30uDwbRTomILwLHkKvDL/ABZXFw0a3YgW4dOlpTZkpGJmhKsDEuEWNmIzyxJMxllOt8pYt6h5bVzy2IJABJIF7C+gvxsOi9hfzVrnHVXLP5O5wRzrdyPU0qQRfMK6adZpsrAjU28Ub9u4hW2ZiXVgYtziUBDDKZGxRKj0iOHnoO7M8P1GmgkXqNOdmHvnqrXw2QEgx7c+bMa6U+5qetKiPz7JfZUxWeEgqCJEIL+CCGBBf+EdPko3bZwcs2KwojmMZkWXfxgq4WG67ySAkZ1EhyqD/ELWsaATtr7K2mxZa17mwCi5Jso4AX4AdXRQz+H9NbBc14aWtIu3Nq2nEKWPy1sugtmbRMi4iSVNyVnmMyMQCke4tEZdbXKhTfr81VnuizA7LuCMjnC7nUEELGc+QX6Om1B4nyfhWBqzpfk62FHbFEUWINMvDrzdx2HFMMaopRPtn+DJ6J+FTfInEMmOwzK0akOLGS4TUEWYjhfgD12qCwHB+rKfhWu8FreSuvgtbF51hNnNp31GiqmxqjtisIxx6FZnWMQ7zEQFkZ1yPmiiRjzgJHuePBTqAQAhFtMvgZpZcqWix4nXOLRyySAxxnXVrXA6/XQMmxJYksSxPEnUnzk+StS3k/CuWPJkFgDozaimkOmla+9fXU3sOutjnurxRg7r+JU4M89TvMWkkXOBzRjDqpZBfwcwPr89CWP6KX0T8KQzUpH9HJ6Jq/LyTZCSdAD81ya0ptTSp4IHOzuqrFyQxRTHYZg6RkOOdJ4A0I52o0PDiLXopbVwyvj4V+UbtDFIcVAZFICZ0KohbVd62p1Byr0UDpZKby4gk3Op8utWsaw0TkZkQRA2jS27Q7Wt7kaV79N6xCflFKI97E24Gzy4h4o2TEzvMu9Q7tGhtHwNm5thcX1vUHyu2lC2yZGWSO0uGwaRgMty8bMXXLe4Kgi+nR5KDrP5K1z1zw5Pw4cUPEXQtNMvC9PaOp04Djqnc6SKUT3Y3/7EXpp+YV0htWH+8AkgXEf4Xvwrm3Yp/vEX+4n5hXS+Owu8nN2ZcoQC1unNfiDWFyqcDEZ2H6tV2QAqaoE7Y1xExHAyOR7x8lZWbWW08o6pH/MayhboEStexJZhhxkD5OfmsBltmN71TuV+GR8Rdi3SNDbpPbV75P7TRcFkJOZt4BppziQKH/LJu/8At+NDgjQ6fIeLX+asTlej9yivkMP+p6mHZWjYSH/U98dlWeXkJlwMWJfEIjTAMisLKUJtYOdDIL5svUDTx+5fd4gmLR43EpMgQ6CBQzlBfnrqACNK684lhbahwG40d7uu3/3aqxObeqYIYv8AV98ftrAE4Ayg+n/Srvh+5HI0jqcQgW8axtkJ3hmXOtxfmCwseNUfclJSjeErFT51Nj+NWJeZkJolsAAkUJsd9Nf4N1DmObqlMNs5TmLM/hMND1Uqdnw9cvvDspFnIB9N/wBKtsvIPLg4cQ+JjjebIUVtEKSEAWfpdfCZegUxsSSl4bDHHtGg1N/l9dENHONlVDgoh0y++OyvBh4h0ze+OyrtL3LjmUri42iMUsrOEOiwMqsVW/OBLCxBsa3XuQy5pVOIQMkjRxjKx3hWMS6n6gyny6g0j0rgtKgjjo/jTh/NdEXNRFSY0UkKrTAnQc8dlbYPZiEEu8nhMND1MR1Ujgm5y+f9KU3tgfSf8xrT5iA6O0ZbUP2SySAlTs2HxpfeHZSTYKIfWm94dlXXaXc7WE4dZMZEjykBs4KgAqWDRk2zqNFJ6yKVg7lLtKy/KUCBIWDbs5icQzJGrITdTddb9BFUnYnggGY/R+xpw4+F9EfNxFRPk8Y4Gb3x2UpFAHOVXlXzuOj1Va8b3PZI8JJM0qZ41dzGFOqRSGNiH4XuL2tVS2b4fqNWYUSQmWOMuAaGh11+f1FkLmubqlMLsxCgZnkueogD1aV6+zYvGm94dlKbJwrTSxQqQGkZUBJsAWNgT5Naue0eQaJiBA2MjXmFmDKd5mUquVY73bNclbcQK86LhstDhtmBctzaONgL6V/mi9le4khUP5FEOmb3x2V6MPEOBn98dlXhe5PKd9/eI7xu6IApO8MaB2ub8zTS2uoNRfKDkE+FwonMysRu94mUjLvlzLZr2by8KCFP4LEeGQyCSQB7Wp0/nG2qkw4gFSq42HDq2V5RlBNi9wbDzCnsOyI8gJkmvYXAYdXRpTPAjmyeb9KmuTOymxk0WHVgpf6xvYZVJOnSbDQVdEvLNfEfEFGtFTrYDVLubBRkmzIfGn98ftpE4KEdM/vj9tXY9z9GxTwLi00CZVKlpc0jFcjRgggra7dQINJSdzGTcySb9CyCdlUKSHTCtkkObgCTwFVOnYEKZnXNNQ8a6bd/DeiPJFVN+TxDgZ/vB2UhiYAyOVaTQXsz5r/gKtXK/ufvgYd4ZlktIIpAFK5XZBILE+ELHjpVUX6KTzV6I+QmZYxZUVFxW/3XqOafWUqdjRBQS8x0B8P+lN32ZB1ze+P21KbB2W+MxEWHRlVnBALXsMqljw46DhUxNyDj+VPCMYgCqrWKEy5mOXdmIG+YWubdBFPmYmFyhEOY9rLm0cbabA92tkLWvdcKmNgoR9t94P20m0EI4b37wftq8Q9yiR96PlCBlkkijAUkO0S52ub2TTTp1FRm2O51JBgziDMpZUikePKRlWckJZuBNxqLVR9I4K5waylSQBZ2p028dK21TObibqu7PRTPHlLi0iHV7/WHkroja2PKzqFDXyoTlAPXauc9kDv0fpr+YV0fi8omBbpWO3TwBriOVbWNjMyilj9QtXDa1NBVA7aid/luRfeNfz5jWV5tdr4iY9cjn+Y1lA3QKCp7ZX0Kek3xqr8tT3/2/GrRs36FPOfjVR5bt38C/Qfj/SvYU8MnKnrVqb/6cfJWfZ3L7DRbLOG3cjOwCPExvGTmBMwLE5CRplUDXXy1Iv3UMIHhWOOfcqJlNwuaJJkCqkQzm6ra9iQOFqEhby16JB1/Gtl0jJvcS5zrkn2uIp4bfcLIzORfwvdbwwlctHNkVoWiICFn3MZSzgtZbnW4J0oYz4neTNIRYu5e3UWa9vxqPWQdf4Gl4yLi7fgeyrsjAlZVxdCOoAueHnugeXO1TmZtP+x/0q+4Dl/hotmDD7pnZsivExzRHIwZ5QWJsXGmUWFxe3WOZcQDoD9ZjwPA2tSZby/geynRRLzEJrIjj6pBsaacf5XgobVuiLmI7quELLGsU+53M8TMQmdFmZGRUGY3VAuW1xpa3Cto+6/h88zmKa++eWEDJzg0IhAkN+bwzaX9fSIBKOv8DWyv5fwPZVD0VhxsXO/d11/HZ13R849PcEbOtZM35n/OaTwzKGBZrAfwt2VpJiA3C/Fug8CxNdD0qG2I01Gh37EjKUTpe6RgzBhoTh3eNHV5InIYRBVIKxFjdrnnC5AA004U9g7rmGErZo52jCQASWQyO+HkZ7uC1rG4F7k8euhAzW6/YeyvN95/YaxH4Zh7qhznbn29ya9/13qU4PciTj+6TDLgpY93IJpEliAuuQLLKZcxbwrjha2tUjZh5/qNR6P5/dNO8JKqHMxPDxW/UVoybJWUY4QT7Rrc17upLeXO1S+AxKpLGzpnVWVmS+XOoIJW41FxpeiTj+6fg5Joc0UzJFG4SU2MsbuVKZLtc5ACuYm5468SKTJfhf3SfgK0L26/dPZUzEOTmmQzFeatFPVdTUU7/wCGoUguaTRF1e6/Ad+xhkBMjvEBls2eMR9910N7k2v66guVfLyHFYNYUSQSMYTJmy5F3CFRksbtc9drUPt6Os+6a3R79J91uyqsDDsLhRWxGONQQR63Dz1PX1WRF7yKKQwDc2T0T8KkeTe044MRFLKhkRDcqrFW4GxVgQQwOvEcKh4MQiBrsbkEDmsPiK034I0v7rdldBCm5dzoge6zhTWhvwIVfKdUVsT3TsI2L3rRyndxxpHOqrvWKOWfQkWVwcvXa9wL01l7qkJw8w3UglZcUkajLky4pwwLNe4K24AG9Cx5fP7p7K1M46/wNc+7DMKoAXuNKC7+HnvtwAT87/4EROX3dAhx0G7iSRWeYTSZ8oClYhHlWxObhe5tVGjbvcvommiyA9P4N2UpvlVHu2pBAFj0+cVYhiVlZYwYBtc3NdUJzONSp3YG0o4MTFLKhkRDdlVircDYqwIIINiNRwq+bQ7puDfFBmSVhHEEjxKqBLnBuWAuLAi49uljQnfEA8D+DdlN2nHX+B7KsYqyRnIjYj3mobl9V1Bfft+u4NAvQy5ooAi3h+6zhwZnMUobfSyxKAhDCWPIA5vzTfU2v66iuUPdFhxGz2hCSCaSLDxPcLkX5OSSQbkm99BahwZx1j2HsrwTeUew9lYgw/DmvD2uNQQfa4eep+wsm530Ujsg9/j9NPzCuidsfTJ6C/rXOOypAJ47sPDTr8YV0btf6ZPQX9a57lPED4sMjgfstbCR6xQS2h9LJ6bfE1lK4+Lvsnpt0+U+SsqW6BIcblTGzD3lPOfjUDymnyzk311+NTmzT3pfOfjVZ5YN36/n+NNwY5Z6vanzl5cfJMxtEjprRtpP434Dsq+7G5OwT7HZocMsuJyOz5iySZgSI5ID4LooNig49JuLGyLyAwiNhFOGDbsTLMzK1pZIYgQW61L5iOg26RXRReUrIJcxzDUEjbYa66HbvWMJet0HfnOTxjWqY9ydWJ6OPXRkwvI7BiUucPEwlOEXKQSqCcHebsX5pJsR1UG9o4cR4mVF8FJXUX6lYgfgKtyWNiec5jWkUAN6b9h2UOg5U4wuICA20u7fhalTtVvGNR8nA+m36UTdk7Ajn2LaHDoZyjO28BV2IayzQycGVQbZdBrY26XvxMSMBjiKgkDYUruaoBDDyh6+1X8Y1odqyeO1GnEcjMNEYSMKgEOHxRJdNHkhMaxvJfws3PcX4g3pdeR+DWaZfk8REs7IbrfKowwktH4nP10rMPLGHtDPe3jTjwv4JvRkEIMezMAWJBOuvGl8Jiyim3jP+Y1H4M89a3c2Hrf8xrpGxS6O13Ufsq5aKUUidqt4x9tJNtV/Hb20VX5JJi8JhEigjjAaHfBlyTRhrbx1YfSLIAePn4iwmW5L4cYppPkkSI0WFCq0a2BknZZhbhmCsoJ4jSsSJyvhw7GHe9qt2IA7/tuKEtEtVA87Vbx39tbYPFszc4kix4m9Fbb3JnCxYDEKkMYtFiZVbKMwaOfKlm4gBdLX4UJNmDn+o1pyOMtxKG8sbTKaXpfu+iB8LIpDBY0rEoBOg6PwreTa7H6xHmNM9nW3kQKlwWS6jiwLC6jynh66M2O5KpPicLIsERgjEhKBMknMFlgkTwSA5GvkPXcumsXhYbCgiIyoc2tagaNBpfUnTzUNhZyUHG2q/jt7a0O1pPtG9tG+PkjhhLiFfDxWlndRdF+jGHUrk8UZgTp03qr8vdg4eLZvMijVo/k2VgoDHeA58zcWvx1qhA5Xy8aKyEIRGYgVq33vI28epGZWgqhzDiS6yZyW5ptfXiKkotqERqAT4IHHqFQ+BHNk9E/CpfknGr4vDq8bTIWGaNRcsLHo6bcbdIFbrXgRIsVwrlFe6p3t9kjKDZIvtd/HNN32tJ47UZZOR8Um0EmaCF4N39RfpGZ1jG8jIsN2CxJ8mtiLUzxfJfDLFiEMEQLDHSXK2ZTA43GQ/VUKwNhpwrnzyvlQG/0TUgVu00uajXYCvzoaFP6KUIH2vJ47e2m8uILxyZiTzdL9FEruncn8PDgyYoY42hxMcKsosxRsOshzn6xzEm5/+xig73J6JqwMVbiMm6KxuUXFLcK7dqgwsjqKfO1SEUA2sBTZ9sP4x/ClOTSI+LgSWN5Iy4DogJZl6gBqesga2BonY3kVFJj4ZTh4jhljckxA2lIZI40eK3MZM2pub5STaxAuYjjMHDXthPZWrS6ttRtcipNPp10BkHPdCN9rP4x/Ckn2s/jH8KNWF5CYMyTK+GS0mJkiGhBSNIM67rXm3Ivccb+a1Y5Sck8LHst2WFRJFhsJMJBfOz4hmWTOb2I5ugtpfzVit5WwYjwxsMipA0b72+uxt4hO6NQId4DFs80eY356294V0Dtc9+j9Bf1rnfZH0yemv5hXQu1278noL+tcnyrcXR2E8D9ls4QKOKDO0PpZPTb4msrzH/Syem3xNZS26BJdqVMbPbvS+c/Gqxyybvw9fxq04Ad6Xz/+VVflXhXaeygEAdJA6T11OGEibq0VN0+b/wDwHyWYPl7iosKcKjgR2KhsozojG7oj8QrGxPm0tW+F7omNjWICdiIixXNz75xZg+a+YWJ0PCoP5sk6l95e2tTs+TqX317a6IyTHVJl61NT6mpNq6LHz/7KxQ90nGrJJIJRmfKCDGhVd2LR5FIsmW5tbrqvb4s+Ykkk3JPEkm5J89YNnv0mP3x+lbrhipB72f8AkTVmBLiBVzIOXsbSw0UF1d17K+n/ADf9Kk4uWeJTCnCrKwhPQLXAOrIG4hSdSB1eeo2HBPJe5Qc48b8em1qU+Y2+0j/m7Ka2E6PDAMLMBcVANxuhzBp1T/CctsXGIsk7ARBwgOU2Ehu4NxzgT41+i1qVj5fY0GUjEveU5nPNuWy5bjTmnLpzbaAVFfNBH+JF/N+2vRsr/Vi9jH9Kk4cHGplRfX1W8a/W/ap5zrSeFPPXz1vM1va/5zS0WFsRlkjLdHMaswuyXkBJdF5zcVPWb8Oi9XP6wigZDWh4dXWl1HFOsXytxEmHTDvMxiTgvmtlDHiwW2gPCl8Ny6xkbB0xDBhGsQNl8CMkotittCTY8deNMjsD/Wj9at2Vp8x/68Xut2UsyVQWmVBBqfZabnU/PdFzn+31Ts8rcUYGw5xEhiYkspINyzZmubZrFtSL2NzTTZrc/wBVbLsO3GaP3G7K3iwZBO7kQm32Z4evSrEOE+Cx2SBlrc0DRXtuhc4Hf6pDe5bW4gAgjo7Kkdq8r8TiDEZpmYxAZNeBBvmI6WJtdjroKQw2xGdFYyotxwKkkeSvH5Of68fuN/WmVdFZDcYGYtAoSAaWoaX3XqgEiqe/27xg3v8AeHG+N5LBecSoQkac05QBpbhTbG8qsTNCkEkzNElsqG1hlFluQLmw4XJpsdh/68Xut+2sXYwHGeL3H7BSWyoDg5soBSh9hooRYH5DTgpL/wDb6rzBPo48h+FbYbHNEyOjFXWxVhoQRwIrV8Oyq2R4zoSbKRw6NacJsF2RSZYxcA+C3SKswo8RsR7TDJJGlvG6A01qnO0eWuKmxCYh5TvI7bsgAKlteao01Op66x+XGMMckZnYrKXL6Lc7zWQA2uobpAsKYvyeP20PsfspE7FP20P8/wC2qJlGFoZ0QUGnqC16/W6Zn/2T7a/K/E4qNI55i6IbgWAuwGUMxAuxA0uai0bmSeiaV+aCP8WH+fspKbDsqNlaNhbnWzcPXS4kN0GAWtg5G3NgAL70C9mDjqnMG0GidZI2KuhDKw4gjgak9pd0DFzSxymXKYrZFTmKDcFiVGhLMMxv0+TSoz5mmIv3rh4xpBthy/6fv9tWJukw9sR0uXECgJbU0OqhrgLVVgTun45TIRMLyMXJKKSrFchMdxzOaLafrTLF8uMTJhRhWdd2FRCcih2SP6NWfiVUnSoc7Jk/g98dteHZcg6E+8XtrM6DBDgWytND7HDTbZMz/wC3ildkP3+P01/MK6E2ubzp/tr+tc+bPgZZo+avhpwYH6w6jXQO2GtOvlQH41yXKUudGZmBFjqKcFtYTqUHcf8ASyem3xNZWbQ+lk9NviaypboEh2pU/s6PvCnyn81VjlTLab2/GrlsuL+7r5z+aqXyx+m9Z+NMwV397brT50f24+STj5P4poBiBBIYiwUPbQljYW6bX0zcL6XpSfkfjVkSNsPIHkJCLpc5RdunSw1uaIGBxkZ2NG0s8YMaIsboxUhg4Iw88Ybvg0vwGmunEzDbRwyYiNpZcJv5WxAEkeRA8bxjIXIZrXawGc3uKvxOUM0xzmgCxcNHbC240976DVZQgtQng5F455JI1w754rZwSotmF1sSbMSNQATfoqDW4axFiDYg9B6aOuG5RYXeshxEAMJwhcmRQtolO8yNezkfw340E9p4hZMTK66q8rsvmZyR+BrQwvFJice5sUAAAEUB3HXx1HVxQRGBostlmIU28dv0qcXkdjGw64gR8xyoXnKGs5Co5Um4RmNgT8Nar8p5v/N/0on4Pb2F+aYhNOGaPdCGw79FIjgumUaPEq2YFrg8OIFW5udjykCEYO7gDYmx4U+v10QMaHE1VQPIfGb4Q5Y95ZmIEsZyLHbOZCG5gFxxrePud44mUboAxMUILqCzBc5EevO5lm07aIknLDBh1RsVFJI8WKQzZcoAlZDEJCigDQdR4eWlRy/wJlmffoBHO8guGvIpwwiG605xz3HRw81Yp5Q4pSoZt8D9c1OOh047p3Ms4oKYRuevnpzHOQv/ACf8xprg/DWlZDzR53/O1dxCcekNJ4H7KoQrbL3P8aN1zUzSsFy7wXRmUsofquoJpvguQ+KmleKMwsYwpZhMpUFyVRcwvziRa3m66umI5Z4Ex4ItiHaRHXLMEG+hjCFX3vMKnnaDQ3Gutr05wXdDwYkyyYkMViw+aYq5EjQzM7jwbk5SNbWua5R2P4u1poypv/jfs7tuALbGvHVWOah/woeTch8WmHfEMqKqZiylxnyxtkdsvihtKhdmuc58xolbc5e4SbBThZCJHjnjWMo2YmWfOhvbKFy9ZoZbNbn+o1s4biE5Nwohmm5SDb1SLfPXtSojGt9lSGy1eXdRRgl3IVBwuW0A14eerBiu57i1kyXhPe2kLbwBAIyokBJ4FSwHtNVrZWJWOeFmLqivGzGM2dVBBJQ+MBqPLRQ2ry0wTYhWTEmOZoJFbExplDZijQrLzCb2F2KgEHTThU4liU7KNgNlW1BZf1HOuANSNPr1HbzIbXVzKkYPkNi50lePdOsbFLrKpzsqhmEdtGsD8R0Uz2tyRxWHw6YiRVCNl0DAsm8F0zr0XFEuPumYHPO+9sFld1GRryhoAnM04l78bddVzlxyyw2I2eEjkzSSfJ7x5Wum5Vs+YkAcTYWJvWVBx/Fokwxj4dGktB9RwsRe9fnXbdMMGGBqh/hXOV/N+lSuyMJLiXjghXNI4sovbgLkknoAF6h8G9g/on4VM8j9opBi4JJJXhVTrIgDFbqQLgggqeBFjoTXTNjPhiPEZdwbUWJvelhc9gvwVegJAKlJ+QWLEjp3ohFV85lVUZHJCMrN0Egj/wBFR/8AY7FtDJOqK0cee5DqSwiNpGQX5yqekUQZuU+DGMk3WJjhZkh37KO8zSJITKAzK31SdVte/G9yE5+WeCME7LNGoCY6NI7EMxxDqYii28E2v0Wv7OSPKTFMo9Wtcv8AjeNRfelzpS30VrmWfwoc7c5KYvCRJJPHlViF8JSVYjMFcA3Viutj0VDK/e5PMaJfdN5T4WfCMIZkkaXEpMFW+ZUXDrGd5pzTmXhQyjbvcnmNX5afmJyTL5gUdUjQjwN+r5JbmBrrKawMUs7pFEpd20VRxOlzx0AA1uafz8jMcsjx7hiyKHOVlIKNcKwJIBBsdR1U35E7QEOOw7tNuACbyZcwF1IswP1T4J8hvpaiVjNpYdcXIkU+HjkaCPfRyESQl1clo42kbImhJta3A2ven4zjc1JR2w4NKZa3a43rc1FqAfW9BSsQoTXCpQuTkvjHWVlgcrESshABsVF2HHnEDU2vTTFbCxMcCzvDIsLWKuRoQ3gnyA9BPH10Zdn7cwQaUxSwLFDiMQzAOqDK8NgUH1gXuObfW9QPKva0LbJkKyRne4bBRoA6li8TOZFKg5gVBF7isNvKebiRQwtFCWjRwPrffcdXencw0BCzZT9+T01/MKPm137+vkjHxNAHZR78npr+YUd9st39f9sfE1lcpiXRmE8D9lq4V7yFOO+lk9Jviaysxq98fU+E3QOs1lLboEl2pVh2Vt6IYdFJN73OmmrXqs8pYDPLmQra54m3E+akcPjFUAFgCONyBr1anjTyPGw9JjPlMgrTk5eHLxOdbWvmpiRTFYGOUINiSeNGPJmPZXjbEcDwo/ePZRZ2DyqwMeHgDSwK8eY5SwvnK4gFrgaXzxDMDfr8EU9blhgN6rifDgBpTfNYq0hQhrZTxUOubU3NiLEmtPpzgdFT5tvBBf5nccSnvf0rU4AgjnL6ieyrXtLaEBllyGEpnYrYqLqWOU2HDS2nRUfLtCL/AE/UVP60ZnXAKeZbRQGKawtpfMx9trU1M9Xnknymw2HxOeVI5FKMoBRX1OUjTr040S9g8p8Piw5gwsB3ZAa8AWxIJHwrLj43Elhly2G9/JHDk+c9kjvXPfyivVnrpxMTbhh4B/1ilRjz9lD7ij9aqfqp3w+P4TvRkTiFzPhScw1A9YraebQW1sW/Fia6X+cj9nB7q1su1D1Qj1LRDlXR2YMv2/hCcMfuQuXzI3UfZWZ26jXUQ2seqH+SvTtc9cI9ztrx5WP+Fe9HO4hcuqH8VvYad4KNg1yCBbqNdJnHSuSROiDhYLEfXcm9Y+1pNE30Ya9i1or+U24VP6piUoWHx8kHQCaioXNUit0K3AdBpu+fxW9hrp07TkTjPG9+sRC3u1pHipmGb5QgvrbLDp5Oup/VcWgaGG1Bv5L3QCBmzBcxlm6j7KwM3VXTXz0/XD7E7a8+eG64fdWl/quJWuXx/Cd6Ld8QXN2GNg19Lg6ddJvLXSnzo/VB7q14dpt4sHuLRQ+VbmEkM16/wveinn3guZDiKz5RXTXzk32cHuL21q2PJ4wwH/rHbUHlW8+74/hT6JicQuZxNSsbcx7kajTWujmmB44bDH/qHbWhdB//ACYT7kUD+UuduVzfH8L3oqLxC51eSkTL5K6Ld4zxwGDP/WOym8kGG6dm4E/9S/tq2/lVn0bT5/hD6KjBc+bzyV5m8lH58PhCNdl4L1IB8Fps+zsD07Lw/qJH6Uv9SA6hR6NjDZBPZZ78npr+YUdtsv39f9tf1pn8g2dx+bEBBBBWRl4ajh5a8xuM3kwYIyiwUXIPDrIA+FYeJzjZxzXN2r40WhJQHwah41Qxx7HeycfDb4msqTnHObhxPR5ayrodZZ7mGpRYXYeHJJMERJvclFP6V7JsaDTvEP3adlZWVyed3FbdASnMPJ/DEa4eA/8AWnZSw5PYYcMNB90nZWVlJzurqqjgKrG2Bhv8vD92nZTHEbBw/wBhD92vZXtZRNe6uqOEBVV7b+yIURmWKNSAxBCAcAfJQx5JoHV2bU5viCaysrpcI9YOrfT7qvidstP5orJ8iTxR0/GmmNwqAaKvsFZWVuhorosYkpiYF8VfdHZWCNRwVPdXsrKyioENSvQo8RPcXspXKthzE6fqL5PJXlZRZRwUVK1YDxU9xeykwB4qe4vZWVlRQL1VuFHip7i9lb7tfET3F7K8rKW4BNXu5XxE9xeysbDp9nH7i9lZWUBCILz5KniJ7i9lephU8RPdHZWVlSQFKWXCp4i+6Kdy7PjynmL7KysoQAhJKawYNerr6T205GGA4Zh5mbq89eVlQ5oropDjxSjYMDpk+8k/dSZQjg8v3r/urKylZWnZTndxWM7AaSS/eyfupu+PlHCWX7x+2srKgw2cB3KRFf8AEe9MH5QYgcJpPeJ6uum8vK3FA6TN09Cno8orKyidBh1PqjuCJkaJT2j3pRMUxAJNydToOJrKysoKBBUr/9k=" id="140" name="Shape 140"/>
          <p:cNvSpPr/>
          <p:nvPr/>
        </p:nvSpPr>
        <p:spPr>
          <a:xfrm>
            <a:off x="77788" y="-901700"/>
            <a:ext cx="2457450" cy="18573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pic>
        <p:nvPicPr>
          <p:cNvPr descr="http://www.atpm.com/8.02/images/jeopardy-starting-board.gif" id="141" name="Shape 141"/>
          <p:cNvPicPr preferRelativeResize="0"/>
          <p:nvPr/>
        </p:nvPicPr>
        <p:blipFill rotWithShape="1">
          <a:blip r:embed="rId3">
            <a:alphaModFix/>
          </a:blip>
          <a:srcRect b="0" l="0" r="0" t="0"/>
          <a:stretch/>
        </p:blipFill>
        <p:spPr>
          <a:xfrm>
            <a:off x="7620000" y="304800"/>
            <a:ext cx="1420136" cy="10741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Example Division of Labor</a:t>
            </a:r>
          </a:p>
        </p:txBody>
      </p:sp>
      <p:sp>
        <p:nvSpPr>
          <p:cNvPr id="385" name="Shape 385"/>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WISDM Actitracker app: dumb client</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May move transformation to client soon</a:t>
            </a:r>
          </a:p>
          <a:p>
            <a:pPr indent="-324612" lvl="0" marL="438912" marR="0" rtl="0" algn="l">
              <a:lnSpc>
                <a:spcPct val="9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CenceMe Application</a:t>
            </a:r>
            <a:r>
              <a:rPr b="0" baseline="30000" i="0" lang="fr-FR" sz="2960" u="none" cap="none" strike="noStrike">
                <a:solidFill>
                  <a:srgbClr val="F2F2F2"/>
                </a:solidFill>
                <a:latin typeface="Corbel"/>
                <a:ea typeface="Corbel"/>
                <a:cs typeface="Corbel"/>
                <a:sym typeface="Corbel"/>
              </a:rPr>
              <a:t>21</a:t>
            </a:r>
            <a:r>
              <a:rPr b="0" i="0" lang="fr-FR" sz="2960" u="none" cap="none" strike="noStrike">
                <a:solidFill>
                  <a:srgbClr val="F2F2F2"/>
                </a:solidFill>
                <a:latin typeface="Corbel"/>
                <a:ea typeface="Corbel"/>
                <a:cs typeface="Corbel"/>
                <a:sym typeface="Corbel"/>
              </a:rPr>
              <a:t> </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Features generated from raw data on the phone</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Activity classifier trained off line on server but universal model exported to phone (small DT)</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Backend servers generate higher level “facts”</a:t>
            </a:r>
            <a:br>
              <a:rPr b="0" i="0" lang="fr-FR" sz="2590" u="none" cap="none" strike="noStrike">
                <a:solidFill>
                  <a:srgbClr val="F2F2F2"/>
                </a:solidFill>
                <a:latin typeface="Corbel"/>
                <a:ea typeface="Corbel"/>
                <a:cs typeface="Corbel"/>
                <a:sym typeface="Corbel"/>
              </a:rPr>
            </a:br>
            <a:r>
              <a:rPr b="0" i="0" lang="fr-FR" sz="2590" u="none" cap="none" strike="noStrike">
                <a:solidFill>
                  <a:srgbClr val="F2F2F2"/>
                </a:solidFill>
                <a:latin typeface="Corbel"/>
                <a:ea typeface="Corbel"/>
                <a:cs typeface="Corbel"/>
                <a:sym typeface="Corbel"/>
              </a:rPr>
              <a:t>based on phone classification (“primitives”)</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Higher level facts include social context (meeting, partying, dancing), significant places, &amp; crowdsourcing</a:t>
            </a:r>
          </a:p>
          <a:p>
            <a:pPr indent="-274319" lvl="1" marL="731520" marR="0" rtl="0" algn="l">
              <a:lnSpc>
                <a:spcPct val="90000"/>
              </a:lnSpc>
              <a:spcBef>
                <a:spcPts val="518"/>
              </a:spcBef>
              <a:buClr>
                <a:schemeClr val="accent2"/>
              </a:buClr>
              <a:buSzPct val="89653"/>
              <a:buFont typeface="Noto Sans Symbols"/>
              <a:buNone/>
            </a:pPr>
            <a:r>
              <a:t/>
            </a:r>
            <a:endParaRPr b="0" i="0" sz="2590" u="none" cap="none" strike="noStrike">
              <a:solidFill>
                <a:srgbClr val="F2F2F2"/>
              </a:solidFill>
              <a:latin typeface="Corbel"/>
              <a:ea typeface="Corbel"/>
              <a:cs typeface="Corbel"/>
              <a:sym typeface="Corbel"/>
            </a:endParaRPr>
          </a:p>
        </p:txBody>
      </p:sp>
      <p:sp>
        <p:nvSpPr>
          <p:cNvPr id="386" name="Shape 38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387" name="Shape 38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388" name="Shape 38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533400" y="118872"/>
            <a:ext cx="8382000" cy="1636776"/>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Mobile Platform Considerations</a:t>
            </a:r>
          </a:p>
        </p:txBody>
      </p:sp>
      <p:sp>
        <p:nvSpPr>
          <p:cNvPr id="394" name="Shape 394"/>
          <p:cNvSpPr txBox="1"/>
          <p:nvPr>
            <p:ph idx="1" type="body"/>
          </p:nvPr>
        </p:nvSpPr>
        <p:spPr>
          <a:xfrm>
            <a:off x="740664" y="1828800"/>
            <a:ext cx="8022336" cy="685800"/>
          </a:xfrm>
          <a:prstGeom prst="rect">
            <a:avLst/>
          </a:prstGeom>
          <a:noFill/>
          <a:ln>
            <a:noFill/>
          </a:ln>
        </p:spPr>
        <p:txBody>
          <a:bodyPr anchorCtr="0" anchor="t" bIns="0" lIns="146300" rIns="45700" wrap="square" tIns="0">
            <a:noAutofit/>
          </a:bodyPr>
          <a:lstStyle/>
          <a:p>
            <a:pPr indent="-101600" lvl="0" marL="0" marR="0" rtl="0" algn="l">
              <a:spcBef>
                <a:spcPts val="0"/>
              </a:spcBef>
              <a:buClr>
                <a:srgbClr val="A4CA1B"/>
              </a:buClr>
              <a:buSzPct val="80000"/>
              <a:buFont typeface="Noto Sans Symbols"/>
              <a:buNone/>
            </a:pPr>
            <a:r>
              <a:rPr b="0" i="0" lang="fr-FR" sz="2000" u="none" cap="none" strike="noStrike">
                <a:solidFill>
                  <a:srgbClr val="FFFFFF"/>
                </a:solidFill>
                <a:latin typeface="Corbel"/>
                <a:ea typeface="Corbel"/>
                <a:cs typeface="Corbel"/>
                <a:sym typeface="Corbel"/>
              </a:rPr>
              <a:t>Apple iOS, Android, Windows Phone 7, …</a:t>
            </a:r>
          </a:p>
        </p:txBody>
      </p:sp>
      <p:sp>
        <p:nvSpPr>
          <p:cNvPr id="395" name="Shape 39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396" name="Shape 396"/>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397" name="Shape 39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id="398" name="Shape 398"/>
          <p:cNvPicPr preferRelativeResize="0"/>
          <p:nvPr/>
        </p:nvPicPr>
        <p:blipFill rotWithShape="1">
          <a:blip r:embed="rId3">
            <a:alphaModFix/>
          </a:blip>
          <a:srcRect b="0" l="0" r="0" t="0"/>
          <a:stretch/>
        </p:blipFill>
        <p:spPr>
          <a:xfrm>
            <a:off x="381000" y="3200400"/>
            <a:ext cx="1821470" cy="1463620"/>
          </a:xfrm>
          <a:prstGeom prst="rect">
            <a:avLst/>
          </a:prstGeom>
          <a:noFill/>
          <a:ln>
            <a:noFill/>
          </a:ln>
        </p:spPr>
      </p:pic>
      <p:pic>
        <p:nvPicPr>
          <p:cNvPr id="399" name="Shape 399"/>
          <p:cNvPicPr preferRelativeResize="0"/>
          <p:nvPr/>
        </p:nvPicPr>
        <p:blipFill rotWithShape="1">
          <a:blip r:embed="rId4">
            <a:alphaModFix/>
          </a:blip>
          <a:srcRect b="0" l="0" r="0" t="0"/>
          <a:stretch/>
        </p:blipFill>
        <p:spPr>
          <a:xfrm>
            <a:off x="1447800" y="4800600"/>
            <a:ext cx="1896459" cy="1496623"/>
          </a:xfrm>
          <a:prstGeom prst="rect">
            <a:avLst/>
          </a:prstGeom>
          <a:noFill/>
          <a:ln>
            <a:noFill/>
          </a:ln>
        </p:spPr>
      </p:pic>
      <p:pic>
        <p:nvPicPr>
          <p:cNvPr descr="http://p.nanapi.jp/r/20110125/20110125061942.jpg" id="400" name="Shape 400"/>
          <p:cNvPicPr preferRelativeResize="0"/>
          <p:nvPr/>
        </p:nvPicPr>
        <p:blipFill rotWithShape="1">
          <a:blip r:embed="rId5">
            <a:alphaModFix/>
          </a:blip>
          <a:srcRect b="0" l="0" r="0" t="0"/>
          <a:stretch/>
        </p:blipFill>
        <p:spPr>
          <a:xfrm>
            <a:off x="5486400" y="3200400"/>
            <a:ext cx="1524000" cy="1524000"/>
          </a:xfrm>
          <a:prstGeom prst="rect">
            <a:avLst/>
          </a:prstGeom>
          <a:noFill/>
          <a:ln>
            <a:noFill/>
          </a:ln>
        </p:spPr>
      </p:pic>
      <p:pic>
        <p:nvPicPr>
          <p:cNvPr descr="http://t3.gstatic.com/images?q=tbn:ANd9GcRv0PWgkTwbe4A33l6DyHCkUbveLQi67rJ0ui1c0m5NTMfCrFOl" id="401" name="Shape 401"/>
          <p:cNvPicPr preferRelativeResize="0"/>
          <p:nvPr/>
        </p:nvPicPr>
        <p:blipFill rotWithShape="1">
          <a:blip r:embed="rId6">
            <a:alphaModFix/>
          </a:blip>
          <a:srcRect b="0" l="0" r="0" t="0"/>
          <a:stretch/>
        </p:blipFill>
        <p:spPr>
          <a:xfrm>
            <a:off x="6934200" y="2895600"/>
            <a:ext cx="2357948" cy="1942323"/>
          </a:xfrm>
          <a:prstGeom prst="rect">
            <a:avLst/>
          </a:prstGeom>
          <a:noFill/>
          <a:ln>
            <a:noFill/>
          </a:ln>
        </p:spPr>
      </p:pic>
      <p:pic>
        <p:nvPicPr>
          <p:cNvPr descr="http://www.thinkdigit.com/FCKeditor/uploads/WP7-inart.gif" id="402" name="Shape 402"/>
          <p:cNvPicPr preferRelativeResize="0"/>
          <p:nvPr/>
        </p:nvPicPr>
        <p:blipFill rotWithShape="1">
          <a:blip r:embed="rId7">
            <a:alphaModFix/>
          </a:blip>
          <a:srcRect b="0" l="0" r="0" t="0"/>
          <a:stretch/>
        </p:blipFill>
        <p:spPr>
          <a:xfrm>
            <a:off x="6324600" y="5105400"/>
            <a:ext cx="1748219" cy="1208567"/>
          </a:xfrm>
          <a:prstGeom prst="rect">
            <a:avLst/>
          </a:prstGeom>
          <a:noFill/>
          <a:ln>
            <a:noFill/>
          </a:ln>
        </p:spPr>
      </p:pic>
      <p:pic>
        <p:nvPicPr>
          <p:cNvPr descr="http://udfl.net/wp-content/uploads/2010/04/Political-Parties.jpg" id="403" name="Shape 403"/>
          <p:cNvPicPr preferRelativeResize="0"/>
          <p:nvPr/>
        </p:nvPicPr>
        <p:blipFill rotWithShape="1">
          <a:blip r:embed="rId8">
            <a:alphaModFix/>
          </a:blip>
          <a:srcRect b="0" l="0" r="0" t="0"/>
          <a:stretch/>
        </p:blipFill>
        <p:spPr>
          <a:xfrm>
            <a:off x="2514600" y="3276600"/>
            <a:ext cx="1969022" cy="139991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Mobile Platform Considerations</a:t>
            </a:r>
          </a:p>
        </p:txBody>
      </p:sp>
      <p:sp>
        <p:nvSpPr>
          <p:cNvPr id="409" name="Shape 40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10" name="Shape 41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11" name="Shape 41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412" name="Shape 412"/>
          <p:cNvGraphicFramePr/>
          <p:nvPr/>
        </p:nvGraphicFramePr>
        <p:xfrm>
          <a:off x="381000" y="1905000"/>
          <a:ext cx="3000000" cy="3000000"/>
        </p:xfrm>
        <a:graphic>
          <a:graphicData uri="http://schemas.openxmlformats.org/drawingml/2006/table">
            <a:tbl>
              <a:tblPr bandRow="1" firstRow="1">
                <a:noFill/>
                <a:tableStyleId>{451FD0BE-7C53-4BC5-B1DD-A2051E089F13}</a:tableStyleId>
              </a:tblPr>
              <a:tblGrid>
                <a:gridCol w="2349500"/>
                <a:gridCol w="2036225"/>
                <a:gridCol w="1722975"/>
                <a:gridCol w="2349500"/>
              </a:tblGrid>
              <a:tr h="350200">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Criterion</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Apple iOS</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Android</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Windows Phone 7</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Language</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Objective C</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Java</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Visual Basic</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Language Popularity</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Low (Difficult)</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High</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Low</a:t>
                      </a:r>
                    </a:p>
                  </a:txBody>
                  <a:tcPr marT="0" marB="0" marR="0" marL="0" anchor="ctr"/>
                </a:tc>
              </a:tr>
              <a:tr h="460525">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Developer Tools:</a:t>
                      </a:r>
                    </a:p>
                  </a:txBody>
                  <a:tcPr marT="0" marB="0" marR="73025" marL="73025" anchor="ctr"/>
                </a:tc>
                <a:tc>
                  <a:txBody>
                    <a:bodyPr>
                      <a:noAutofit/>
                    </a:bodyPr>
                    <a:lstStyle/>
                    <a:p>
                      <a:pPr indent="0" lvl="0" marL="0" marR="0" rtl="0" algn="l">
                        <a:spcBef>
                          <a:spcPts val="0"/>
                        </a:spcBef>
                        <a:buSzPct val="25000"/>
                        <a:buNone/>
                      </a:pPr>
                      <a:r>
                        <a:t/>
                      </a:r>
                      <a:endParaRPr sz="3200">
                        <a:latin typeface="Corbel"/>
                        <a:ea typeface="Corbel"/>
                        <a:cs typeface="Corbel"/>
                        <a:sym typeface="Corbel"/>
                      </a:endParaRPr>
                    </a:p>
                  </a:txBody>
                  <a:tcPr marT="0" marB="0" marR="0" marL="0" anchor="ctr"/>
                </a:tc>
                <a:tc>
                  <a:txBody>
                    <a:bodyPr>
                      <a:noAutofit/>
                    </a:bodyPr>
                    <a:lstStyle/>
                    <a:p>
                      <a:pPr indent="0" lvl="0" marL="0" marR="0" rtl="0" algn="l">
                        <a:spcBef>
                          <a:spcPts val="0"/>
                        </a:spcBef>
                        <a:buSzPct val="25000"/>
                        <a:buNone/>
                      </a:pPr>
                      <a:r>
                        <a:t/>
                      </a:r>
                      <a:endParaRPr sz="3200">
                        <a:latin typeface="Corbel"/>
                        <a:ea typeface="Corbel"/>
                        <a:cs typeface="Corbel"/>
                        <a:sym typeface="Corbel"/>
                      </a:endParaRPr>
                    </a:p>
                  </a:txBody>
                  <a:tcPr marT="0" marB="0" marR="0" marL="0" anchor="ctr"/>
                </a:tc>
                <a:tc>
                  <a:txBody>
                    <a:bodyPr>
                      <a:noAutofit/>
                    </a:bodyPr>
                    <a:lstStyle/>
                    <a:p>
                      <a:pPr indent="0" lvl="0" marL="0" marR="0" rtl="0" algn="l">
                        <a:spcBef>
                          <a:spcPts val="0"/>
                        </a:spcBef>
                        <a:buSzPct val="25000"/>
                        <a:buNone/>
                      </a:pPr>
                      <a:r>
                        <a:t/>
                      </a:r>
                      <a:endParaRPr sz="3200">
                        <a:latin typeface="Corbel"/>
                        <a:ea typeface="Corbel"/>
                        <a:cs typeface="Corbel"/>
                        <a:sym typeface="Corbel"/>
                      </a:endParaRP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          Free</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No</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Yes</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Yes</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          Documentation</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Limited</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Extensive</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Emerging</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Open Source</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No</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Yes</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No</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App Approval</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Strict Oversight</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None</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Some Oversight</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Market Share in 2013</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19%</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78%</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3%</a:t>
                      </a:r>
                    </a:p>
                  </a:txBody>
                  <a:tcPr marT="0" marB="0" marR="0" marL="0" anchor="ctr"/>
                </a:tc>
              </a:tr>
              <a:tr h="350200">
                <a:tc>
                  <a:txBody>
                    <a:bodyPr>
                      <a:noAutofit/>
                    </a:bodyPr>
                    <a:lstStyle/>
                    <a:p>
                      <a:pPr indent="0" lvl="0" marL="0" marR="0" rtl="0" algn="just">
                        <a:spcBef>
                          <a:spcPts val="0"/>
                        </a:spcBef>
                        <a:spcAft>
                          <a:spcPts val="0"/>
                        </a:spcAft>
                        <a:buSzPct val="25000"/>
                        <a:buNone/>
                      </a:pPr>
                      <a:r>
                        <a:rPr lang="fr-FR" sz="2000">
                          <a:latin typeface="Corbel"/>
                          <a:ea typeface="Corbel"/>
                          <a:cs typeface="Corbel"/>
                          <a:sym typeface="Corbel"/>
                        </a:rPr>
                        <a:t>Hardware Venders</a:t>
                      </a:r>
                    </a:p>
                  </a:txBody>
                  <a:tcPr marT="0" marB="0" marR="73025" marL="73025"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Apple</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Many </a:t>
                      </a:r>
                    </a:p>
                  </a:txBody>
                  <a:tcPr marT="0" marB="0" marR="0" marL="0" anchor="ctr"/>
                </a:tc>
                <a:tc>
                  <a:txBody>
                    <a:bodyPr>
                      <a:noAutofit/>
                    </a:bodyPr>
                    <a:lstStyle/>
                    <a:p>
                      <a:pPr indent="0" lvl="0" marL="0" marR="0" rtl="0" algn="ctr">
                        <a:spcBef>
                          <a:spcPts val="0"/>
                        </a:spcBef>
                        <a:spcAft>
                          <a:spcPts val="0"/>
                        </a:spcAft>
                        <a:buSzPct val="25000"/>
                        <a:buNone/>
                      </a:pPr>
                      <a:r>
                        <a:rPr lang="fr-FR" sz="2000">
                          <a:latin typeface="Corbel"/>
                          <a:ea typeface="Corbel"/>
                          <a:cs typeface="Corbel"/>
                          <a:sym typeface="Corbel"/>
                        </a:rPr>
                        <a:t>Many</a:t>
                      </a:r>
                    </a:p>
                  </a:txBody>
                  <a:tcPr marT="0" marB="0" marR="0" marL="0" anchor="ctr"/>
                </a:tc>
              </a:tr>
            </a:tbl>
          </a:graphicData>
        </a:graphic>
      </p:graphicFrame>
      <p:sp>
        <p:nvSpPr>
          <p:cNvPr id="413" name="Shape 413"/>
          <p:cNvSpPr txBox="1"/>
          <p:nvPr/>
        </p:nvSpPr>
        <p:spPr>
          <a:xfrm>
            <a:off x="2057400" y="5715000"/>
            <a:ext cx="5410200"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400">
                <a:solidFill>
                  <a:schemeClr val="lt1"/>
                </a:solidFill>
                <a:latin typeface="Corbel"/>
                <a:ea typeface="Corbel"/>
                <a:cs typeface="Corbel"/>
                <a:sym typeface="Corbel"/>
              </a:rPr>
              <a:t>Mobile Operating System Comparison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WISDM/Actitracker Experiences</a:t>
            </a:r>
          </a:p>
        </p:txBody>
      </p:sp>
      <p:sp>
        <p:nvSpPr>
          <p:cNvPr id="419" name="Shape 419"/>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Adopted Android because easy to program, easy to deploy, free, open, &amp; multi-vendor</a:t>
            </a:r>
          </a:p>
          <a:p>
            <a:pPr indent="-324612" lvl="0" marL="438912" marR="0" rtl="0" algn="l">
              <a:spcBef>
                <a:spcPts val="60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Android was changing quickly when started</a:t>
            </a:r>
          </a:p>
          <a:p>
            <a:pPr indent="-274319" lvl="1" marL="731520" marR="0" rtl="0" algn="l">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Big differences between versions</a:t>
            </a:r>
          </a:p>
          <a:p>
            <a:pPr indent="-324612" lvl="0" marL="438912" marR="0" rtl="0" algn="l">
              <a:spcBef>
                <a:spcPts val="120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Many vendors → lots of compatibility testing</a:t>
            </a:r>
          </a:p>
          <a:p>
            <a:pPr indent="-274319" lvl="1" marL="731520" marR="0" rtl="0" algn="l">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Found bugs in some versions but not others</a:t>
            </a:r>
          </a:p>
          <a:p>
            <a:pPr indent="-324612" lvl="0" marL="438912" marR="0" rtl="0" algn="l">
              <a:spcBef>
                <a:spcPts val="120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Android little oversight: no problem posting app</a:t>
            </a:r>
          </a:p>
          <a:p>
            <a:pPr indent="-324612" lvl="0" marL="438912" marR="0" rtl="0" algn="l">
              <a:spcBef>
                <a:spcPts val="60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WEKA data mining suite written in Java</a:t>
            </a:r>
          </a:p>
          <a:p>
            <a:pPr indent="-324612" lvl="0" marL="438912" marR="0" rtl="0" algn="l">
              <a:spcBef>
                <a:spcPts val="0"/>
              </a:spcBef>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Now porting Actitracker to iOS</a:t>
            </a:r>
          </a:p>
        </p:txBody>
      </p:sp>
      <p:sp>
        <p:nvSpPr>
          <p:cNvPr id="420" name="Shape 42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21" name="Shape 42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22" name="Shape 42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28" name="Shape 428"/>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29" name="Shape 42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430" name="Shape 430"/>
          <p:cNvSpPr txBox="1"/>
          <p:nvPr/>
        </p:nvSpPr>
        <p:spPr>
          <a:xfrm>
            <a:off x="1066800" y="2590800"/>
            <a:ext cx="7315200" cy="58477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3200">
                <a:solidFill>
                  <a:schemeClr val="lt1"/>
                </a:solidFill>
                <a:latin typeface="Corbel"/>
                <a:ea typeface="Corbel"/>
                <a:cs typeface="Corbel"/>
                <a:sym typeface="Corbel"/>
              </a:rPr>
              <a:t>What can we do with the Mobile Sensors?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36" name="Shape 436"/>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37" name="Shape 43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438" name="Shape 438"/>
          <p:cNvSpPr txBox="1"/>
          <p:nvPr/>
        </p:nvSpPr>
        <p:spPr>
          <a:xfrm>
            <a:off x="990600" y="2590800"/>
            <a:ext cx="7696200" cy="1077218"/>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3200">
                <a:solidFill>
                  <a:schemeClr val="lt1"/>
                </a:solidFill>
                <a:latin typeface="Corbel"/>
                <a:ea typeface="Corbel"/>
                <a:cs typeface="Corbel"/>
                <a:sym typeface="Corbel"/>
              </a:rPr>
              <a:t>Let’s think abstractly and not about any specific application. What do sensors tell us?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44" name="Shape 444"/>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45" name="Shape 44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446" name="Shape 446"/>
          <p:cNvSpPr txBox="1"/>
          <p:nvPr/>
        </p:nvSpPr>
        <p:spPr>
          <a:xfrm>
            <a:off x="990600" y="2590800"/>
            <a:ext cx="7696200" cy="206210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3200">
                <a:solidFill>
                  <a:schemeClr val="lt1"/>
                </a:solidFill>
                <a:latin typeface="Corbel"/>
                <a:ea typeface="Corbel"/>
                <a:cs typeface="Corbel"/>
                <a:sym typeface="Corbel"/>
              </a:rPr>
              <a:t>They provide information about the user</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They provide information about the immediate environment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52" name="Shape 452"/>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53" name="Shape 45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454" name="Shape 454"/>
          <p:cNvSpPr txBox="1"/>
          <p:nvPr/>
        </p:nvSpPr>
        <p:spPr>
          <a:xfrm>
            <a:off x="609600" y="880170"/>
            <a:ext cx="8229600" cy="452431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3200">
                <a:solidFill>
                  <a:schemeClr val="lt1"/>
                </a:solidFill>
                <a:latin typeface="Corbel"/>
                <a:ea typeface="Corbel"/>
                <a:cs typeface="Corbel"/>
                <a:sym typeface="Corbel"/>
              </a:rPr>
              <a:t>Mostly they tell us about the user.</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Mostly they tell us </a:t>
            </a:r>
            <a:r>
              <a:rPr lang="fr-FR" sz="3200" u="sng">
                <a:solidFill>
                  <a:schemeClr val="lt1"/>
                </a:solidFill>
                <a:latin typeface="Corbel"/>
                <a:ea typeface="Corbel"/>
                <a:cs typeface="Corbel"/>
                <a:sym typeface="Corbel"/>
              </a:rPr>
              <a:t>what</a:t>
            </a:r>
            <a:r>
              <a:rPr lang="fr-FR" sz="3200">
                <a:solidFill>
                  <a:schemeClr val="lt1"/>
                </a:solidFill>
                <a:latin typeface="Corbel"/>
                <a:ea typeface="Corbel"/>
                <a:cs typeface="Corbel"/>
                <a:sym typeface="Corbel"/>
              </a:rPr>
              <a:t> the user is doing.</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This is called activity recognition. </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Includes even more if “what” includes “where”.</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“Eating at Chipotle” or “running in Central Park”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60" name="Shape 460"/>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61" name="Shape 46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462" name="Shape 462"/>
          <p:cNvSpPr txBox="1"/>
          <p:nvPr/>
        </p:nvSpPr>
        <p:spPr>
          <a:xfrm>
            <a:off x="990600" y="2590800"/>
            <a:ext cx="7696200" cy="3046988"/>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3200">
                <a:solidFill>
                  <a:schemeClr val="lt1"/>
                </a:solidFill>
                <a:latin typeface="Corbel"/>
                <a:ea typeface="Corbel"/>
                <a:cs typeface="Corbel"/>
                <a:sym typeface="Corbel"/>
              </a:rPr>
              <a:t>We will start with activity recognition and how it works. We will cover applications later. </a:t>
            </a:r>
          </a:p>
          <a:p>
            <a:pPr indent="0" lvl="0" marL="0" marR="0" rtl="0" algn="l">
              <a:spcBef>
                <a:spcPts val="0"/>
              </a:spcBef>
              <a:buNone/>
            </a:pPr>
            <a:r>
              <a:t/>
            </a:r>
            <a:endParaRPr sz="3200">
              <a:solidFill>
                <a:schemeClr val="lt1"/>
              </a:solidFill>
              <a:latin typeface="Corbel"/>
              <a:ea typeface="Corbel"/>
              <a:cs typeface="Corbel"/>
              <a:sym typeface="Corbel"/>
            </a:endParaRPr>
          </a:p>
          <a:p>
            <a:pPr indent="0" lvl="0" marL="0" marR="0" rtl="0" algn="l">
              <a:spcBef>
                <a:spcPts val="0"/>
              </a:spcBef>
              <a:buSzPct val="25000"/>
              <a:buNone/>
            </a:pPr>
            <a:r>
              <a:rPr lang="fr-FR" sz="3200">
                <a:solidFill>
                  <a:schemeClr val="lt1"/>
                </a:solidFill>
                <a:latin typeface="Corbel"/>
                <a:ea typeface="Corbel"/>
                <a:cs typeface="Corbel"/>
                <a:sym typeface="Corbel"/>
              </a:rPr>
              <a:t>But first, lets look abstractly at what sensor mining can tell us.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What can Sensor Mining Tell Us?</a:t>
            </a:r>
          </a:p>
        </p:txBody>
      </p:sp>
      <p:sp>
        <p:nvSpPr>
          <p:cNvPr id="468" name="Shape 468"/>
          <p:cNvSpPr txBox="1"/>
          <p:nvPr>
            <p:ph idx="1" type="body"/>
          </p:nvPr>
        </p:nvSpPr>
        <p:spPr>
          <a:xfrm>
            <a:off x="457200" y="1524000"/>
            <a:ext cx="8458200" cy="502919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81076"/>
              <a:buFont typeface="Noto Sans Symbols"/>
              <a:buChar char="◼"/>
            </a:pPr>
            <a:r>
              <a:rPr b="0" i="0" lang="fr-FR" sz="2635" u="sng" cap="none" strike="noStrike">
                <a:solidFill>
                  <a:srgbClr val="F2F2F2"/>
                </a:solidFill>
                <a:latin typeface="Corbel"/>
                <a:ea typeface="Corbel"/>
                <a:cs typeface="Corbel"/>
                <a:sym typeface="Corbel"/>
              </a:rPr>
              <a:t>Who</a:t>
            </a:r>
            <a:r>
              <a:rPr b="0" i="0" lang="fr-FR" sz="2635" u="none" cap="none" strike="noStrike">
                <a:solidFill>
                  <a:srgbClr val="F2F2F2"/>
                </a:solidFill>
                <a:latin typeface="Corbel"/>
                <a:ea typeface="Corbel"/>
                <a:cs typeface="Corbel"/>
                <a:sym typeface="Corbel"/>
              </a:rPr>
              <a:t> is the user?</a:t>
            </a:r>
          </a:p>
          <a:p>
            <a:pPr indent="-274319" lvl="1" marL="731520" marR="0" rtl="0" algn="l">
              <a:lnSpc>
                <a:spcPct val="80000"/>
              </a:lnSpc>
              <a:spcBef>
                <a:spcPts val="372"/>
              </a:spcBef>
              <a:spcAft>
                <a:spcPts val="0"/>
              </a:spcAft>
              <a:buClr>
                <a:schemeClr val="accent2"/>
              </a:buClr>
              <a:buSzPct val="88105"/>
              <a:buFont typeface="Noto Sans Symbols"/>
              <a:buChar char="▪"/>
            </a:pPr>
            <a:r>
              <a:rPr b="0" i="0" lang="fr-FR" sz="1860" u="none" cap="none" strike="noStrike">
                <a:solidFill>
                  <a:srgbClr val="F2F2F2"/>
                </a:solidFill>
                <a:latin typeface="Corbel"/>
                <a:ea typeface="Corbel"/>
                <a:cs typeface="Corbel"/>
                <a:sym typeface="Corbel"/>
              </a:rPr>
              <a:t>Biometric identification &amp; identifying traits</a:t>
            </a:r>
          </a:p>
          <a:p>
            <a:pPr indent="-324612" lvl="0" marL="438912" marR="0" rtl="0" algn="l">
              <a:lnSpc>
                <a:spcPct val="80000"/>
              </a:lnSpc>
              <a:spcBef>
                <a:spcPts val="1200"/>
              </a:spcBef>
              <a:spcAft>
                <a:spcPts val="0"/>
              </a:spcAft>
              <a:buClr>
                <a:srgbClr val="A4CA1B"/>
              </a:buClr>
              <a:buSzPct val="81076"/>
              <a:buFont typeface="Noto Sans Symbols"/>
              <a:buChar char="◼"/>
            </a:pPr>
            <a:r>
              <a:rPr b="0" i="0" lang="fr-FR" sz="2635" u="sng" cap="none" strike="noStrike">
                <a:solidFill>
                  <a:srgbClr val="F2F2F2"/>
                </a:solidFill>
                <a:latin typeface="Corbel"/>
                <a:ea typeface="Corbel"/>
                <a:cs typeface="Corbel"/>
                <a:sym typeface="Corbel"/>
              </a:rPr>
              <a:t>What</a:t>
            </a:r>
            <a:r>
              <a:rPr b="0" i="0" lang="fr-FR" sz="2635" u="none" cap="none" strike="noStrike">
                <a:solidFill>
                  <a:srgbClr val="F2F2F2"/>
                </a:solidFill>
                <a:latin typeface="Corbel"/>
                <a:ea typeface="Corbel"/>
                <a:cs typeface="Corbel"/>
                <a:sym typeface="Corbel"/>
              </a:rPr>
              <a:t> is the user doing?</a:t>
            </a:r>
          </a:p>
          <a:p>
            <a:pPr indent="-274319" lvl="1" marL="731520" marR="0" rtl="0" algn="l">
              <a:lnSpc>
                <a:spcPct val="80000"/>
              </a:lnSpc>
              <a:spcBef>
                <a:spcPts val="372"/>
              </a:spcBef>
              <a:spcAft>
                <a:spcPts val="0"/>
              </a:spcAft>
              <a:buClr>
                <a:schemeClr val="accent2"/>
              </a:buClr>
              <a:buSzPct val="88105"/>
              <a:buFont typeface="Noto Sans Symbols"/>
              <a:buChar char="▪"/>
            </a:pPr>
            <a:r>
              <a:rPr b="0" i="0" lang="fr-FR" sz="1860" u="none" cap="none" strike="noStrike">
                <a:solidFill>
                  <a:srgbClr val="F2F2F2"/>
                </a:solidFill>
                <a:latin typeface="Corbel"/>
                <a:ea typeface="Corbel"/>
                <a:cs typeface="Corbel"/>
                <a:sym typeface="Corbel"/>
              </a:rPr>
              <a:t>Activity recognition</a:t>
            </a:r>
          </a:p>
          <a:p>
            <a:pPr indent="-324612" lvl="0" marL="438912" marR="0" rtl="0" algn="l">
              <a:lnSpc>
                <a:spcPct val="80000"/>
              </a:lnSpc>
              <a:spcBef>
                <a:spcPts val="1200"/>
              </a:spcBef>
              <a:spcAft>
                <a:spcPts val="0"/>
              </a:spcAft>
              <a:buClr>
                <a:srgbClr val="A4CA1B"/>
              </a:buClr>
              <a:buSzPct val="81076"/>
              <a:buFont typeface="Noto Sans Symbols"/>
              <a:buChar char="◼"/>
            </a:pPr>
            <a:r>
              <a:rPr b="0" i="0" lang="fr-FR" sz="2635" u="sng" cap="none" strike="noStrike">
                <a:solidFill>
                  <a:srgbClr val="F2F2F2"/>
                </a:solidFill>
                <a:latin typeface="Corbel"/>
                <a:ea typeface="Corbel"/>
                <a:cs typeface="Corbel"/>
                <a:sym typeface="Corbel"/>
              </a:rPr>
              <a:t>Where</a:t>
            </a:r>
            <a:r>
              <a:rPr b="0" i="0" lang="fr-FR" sz="2635" u="none" cap="none" strike="noStrike">
                <a:solidFill>
                  <a:srgbClr val="F2F2F2"/>
                </a:solidFill>
                <a:latin typeface="Corbel"/>
                <a:ea typeface="Corbel"/>
                <a:cs typeface="Corbel"/>
                <a:sym typeface="Corbel"/>
              </a:rPr>
              <a:t>  and </a:t>
            </a:r>
            <a:r>
              <a:rPr b="0" i="0" lang="fr-FR" sz="2635" u="sng" cap="none" strike="noStrike">
                <a:solidFill>
                  <a:srgbClr val="F2F2F2"/>
                </a:solidFill>
                <a:latin typeface="Corbel"/>
                <a:ea typeface="Corbel"/>
                <a:cs typeface="Corbel"/>
                <a:sym typeface="Corbel"/>
              </a:rPr>
              <a:t>When</a:t>
            </a:r>
            <a:r>
              <a:rPr b="0" i="0" lang="fr-FR" sz="2635" u="none" cap="none" strike="noStrike">
                <a:solidFill>
                  <a:srgbClr val="F2F2F2"/>
                </a:solidFill>
                <a:latin typeface="Corbel"/>
                <a:ea typeface="Corbel"/>
                <a:cs typeface="Corbel"/>
                <a:sym typeface="Corbel"/>
              </a:rPr>
              <a:t> is the user?</a:t>
            </a:r>
          </a:p>
          <a:p>
            <a:pPr indent="-274319" lvl="1" marL="731520" marR="0" rtl="0" algn="l">
              <a:lnSpc>
                <a:spcPct val="80000"/>
              </a:lnSpc>
              <a:spcBef>
                <a:spcPts val="372"/>
              </a:spcBef>
              <a:spcAft>
                <a:spcPts val="0"/>
              </a:spcAft>
              <a:buClr>
                <a:schemeClr val="accent2"/>
              </a:buClr>
              <a:buSzPct val="88105"/>
              <a:buFont typeface="Noto Sans Symbols"/>
              <a:buChar char="▪"/>
            </a:pPr>
            <a:r>
              <a:rPr b="0" i="0" lang="fr-FR" sz="1860" u="none" cap="none" strike="noStrike">
                <a:solidFill>
                  <a:srgbClr val="F2F2F2"/>
                </a:solidFill>
                <a:latin typeface="Corbel"/>
                <a:ea typeface="Corbel"/>
                <a:cs typeface="Corbel"/>
                <a:sym typeface="Corbel"/>
              </a:rPr>
              <a:t>Location and spatial based data mining applications</a:t>
            </a:r>
          </a:p>
          <a:p>
            <a:pPr indent="-274319" lvl="1" marL="731520" marR="0" rtl="0" algn="l">
              <a:lnSpc>
                <a:spcPct val="80000"/>
              </a:lnSpc>
              <a:spcBef>
                <a:spcPts val="372"/>
              </a:spcBef>
              <a:spcAft>
                <a:spcPts val="0"/>
              </a:spcAft>
              <a:buClr>
                <a:schemeClr val="accent2"/>
              </a:buClr>
              <a:buSzPct val="88105"/>
              <a:buFont typeface="Noto Sans Symbols"/>
              <a:buChar char="▪"/>
            </a:pPr>
            <a:r>
              <a:rPr b="0" i="0" lang="fr-FR" sz="1860" u="none" cap="none" strike="noStrike">
                <a:solidFill>
                  <a:srgbClr val="F2F2F2"/>
                </a:solidFill>
                <a:latin typeface="Corbel"/>
                <a:ea typeface="Corbel"/>
                <a:cs typeface="Corbel"/>
                <a:sym typeface="Corbel"/>
              </a:rPr>
              <a:t>Temporal based data mining applications</a:t>
            </a:r>
          </a:p>
          <a:p>
            <a:pPr indent="-324612" lvl="0" marL="438912" marR="0" rtl="0" algn="l">
              <a:lnSpc>
                <a:spcPct val="80000"/>
              </a:lnSpc>
              <a:spcBef>
                <a:spcPts val="1200"/>
              </a:spcBef>
              <a:spcAft>
                <a:spcPts val="0"/>
              </a:spcAft>
              <a:buClr>
                <a:srgbClr val="A4CA1B"/>
              </a:buClr>
              <a:buSzPct val="81076"/>
              <a:buFont typeface="Noto Sans Symbols"/>
              <a:buChar char="◼"/>
            </a:pPr>
            <a:r>
              <a:rPr b="0" i="0" lang="fr-FR" sz="2635" u="sng" cap="none" strike="noStrike">
                <a:solidFill>
                  <a:srgbClr val="F2F2F2"/>
                </a:solidFill>
                <a:latin typeface="Corbel"/>
                <a:ea typeface="Corbel"/>
                <a:cs typeface="Corbel"/>
                <a:sym typeface="Corbel"/>
              </a:rPr>
              <a:t>Who</a:t>
            </a:r>
            <a:r>
              <a:rPr b="0" i="0" lang="fr-FR" sz="2635" u="none" cap="none" strike="noStrike">
                <a:solidFill>
                  <a:srgbClr val="F2F2F2"/>
                </a:solidFill>
                <a:latin typeface="Corbel"/>
                <a:ea typeface="Corbel"/>
                <a:cs typeface="Corbel"/>
                <a:sym typeface="Corbel"/>
              </a:rPr>
              <a:t>, </a:t>
            </a:r>
            <a:r>
              <a:rPr b="0" i="0" lang="fr-FR" sz="2635" u="sng" cap="none" strike="noStrike">
                <a:solidFill>
                  <a:srgbClr val="F2F2F2"/>
                </a:solidFill>
                <a:latin typeface="Corbel"/>
                <a:ea typeface="Corbel"/>
                <a:cs typeface="Corbel"/>
                <a:sym typeface="Corbel"/>
              </a:rPr>
              <a:t>What</a:t>
            </a:r>
            <a:r>
              <a:rPr b="0" i="0" lang="fr-FR" sz="2635" u="none" cap="none" strike="noStrike">
                <a:solidFill>
                  <a:srgbClr val="F2F2F2"/>
                </a:solidFill>
                <a:latin typeface="Corbel"/>
                <a:ea typeface="Corbel"/>
                <a:cs typeface="Corbel"/>
                <a:sym typeface="Corbel"/>
              </a:rPr>
              <a:t>, </a:t>
            </a:r>
            <a:r>
              <a:rPr b="0" i="0" lang="fr-FR" sz="2635" u="sng" cap="none" strike="noStrike">
                <a:solidFill>
                  <a:srgbClr val="F2F2F2"/>
                </a:solidFill>
                <a:latin typeface="Corbel"/>
                <a:ea typeface="Corbel"/>
                <a:cs typeface="Corbel"/>
                <a:sym typeface="Corbel"/>
              </a:rPr>
              <a:t>Where</a:t>
            </a:r>
            <a:r>
              <a:rPr b="0" i="0" lang="fr-FR" sz="2635" u="none" cap="none" strike="noStrike">
                <a:solidFill>
                  <a:srgbClr val="F2F2F2"/>
                </a:solidFill>
                <a:latin typeface="Corbel"/>
                <a:ea typeface="Corbel"/>
                <a:cs typeface="Corbel"/>
                <a:sym typeface="Corbel"/>
              </a:rPr>
              <a:t>, </a:t>
            </a:r>
            <a:r>
              <a:rPr b="0" i="0" lang="fr-FR" sz="2635" u="sng" cap="none" strike="noStrike">
                <a:solidFill>
                  <a:srgbClr val="F2F2F2"/>
                </a:solidFill>
                <a:latin typeface="Corbel"/>
                <a:ea typeface="Corbel"/>
                <a:cs typeface="Corbel"/>
                <a:sym typeface="Corbel"/>
              </a:rPr>
              <a:t>When</a:t>
            </a:r>
            <a:r>
              <a:rPr b="0" i="0" lang="fr-FR" sz="2635" u="none" cap="none" strike="noStrike">
                <a:solidFill>
                  <a:srgbClr val="F2F2F2"/>
                </a:solidFill>
                <a:latin typeface="Corbel"/>
                <a:ea typeface="Corbel"/>
                <a:cs typeface="Corbel"/>
                <a:sym typeface="Corbel"/>
              </a:rPr>
              <a:t>, and </a:t>
            </a:r>
            <a:r>
              <a:rPr b="0" i="0" lang="fr-FR" sz="2635" u="sng" cap="none" strike="noStrike">
                <a:solidFill>
                  <a:srgbClr val="F2F2F2"/>
                </a:solidFill>
                <a:latin typeface="Corbel"/>
                <a:ea typeface="Corbel"/>
                <a:cs typeface="Corbel"/>
                <a:sym typeface="Corbel"/>
              </a:rPr>
              <a:t>Why</a:t>
            </a:r>
            <a:r>
              <a:rPr b="0" i="0" lang="fr-FR" sz="2635" u="none" cap="none" strike="noStrike">
                <a:solidFill>
                  <a:srgbClr val="F2F2F2"/>
                </a:solidFill>
                <a:latin typeface="Corbel"/>
                <a:ea typeface="Corbel"/>
                <a:cs typeface="Corbel"/>
                <a:sym typeface="Corbel"/>
              </a:rPr>
              <a:t>?</a:t>
            </a:r>
          </a:p>
          <a:p>
            <a:pPr indent="-274319" lvl="1" marL="731520" marR="0" rtl="0" algn="l">
              <a:lnSpc>
                <a:spcPct val="80000"/>
              </a:lnSpc>
              <a:spcBef>
                <a:spcPts val="372"/>
              </a:spcBef>
              <a:spcAft>
                <a:spcPts val="0"/>
              </a:spcAft>
              <a:buClr>
                <a:schemeClr val="accent2"/>
              </a:buClr>
              <a:buSzPct val="88105"/>
              <a:buFont typeface="Noto Sans Symbols"/>
              <a:buChar char="▪"/>
            </a:pPr>
            <a:r>
              <a:rPr b="0" i="0" lang="fr-FR" sz="1860" u="none" cap="none" strike="noStrike">
                <a:solidFill>
                  <a:srgbClr val="F2F2F2"/>
                </a:solidFill>
                <a:latin typeface="Corbel"/>
                <a:ea typeface="Corbel"/>
                <a:cs typeface="Corbel"/>
                <a:sym typeface="Corbel"/>
              </a:rPr>
              <a:t> Social networking &amp; context sensitive applications</a:t>
            </a:r>
          </a:p>
          <a:p>
            <a:pPr indent="-324612" lvl="0" marL="438912" marR="0" rtl="0" algn="l">
              <a:lnSpc>
                <a:spcPct val="80000"/>
              </a:lnSpc>
              <a:spcBef>
                <a:spcPts val="1200"/>
              </a:spcBef>
              <a:spcAft>
                <a:spcPts val="0"/>
              </a:spcAft>
              <a:buClr>
                <a:srgbClr val="A4CA1B"/>
              </a:buClr>
              <a:buSzPct val="81076"/>
              <a:buFont typeface="Noto Sans Symbols"/>
              <a:buChar char="◼"/>
            </a:pPr>
            <a:r>
              <a:rPr b="0" i="0" lang="fr-FR" sz="2635" u="sng" cap="none" strike="noStrike">
                <a:solidFill>
                  <a:srgbClr val="F2F2F2"/>
                </a:solidFill>
                <a:latin typeface="Corbel"/>
                <a:ea typeface="Corbel"/>
                <a:cs typeface="Corbel"/>
                <a:sym typeface="Corbel"/>
              </a:rPr>
              <a:t>How</a:t>
            </a:r>
            <a:r>
              <a:rPr b="0" i="0" lang="fr-FR" sz="2635" u="none" cap="none" strike="noStrike">
                <a:solidFill>
                  <a:srgbClr val="F2F2F2"/>
                </a:solidFill>
                <a:latin typeface="Corbel"/>
                <a:ea typeface="Corbel"/>
                <a:cs typeface="Corbel"/>
                <a:sym typeface="Corbel"/>
              </a:rPr>
              <a:t> is the user</a:t>
            </a:r>
          </a:p>
          <a:p>
            <a:pPr indent="-274319" lvl="1" marL="731520" marR="0" rtl="0" algn="l">
              <a:lnSpc>
                <a:spcPct val="80000"/>
              </a:lnSpc>
              <a:spcBef>
                <a:spcPts val="403"/>
              </a:spcBef>
              <a:spcAft>
                <a:spcPts val="0"/>
              </a:spcAft>
              <a:buClr>
                <a:schemeClr val="accent2"/>
              </a:buClr>
              <a:buSzPct val="90675"/>
              <a:buFont typeface="Noto Sans Symbols"/>
              <a:buChar char="▪"/>
            </a:pPr>
            <a:r>
              <a:rPr b="0" i="0" lang="fr-FR" sz="2015" u="none" cap="none" strike="noStrike">
                <a:solidFill>
                  <a:srgbClr val="F2F2F2"/>
                </a:solidFill>
                <a:latin typeface="Corbel"/>
                <a:ea typeface="Corbel"/>
                <a:cs typeface="Corbel"/>
                <a:sym typeface="Corbel"/>
              </a:rPr>
              <a:t>Internal health information (heart rate, BP, emotional state, etc.)</a:t>
            </a:r>
          </a:p>
          <a:p>
            <a:pPr indent="-324612" lvl="0" marL="438912" marR="0" rtl="0" algn="l">
              <a:lnSpc>
                <a:spcPct val="80000"/>
              </a:lnSpc>
              <a:spcBef>
                <a:spcPts val="1200"/>
              </a:spcBef>
              <a:spcAft>
                <a:spcPts val="0"/>
              </a:spcAft>
              <a:buClr>
                <a:srgbClr val="A4CA1B"/>
              </a:buClr>
              <a:buSzPct val="81076"/>
              <a:buFont typeface="Noto Sans Symbols"/>
              <a:buChar char="◼"/>
            </a:pPr>
            <a:r>
              <a:rPr b="0" i="0" lang="fr-FR" sz="2635" u="none" cap="none" strike="noStrike">
                <a:solidFill>
                  <a:srgbClr val="F2F2F2"/>
                </a:solidFill>
                <a:latin typeface="Corbel"/>
                <a:ea typeface="Corbel"/>
                <a:cs typeface="Corbel"/>
                <a:sym typeface="Corbel"/>
              </a:rPr>
              <a:t>Sensing the environment (not user)</a:t>
            </a:r>
          </a:p>
          <a:p>
            <a:pPr indent="-274319" lvl="1" marL="731520" marR="0" rtl="0" algn="l">
              <a:lnSpc>
                <a:spcPct val="80000"/>
              </a:lnSpc>
              <a:spcBef>
                <a:spcPts val="403"/>
              </a:spcBef>
              <a:buClr>
                <a:schemeClr val="accent2"/>
              </a:buClr>
              <a:buSzPct val="90675"/>
              <a:buFont typeface="Noto Sans Symbols"/>
              <a:buChar char="▪"/>
            </a:pPr>
            <a:r>
              <a:rPr b="0" i="0" lang="fr-FR" sz="2015" u="none" cap="none" strike="noStrike">
                <a:solidFill>
                  <a:srgbClr val="F2F2F2"/>
                </a:solidFill>
                <a:latin typeface="Corbel"/>
                <a:ea typeface="Corbel"/>
                <a:cs typeface="Corbel"/>
                <a:sym typeface="Corbel"/>
              </a:rPr>
              <a:t>Crowdsource weather, group motions (panic), traffic</a:t>
            </a:r>
          </a:p>
        </p:txBody>
      </p:sp>
      <p:sp>
        <p:nvSpPr>
          <p:cNvPr id="469" name="Shape 46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70" name="Shape 47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71" name="Shape 47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Other Mobile Devices with Sensors</a:t>
            </a:r>
          </a:p>
        </p:txBody>
      </p:sp>
      <p:sp>
        <p:nvSpPr>
          <p:cNvPr id="147" name="Shape 147"/>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Tablets have some of the same sensors</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Not as ubiquitous or accessible</a:t>
            </a:r>
          </a:p>
          <a:p>
            <a:pPr indent="-324612" lvl="0" marL="438912" marR="0" rtl="0" algn="l">
              <a:lnSpc>
                <a:spcPct val="90000"/>
              </a:lnSpc>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Smart  Watches much more relevant</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Extension of the smart phone (not standalone)</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Contain tri-axial accelerometer</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Specialized sensors like heart rate sensor</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Big advantage:</a:t>
            </a:r>
          </a:p>
          <a:p>
            <a:pPr indent="-234696" lvl="2" marL="996696" marR="0" rtl="0" algn="l">
              <a:lnSpc>
                <a:spcPct val="90000"/>
              </a:lnSpc>
              <a:spcBef>
                <a:spcPts val="600"/>
              </a:spcBef>
              <a:spcAft>
                <a:spcPts val="0"/>
              </a:spcAft>
              <a:buClr>
                <a:srgbClr val="CB178E"/>
              </a:buClr>
              <a:buSzPct val="100000"/>
              <a:buFont typeface="Arial"/>
              <a:buChar char="▪"/>
            </a:pPr>
            <a:r>
              <a:rPr b="0" i="0" lang="fr-FR" sz="2100" u="none" cap="none" strike="noStrike">
                <a:solidFill>
                  <a:srgbClr val="F2F2F2"/>
                </a:solidFill>
                <a:latin typeface="Corbel"/>
                <a:ea typeface="Corbel"/>
                <a:cs typeface="Corbel"/>
                <a:sym typeface="Corbel"/>
              </a:rPr>
              <a:t>Worn in consistent on-body position (women don’t wear phones)</a:t>
            </a:r>
          </a:p>
          <a:p>
            <a:pPr indent="-274319" lvl="1" marL="731520" marR="0" rtl="0" algn="l">
              <a:lnSpc>
                <a:spcPct val="90000"/>
              </a:lnSpc>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Disadvantage:</a:t>
            </a:r>
          </a:p>
          <a:p>
            <a:pPr indent="-234696" lvl="2" marL="996696" marR="0" rtl="0" algn="l">
              <a:lnSpc>
                <a:spcPct val="90000"/>
              </a:lnSpc>
              <a:spcBef>
                <a:spcPts val="420"/>
              </a:spcBef>
              <a:buClr>
                <a:srgbClr val="CB178E"/>
              </a:buClr>
              <a:buSzPct val="100000"/>
              <a:buFont typeface="Arial"/>
              <a:buChar char="▪"/>
            </a:pPr>
            <a:r>
              <a:rPr b="0" i="0" lang="fr-FR" sz="2100" u="none" cap="none" strike="noStrike">
                <a:solidFill>
                  <a:srgbClr val="F2F2F2"/>
                </a:solidFill>
                <a:latin typeface="Corbel"/>
                <a:ea typeface="Corbel"/>
                <a:cs typeface="Corbel"/>
                <a:sym typeface="Corbel"/>
              </a:rPr>
              <a:t>Not ubiquitous: not known how common they will be</a:t>
            </a:r>
          </a:p>
        </p:txBody>
      </p:sp>
      <p:sp>
        <p:nvSpPr>
          <p:cNvPr id="148" name="Shape 14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49" name="Shape 14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50" name="Shape 15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609600" y="304800"/>
            <a:ext cx="6553200" cy="1069848"/>
          </a:xfrm>
          <a:prstGeom prst="rect">
            <a:avLst/>
          </a:prstGeom>
          <a:noFill/>
          <a:ln>
            <a:noFill/>
          </a:ln>
        </p:spPr>
        <p:txBody>
          <a:bodyPr anchorCtr="0" anchor="b" bIns="0" lIns="91425" rIns="91425" wrap="square" tIns="0">
            <a:noAutofit/>
          </a:bodyPr>
          <a:lstStyle/>
          <a:p>
            <a:pPr indent="-268605" lvl="0" marL="0" marR="0" rtl="0" algn="l">
              <a:spcBef>
                <a:spcPts val="0"/>
              </a:spcBef>
              <a:buClr>
                <a:srgbClr val="A4CA1B"/>
              </a:buClr>
              <a:buSzPct val="100714"/>
              <a:buFont typeface="Corbel"/>
              <a:buNone/>
            </a:pPr>
            <a:r>
              <a:rPr b="1" i="0" lang="fr-FR" sz="4230" u="none" cap="none" strike="noStrike">
                <a:solidFill>
                  <a:srgbClr val="A4CA1B"/>
                </a:solidFill>
                <a:latin typeface="Corbel"/>
                <a:ea typeface="Corbel"/>
                <a:cs typeface="Corbel"/>
                <a:sym typeface="Corbel"/>
              </a:rPr>
              <a:t>Activity Recognition (AR)</a:t>
            </a:r>
          </a:p>
        </p:txBody>
      </p:sp>
      <p:sp>
        <p:nvSpPr>
          <p:cNvPr id="477" name="Shape 47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478" name="Shape 478"/>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479" name="Shape 47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id="480" name="Shape 480"/>
          <p:cNvPicPr preferRelativeResize="0"/>
          <p:nvPr/>
        </p:nvPicPr>
        <p:blipFill rotWithShape="1">
          <a:blip r:embed="rId3">
            <a:alphaModFix/>
          </a:blip>
          <a:srcRect b="0" l="0" r="0" t="0"/>
          <a:stretch/>
        </p:blipFill>
        <p:spPr>
          <a:xfrm>
            <a:off x="228600" y="2819400"/>
            <a:ext cx="1671175" cy="1336683"/>
          </a:xfrm>
          <a:prstGeom prst="rect">
            <a:avLst/>
          </a:prstGeom>
          <a:noFill/>
          <a:ln>
            <a:noFill/>
          </a:ln>
        </p:spPr>
      </p:pic>
      <p:pic>
        <p:nvPicPr>
          <p:cNvPr id="481" name="Shape 481"/>
          <p:cNvPicPr preferRelativeResize="0"/>
          <p:nvPr/>
        </p:nvPicPr>
        <p:blipFill rotWithShape="1">
          <a:blip r:embed="rId4">
            <a:alphaModFix/>
          </a:blip>
          <a:srcRect b="0" l="0" r="0" t="0"/>
          <a:stretch/>
        </p:blipFill>
        <p:spPr>
          <a:xfrm>
            <a:off x="2209800" y="2971800"/>
            <a:ext cx="1523660" cy="1215766"/>
          </a:xfrm>
          <a:prstGeom prst="rect">
            <a:avLst/>
          </a:prstGeom>
          <a:noFill/>
          <a:ln>
            <a:noFill/>
          </a:ln>
        </p:spPr>
      </p:pic>
      <p:pic>
        <p:nvPicPr>
          <p:cNvPr id="482" name="Shape 482"/>
          <p:cNvPicPr preferRelativeResize="0"/>
          <p:nvPr/>
        </p:nvPicPr>
        <p:blipFill rotWithShape="1">
          <a:blip r:embed="rId5">
            <a:alphaModFix/>
          </a:blip>
          <a:srcRect b="0" l="0" r="0" t="0"/>
          <a:stretch/>
        </p:blipFill>
        <p:spPr>
          <a:xfrm>
            <a:off x="3886200" y="2971800"/>
            <a:ext cx="1519250" cy="1215938"/>
          </a:xfrm>
          <a:prstGeom prst="rect">
            <a:avLst/>
          </a:prstGeom>
          <a:noFill/>
          <a:ln>
            <a:noFill/>
          </a:ln>
        </p:spPr>
      </p:pic>
      <p:pic>
        <p:nvPicPr>
          <p:cNvPr id="483" name="Shape 483"/>
          <p:cNvPicPr preferRelativeResize="0"/>
          <p:nvPr/>
        </p:nvPicPr>
        <p:blipFill rotWithShape="1">
          <a:blip r:embed="rId6">
            <a:alphaModFix/>
          </a:blip>
          <a:srcRect b="0" l="0" r="0" t="0"/>
          <a:stretch/>
        </p:blipFill>
        <p:spPr>
          <a:xfrm>
            <a:off x="6934200" y="4876800"/>
            <a:ext cx="1801071" cy="1442905"/>
          </a:xfrm>
          <a:prstGeom prst="rect">
            <a:avLst/>
          </a:prstGeom>
          <a:noFill/>
          <a:ln>
            <a:noFill/>
          </a:ln>
        </p:spPr>
      </p:pic>
      <p:pic>
        <p:nvPicPr>
          <p:cNvPr id="484" name="Shape 484"/>
          <p:cNvPicPr preferRelativeResize="0"/>
          <p:nvPr/>
        </p:nvPicPr>
        <p:blipFill rotWithShape="1">
          <a:blip r:embed="rId7">
            <a:alphaModFix/>
          </a:blip>
          <a:srcRect b="0" l="0" r="0" t="0"/>
          <a:stretch/>
        </p:blipFill>
        <p:spPr>
          <a:xfrm>
            <a:off x="5257800" y="4953000"/>
            <a:ext cx="1595213" cy="1277984"/>
          </a:xfrm>
          <a:prstGeom prst="rect">
            <a:avLst/>
          </a:prstGeom>
          <a:noFill/>
          <a:ln>
            <a:noFill/>
          </a:ln>
        </p:spPr>
      </p:pic>
      <p:pic>
        <p:nvPicPr>
          <p:cNvPr id="485" name="Shape 485"/>
          <p:cNvPicPr preferRelativeResize="0"/>
          <p:nvPr/>
        </p:nvPicPr>
        <p:blipFill rotWithShape="1">
          <a:blip r:embed="rId8">
            <a:alphaModFix/>
          </a:blip>
          <a:srcRect b="0" l="0" r="0" t="0"/>
          <a:stretch/>
        </p:blipFill>
        <p:spPr>
          <a:xfrm>
            <a:off x="3276600" y="4876800"/>
            <a:ext cx="1671175" cy="1338840"/>
          </a:xfrm>
          <a:prstGeom prst="rect">
            <a:avLst/>
          </a:prstGeom>
          <a:noFill/>
          <a:ln>
            <a:noFill/>
          </a:ln>
        </p:spPr>
      </p:pic>
      <p:pic>
        <p:nvPicPr>
          <p:cNvPr id="486" name="Shape 486"/>
          <p:cNvPicPr preferRelativeResize="0"/>
          <p:nvPr/>
        </p:nvPicPr>
        <p:blipFill rotWithShape="1">
          <a:blip r:embed="rId9">
            <a:alphaModFix/>
          </a:blip>
          <a:srcRect b="0" l="0" r="0" t="0"/>
          <a:stretch/>
        </p:blipFill>
        <p:spPr>
          <a:xfrm>
            <a:off x="5562600" y="2971800"/>
            <a:ext cx="1087402" cy="1519453"/>
          </a:xfrm>
          <a:prstGeom prst="rect">
            <a:avLst/>
          </a:prstGeom>
          <a:noFill/>
          <a:ln>
            <a:noFill/>
          </a:ln>
        </p:spPr>
      </p:pic>
      <p:pic>
        <p:nvPicPr>
          <p:cNvPr id="487" name="Shape 487"/>
          <p:cNvPicPr preferRelativeResize="0"/>
          <p:nvPr/>
        </p:nvPicPr>
        <p:blipFill rotWithShape="1">
          <a:blip r:embed="rId10">
            <a:alphaModFix/>
          </a:blip>
          <a:srcRect b="0" l="0" r="6498" t="15929"/>
          <a:stretch/>
        </p:blipFill>
        <p:spPr>
          <a:xfrm>
            <a:off x="7086600" y="3048000"/>
            <a:ext cx="1639829" cy="1128727"/>
          </a:xfrm>
          <a:prstGeom prst="rect">
            <a:avLst/>
          </a:prstGeom>
          <a:noFill/>
          <a:ln>
            <a:noFill/>
          </a:ln>
        </p:spPr>
      </p:pic>
      <p:pic>
        <p:nvPicPr>
          <p:cNvPr id="488" name="Shape 488"/>
          <p:cNvPicPr preferRelativeResize="0"/>
          <p:nvPr/>
        </p:nvPicPr>
        <p:blipFill rotWithShape="1">
          <a:blip r:embed="rId11">
            <a:alphaModFix/>
          </a:blip>
          <a:srcRect b="0" l="0" r="0" t="0"/>
          <a:stretch/>
        </p:blipFill>
        <p:spPr>
          <a:xfrm>
            <a:off x="0" y="4724400"/>
            <a:ext cx="1662206" cy="1350066"/>
          </a:xfrm>
          <a:prstGeom prst="rect">
            <a:avLst/>
          </a:prstGeom>
          <a:noFill/>
          <a:ln>
            <a:noFill/>
          </a:ln>
        </p:spPr>
      </p:pic>
      <p:pic>
        <p:nvPicPr>
          <p:cNvPr id="489" name="Shape 489"/>
          <p:cNvPicPr preferRelativeResize="0"/>
          <p:nvPr/>
        </p:nvPicPr>
        <p:blipFill rotWithShape="1">
          <a:blip r:embed="rId12">
            <a:alphaModFix/>
          </a:blip>
          <a:srcRect b="0" l="0" r="0" t="0"/>
          <a:stretch/>
        </p:blipFill>
        <p:spPr>
          <a:xfrm>
            <a:off x="1752600" y="4876800"/>
            <a:ext cx="1510436" cy="1203038"/>
          </a:xfrm>
          <a:prstGeom prst="rect">
            <a:avLst/>
          </a:prstGeom>
          <a:noFill/>
          <a:ln>
            <a:noFill/>
          </a:ln>
        </p:spPr>
      </p:pic>
      <p:pic>
        <p:nvPicPr>
          <p:cNvPr id="490" name="Shape 490"/>
          <p:cNvPicPr preferRelativeResize="0"/>
          <p:nvPr/>
        </p:nvPicPr>
        <p:blipFill rotWithShape="1">
          <a:blip r:embed="rId13">
            <a:alphaModFix/>
          </a:blip>
          <a:srcRect b="0" l="0" r="0" t="0"/>
          <a:stretch/>
        </p:blipFill>
        <p:spPr>
          <a:xfrm>
            <a:off x="7543800" y="609600"/>
            <a:ext cx="1307255" cy="9739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What is Activity Recognition?</a:t>
            </a:r>
          </a:p>
        </p:txBody>
      </p:sp>
      <p:sp>
        <p:nvSpPr>
          <p:cNvPr id="496" name="Shape 496"/>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Activity recognition identifies user actions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May also attempt to recognize goals</a:t>
            </a:r>
          </a:p>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Examples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Walking, jogging, running, jumping, washing dishes, playing basketball, reading, partying, studying</a:t>
            </a:r>
          </a:p>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Context may matter</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Studying is more likely in a library </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Partying occurs in a social environment</a:t>
            </a:r>
          </a:p>
          <a:p>
            <a:pPr indent="-234696" lvl="2" marL="996696" marR="0" rtl="0" algn="l">
              <a:lnSpc>
                <a:spcPct val="90000"/>
              </a:lnSpc>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CenceMe listens for conversations</a:t>
            </a:r>
          </a:p>
        </p:txBody>
      </p:sp>
      <p:sp>
        <p:nvSpPr>
          <p:cNvPr id="497" name="Shape 49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498" name="Shape 49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499" name="Shape 49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Why is Activity Recognition Useful?</a:t>
            </a:r>
          </a:p>
        </p:txBody>
      </p:sp>
      <p:sp>
        <p:nvSpPr>
          <p:cNvPr id="505" name="Shape 505"/>
          <p:cNvSpPr txBox="1"/>
          <p:nvPr>
            <p:ph idx="1" type="body"/>
          </p:nvPr>
        </p:nvSpPr>
        <p:spPr>
          <a:xfrm>
            <a:off x="457200" y="1600201"/>
            <a:ext cx="8458200" cy="4953000"/>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Context-sensitive applications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Handle phone calls differently depending on context</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Play music to suit your activity</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Fuse with other info (GPS) for better results</a:t>
            </a:r>
          </a:p>
          <a:p>
            <a:pPr indent="-234696" lvl="2" marL="996696" marR="0" rtl="0" algn="l">
              <a:lnSpc>
                <a:spcPct val="8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Can confirm you are on subway vs. traveling in a car</a:t>
            </a:r>
            <a:r>
              <a:rPr b="0" baseline="30000" i="0" lang="fr-FR" sz="2220" u="none" cap="none" strike="noStrike">
                <a:solidFill>
                  <a:srgbClr val="F2F2F2"/>
                </a:solidFill>
                <a:latin typeface="Corbel"/>
                <a:ea typeface="Corbel"/>
                <a:cs typeface="Corbel"/>
                <a:sym typeface="Corbel"/>
              </a:rPr>
              <a:t>19</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Untold new &amp; innovative apps to make phones smarter</a:t>
            </a:r>
          </a:p>
          <a:p>
            <a:pPr indent="-324612" lvl="0" marL="438912" marR="0" rtl="0" algn="l">
              <a:lnSpc>
                <a:spcPct val="8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Tracking &amp; Health applications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Track overall activity; detect dangerous activity (falling)</a:t>
            </a:r>
          </a:p>
          <a:p>
            <a:pPr indent="-324612" lvl="0" marL="438912" marR="0" rtl="0" algn="l">
              <a:lnSpc>
                <a:spcPct val="8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Social applications</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Link users with similar behaviors (joggers, hunters)</a:t>
            </a:r>
          </a:p>
          <a:p>
            <a:pPr indent="-324612" lvl="0" marL="438912" marR="0" rtl="0" algn="l">
              <a:lnSpc>
                <a:spcPct val="80000"/>
              </a:lnSpc>
              <a:spcBef>
                <a:spcPts val="12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In depth look at applications later</a:t>
            </a:r>
          </a:p>
          <a:p>
            <a:pPr indent="-234696" lvl="2" marL="996696" marR="0" rtl="0" algn="l">
              <a:lnSpc>
                <a:spcPct val="80000"/>
              </a:lnSpc>
              <a:spcBef>
                <a:spcPts val="444"/>
              </a:spcBef>
              <a:spcAft>
                <a:spcPts val="0"/>
              </a:spcAft>
              <a:buClr>
                <a:srgbClr val="CB178E"/>
              </a:buClr>
              <a:buSzPct val="100909"/>
              <a:buFont typeface="Arial"/>
              <a:buNone/>
            </a:pPr>
            <a:r>
              <a:t/>
            </a:r>
            <a:endParaRPr b="0" i="0" sz="2220" u="none" cap="none" strike="noStrike">
              <a:solidFill>
                <a:srgbClr val="F2F2F2"/>
              </a:solidFill>
              <a:latin typeface="Corbel"/>
              <a:ea typeface="Corbel"/>
              <a:cs typeface="Corbel"/>
              <a:sym typeface="Corbel"/>
            </a:endParaRPr>
          </a:p>
          <a:p>
            <a:pPr indent="-234696" lvl="2" marL="996696" marR="0" rtl="0" algn="l">
              <a:lnSpc>
                <a:spcPct val="80000"/>
              </a:lnSpc>
              <a:spcBef>
                <a:spcPts val="444"/>
              </a:spcBef>
              <a:spcAft>
                <a:spcPts val="0"/>
              </a:spcAft>
              <a:buClr>
                <a:srgbClr val="CB178E"/>
              </a:buClr>
              <a:buSzPct val="100909"/>
              <a:buFont typeface="Arial"/>
              <a:buNone/>
            </a:pPr>
            <a:r>
              <a:t/>
            </a:r>
            <a:endParaRPr b="0" i="0" sz="2220" u="none" cap="none" strike="noStrike">
              <a:solidFill>
                <a:srgbClr val="F2F2F2"/>
              </a:solidFill>
              <a:latin typeface="Corbel"/>
              <a:ea typeface="Corbel"/>
              <a:cs typeface="Corbel"/>
              <a:sym typeface="Corbel"/>
            </a:endParaRPr>
          </a:p>
          <a:p>
            <a:pPr indent="-324612" lvl="0" marL="438912" marR="0" rtl="0" algn="l">
              <a:lnSpc>
                <a:spcPct val="80000"/>
              </a:lnSpc>
              <a:spcBef>
                <a:spcPts val="0"/>
              </a:spcBef>
              <a:spcAft>
                <a:spcPts val="0"/>
              </a:spcAft>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a:p>
            <a:pPr indent="-324612" lvl="0" marL="438912" marR="0" rtl="0" algn="l">
              <a:lnSpc>
                <a:spcPct val="8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506" name="Shape 50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07" name="Shape 50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08" name="Shape 50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228600" y="155448"/>
            <a:ext cx="8763000" cy="1252728"/>
          </a:xfrm>
          <a:prstGeom prst="rect">
            <a:avLst/>
          </a:prstGeom>
          <a:noFill/>
          <a:ln>
            <a:noFill/>
          </a:ln>
        </p:spPr>
        <p:txBody>
          <a:bodyPr anchorCtr="0" anchor="ctr" bIns="45700" lIns="91425" rIns="45700" wrap="square" tIns="45700">
            <a:noAutofit/>
          </a:bodyPr>
          <a:lstStyle/>
          <a:p>
            <a:pPr indent="-254000" lvl="0" marL="0" marR="0" rtl="0" algn="l">
              <a:spcBef>
                <a:spcPts val="0"/>
              </a:spcBef>
              <a:buClr>
                <a:srgbClr val="A4CA1B"/>
              </a:buClr>
              <a:buSzPct val="100000"/>
              <a:buFont typeface="Corbel"/>
              <a:buNone/>
            </a:pPr>
            <a:r>
              <a:rPr b="1" i="0" lang="fr-FR" sz="4000" u="none" cap="none" strike="noStrike">
                <a:solidFill>
                  <a:srgbClr val="A4CA1B"/>
                </a:solidFill>
                <a:latin typeface="Corbel"/>
                <a:ea typeface="Corbel"/>
                <a:cs typeface="Corbel"/>
                <a:sym typeface="Corbel"/>
              </a:rPr>
              <a:t>What Devices Can Do AR?</a:t>
            </a:r>
          </a:p>
        </p:txBody>
      </p:sp>
      <p:sp>
        <p:nvSpPr>
          <p:cNvPr id="514" name="Shape 514"/>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Smartphones, Smartwatches, and Combination</a:t>
            </a:r>
          </a:p>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A single accelerometer but custom hardware</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Pedometers (limited function); FitBit</a:t>
            </a:r>
            <a:r>
              <a:rPr b="0" baseline="30000" i="0" lang="fr-FR" sz="2590" u="none" cap="none" strike="noStrike">
                <a:solidFill>
                  <a:srgbClr val="F2F2F2"/>
                </a:solidFill>
                <a:latin typeface="Corbel"/>
                <a:ea typeface="Corbel"/>
                <a:cs typeface="Corbel"/>
                <a:sym typeface="Corbel"/>
              </a:rPr>
              <a:t>8</a:t>
            </a:r>
          </a:p>
          <a:p>
            <a:pPr indent="-324612" lvl="0" marL="438912" marR="0" rtl="0" algn="l">
              <a:lnSpc>
                <a:spcPct val="80000"/>
              </a:lnSpc>
              <a:spcBef>
                <a:spcPts val="600"/>
              </a:spcBef>
              <a:spcAft>
                <a:spcPts val="0"/>
              </a:spcAft>
              <a:buClr>
                <a:srgbClr val="A4CA1B"/>
              </a:buClr>
              <a:buSzPct val="88799"/>
              <a:buFont typeface="Noto Sans Symbols"/>
              <a:buChar char="◼"/>
            </a:pPr>
            <a:r>
              <a:rPr b="0" i="0" lang="fr-FR" sz="2960" u="none" cap="none" strike="noStrike">
                <a:solidFill>
                  <a:srgbClr val="F2F2F2"/>
                </a:solidFill>
                <a:latin typeface="Corbel"/>
                <a:ea typeface="Corbel"/>
                <a:cs typeface="Corbel"/>
                <a:sym typeface="Corbel"/>
              </a:rPr>
              <a:t>Dedicated accelerometers placed on various body parts</a:t>
            </a:r>
            <a:r>
              <a:rPr b="0" baseline="30000" i="0" lang="fr-FR" sz="3330" u="none" cap="none" strike="noStrike">
                <a:solidFill>
                  <a:srgbClr val="F2F2F2"/>
                </a:solidFill>
                <a:latin typeface="Corbel"/>
                <a:ea typeface="Corbel"/>
                <a:cs typeface="Corbel"/>
                <a:sym typeface="Corbel"/>
              </a:rPr>
              <a:t>2,13,14,25</a:t>
            </a:r>
          </a:p>
          <a:p>
            <a:pPr indent="-324612" lvl="0" marL="438912" marR="0" rtl="0" algn="l">
              <a:lnSpc>
                <a:spcPct val="8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Multi-sensor solutions</a:t>
            </a:r>
          </a:p>
          <a:p>
            <a:pPr indent="-274319" lvl="1" marL="731520" marR="0" rtl="0" algn="l">
              <a:lnSpc>
                <a:spcPct val="80000"/>
              </a:lnSpc>
              <a:spcBef>
                <a:spcPts val="6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eWatch</a:t>
            </a:r>
            <a:r>
              <a:rPr b="0" baseline="30000" i="0" lang="fr-FR" sz="2590" u="none" cap="none" strike="noStrike">
                <a:solidFill>
                  <a:srgbClr val="F2F2F2"/>
                </a:solidFill>
                <a:latin typeface="Corbel"/>
                <a:ea typeface="Corbel"/>
                <a:cs typeface="Corbel"/>
                <a:sym typeface="Corbel"/>
              </a:rPr>
              <a:t>19</a:t>
            </a:r>
            <a:r>
              <a:rPr b="0" i="0" lang="fr-FR" sz="2590" u="none" cap="none" strike="noStrike">
                <a:solidFill>
                  <a:srgbClr val="F2F2F2"/>
                </a:solidFill>
                <a:latin typeface="Corbel"/>
                <a:ea typeface="Corbel"/>
                <a:cs typeface="Corbel"/>
                <a:sym typeface="Corbel"/>
              </a:rPr>
              <a:t>: accelometer + light sensor, multiple locs.</a:t>
            </a:r>
          </a:p>
          <a:p>
            <a:pPr indent="-274319" lvl="1" marL="731520" marR="0" rtl="0" algn="l">
              <a:lnSpc>
                <a:spcPct val="80000"/>
              </a:lnSpc>
              <a:spcBef>
                <a:spcPts val="6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Smartbuckle: accelerometer + image sensor on belt</a:t>
            </a:r>
          </a:p>
          <a:p>
            <a:pPr indent="-324612" lvl="0" marL="438912" marR="0" rtl="0" algn="l">
              <a:lnSpc>
                <a:spcPct val="8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Use Phone but not a central component</a:t>
            </a:r>
          </a:p>
          <a:p>
            <a:pPr indent="-274319" lvl="1" marL="731520" marR="0" rtl="0" algn="l">
              <a:lnSpc>
                <a:spcPct val="80000"/>
              </a:lnSpc>
              <a:spcBef>
                <a:spcPts val="6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Motionbands</a:t>
            </a:r>
            <a:r>
              <a:rPr b="0" baseline="30000" i="0" lang="fr-FR" sz="2590" u="none" cap="none" strike="noStrike">
                <a:solidFill>
                  <a:srgbClr val="F2F2F2"/>
                </a:solidFill>
                <a:latin typeface="Corbel"/>
                <a:ea typeface="Corbel"/>
                <a:cs typeface="Corbel"/>
                <a:sym typeface="Corbel"/>
              </a:rPr>
              <a:t>10</a:t>
            </a:r>
            <a:r>
              <a:rPr b="0" i="0" lang="fr-FR" sz="2590" u="none" cap="none" strike="noStrike">
                <a:solidFill>
                  <a:srgbClr val="F2F2F2"/>
                </a:solidFill>
                <a:latin typeface="Corbel"/>
                <a:ea typeface="Corbel"/>
                <a:cs typeface="Corbel"/>
                <a:sym typeface="Corbel"/>
              </a:rPr>
              <a:t> multi-sensor/location transmits data to smart phone for storage</a:t>
            </a:r>
          </a:p>
          <a:p>
            <a:pPr indent="-274319" lvl="1" marL="731520" marR="0" rtl="0" algn="l">
              <a:lnSpc>
                <a:spcPct val="80000"/>
              </a:lnSpc>
              <a:spcBef>
                <a:spcPts val="600"/>
              </a:spcBef>
              <a:buClr>
                <a:schemeClr val="accent2"/>
              </a:buClr>
              <a:buSzPct val="89653"/>
              <a:buFont typeface="Noto Sans Symbols"/>
              <a:buNone/>
            </a:pPr>
            <a:r>
              <a:t/>
            </a:r>
            <a:endParaRPr b="0" i="0" sz="2590" u="none" cap="none" strike="noStrike">
              <a:solidFill>
                <a:srgbClr val="F2F2F2"/>
              </a:solidFill>
              <a:latin typeface="Corbel"/>
              <a:ea typeface="Corbel"/>
              <a:cs typeface="Corbel"/>
              <a:sym typeface="Corbel"/>
            </a:endParaRPr>
          </a:p>
        </p:txBody>
      </p:sp>
      <p:sp>
        <p:nvSpPr>
          <p:cNvPr id="515" name="Shape 51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16" name="Shape 51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17" name="Shape 51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Data Mining Approach: Doing AR</a:t>
            </a:r>
          </a:p>
        </p:txBody>
      </p:sp>
      <p:sp>
        <p:nvSpPr>
          <p:cNvPr id="523" name="Shape 523"/>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518922" lvl="0" marL="633222" marR="0" rtl="0" algn="l">
              <a:spcBef>
                <a:spcPts val="0"/>
              </a:spcBef>
              <a:spcAft>
                <a:spcPts val="0"/>
              </a:spcAft>
              <a:buClr>
                <a:srgbClr val="A4CA1B"/>
              </a:buClr>
              <a:buSzPct val="80000"/>
              <a:buFont typeface="Corbel"/>
              <a:buAutoNum type="arabicPeriod"/>
            </a:pPr>
            <a:r>
              <a:rPr b="0" i="0" lang="fr-FR" sz="3200" u="none" cap="none" strike="noStrike">
                <a:solidFill>
                  <a:srgbClr val="F2F2F2"/>
                </a:solidFill>
                <a:latin typeface="Corbel"/>
                <a:ea typeface="Corbel"/>
                <a:cs typeface="Corbel"/>
                <a:sym typeface="Corbel"/>
              </a:rPr>
              <a:t>Collect labeled raw time series sensor data (training data)</a:t>
            </a:r>
          </a:p>
          <a:p>
            <a:pPr indent="-518922" lvl="0" marL="633222" marR="0" rtl="0" algn="l">
              <a:spcBef>
                <a:spcPts val="0"/>
              </a:spcBef>
              <a:spcAft>
                <a:spcPts val="0"/>
              </a:spcAft>
              <a:buClr>
                <a:srgbClr val="A4CA1B"/>
              </a:buClr>
              <a:buSzPct val="80000"/>
              <a:buFont typeface="Corbel"/>
              <a:buAutoNum type="arabicPeriod"/>
            </a:pPr>
            <a:r>
              <a:rPr b="0" i="0" lang="fr-FR" sz="3200" u="none" cap="none" strike="noStrike">
                <a:solidFill>
                  <a:srgbClr val="F2F2F2"/>
                </a:solidFill>
                <a:latin typeface="Corbel"/>
                <a:ea typeface="Corbel"/>
                <a:cs typeface="Corbel"/>
                <a:sym typeface="Corbel"/>
              </a:rPr>
              <a:t>Prepare data for mining</a:t>
            </a:r>
          </a:p>
          <a:p>
            <a:pPr indent="-514350" lvl="1" marL="97155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Preprocess and transform data</a:t>
            </a:r>
          </a:p>
          <a:p>
            <a:pPr indent="-518922" lvl="0" marL="633222" marR="0" rtl="0" algn="l">
              <a:spcBef>
                <a:spcPts val="0"/>
              </a:spcBef>
              <a:spcAft>
                <a:spcPts val="0"/>
              </a:spcAft>
              <a:buClr>
                <a:srgbClr val="A4CA1B"/>
              </a:buClr>
              <a:buSzPct val="80000"/>
              <a:buFont typeface="Corbel"/>
              <a:buAutoNum type="arabicPeriod"/>
            </a:pPr>
            <a:r>
              <a:rPr b="0" i="0" lang="fr-FR" sz="3200" u="none" cap="none" strike="noStrike">
                <a:solidFill>
                  <a:srgbClr val="F2F2F2"/>
                </a:solidFill>
                <a:latin typeface="Corbel"/>
                <a:ea typeface="Corbel"/>
                <a:cs typeface="Corbel"/>
                <a:sym typeface="Corbel"/>
              </a:rPr>
              <a:t>Build classifier using classification algorithms</a:t>
            </a:r>
          </a:p>
          <a:p>
            <a:pPr indent="-518922" lvl="0" marL="633222" marR="0" rtl="0" algn="l">
              <a:spcBef>
                <a:spcPts val="0"/>
              </a:spcBef>
              <a:buClr>
                <a:srgbClr val="A4CA1B"/>
              </a:buClr>
              <a:buSzPct val="80000"/>
              <a:buFont typeface="Corbel"/>
              <a:buAutoNum type="arabicPeriod"/>
            </a:pPr>
            <a:r>
              <a:rPr b="0" i="0" lang="fr-FR" sz="3200" u="none" cap="none" strike="noStrike">
                <a:solidFill>
                  <a:srgbClr val="F2F2F2"/>
                </a:solidFill>
                <a:latin typeface="Corbel"/>
                <a:ea typeface="Corbel"/>
                <a:cs typeface="Corbel"/>
                <a:sym typeface="Corbel"/>
              </a:rPr>
              <a:t>Deploy and use classifier</a:t>
            </a:r>
          </a:p>
        </p:txBody>
      </p:sp>
      <p:sp>
        <p:nvSpPr>
          <p:cNvPr id="524" name="Shape 52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25" name="Shape 52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26" name="Shape 52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Collecting Labeled Activity Data</a:t>
            </a:r>
          </a:p>
        </p:txBody>
      </p:sp>
      <p:sp>
        <p:nvSpPr>
          <p:cNvPr id="532" name="Shape 532"/>
          <p:cNvSpPr txBox="1"/>
          <p:nvPr>
            <p:ph idx="1" type="body"/>
          </p:nvPr>
        </p:nvSpPr>
        <p:spPr>
          <a:xfrm>
            <a:off x="457200" y="1775191"/>
            <a:ext cx="85344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Laboratory approach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Sequence through a specific set of activities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Insert label into data stream (via app) and then collect sensor data while subject performs activity</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Natural approach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Have subject perform activities “in the wild” and label manually afterwards using video capture (or equivalent)</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Both methods require time and effort</a:t>
            </a:r>
          </a:p>
        </p:txBody>
      </p:sp>
      <p:sp>
        <p:nvSpPr>
          <p:cNvPr id="533" name="Shape 53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34" name="Shape 53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35" name="Shape 53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Self-Training</a:t>
            </a:r>
          </a:p>
        </p:txBody>
      </p:sp>
      <p:sp>
        <p:nvSpPr>
          <p:cNvPr id="541" name="Shape 541"/>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If desire a personalized activity recognition model, then to be practical user must provide own training data</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As we shall see personal models perform best</a:t>
            </a:r>
          </a:p>
          <a:p>
            <a:pPr indent="-324612" lvl="0" marL="438912" marR="0" rtl="0" algn="l">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Similar to laboratory approach but no research assistant</a:t>
            </a:r>
          </a:p>
          <a:p>
            <a:pPr indent="-324612" lvl="0" marL="438912" marR="0" rtl="0" algn="l">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Actitracker app supports self-training and simple for user to provide training data</a:t>
            </a:r>
          </a:p>
          <a:p>
            <a:pPr indent="-324612" lvl="0" marL="438912" marR="0" rtl="0" algn="l">
              <a:spcBef>
                <a:spcPts val="0"/>
              </a:spcBef>
              <a:buClr>
                <a:srgbClr val="A4CA1B"/>
              </a:buClr>
              <a:buSzPct val="80000"/>
              <a:buFont typeface="Noto Sans Symbols"/>
              <a:buNone/>
            </a:pPr>
            <a:r>
              <a:t/>
            </a:r>
            <a:endParaRPr b="0" i="0" sz="3200" u="none" cap="none" strike="noStrike">
              <a:solidFill>
                <a:srgbClr val="F2F2F2"/>
              </a:solidFill>
              <a:latin typeface="Corbel"/>
              <a:ea typeface="Corbel"/>
              <a:cs typeface="Corbel"/>
              <a:sym typeface="Corbel"/>
            </a:endParaRPr>
          </a:p>
        </p:txBody>
      </p:sp>
      <p:sp>
        <p:nvSpPr>
          <p:cNvPr id="542" name="Shape 54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43" name="Shape 54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44" name="Shape 54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Feature Extraction</a:t>
            </a:r>
          </a:p>
        </p:txBody>
      </p:sp>
      <p:sp>
        <p:nvSpPr>
          <p:cNvPr id="550" name="Shape 550"/>
          <p:cNvSpPr txBox="1"/>
          <p:nvPr>
            <p:ph idx="1" type="body"/>
          </p:nvPr>
        </p:nvSpPr>
        <p:spPr>
          <a:xfrm>
            <a:off x="381000" y="1775191"/>
            <a:ext cx="8458200" cy="47018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9285"/>
              <a:buFont typeface="Noto Sans Symbols"/>
              <a:buChar char="◼"/>
            </a:pPr>
            <a:r>
              <a:rPr b="0" i="0" lang="fr-FR" sz="2775" u="none" cap="none" strike="noStrike">
                <a:solidFill>
                  <a:srgbClr val="F2F2F2"/>
                </a:solidFill>
                <a:latin typeface="Corbel"/>
                <a:ea typeface="Corbel"/>
                <a:cs typeface="Corbel"/>
                <a:sym typeface="Corbel"/>
              </a:rPr>
              <a:t>Sensor data is time-series data</a:t>
            </a:r>
          </a:p>
          <a:p>
            <a:pPr indent="-324612" lvl="0" marL="438912" marR="0" rtl="0" algn="l">
              <a:spcBef>
                <a:spcPts val="600"/>
              </a:spcBef>
              <a:spcAft>
                <a:spcPts val="0"/>
              </a:spcAft>
              <a:buClr>
                <a:srgbClr val="A4CA1B"/>
              </a:buClr>
              <a:buSzPct val="79285"/>
              <a:buFont typeface="Noto Sans Symbols"/>
              <a:buChar char="◼"/>
            </a:pPr>
            <a:r>
              <a:rPr b="0" i="0" lang="fr-FR" sz="2775" u="none" cap="none" strike="noStrike">
                <a:solidFill>
                  <a:srgbClr val="F2F2F2"/>
                </a:solidFill>
                <a:latin typeface="Corbel"/>
                <a:ea typeface="Corbel"/>
                <a:cs typeface="Corbel"/>
                <a:sym typeface="Corbel"/>
              </a:rPr>
              <a:t>Common classification algorithms expect “examples”</a:t>
            </a:r>
          </a:p>
          <a:p>
            <a:pPr indent="-324612" lvl="0" marL="438912" marR="0" rtl="0" algn="l">
              <a:spcBef>
                <a:spcPts val="600"/>
              </a:spcBef>
              <a:spcAft>
                <a:spcPts val="0"/>
              </a:spcAft>
              <a:buClr>
                <a:srgbClr val="A4CA1B"/>
              </a:buClr>
              <a:buSzPct val="79285"/>
              <a:buFont typeface="Noto Sans Symbols"/>
              <a:buChar char="◼"/>
            </a:pPr>
            <a:r>
              <a:rPr b="0" i="0" lang="fr-FR" sz="2775" u="none" cap="none" strike="noStrike">
                <a:solidFill>
                  <a:srgbClr val="F2F2F2"/>
                </a:solidFill>
                <a:latin typeface="Corbel"/>
                <a:ea typeface="Corbel"/>
                <a:cs typeface="Corbel"/>
                <a:sym typeface="Corbel"/>
              </a:rPr>
              <a:t>Typical approach: extract higher level features using a sliding window &amp; generate fixed length records</a:t>
            </a:r>
          </a:p>
          <a:p>
            <a:pPr indent="-274319" lvl="1" marL="731520" marR="0" rtl="0" algn="l">
              <a:spcBef>
                <a:spcPts val="3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Average acceleration per axis, variance, binned distributing, speed from GPS data, etc.</a:t>
            </a:r>
          </a:p>
          <a:p>
            <a:pPr indent="-274319" lvl="1" marL="731520" marR="0" rtl="0" algn="l">
              <a:spcBef>
                <a:spcPts val="3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Actitracker uses a 10 second window and no overlap</a:t>
            </a:r>
            <a:r>
              <a:rPr b="0" baseline="30000" i="0" lang="fr-FR" sz="2590" u="none" cap="none" strike="noStrike">
                <a:solidFill>
                  <a:srgbClr val="F2F2F2"/>
                </a:solidFill>
                <a:latin typeface="Corbel"/>
                <a:ea typeface="Corbel"/>
                <a:cs typeface="Corbel"/>
                <a:sym typeface="Corbel"/>
              </a:rPr>
              <a:t>15</a:t>
            </a:r>
          </a:p>
          <a:p>
            <a:pPr indent="-274319" lvl="1" marL="731520" marR="0" rtl="0" algn="l">
              <a:spcBef>
                <a:spcPts val="300"/>
              </a:spcBef>
              <a:spcAft>
                <a:spcPts val="0"/>
              </a:spcAft>
              <a:buClr>
                <a:schemeClr val="accent2"/>
              </a:buClr>
              <a:buSzPct val="96057"/>
              <a:buFont typeface="Noto Sans Symbols"/>
              <a:buChar char="▪"/>
            </a:pPr>
            <a:r>
              <a:rPr b="0" i="0" lang="fr-FR" sz="2590" u="none" cap="none" strike="noStrike">
                <a:solidFill>
                  <a:srgbClr val="F2F2F2"/>
                </a:solidFill>
                <a:latin typeface="Corbel"/>
                <a:ea typeface="Corbel"/>
                <a:cs typeface="Corbel"/>
                <a:sym typeface="Corbel"/>
              </a:rPr>
              <a:t>One other study uses ~</a:t>
            </a:r>
            <a:r>
              <a:rPr b="0" baseline="30000" i="0" lang="fr-FR" sz="2775" u="none" cap="none" strike="noStrike">
                <a:solidFill>
                  <a:srgbClr val="F2F2F2"/>
                </a:solidFill>
                <a:latin typeface="Corbel"/>
                <a:ea typeface="Corbel"/>
                <a:cs typeface="Corbel"/>
                <a:sym typeface="Corbel"/>
              </a:rPr>
              <a:t>7</a:t>
            </a:r>
            <a:r>
              <a:rPr b="0" i="0" lang="fr-FR" sz="2590" u="none" cap="none" strike="noStrike">
                <a:solidFill>
                  <a:srgbClr val="F2F2F2"/>
                </a:solidFill>
                <a:latin typeface="Corbel"/>
                <a:ea typeface="Corbel"/>
                <a:cs typeface="Corbel"/>
                <a:sym typeface="Corbel"/>
              </a:rPr>
              <a:t>s window with 50% overlap</a:t>
            </a:r>
            <a:r>
              <a:rPr b="0" baseline="30000" i="0" lang="fr-FR" sz="2590" u="none" cap="none" strike="noStrike">
                <a:solidFill>
                  <a:srgbClr val="F2F2F2"/>
                </a:solidFill>
                <a:latin typeface="Corbel"/>
                <a:ea typeface="Corbel"/>
                <a:cs typeface="Corbel"/>
                <a:sym typeface="Corbel"/>
              </a:rPr>
              <a:t>4</a:t>
            </a:r>
          </a:p>
          <a:p>
            <a:pPr indent="-324612" lvl="0" marL="438912" marR="0" rtl="0" algn="l">
              <a:spcBef>
                <a:spcPts val="600"/>
              </a:spcBef>
              <a:spcAft>
                <a:spcPts val="0"/>
              </a:spcAft>
              <a:buClr>
                <a:srgbClr val="A4CA1B"/>
              </a:buClr>
              <a:buSzPct val="79285"/>
              <a:buFont typeface="Noto Sans Symbols"/>
              <a:buChar char="◼"/>
            </a:pPr>
            <a:r>
              <a:rPr b="0" i="0" lang="fr-FR" sz="2775" u="none" cap="none" strike="noStrike">
                <a:solidFill>
                  <a:srgbClr val="F2F2F2"/>
                </a:solidFill>
                <a:latin typeface="Corbel"/>
                <a:ea typeface="Corbel"/>
                <a:cs typeface="Corbel"/>
                <a:sym typeface="Corbel"/>
              </a:rPr>
              <a:t>Alternative: use time series prediction methods</a:t>
            </a:r>
          </a:p>
          <a:p>
            <a:pPr indent="-274319" lvl="1" marL="731520" marR="0" rtl="0" algn="l">
              <a:spcBef>
                <a:spcPts val="300"/>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Few applications actually do this</a:t>
            </a:r>
          </a:p>
        </p:txBody>
      </p:sp>
      <p:sp>
        <p:nvSpPr>
          <p:cNvPr id="551" name="Shape 55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52" name="Shape 55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53" name="Shape 55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Generating AR Classifiers</a:t>
            </a:r>
          </a:p>
        </p:txBody>
      </p:sp>
      <p:sp>
        <p:nvSpPr>
          <p:cNvPr id="559" name="Shape 559"/>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Process to generate classifiers straightforward</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Many techniques:</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Neural nets, decision trees, Naïve Bayes, Random Forest, etc.</a:t>
            </a:r>
          </a:p>
        </p:txBody>
      </p:sp>
      <p:sp>
        <p:nvSpPr>
          <p:cNvPr id="560" name="Shape 56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61" name="Shape 56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62" name="Shape 56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Two Types of Predictive Models</a:t>
            </a:r>
          </a:p>
        </p:txBody>
      </p:sp>
      <p:sp>
        <p:nvSpPr>
          <p:cNvPr id="568" name="Shape 568"/>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Personal model</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Acquire training data for user &amp; then generate model</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Places data collection requirement on user, but may sometimes by easily automated</a:t>
            </a:r>
          </a:p>
          <a:p>
            <a:pPr indent="-324612" lvl="0" marL="438912" marR="0" rtl="0" algn="l">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Universal/Impersonal Model</a:t>
            </a:r>
          </a:p>
          <a:p>
            <a:pPr indent="-274319" lvl="1" marL="731520" marR="0" rtl="0" algn="l">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Built on one set of users and applied to everyone else</a:t>
            </a:r>
          </a:p>
          <a:p>
            <a:pPr indent="-234696" lvl="2" marL="996696" marR="0" rtl="0" algn="l">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No requirement on new user– no run-time training</a:t>
            </a:r>
          </a:p>
          <a:p>
            <a:pPr indent="-324612" lvl="0" marL="438912" marR="0" rtl="0" algn="l">
              <a:spcBef>
                <a:spcPts val="0"/>
              </a:spcBef>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Personal models almost always do significantly better, even using much less training data</a:t>
            </a:r>
            <a:r>
              <a:rPr b="0" baseline="30000" i="0" lang="fr-FR" sz="2960" u="none" cap="none" strike="noStrike">
                <a:solidFill>
                  <a:srgbClr val="F2F2F2"/>
                </a:solidFill>
                <a:latin typeface="Corbel"/>
                <a:ea typeface="Corbel"/>
                <a:cs typeface="Corbel"/>
                <a:sym typeface="Corbel"/>
              </a:rPr>
              <a:t>15,16,29</a:t>
            </a:r>
          </a:p>
        </p:txBody>
      </p:sp>
      <p:sp>
        <p:nvSpPr>
          <p:cNvPr id="569" name="Shape 56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70" name="Shape 57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71" name="Shape 57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Data &amp; Sensor Mining</a:t>
            </a:r>
          </a:p>
        </p:txBody>
      </p:sp>
      <p:sp>
        <p:nvSpPr>
          <p:cNvPr id="156" name="Shape 156"/>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2800" u="none" cap="none" strike="noStrike">
                <a:solidFill>
                  <a:srgbClr val="F2F2F2"/>
                </a:solidFill>
                <a:latin typeface="Corbel"/>
                <a:ea typeface="Corbel"/>
                <a:cs typeface="Corbel"/>
                <a:sym typeface="Corbel"/>
              </a:rPr>
              <a:t>Data mining: application of computational methods to extract knowledge from </a:t>
            </a:r>
            <a:r>
              <a:rPr b="0" i="0" lang="fr-FR" sz="2800" u="sng" cap="none" strike="noStrike">
                <a:solidFill>
                  <a:srgbClr val="F2F2F2"/>
                </a:solidFill>
                <a:latin typeface="Corbel"/>
                <a:ea typeface="Corbel"/>
                <a:cs typeface="Corbel"/>
                <a:sym typeface="Corbel"/>
              </a:rPr>
              <a:t>data</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Most data mining involves inferring predictive models, often for classification</a:t>
            </a:r>
          </a:p>
          <a:p>
            <a:pPr indent="-324612" lvl="0" marL="438912" marR="0" rtl="0" algn="l">
              <a:spcBef>
                <a:spcPts val="600"/>
              </a:spcBef>
              <a:spcAft>
                <a:spcPts val="0"/>
              </a:spcAft>
              <a:buClr>
                <a:srgbClr val="A4CA1B"/>
              </a:buClr>
              <a:buSzPct val="80000"/>
              <a:buFont typeface="Noto Sans Symbols"/>
              <a:buChar char="◼"/>
            </a:pPr>
            <a:r>
              <a:rPr b="0" i="0" lang="fr-FR" sz="2800" u="none" cap="none" strike="noStrike">
                <a:solidFill>
                  <a:srgbClr val="F2F2F2"/>
                </a:solidFill>
                <a:latin typeface="Corbel"/>
                <a:ea typeface="Corbel"/>
                <a:cs typeface="Corbel"/>
                <a:sym typeface="Corbel"/>
              </a:rPr>
              <a:t>Sensor mining: application of computational methods to extract knowledge from </a:t>
            </a:r>
            <a:r>
              <a:rPr b="0" i="0" lang="fr-FR" sz="2800" u="sng" cap="none" strike="noStrike">
                <a:solidFill>
                  <a:srgbClr val="F2F2F2"/>
                </a:solidFill>
                <a:latin typeface="Corbel"/>
                <a:ea typeface="Corbel"/>
                <a:cs typeface="Corbel"/>
                <a:sym typeface="Corbel"/>
              </a:rPr>
              <a:t>sensor data</a:t>
            </a:r>
          </a:p>
          <a:p>
            <a:pPr indent="-324612" lvl="0" marL="438912" marR="0" rtl="0" algn="l">
              <a:spcBef>
                <a:spcPts val="600"/>
              </a:spcBef>
              <a:spcAft>
                <a:spcPts val="0"/>
              </a:spcAft>
              <a:buClr>
                <a:srgbClr val="A4CA1B"/>
              </a:buClr>
              <a:buSzPct val="80000"/>
              <a:buFont typeface="Noto Sans Symbols"/>
              <a:buChar char="◼"/>
            </a:pPr>
            <a:r>
              <a:rPr b="0" i="0" lang="fr-FR" sz="2800" u="none" cap="none" strike="noStrike">
                <a:solidFill>
                  <a:srgbClr val="F2F2F2"/>
                </a:solidFill>
                <a:latin typeface="Corbel"/>
                <a:ea typeface="Corbel"/>
                <a:cs typeface="Corbel"/>
                <a:sym typeface="Corbel"/>
              </a:rPr>
              <a:t>Smart phone sensor mining: … </a:t>
            </a:r>
          </a:p>
          <a:p>
            <a:pPr indent="-324612" lvl="0" marL="438912" marR="0" rtl="0" algn="l">
              <a:spcBef>
                <a:spcPts val="600"/>
              </a:spcBef>
              <a:spcAft>
                <a:spcPts val="0"/>
              </a:spcAft>
              <a:buClr>
                <a:srgbClr val="A4CA1B"/>
              </a:buClr>
              <a:buSzPct val="80000"/>
              <a:buFont typeface="Noto Sans Symbols"/>
              <a:buChar char="◼"/>
            </a:pPr>
            <a:r>
              <a:rPr b="0" i="0" lang="fr-FR" sz="2800" u="none" cap="none" strike="noStrike">
                <a:solidFill>
                  <a:srgbClr val="F2F2F2"/>
                </a:solidFill>
                <a:latin typeface="Corbel"/>
                <a:ea typeface="Corbel"/>
                <a:cs typeface="Corbel"/>
                <a:sym typeface="Corbel"/>
              </a:rPr>
              <a:t>This tutorial does not focus on mining </a:t>
            </a:r>
            <a:r>
              <a:rPr b="0" i="1" lang="fr-FR" sz="2800" u="none" cap="none" strike="noStrike">
                <a:solidFill>
                  <a:srgbClr val="F2F2F2"/>
                </a:solidFill>
                <a:latin typeface="Corbel"/>
                <a:ea typeface="Corbel"/>
                <a:cs typeface="Corbel"/>
                <a:sym typeface="Corbel"/>
              </a:rPr>
              <a:t>methods</a:t>
            </a:r>
          </a:p>
          <a:p>
            <a:pPr indent="-274319" lvl="1" marL="731520" marR="0" rtl="0" algn="l">
              <a:spcBef>
                <a:spcPts val="500"/>
              </a:spcBef>
              <a:buClr>
                <a:schemeClr val="accent2"/>
              </a:buClr>
              <a:buSzPct val="90000"/>
              <a:buFont typeface="Noto Sans Symbols"/>
              <a:buChar char="▪"/>
            </a:pPr>
            <a:r>
              <a:rPr b="0" i="0" lang="fr-FR" sz="2500" u="none" cap="none" strike="noStrike">
                <a:solidFill>
                  <a:srgbClr val="F2F2F2"/>
                </a:solidFill>
                <a:latin typeface="Corbel"/>
                <a:ea typeface="Corbel"/>
                <a:cs typeface="Corbel"/>
                <a:sym typeface="Corbel"/>
              </a:rPr>
              <a:t>Since the methods are not unique to sensor mining</a:t>
            </a:r>
          </a:p>
        </p:txBody>
      </p:sp>
      <p:sp>
        <p:nvSpPr>
          <p:cNvPr id="157" name="Shape 15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58" name="Shape 15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59" name="Shape 15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Deploying AR Classifier</a:t>
            </a:r>
          </a:p>
        </p:txBody>
      </p:sp>
      <p:sp>
        <p:nvSpPr>
          <p:cNvPr id="577" name="Shape 577"/>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Classifier may run on server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 data must be sent to it</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Classifier may run on client device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Must be able to handle computational requirements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Simple methods are best</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Models can be exported as code and do not need to run under the data mining system</a:t>
            </a:r>
          </a:p>
        </p:txBody>
      </p:sp>
      <p:sp>
        <p:nvSpPr>
          <p:cNvPr id="578" name="Shape 57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79" name="Shape 57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80" name="Shape 58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Location on Body of Smart Phone</a:t>
            </a:r>
          </a:p>
        </p:txBody>
      </p:sp>
      <p:sp>
        <p:nvSpPr>
          <p:cNvPr id="586" name="Shape 586"/>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The location of the smart phone will impact activity recognition</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WISDM study currently assumes phone in pocket</a:t>
            </a:r>
            <a:r>
              <a:rPr b="0" baseline="30000" i="0" lang="fr-FR" sz="2800" u="none" cap="none" strike="noStrike">
                <a:solidFill>
                  <a:srgbClr val="F2F2F2"/>
                </a:solidFill>
                <a:latin typeface="Corbel"/>
                <a:ea typeface="Corbel"/>
                <a:cs typeface="Corbel"/>
                <a:sym typeface="Corbel"/>
              </a:rPr>
              <a:t>15</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CenceMe study showed pocket and belt clip yield similar results</a:t>
            </a:r>
            <a:r>
              <a:rPr b="0" baseline="30000" i="0" lang="fr-FR" sz="2800" u="none" cap="none" strike="noStrike">
                <a:solidFill>
                  <a:srgbClr val="F2F2F2"/>
                </a:solidFill>
                <a:latin typeface="Corbel"/>
                <a:ea typeface="Corbel"/>
                <a:cs typeface="Corbel"/>
                <a:sym typeface="Corbel"/>
              </a:rPr>
              <a:t>21</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Phone in pocket book &amp; elsewhere needs study</a:t>
            </a:r>
          </a:p>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Phone orientation can have impact</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WISDM study indicates may not be a problem</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Can correct for orientation using orientation info</a:t>
            </a:r>
          </a:p>
          <a:p>
            <a:pPr indent="-324612" lvl="0" marL="438912" marR="0" rtl="0" algn="l">
              <a:lnSpc>
                <a:spcPct val="90000"/>
              </a:lnSpc>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Women are trouble w.r.t. “wearing” phones</a:t>
            </a:r>
          </a:p>
        </p:txBody>
      </p:sp>
      <p:sp>
        <p:nvSpPr>
          <p:cNvPr id="587" name="Shape 58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88" name="Shape 58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89" name="Shape 58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Six Activites</a:t>
            </a:r>
          </a:p>
        </p:txBody>
      </p:sp>
      <p:sp>
        <p:nvSpPr>
          <p:cNvPr id="595" name="Shape 59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Accelerometer data from Android phone</a:t>
            </a:r>
            <a:r>
              <a:rPr b="0" baseline="30000" i="0" lang="fr-FR" sz="3200" u="none" cap="none" strike="noStrike">
                <a:solidFill>
                  <a:srgbClr val="F2F2F2"/>
                </a:solidFill>
                <a:latin typeface="Corbel"/>
                <a:ea typeface="Corbel"/>
                <a:cs typeface="Corbel"/>
                <a:sym typeface="Corbel"/>
              </a:rPr>
              <a:t>15</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Walking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Jogging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Climbing Stairs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Lying Down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Sitting</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Standing</a:t>
            </a:r>
          </a:p>
        </p:txBody>
      </p:sp>
      <p:sp>
        <p:nvSpPr>
          <p:cNvPr id="596" name="Shape 59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597" name="Shape 59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598" name="Shape 59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599" name="Shape 599"/>
          <p:cNvPicPr preferRelativeResize="0"/>
          <p:nvPr/>
        </p:nvPicPr>
        <p:blipFill rotWithShape="1">
          <a:blip r:embed="rId3">
            <a:alphaModFix/>
          </a:blip>
          <a:srcRect b="0" l="0" r="0" t="0"/>
          <a:stretch/>
        </p:blipFill>
        <p:spPr>
          <a:xfrm>
            <a:off x="4191001" y="2590800"/>
            <a:ext cx="4272730" cy="372119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type="title"/>
          </p:nvPr>
        </p:nvSpPr>
        <p:spPr>
          <a:xfrm>
            <a:off x="457200" y="155448"/>
            <a:ext cx="84582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“Walking”</a:t>
            </a:r>
          </a:p>
        </p:txBody>
      </p:sp>
      <p:sp>
        <p:nvSpPr>
          <p:cNvPr id="605" name="Shape 60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06" name="Shape 60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07" name="Shape 60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608" name="Shape 608"/>
          <p:cNvSpPr/>
          <p:nvPr/>
        </p:nvSpPr>
        <p:spPr>
          <a:xfrm>
            <a:off x="0" y="0"/>
            <a:ext cx="9144000" cy="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pic>
        <p:nvPicPr>
          <p:cNvPr id="609" name="Shape 609"/>
          <p:cNvPicPr preferRelativeResize="0"/>
          <p:nvPr/>
        </p:nvPicPr>
        <p:blipFill rotWithShape="1">
          <a:blip r:embed="rId3">
            <a:alphaModFix/>
          </a:blip>
          <a:srcRect b="0" l="0" r="0" t="0"/>
          <a:stretch/>
        </p:blipFill>
        <p:spPr>
          <a:xfrm>
            <a:off x="903288" y="1610800"/>
            <a:ext cx="7047120" cy="482596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“Jogging”</a:t>
            </a:r>
          </a:p>
        </p:txBody>
      </p:sp>
      <p:sp>
        <p:nvSpPr>
          <p:cNvPr id="615" name="Shape 61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16" name="Shape 61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17" name="Shape 61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618" name="Shape 618"/>
          <p:cNvPicPr preferRelativeResize="0"/>
          <p:nvPr/>
        </p:nvPicPr>
        <p:blipFill rotWithShape="1">
          <a:blip r:embed="rId3">
            <a:alphaModFix/>
          </a:blip>
          <a:srcRect b="0" l="0" r="0" t="0"/>
          <a:stretch/>
        </p:blipFill>
        <p:spPr>
          <a:xfrm>
            <a:off x="914400" y="1600200"/>
            <a:ext cx="7047119" cy="482596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Shape 62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“Up Stairs”</a:t>
            </a:r>
          </a:p>
        </p:txBody>
      </p:sp>
      <p:sp>
        <p:nvSpPr>
          <p:cNvPr id="624" name="Shape 62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25" name="Shape 62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26" name="Shape 62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627" name="Shape 627"/>
          <p:cNvPicPr preferRelativeResize="0"/>
          <p:nvPr/>
        </p:nvPicPr>
        <p:blipFill rotWithShape="1">
          <a:blip r:embed="rId3">
            <a:alphaModFix/>
          </a:blip>
          <a:srcRect b="0" l="0" r="0" t="0"/>
          <a:stretch/>
        </p:blipFill>
        <p:spPr>
          <a:xfrm>
            <a:off x="914400" y="1600200"/>
            <a:ext cx="7047119" cy="482596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title"/>
          </p:nvPr>
        </p:nvSpPr>
        <p:spPr>
          <a:xfrm>
            <a:off x="304800" y="155448"/>
            <a:ext cx="86868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“Lying Down”</a:t>
            </a:r>
          </a:p>
        </p:txBody>
      </p:sp>
      <p:sp>
        <p:nvSpPr>
          <p:cNvPr id="633" name="Shape 63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34" name="Shape 63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35" name="Shape 63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636" name="Shape 636"/>
          <p:cNvPicPr preferRelativeResize="0"/>
          <p:nvPr/>
        </p:nvPicPr>
        <p:blipFill rotWithShape="1">
          <a:blip r:embed="rId3">
            <a:alphaModFix/>
          </a:blip>
          <a:srcRect b="0" l="0" r="0" t="0"/>
          <a:stretch/>
        </p:blipFill>
        <p:spPr>
          <a:xfrm>
            <a:off x="914400" y="1600200"/>
            <a:ext cx="7056711" cy="481966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Accelerometer Data for “Sitting”</a:t>
            </a:r>
          </a:p>
        </p:txBody>
      </p:sp>
      <p:sp>
        <p:nvSpPr>
          <p:cNvPr id="642" name="Shape 64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43" name="Shape 64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44" name="Shape 64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645" name="Shape 645"/>
          <p:cNvPicPr preferRelativeResize="0"/>
          <p:nvPr/>
        </p:nvPicPr>
        <p:blipFill rotWithShape="1">
          <a:blip r:embed="rId3">
            <a:alphaModFix/>
          </a:blip>
          <a:srcRect b="0" l="0" r="0" t="4717"/>
          <a:stretch/>
        </p:blipFill>
        <p:spPr>
          <a:xfrm>
            <a:off x="914400" y="1676400"/>
            <a:ext cx="7047119" cy="4598326"/>
          </a:xfrm>
          <a:prstGeom prst="rect">
            <a:avLst/>
          </a:prstGeom>
          <a:noFill/>
          <a:ln>
            <a:noFill/>
          </a:ln>
        </p:spPr>
      </p:pic>
      <p:pic>
        <p:nvPicPr>
          <p:cNvPr id="646" name="Shape 646"/>
          <p:cNvPicPr preferRelativeResize="0"/>
          <p:nvPr/>
        </p:nvPicPr>
        <p:blipFill rotWithShape="1">
          <a:blip r:embed="rId4">
            <a:alphaModFix/>
          </a:blip>
          <a:srcRect b="0" l="0" r="0" t="0"/>
          <a:stretch/>
        </p:blipFill>
        <p:spPr>
          <a:xfrm>
            <a:off x="6096000" y="4104828"/>
            <a:ext cx="1591532" cy="1386095"/>
          </a:xfrm>
          <a:prstGeom prst="rect">
            <a:avLst/>
          </a:prstGeom>
          <a:noFill/>
          <a:ln>
            <a:noFill/>
          </a:ln>
        </p:spPr>
      </p:pic>
      <p:cxnSp>
        <p:nvCxnSpPr>
          <p:cNvPr id="647" name="Shape 647"/>
          <p:cNvCxnSpPr/>
          <p:nvPr/>
        </p:nvCxnSpPr>
        <p:spPr>
          <a:xfrm flipH="1">
            <a:off x="6781800" y="4191000"/>
            <a:ext cx="1600200" cy="685800"/>
          </a:xfrm>
          <a:prstGeom prst="straightConnector1">
            <a:avLst/>
          </a:prstGeom>
          <a:noFill/>
          <a:ln cap="flat" cmpd="sng" w="34925">
            <a:solidFill>
              <a:schemeClr val="accent3"/>
            </a:solidFill>
            <a:prstDash val="solid"/>
            <a:round/>
            <a:headEnd len="med" w="med" type="none"/>
            <a:tailEnd len="lg" w="lg" type="stealth"/>
          </a:ln>
          <a:effectLst>
            <a:outerShdw blurRad="45000" rotWithShape="0" dir="5400000" dist="25000">
              <a:srgbClr val="000000">
                <a:alpha val="37647"/>
              </a:srgbClr>
            </a:outerShdw>
          </a:effectLst>
        </p:spPr>
      </p:cxnSp>
      <p:sp>
        <p:nvSpPr>
          <p:cNvPr id="648" name="Shape 648"/>
          <p:cNvSpPr txBox="1"/>
          <p:nvPr/>
        </p:nvSpPr>
        <p:spPr>
          <a:xfrm>
            <a:off x="8077200" y="3821668"/>
            <a:ext cx="838200"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1800">
                <a:solidFill>
                  <a:schemeClr val="lt1"/>
                </a:solidFill>
                <a:latin typeface="Corbel"/>
                <a:ea typeface="Corbel"/>
                <a:cs typeface="Corbel"/>
                <a:sym typeface="Corbel"/>
              </a:rPr>
              <a:t>Z axis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Shape 65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Accelerometer Data for “Standing”</a:t>
            </a:r>
          </a:p>
        </p:txBody>
      </p:sp>
      <p:sp>
        <p:nvSpPr>
          <p:cNvPr id="654" name="Shape 65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55" name="Shape 65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56" name="Shape 65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657" name="Shape 657"/>
          <p:cNvPicPr preferRelativeResize="0"/>
          <p:nvPr/>
        </p:nvPicPr>
        <p:blipFill rotWithShape="1">
          <a:blip r:embed="rId3">
            <a:alphaModFix/>
          </a:blip>
          <a:srcRect b="0" l="0" r="0" t="0"/>
          <a:stretch/>
        </p:blipFill>
        <p:spPr>
          <a:xfrm>
            <a:off x="990600" y="1600200"/>
            <a:ext cx="7047120" cy="48259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749808" y="381000"/>
            <a:ext cx="8013192" cy="993648"/>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Activity Recognition Results</a:t>
            </a:r>
          </a:p>
        </p:txBody>
      </p:sp>
      <p:sp>
        <p:nvSpPr>
          <p:cNvPr id="663" name="Shape 66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664" name="Shape 664"/>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665" name="Shape 66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id="666" name="Shape 666"/>
          <p:cNvPicPr preferRelativeResize="0"/>
          <p:nvPr/>
        </p:nvPicPr>
        <p:blipFill rotWithShape="1">
          <a:blip r:embed="rId3">
            <a:alphaModFix/>
          </a:blip>
          <a:srcRect b="0" l="0" r="0" t="0"/>
          <a:stretch/>
        </p:blipFill>
        <p:spPr>
          <a:xfrm>
            <a:off x="2438400" y="3124200"/>
            <a:ext cx="3794728" cy="30474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Goals for this Tutorial</a:t>
            </a:r>
          </a:p>
        </p:txBody>
      </p:sp>
      <p:sp>
        <p:nvSpPr>
          <p:cNvPr id="165" name="Shape 16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Provide basic introduction to the area</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Taxonomy of the work that has been done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Highlight some of the many applications</a:t>
            </a:r>
          </a:p>
          <a:p>
            <a:pPr indent="-324612" lvl="0" marL="438912" marR="0" rtl="0" algn="l">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Encourage/motivate/promote R&amp;D</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Creative applications waiting to be discovered!</a:t>
            </a:r>
          </a:p>
          <a:p>
            <a:pPr indent="-324612" lvl="0" marL="438912" marR="0" rtl="0" algn="l">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Identify challenges and opportunities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Highlight relevant engineering issues</a:t>
            </a: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166" name="Shape 16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67" name="Shape 16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68" name="Shape 16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Different Types of AR Systems</a:t>
            </a:r>
          </a:p>
        </p:txBody>
      </p:sp>
      <p:sp>
        <p:nvSpPr>
          <p:cNvPr id="672" name="Shape 672"/>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We focus on Smartphone-based AR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Smartwatches mentioned because may become common and important mobile sensors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Future may introduce more such accessories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Clothes and footwear with sensors, etc. </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Smart houses and vision-based systems could dramatically expand AR capabilities </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We briefly cover laboratory-type systems from the past to show potential </a:t>
            </a:r>
          </a:p>
        </p:txBody>
      </p:sp>
      <p:sp>
        <p:nvSpPr>
          <p:cNvPr id="673" name="Shape 67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74" name="Shape 67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75" name="Shape 67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 Non-Phone Based System</a:t>
            </a:r>
          </a:p>
        </p:txBody>
      </p:sp>
      <p:graphicFrame>
        <p:nvGraphicFramePr>
          <p:cNvPr id="681" name="Shape 681"/>
          <p:cNvGraphicFramePr/>
          <p:nvPr/>
        </p:nvGraphicFramePr>
        <p:xfrm>
          <a:off x="457200" y="2536770"/>
          <a:ext cx="3000000" cy="3000000"/>
        </p:xfrm>
        <a:graphic>
          <a:graphicData uri="http://schemas.openxmlformats.org/drawingml/2006/table">
            <a:tbl>
              <a:tblPr bandRow="1" firstRow="1">
                <a:noFill/>
                <a:tableStyleId>{451FD0BE-7C53-4BC5-B1DD-A2051E089F13}</a:tableStyleId>
              </a:tblPr>
              <a:tblGrid>
                <a:gridCol w="2512200"/>
                <a:gridCol w="1299400"/>
                <a:gridCol w="3086325"/>
                <a:gridCol w="1331675"/>
              </a:tblGrid>
              <a:tr h="357450">
                <a:tc>
                  <a:txBody>
                    <a:bodyPr>
                      <a:noAutofit/>
                    </a:bodyPr>
                    <a:lstStyle/>
                    <a:p>
                      <a:pPr indent="0" lvl="0" marL="0" marR="0" rtl="0" algn="l">
                        <a:spcBef>
                          <a:spcPts val="0"/>
                        </a:spcBef>
                        <a:buSzPct val="25000"/>
                        <a:buNone/>
                      </a:pPr>
                      <a:r>
                        <a:rPr lang="fr-FR" sz="1800"/>
                        <a:t>Activity</a:t>
                      </a:r>
                    </a:p>
                  </a:txBody>
                  <a:tcPr marT="45725" marB="45725" marR="103950" marL="103950"/>
                </a:tc>
                <a:tc>
                  <a:txBody>
                    <a:bodyPr>
                      <a:noAutofit/>
                    </a:bodyPr>
                    <a:lstStyle/>
                    <a:p>
                      <a:pPr indent="0" lvl="0" marL="0" marR="0" rtl="0" algn="l">
                        <a:spcBef>
                          <a:spcPts val="0"/>
                        </a:spcBef>
                        <a:buSzPct val="25000"/>
                        <a:buNone/>
                      </a:pPr>
                      <a:r>
                        <a:rPr lang="fr-FR" sz="1800"/>
                        <a:t>Accuracy</a:t>
                      </a:r>
                    </a:p>
                  </a:txBody>
                  <a:tcPr marT="45725" marB="45725" marR="103950" marL="103950"/>
                </a:tc>
                <a:tc>
                  <a:txBody>
                    <a:bodyPr>
                      <a:noAutofit/>
                    </a:bodyPr>
                    <a:lstStyle/>
                    <a:p>
                      <a:pPr indent="0" lvl="0" marL="0" marR="0" rtl="0" algn="l">
                        <a:spcBef>
                          <a:spcPts val="0"/>
                        </a:spcBef>
                        <a:buSzPct val="25000"/>
                        <a:buNone/>
                      </a:pPr>
                      <a:r>
                        <a:rPr lang="fr-FR" sz="1800"/>
                        <a:t>Activity</a:t>
                      </a:r>
                    </a:p>
                  </a:txBody>
                  <a:tcPr marT="45725" marB="45725" marR="103950" marL="103950"/>
                </a:tc>
                <a:tc>
                  <a:txBody>
                    <a:bodyPr>
                      <a:noAutofit/>
                    </a:bodyPr>
                    <a:lstStyle/>
                    <a:p>
                      <a:pPr indent="0" lvl="0" marL="0" marR="0" rtl="0" algn="l">
                        <a:spcBef>
                          <a:spcPts val="0"/>
                        </a:spcBef>
                        <a:buSzPct val="25000"/>
                        <a:buNone/>
                      </a:pPr>
                      <a:r>
                        <a:rPr lang="fr-FR" sz="1800"/>
                        <a:t>Accuracy</a:t>
                      </a:r>
                    </a:p>
                  </a:txBody>
                  <a:tcPr marT="45725" marB="45725" marR="103950" marL="103950"/>
                </a:tc>
              </a:tr>
              <a:tr h="357450">
                <a:tc>
                  <a:txBody>
                    <a:bodyPr>
                      <a:noAutofit/>
                    </a:bodyPr>
                    <a:lstStyle/>
                    <a:p>
                      <a:pPr indent="0" lvl="0" marL="0" marR="0" rtl="0" algn="l">
                        <a:spcBef>
                          <a:spcPts val="0"/>
                        </a:spcBef>
                        <a:buSzPct val="25000"/>
                        <a:buNone/>
                      </a:pPr>
                      <a:r>
                        <a:rPr lang="fr-FR" sz="1700"/>
                        <a:t>Walking</a:t>
                      </a:r>
                    </a:p>
                  </a:txBody>
                  <a:tcPr marT="45725" marB="45725" marR="103950" marL="103950"/>
                </a:tc>
                <a:tc>
                  <a:txBody>
                    <a:bodyPr>
                      <a:noAutofit/>
                    </a:bodyPr>
                    <a:lstStyle/>
                    <a:p>
                      <a:pPr indent="0" lvl="0" marL="0" marR="0" rtl="0" algn="l">
                        <a:spcBef>
                          <a:spcPts val="0"/>
                        </a:spcBef>
                        <a:buSzPct val="25000"/>
                        <a:buNone/>
                      </a:pPr>
                      <a:r>
                        <a:rPr lang="fr-FR" sz="1700"/>
                        <a:t>89.71</a:t>
                      </a:r>
                    </a:p>
                  </a:txBody>
                  <a:tcPr marT="45725" marB="45725" marR="103950" marL="103950"/>
                </a:tc>
                <a:tc>
                  <a:txBody>
                    <a:bodyPr>
                      <a:noAutofit/>
                    </a:bodyPr>
                    <a:lstStyle/>
                    <a:p>
                      <a:pPr indent="0" lvl="0" marL="0" marR="0" rtl="0" algn="l">
                        <a:spcBef>
                          <a:spcPts val="0"/>
                        </a:spcBef>
                        <a:buSzPct val="25000"/>
                        <a:buNone/>
                      </a:pPr>
                      <a:r>
                        <a:rPr lang="fr-FR" sz="1700"/>
                        <a:t>Walking carrying items</a:t>
                      </a:r>
                    </a:p>
                  </a:txBody>
                  <a:tcPr marT="45725" marB="45725" marR="103950" marL="103950"/>
                </a:tc>
                <a:tc>
                  <a:txBody>
                    <a:bodyPr>
                      <a:noAutofit/>
                    </a:bodyPr>
                    <a:lstStyle/>
                    <a:p>
                      <a:pPr indent="0" lvl="0" marL="0" marR="0" rtl="0" algn="l">
                        <a:spcBef>
                          <a:spcPts val="0"/>
                        </a:spcBef>
                        <a:buSzPct val="25000"/>
                        <a:buNone/>
                      </a:pPr>
                      <a:r>
                        <a:rPr lang="fr-FR" sz="1700"/>
                        <a:t>82.10</a:t>
                      </a:r>
                    </a:p>
                  </a:txBody>
                  <a:tcPr marT="45725" marB="45725" marR="103950" marL="103950"/>
                </a:tc>
              </a:tr>
              <a:tr h="357450">
                <a:tc>
                  <a:txBody>
                    <a:bodyPr>
                      <a:noAutofit/>
                    </a:bodyPr>
                    <a:lstStyle/>
                    <a:p>
                      <a:pPr indent="0" lvl="0" marL="0" marR="0" rtl="0" algn="l">
                        <a:spcBef>
                          <a:spcPts val="0"/>
                        </a:spcBef>
                        <a:buSzPct val="25000"/>
                        <a:buNone/>
                      </a:pPr>
                      <a:r>
                        <a:rPr lang="fr-FR" sz="1700"/>
                        <a:t>Sitting &amp; Relaxing</a:t>
                      </a:r>
                    </a:p>
                  </a:txBody>
                  <a:tcPr marT="45725" marB="45725" marR="103950" marL="103950"/>
                </a:tc>
                <a:tc>
                  <a:txBody>
                    <a:bodyPr>
                      <a:noAutofit/>
                    </a:bodyPr>
                    <a:lstStyle/>
                    <a:p>
                      <a:pPr indent="0" lvl="0" marL="0" marR="0" rtl="0" algn="l">
                        <a:spcBef>
                          <a:spcPts val="0"/>
                        </a:spcBef>
                        <a:buSzPct val="25000"/>
                        <a:buNone/>
                      </a:pPr>
                      <a:r>
                        <a:rPr lang="fr-FR" sz="1700"/>
                        <a:t>94.78</a:t>
                      </a:r>
                    </a:p>
                  </a:txBody>
                  <a:tcPr marT="45725" marB="45725" marR="103950" marL="103950"/>
                </a:tc>
                <a:tc>
                  <a:txBody>
                    <a:bodyPr>
                      <a:noAutofit/>
                    </a:bodyPr>
                    <a:lstStyle/>
                    <a:p>
                      <a:pPr indent="0" lvl="0" marL="0" marR="0" rtl="0" algn="l">
                        <a:spcBef>
                          <a:spcPts val="0"/>
                        </a:spcBef>
                        <a:buSzPct val="25000"/>
                        <a:buNone/>
                      </a:pPr>
                      <a:r>
                        <a:rPr lang="fr-FR" sz="1700"/>
                        <a:t>Working</a:t>
                      </a:r>
                      <a:r>
                        <a:rPr lang="fr-FR" sz="1700"/>
                        <a:t> on Computer</a:t>
                      </a:r>
                    </a:p>
                  </a:txBody>
                  <a:tcPr marT="45725" marB="45725" marR="103950" marL="103950"/>
                </a:tc>
                <a:tc>
                  <a:txBody>
                    <a:bodyPr>
                      <a:noAutofit/>
                    </a:bodyPr>
                    <a:lstStyle/>
                    <a:p>
                      <a:pPr indent="0" lvl="0" marL="0" marR="0" rtl="0" algn="l">
                        <a:spcBef>
                          <a:spcPts val="0"/>
                        </a:spcBef>
                        <a:buSzPct val="25000"/>
                        <a:buNone/>
                      </a:pPr>
                      <a:r>
                        <a:rPr lang="fr-FR" sz="1700"/>
                        <a:t>97.49</a:t>
                      </a:r>
                    </a:p>
                  </a:txBody>
                  <a:tcPr marT="45725" marB="45725" marR="103950" marL="103950"/>
                </a:tc>
              </a:tr>
              <a:tr h="357450">
                <a:tc>
                  <a:txBody>
                    <a:bodyPr>
                      <a:noAutofit/>
                    </a:bodyPr>
                    <a:lstStyle/>
                    <a:p>
                      <a:pPr indent="0" lvl="0" marL="0" marR="0" rtl="0" algn="l">
                        <a:spcBef>
                          <a:spcPts val="0"/>
                        </a:spcBef>
                        <a:buSzPct val="25000"/>
                        <a:buNone/>
                      </a:pPr>
                      <a:r>
                        <a:rPr lang="fr-FR" sz="1700"/>
                        <a:t>Standing Still</a:t>
                      </a:r>
                    </a:p>
                  </a:txBody>
                  <a:tcPr marT="45725" marB="45725" marR="103950" marL="103950"/>
                </a:tc>
                <a:tc>
                  <a:txBody>
                    <a:bodyPr>
                      <a:noAutofit/>
                    </a:bodyPr>
                    <a:lstStyle/>
                    <a:p>
                      <a:pPr indent="0" lvl="0" marL="0" marR="0" rtl="0" algn="l">
                        <a:spcBef>
                          <a:spcPts val="0"/>
                        </a:spcBef>
                        <a:buSzPct val="25000"/>
                        <a:buNone/>
                      </a:pPr>
                      <a:r>
                        <a:rPr lang="fr-FR" sz="1700"/>
                        <a:t>95.67</a:t>
                      </a:r>
                    </a:p>
                  </a:txBody>
                  <a:tcPr marT="45725" marB="45725" marR="103950" marL="103950"/>
                </a:tc>
                <a:tc>
                  <a:txBody>
                    <a:bodyPr>
                      <a:noAutofit/>
                    </a:bodyPr>
                    <a:lstStyle/>
                    <a:p>
                      <a:pPr indent="0" lvl="0" marL="0" marR="0" rtl="0" algn="l">
                        <a:spcBef>
                          <a:spcPts val="0"/>
                        </a:spcBef>
                        <a:buSzPct val="25000"/>
                        <a:buNone/>
                      </a:pPr>
                      <a:r>
                        <a:rPr lang="fr-FR" sz="1700"/>
                        <a:t>Eating</a:t>
                      </a:r>
                      <a:r>
                        <a:rPr lang="fr-FR" sz="1700"/>
                        <a:t> or Drinking</a:t>
                      </a:r>
                    </a:p>
                  </a:txBody>
                  <a:tcPr marT="45725" marB="45725" marR="103950" marL="103950"/>
                </a:tc>
                <a:tc>
                  <a:txBody>
                    <a:bodyPr>
                      <a:noAutofit/>
                    </a:bodyPr>
                    <a:lstStyle/>
                    <a:p>
                      <a:pPr indent="0" lvl="0" marL="0" marR="0" rtl="0" algn="l">
                        <a:spcBef>
                          <a:spcPts val="0"/>
                        </a:spcBef>
                        <a:buSzPct val="25000"/>
                        <a:buNone/>
                      </a:pPr>
                      <a:r>
                        <a:rPr lang="fr-FR" sz="1700"/>
                        <a:t>88.67</a:t>
                      </a:r>
                    </a:p>
                  </a:txBody>
                  <a:tcPr marT="45725" marB="45725" marR="103950" marL="103950"/>
                </a:tc>
              </a:tr>
              <a:tr h="357450">
                <a:tc>
                  <a:txBody>
                    <a:bodyPr>
                      <a:noAutofit/>
                    </a:bodyPr>
                    <a:lstStyle/>
                    <a:p>
                      <a:pPr indent="0" lvl="0" marL="0" marR="0" rtl="0" algn="l">
                        <a:spcBef>
                          <a:spcPts val="0"/>
                        </a:spcBef>
                        <a:buSzPct val="25000"/>
                        <a:buNone/>
                      </a:pPr>
                      <a:r>
                        <a:rPr lang="fr-FR" sz="1700"/>
                        <a:t>Watching TV</a:t>
                      </a:r>
                    </a:p>
                  </a:txBody>
                  <a:tcPr marT="45725" marB="45725" marR="103950" marL="103950"/>
                </a:tc>
                <a:tc>
                  <a:txBody>
                    <a:bodyPr>
                      <a:noAutofit/>
                    </a:bodyPr>
                    <a:lstStyle/>
                    <a:p>
                      <a:pPr indent="0" lvl="0" marL="0" marR="0" rtl="0" algn="l">
                        <a:spcBef>
                          <a:spcPts val="0"/>
                        </a:spcBef>
                        <a:buSzPct val="25000"/>
                        <a:buNone/>
                      </a:pPr>
                      <a:r>
                        <a:rPr lang="fr-FR" sz="1700"/>
                        <a:t>77.29</a:t>
                      </a:r>
                    </a:p>
                  </a:txBody>
                  <a:tcPr marT="45725" marB="45725" marR="103950" marL="103950"/>
                </a:tc>
                <a:tc>
                  <a:txBody>
                    <a:bodyPr>
                      <a:noAutofit/>
                    </a:bodyPr>
                    <a:lstStyle/>
                    <a:p>
                      <a:pPr indent="0" lvl="0" marL="0" marR="0" rtl="0" algn="l">
                        <a:spcBef>
                          <a:spcPts val="0"/>
                        </a:spcBef>
                        <a:buSzPct val="25000"/>
                        <a:buNone/>
                      </a:pPr>
                      <a:r>
                        <a:rPr lang="fr-FR" sz="1700"/>
                        <a:t>Reading</a:t>
                      </a:r>
                    </a:p>
                  </a:txBody>
                  <a:tcPr marT="45725" marB="45725" marR="103950" marL="103950"/>
                </a:tc>
                <a:tc>
                  <a:txBody>
                    <a:bodyPr>
                      <a:noAutofit/>
                    </a:bodyPr>
                    <a:lstStyle/>
                    <a:p>
                      <a:pPr indent="0" lvl="0" marL="0" marR="0" rtl="0" algn="l">
                        <a:spcBef>
                          <a:spcPts val="0"/>
                        </a:spcBef>
                        <a:buSzPct val="25000"/>
                        <a:buNone/>
                      </a:pPr>
                      <a:r>
                        <a:rPr lang="fr-FR" sz="1700"/>
                        <a:t>91.79</a:t>
                      </a:r>
                    </a:p>
                  </a:txBody>
                  <a:tcPr marT="45725" marB="45725" marR="103950" marL="103950"/>
                </a:tc>
              </a:tr>
              <a:tr h="357450">
                <a:tc>
                  <a:txBody>
                    <a:bodyPr>
                      <a:noAutofit/>
                    </a:bodyPr>
                    <a:lstStyle/>
                    <a:p>
                      <a:pPr indent="0" lvl="0" marL="0" marR="0" rtl="0" algn="l">
                        <a:spcBef>
                          <a:spcPts val="0"/>
                        </a:spcBef>
                        <a:buSzPct val="25000"/>
                        <a:buNone/>
                      </a:pPr>
                      <a:r>
                        <a:rPr lang="fr-FR" sz="1700"/>
                        <a:t>Running</a:t>
                      </a:r>
                    </a:p>
                  </a:txBody>
                  <a:tcPr marT="45725" marB="45725" marR="103950" marL="103950"/>
                </a:tc>
                <a:tc>
                  <a:txBody>
                    <a:bodyPr>
                      <a:noAutofit/>
                    </a:bodyPr>
                    <a:lstStyle/>
                    <a:p>
                      <a:pPr indent="0" lvl="0" marL="0" marR="0" rtl="0" algn="l">
                        <a:spcBef>
                          <a:spcPts val="0"/>
                        </a:spcBef>
                        <a:buSzPct val="25000"/>
                        <a:buNone/>
                      </a:pPr>
                      <a:r>
                        <a:rPr lang="fr-FR" sz="1700"/>
                        <a:t>87.68</a:t>
                      </a:r>
                    </a:p>
                  </a:txBody>
                  <a:tcPr marT="45725" marB="45725" marR="103950" marL="103950"/>
                </a:tc>
                <a:tc>
                  <a:txBody>
                    <a:bodyPr>
                      <a:noAutofit/>
                    </a:bodyPr>
                    <a:lstStyle/>
                    <a:p>
                      <a:pPr indent="0" lvl="0" marL="0" marR="0" rtl="0" algn="l">
                        <a:spcBef>
                          <a:spcPts val="0"/>
                        </a:spcBef>
                        <a:buSzPct val="25000"/>
                        <a:buNone/>
                      </a:pPr>
                      <a:r>
                        <a:rPr lang="fr-FR" sz="1700"/>
                        <a:t>Bicycling</a:t>
                      </a:r>
                    </a:p>
                  </a:txBody>
                  <a:tcPr marT="45725" marB="45725" marR="103950" marL="103950"/>
                </a:tc>
                <a:tc>
                  <a:txBody>
                    <a:bodyPr>
                      <a:noAutofit/>
                    </a:bodyPr>
                    <a:lstStyle/>
                    <a:p>
                      <a:pPr indent="0" lvl="0" marL="0" marR="0" rtl="0" algn="l">
                        <a:spcBef>
                          <a:spcPts val="0"/>
                        </a:spcBef>
                        <a:buSzPct val="25000"/>
                        <a:buNone/>
                      </a:pPr>
                      <a:r>
                        <a:rPr lang="fr-FR" sz="1700"/>
                        <a:t>96.29</a:t>
                      </a:r>
                    </a:p>
                  </a:txBody>
                  <a:tcPr marT="45725" marB="45725" marR="103950" marL="103950"/>
                </a:tc>
              </a:tr>
              <a:tr h="357450">
                <a:tc>
                  <a:txBody>
                    <a:bodyPr>
                      <a:noAutofit/>
                    </a:bodyPr>
                    <a:lstStyle/>
                    <a:p>
                      <a:pPr indent="0" lvl="0" marL="0" marR="0" rtl="0" algn="l">
                        <a:spcBef>
                          <a:spcPts val="0"/>
                        </a:spcBef>
                        <a:buSzPct val="25000"/>
                        <a:buNone/>
                      </a:pPr>
                      <a:r>
                        <a:rPr lang="fr-FR" sz="1700"/>
                        <a:t>Stretching</a:t>
                      </a:r>
                    </a:p>
                  </a:txBody>
                  <a:tcPr marT="45725" marB="45725" marR="103950" marL="103950"/>
                </a:tc>
                <a:tc>
                  <a:txBody>
                    <a:bodyPr>
                      <a:noAutofit/>
                    </a:bodyPr>
                    <a:lstStyle/>
                    <a:p>
                      <a:pPr indent="0" lvl="0" marL="0" marR="0" rtl="0" algn="l">
                        <a:spcBef>
                          <a:spcPts val="0"/>
                        </a:spcBef>
                        <a:buSzPct val="25000"/>
                        <a:buNone/>
                      </a:pPr>
                      <a:r>
                        <a:rPr lang="fr-FR" sz="1700"/>
                        <a:t>41.42</a:t>
                      </a:r>
                    </a:p>
                  </a:txBody>
                  <a:tcPr marT="45725" marB="45725" marR="103950" marL="103950"/>
                </a:tc>
                <a:tc>
                  <a:txBody>
                    <a:bodyPr>
                      <a:noAutofit/>
                    </a:bodyPr>
                    <a:lstStyle/>
                    <a:p>
                      <a:pPr indent="0" lvl="0" marL="0" marR="0" rtl="0" algn="l">
                        <a:spcBef>
                          <a:spcPts val="0"/>
                        </a:spcBef>
                        <a:buSzPct val="25000"/>
                        <a:buNone/>
                      </a:pPr>
                      <a:r>
                        <a:rPr lang="fr-FR" sz="1700"/>
                        <a:t>Strength-training</a:t>
                      </a:r>
                    </a:p>
                  </a:txBody>
                  <a:tcPr marT="45725" marB="45725" marR="103950" marL="103950"/>
                </a:tc>
                <a:tc>
                  <a:txBody>
                    <a:bodyPr>
                      <a:noAutofit/>
                    </a:bodyPr>
                    <a:lstStyle/>
                    <a:p>
                      <a:pPr indent="0" lvl="0" marL="0" marR="0" rtl="0" algn="l">
                        <a:spcBef>
                          <a:spcPts val="0"/>
                        </a:spcBef>
                        <a:buSzPct val="25000"/>
                        <a:buNone/>
                      </a:pPr>
                      <a:r>
                        <a:rPr lang="fr-FR" sz="1700"/>
                        <a:t>82.51</a:t>
                      </a:r>
                    </a:p>
                  </a:txBody>
                  <a:tcPr marT="45725" marB="45725" marR="103950" marL="103950"/>
                </a:tc>
              </a:tr>
              <a:tr h="357450">
                <a:tc>
                  <a:txBody>
                    <a:bodyPr>
                      <a:noAutofit/>
                    </a:bodyPr>
                    <a:lstStyle/>
                    <a:p>
                      <a:pPr indent="0" lvl="0" marL="0" marR="0" rtl="0" algn="l">
                        <a:spcBef>
                          <a:spcPts val="0"/>
                        </a:spcBef>
                        <a:buSzPct val="25000"/>
                        <a:buNone/>
                      </a:pPr>
                      <a:r>
                        <a:rPr lang="fr-FR" sz="1700"/>
                        <a:t>Scrubbing</a:t>
                      </a:r>
                    </a:p>
                  </a:txBody>
                  <a:tcPr marT="45725" marB="45725" marR="103950" marL="103950"/>
                </a:tc>
                <a:tc>
                  <a:txBody>
                    <a:bodyPr>
                      <a:noAutofit/>
                    </a:bodyPr>
                    <a:lstStyle/>
                    <a:p>
                      <a:pPr indent="0" lvl="0" marL="0" marR="0" rtl="0" algn="l">
                        <a:spcBef>
                          <a:spcPts val="0"/>
                        </a:spcBef>
                        <a:buSzPct val="25000"/>
                        <a:buNone/>
                      </a:pPr>
                      <a:r>
                        <a:rPr lang="fr-FR" sz="1700"/>
                        <a:t>81.09</a:t>
                      </a:r>
                    </a:p>
                  </a:txBody>
                  <a:tcPr marT="45725" marB="45725" marR="103950" marL="103950"/>
                </a:tc>
                <a:tc>
                  <a:txBody>
                    <a:bodyPr>
                      <a:noAutofit/>
                    </a:bodyPr>
                    <a:lstStyle/>
                    <a:p>
                      <a:pPr indent="0" lvl="0" marL="0" marR="0" rtl="0" algn="l">
                        <a:spcBef>
                          <a:spcPts val="0"/>
                        </a:spcBef>
                        <a:buSzPct val="25000"/>
                        <a:buNone/>
                      </a:pPr>
                      <a:r>
                        <a:rPr lang="fr-FR" sz="1700"/>
                        <a:t>Vacuuming</a:t>
                      </a:r>
                    </a:p>
                  </a:txBody>
                  <a:tcPr marT="45725" marB="45725" marR="103950" marL="103950"/>
                </a:tc>
                <a:tc>
                  <a:txBody>
                    <a:bodyPr>
                      <a:noAutofit/>
                    </a:bodyPr>
                    <a:lstStyle/>
                    <a:p>
                      <a:pPr indent="0" lvl="0" marL="0" marR="0" rtl="0" algn="l">
                        <a:spcBef>
                          <a:spcPts val="0"/>
                        </a:spcBef>
                        <a:buSzPct val="25000"/>
                        <a:buNone/>
                      </a:pPr>
                      <a:r>
                        <a:rPr lang="fr-FR" sz="1700"/>
                        <a:t>96.41</a:t>
                      </a:r>
                    </a:p>
                  </a:txBody>
                  <a:tcPr marT="45725" marB="45725" marR="103950" marL="103950"/>
                </a:tc>
              </a:tr>
              <a:tr h="357450">
                <a:tc>
                  <a:txBody>
                    <a:bodyPr>
                      <a:noAutofit/>
                    </a:bodyPr>
                    <a:lstStyle/>
                    <a:p>
                      <a:pPr indent="0" lvl="0" marL="0" marR="0" rtl="0" algn="l">
                        <a:spcBef>
                          <a:spcPts val="0"/>
                        </a:spcBef>
                        <a:buSzPct val="25000"/>
                        <a:buNone/>
                      </a:pPr>
                      <a:r>
                        <a:rPr lang="fr-FR" sz="1700"/>
                        <a:t>Folding Laundry</a:t>
                      </a:r>
                    </a:p>
                  </a:txBody>
                  <a:tcPr marT="45725" marB="45725" marR="103950" marL="103950"/>
                </a:tc>
                <a:tc>
                  <a:txBody>
                    <a:bodyPr>
                      <a:noAutofit/>
                    </a:bodyPr>
                    <a:lstStyle/>
                    <a:p>
                      <a:pPr indent="0" lvl="0" marL="0" marR="0" rtl="0" algn="l">
                        <a:spcBef>
                          <a:spcPts val="0"/>
                        </a:spcBef>
                        <a:buSzPct val="25000"/>
                        <a:buNone/>
                      </a:pPr>
                      <a:r>
                        <a:rPr lang="fr-FR" sz="1700"/>
                        <a:t>95.14</a:t>
                      </a:r>
                    </a:p>
                  </a:txBody>
                  <a:tcPr marT="45725" marB="45725" marR="103950" marL="103950"/>
                </a:tc>
                <a:tc>
                  <a:txBody>
                    <a:bodyPr>
                      <a:noAutofit/>
                    </a:bodyPr>
                    <a:lstStyle/>
                    <a:p>
                      <a:pPr indent="0" lvl="0" marL="0" marR="0" rtl="0" algn="l">
                        <a:spcBef>
                          <a:spcPts val="0"/>
                        </a:spcBef>
                        <a:buSzPct val="25000"/>
                        <a:buNone/>
                      </a:pPr>
                      <a:r>
                        <a:rPr lang="fr-FR" sz="1700"/>
                        <a:t>Lying</a:t>
                      </a:r>
                      <a:r>
                        <a:rPr lang="fr-FR" sz="1700"/>
                        <a:t> Down &amp; Relaxing</a:t>
                      </a:r>
                    </a:p>
                  </a:txBody>
                  <a:tcPr marT="45725" marB="45725" marR="103950" marL="103950"/>
                </a:tc>
                <a:tc>
                  <a:txBody>
                    <a:bodyPr>
                      <a:noAutofit/>
                    </a:bodyPr>
                    <a:lstStyle/>
                    <a:p>
                      <a:pPr indent="0" lvl="0" marL="0" marR="0" rtl="0" algn="l">
                        <a:spcBef>
                          <a:spcPts val="0"/>
                        </a:spcBef>
                        <a:buSzPct val="25000"/>
                        <a:buNone/>
                      </a:pPr>
                      <a:r>
                        <a:rPr lang="fr-FR" sz="1700"/>
                        <a:t>94.96</a:t>
                      </a:r>
                    </a:p>
                  </a:txBody>
                  <a:tcPr marT="45725" marB="45725" marR="103950" marL="103950"/>
                </a:tc>
              </a:tr>
              <a:tr h="357450">
                <a:tc>
                  <a:txBody>
                    <a:bodyPr>
                      <a:noAutofit/>
                    </a:bodyPr>
                    <a:lstStyle/>
                    <a:p>
                      <a:pPr indent="0" lvl="0" marL="0" marR="0" rtl="0" algn="l">
                        <a:spcBef>
                          <a:spcPts val="0"/>
                        </a:spcBef>
                        <a:buSzPct val="25000"/>
                        <a:buNone/>
                      </a:pPr>
                      <a:r>
                        <a:rPr lang="fr-FR" sz="1700"/>
                        <a:t>Brushing Teeth</a:t>
                      </a:r>
                    </a:p>
                  </a:txBody>
                  <a:tcPr marT="45725" marB="45725" marR="103950" marL="103950"/>
                </a:tc>
                <a:tc>
                  <a:txBody>
                    <a:bodyPr>
                      <a:noAutofit/>
                    </a:bodyPr>
                    <a:lstStyle/>
                    <a:p>
                      <a:pPr indent="0" lvl="0" marL="0" marR="0" rtl="0" algn="l">
                        <a:spcBef>
                          <a:spcPts val="0"/>
                        </a:spcBef>
                        <a:buSzPct val="25000"/>
                        <a:buNone/>
                      </a:pPr>
                      <a:r>
                        <a:rPr lang="fr-FR" sz="1700"/>
                        <a:t>85.27</a:t>
                      </a:r>
                    </a:p>
                  </a:txBody>
                  <a:tcPr marT="45725" marB="45725" marR="103950" marL="103950"/>
                </a:tc>
                <a:tc>
                  <a:txBody>
                    <a:bodyPr>
                      <a:noAutofit/>
                    </a:bodyPr>
                    <a:lstStyle/>
                    <a:p>
                      <a:pPr indent="0" lvl="0" marL="0" marR="0" rtl="0" algn="l">
                        <a:spcBef>
                          <a:spcPts val="0"/>
                        </a:spcBef>
                        <a:buSzPct val="25000"/>
                        <a:buNone/>
                      </a:pPr>
                      <a:r>
                        <a:rPr lang="fr-FR" sz="1700"/>
                        <a:t>Climbing</a:t>
                      </a:r>
                      <a:r>
                        <a:rPr lang="fr-FR" sz="1700"/>
                        <a:t> Stairs</a:t>
                      </a:r>
                    </a:p>
                  </a:txBody>
                  <a:tcPr marT="45725" marB="45725" marR="103950" marL="103950"/>
                </a:tc>
                <a:tc>
                  <a:txBody>
                    <a:bodyPr>
                      <a:noAutofit/>
                    </a:bodyPr>
                    <a:lstStyle/>
                    <a:p>
                      <a:pPr indent="0" lvl="0" marL="0" marR="0" rtl="0" algn="l">
                        <a:spcBef>
                          <a:spcPts val="0"/>
                        </a:spcBef>
                        <a:buSzPct val="25000"/>
                        <a:buNone/>
                      </a:pPr>
                      <a:r>
                        <a:rPr lang="fr-FR" sz="1700"/>
                        <a:t>85.61</a:t>
                      </a:r>
                    </a:p>
                  </a:txBody>
                  <a:tcPr marT="45725" marB="45725" marR="103950" marL="103950"/>
                </a:tc>
              </a:tr>
              <a:tr h="357450">
                <a:tc>
                  <a:txBody>
                    <a:bodyPr>
                      <a:noAutofit/>
                    </a:bodyPr>
                    <a:lstStyle/>
                    <a:p>
                      <a:pPr indent="0" lvl="0" marL="0" marR="0" rtl="0" algn="l">
                        <a:spcBef>
                          <a:spcPts val="0"/>
                        </a:spcBef>
                        <a:buSzPct val="25000"/>
                        <a:buNone/>
                      </a:pPr>
                      <a:r>
                        <a:rPr lang="fr-FR" sz="1700"/>
                        <a:t>Riding Elevator</a:t>
                      </a:r>
                    </a:p>
                  </a:txBody>
                  <a:tcPr marT="45725" marB="45725" marR="103950" marL="103950"/>
                </a:tc>
                <a:tc>
                  <a:txBody>
                    <a:bodyPr>
                      <a:noAutofit/>
                    </a:bodyPr>
                    <a:lstStyle/>
                    <a:p>
                      <a:pPr indent="0" lvl="0" marL="0" marR="0" rtl="0" algn="l">
                        <a:spcBef>
                          <a:spcPts val="0"/>
                        </a:spcBef>
                        <a:buSzPct val="25000"/>
                        <a:buNone/>
                      </a:pPr>
                      <a:r>
                        <a:rPr lang="fr-FR" sz="1700"/>
                        <a:t>43.58</a:t>
                      </a:r>
                    </a:p>
                  </a:txBody>
                  <a:tcPr marT="45725" marB="45725" marR="103950" marL="103950"/>
                </a:tc>
                <a:tc>
                  <a:txBody>
                    <a:bodyPr>
                      <a:noAutofit/>
                    </a:bodyPr>
                    <a:lstStyle/>
                    <a:p>
                      <a:pPr indent="0" lvl="0" marL="0" marR="0" rtl="0" algn="l">
                        <a:spcBef>
                          <a:spcPts val="0"/>
                        </a:spcBef>
                        <a:buSzPct val="25000"/>
                        <a:buNone/>
                      </a:pPr>
                      <a:r>
                        <a:rPr lang="fr-FR" sz="1700"/>
                        <a:t>Riding Escalator</a:t>
                      </a:r>
                    </a:p>
                  </a:txBody>
                  <a:tcPr marT="45725" marB="45725" marR="103950" marL="103950"/>
                </a:tc>
                <a:tc>
                  <a:txBody>
                    <a:bodyPr>
                      <a:noAutofit/>
                    </a:bodyPr>
                    <a:lstStyle/>
                    <a:p>
                      <a:pPr indent="0" lvl="0" marL="0" marR="0" rtl="0" algn="l">
                        <a:spcBef>
                          <a:spcPts val="0"/>
                        </a:spcBef>
                        <a:buSzPct val="25000"/>
                        <a:buNone/>
                      </a:pPr>
                      <a:r>
                        <a:rPr lang="fr-FR" sz="1700"/>
                        <a:t>70.56</a:t>
                      </a:r>
                    </a:p>
                  </a:txBody>
                  <a:tcPr marT="45725" marB="45725" marR="103950" marL="103950"/>
                </a:tc>
              </a:tr>
            </a:tbl>
          </a:graphicData>
        </a:graphic>
      </p:graphicFrame>
      <p:sp>
        <p:nvSpPr>
          <p:cNvPr id="682" name="Shape 68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83" name="Shape 68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84" name="Shape 68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685" name="Shape 685"/>
          <p:cNvSpPr txBox="1"/>
          <p:nvPr/>
        </p:nvSpPr>
        <p:spPr>
          <a:xfrm>
            <a:off x="457200" y="1600200"/>
            <a:ext cx="8305800"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400">
                <a:solidFill>
                  <a:schemeClr val="lt1"/>
                </a:solidFill>
                <a:latin typeface="Corbel"/>
                <a:ea typeface="Corbel"/>
                <a:cs typeface="Corbel"/>
                <a:sym typeface="Corbel"/>
              </a:rPr>
              <a:t>Activity Recognition from User-Annotated Acceleration Data</a:t>
            </a:r>
            <a:r>
              <a:rPr baseline="30000" lang="fr-FR" sz="2400">
                <a:solidFill>
                  <a:schemeClr val="lt1"/>
                </a:solidFill>
                <a:latin typeface="Corbel"/>
                <a:ea typeface="Corbel"/>
                <a:cs typeface="Corbel"/>
                <a:sym typeface="Corbel"/>
              </a:rPr>
              <a:t>2</a:t>
            </a:r>
          </a:p>
        </p:txBody>
      </p:sp>
      <p:sp>
        <p:nvSpPr>
          <p:cNvPr id="686" name="Shape 686"/>
          <p:cNvSpPr txBox="1"/>
          <p:nvPr/>
        </p:nvSpPr>
        <p:spPr>
          <a:xfrm>
            <a:off x="1066800" y="1981200"/>
            <a:ext cx="7086600" cy="46166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400">
                <a:solidFill>
                  <a:schemeClr val="lt1"/>
                </a:solidFill>
                <a:latin typeface="Corbel"/>
                <a:ea typeface="Corbel"/>
                <a:cs typeface="Corbel"/>
                <a:sym typeface="Corbel"/>
              </a:rPr>
              <a:t>Accelerometer on 4 limbs &amp; waist,  universal model</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Non-Phone Based System (cont)</a:t>
            </a:r>
          </a:p>
        </p:txBody>
      </p:sp>
      <p:graphicFrame>
        <p:nvGraphicFramePr>
          <p:cNvPr id="692" name="Shape 692"/>
          <p:cNvGraphicFramePr/>
          <p:nvPr/>
        </p:nvGraphicFramePr>
        <p:xfrm>
          <a:off x="1295400" y="2260600"/>
          <a:ext cx="3000000" cy="3000000"/>
        </p:xfrm>
        <a:graphic>
          <a:graphicData uri="http://schemas.openxmlformats.org/drawingml/2006/table">
            <a:tbl>
              <a:tblPr bandRow="1" firstRow="1">
                <a:noFill/>
                <a:tableStyleId>{451FD0BE-7C53-4BC5-B1DD-A2051E089F13}</a:tableStyleId>
              </a:tblPr>
              <a:tblGrid>
                <a:gridCol w="1676725"/>
                <a:gridCol w="2152450"/>
                <a:gridCol w="2645000"/>
              </a:tblGrid>
              <a:tr h="370850">
                <a:tc>
                  <a:txBody>
                    <a:bodyPr>
                      <a:noAutofit/>
                    </a:bodyPr>
                    <a:lstStyle/>
                    <a:p>
                      <a:pPr indent="0" lvl="0" marL="0" marR="0" rtl="0" algn="l">
                        <a:spcBef>
                          <a:spcPts val="0"/>
                        </a:spcBef>
                        <a:buSzPct val="25000"/>
                        <a:buNone/>
                      </a:pPr>
                      <a:r>
                        <a:rPr lang="fr-FR" sz="1800"/>
                        <a:t>Classifier</a:t>
                      </a:r>
                    </a:p>
                  </a:txBody>
                  <a:tcPr marT="45725" marB="45725" marR="91450" marL="91450"/>
                </a:tc>
                <a:tc>
                  <a:txBody>
                    <a:bodyPr>
                      <a:noAutofit/>
                    </a:bodyPr>
                    <a:lstStyle/>
                    <a:p>
                      <a:pPr indent="0" lvl="0" marL="0" marR="0" rtl="0" algn="ctr">
                        <a:spcBef>
                          <a:spcPts val="0"/>
                        </a:spcBef>
                        <a:buSzPct val="25000"/>
                        <a:buNone/>
                      </a:pPr>
                      <a:r>
                        <a:rPr lang="fr-FR" sz="1800"/>
                        <a:t>Personalized Model</a:t>
                      </a:r>
                    </a:p>
                  </a:txBody>
                  <a:tcPr marT="45725" marB="45725" marR="91450" marL="91450"/>
                </a:tc>
                <a:tc>
                  <a:txBody>
                    <a:bodyPr>
                      <a:noAutofit/>
                    </a:bodyPr>
                    <a:lstStyle/>
                    <a:p>
                      <a:pPr indent="0" lvl="0" marL="0" marR="0" rtl="0" algn="ctr">
                        <a:spcBef>
                          <a:spcPts val="0"/>
                        </a:spcBef>
                        <a:buSzPct val="25000"/>
                        <a:buNone/>
                      </a:pPr>
                      <a:r>
                        <a:rPr lang="fr-FR" sz="1800"/>
                        <a:t>Universal</a:t>
                      </a:r>
                      <a:r>
                        <a:rPr lang="fr-FR" sz="1800"/>
                        <a:t> Model</a:t>
                      </a:r>
                    </a:p>
                  </a:txBody>
                  <a:tcPr marT="45725" marB="45725" marR="91450" marL="91450"/>
                </a:tc>
              </a:tr>
              <a:tr h="370850">
                <a:tc>
                  <a:txBody>
                    <a:bodyPr>
                      <a:noAutofit/>
                    </a:bodyPr>
                    <a:lstStyle/>
                    <a:p>
                      <a:pPr indent="0" lvl="0" marL="0" marR="0" rtl="0" algn="l">
                        <a:spcBef>
                          <a:spcPts val="0"/>
                        </a:spcBef>
                        <a:buSzPct val="25000"/>
                        <a:buNone/>
                      </a:pPr>
                      <a:r>
                        <a:rPr lang="fr-FR" sz="1800"/>
                        <a:t>Decision Table</a:t>
                      </a:r>
                    </a:p>
                  </a:txBody>
                  <a:tcPr marT="45725" marB="45725" marR="91450" marL="91450"/>
                </a:tc>
                <a:tc>
                  <a:txBody>
                    <a:bodyPr>
                      <a:noAutofit/>
                    </a:bodyPr>
                    <a:lstStyle/>
                    <a:p>
                      <a:pPr indent="0" lvl="0" marL="0" marR="0" rtl="0" algn="ctr">
                        <a:spcBef>
                          <a:spcPts val="0"/>
                        </a:spcBef>
                        <a:buSzPct val="25000"/>
                        <a:buNone/>
                      </a:pPr>
                      <a:r>
                        <a:rPr lang="fr-FR" sz="1800"/>
                        <a:t>36.32</a:t>
                      </a:r>
                    </a:p>
                  </a:txBody>
                  <a:tcPr marT="45725" marB="45725" marR="91450" marL="91450"/>
                </a:tc>
                <a:tc>
                  <a:txBody>
                    <a:bodyPr>
                      <a:noAutofit/>
                    </a:bodyPr>
                    <a:lstStyle/>
                    <a:p>
                      <a:pPr indent="0" lvl="0" marL="0" marR="0" rtl="0" algn="ctr">
                        <a:spcBef>
                          <a:spcPts val="0"/>
                        </a:spcBef>
                        <a:buSzPct val="25000"/>
                        <a:buNone/>
                      </a:pPr>
                      <a:r>
                        <a:rPr lang="fr-FR" sz="1800" u="sng"/>
                        <a:t>46.75 </a:t>
                      </a:r>
                    </a:p>
                  </a:txBody>
                  <a:tcPr marT="45725" marB="45725" marR="91450" marL="91450"/>
                </a:tc>
              </a:tr>
              <a:tr h="370850">
                <a:tc>
                  <a:txBody>
                    <a:bodyPr>
                      <a:noAutofit/>
                    </a:bodyPr>
                    <a:lstStyle/>
                    <a:p>
                      <a:pPr indent="0" lvl="0" marL="0" marR="0" rtl="0" algn="l">
                        <a:spcBef>
                          <a:spcPts val="0"/>
                        </a:spcBef>
                        <a:buSzPct val="25000"/>
                        <a:buNone/>
                      </a:pPr>
                      <a:r>
                        <a:rPr lang="fr-FR" sz="1800"/>
                        <a:t>Instance-Based</a:t>
                      </a:r>
                    </a:p>
                  </a:txBody>
                  <a:tcPr marT="45725" marB="45725" marR="91450" marL="91450"/>
                </a:tc>
                <a:tc>
                  <a:txBody>
                    <a:bodyPr>
                      <a:noAutofit/>
                    </a:bodyPr>
                    <a:lstStyle/>
                    <a:p>
                      <a:pPr indent="0" lvl="0" marL="0" marR="0" rtl="0" algn="ctr">
                        <a:spcBef>
                          <a:spcPts val="0"/>
                        </a:spcBef>
                        <a:buSzPct val="25000"/>
                        <a:buNone/>
                      </a:pPr>
                      <a:r>
                        <a:rPr lang="fr-FR" sz="1800"/>
                        <a:t>69.21 </a:t>
                      </a:r>
                    </a:p>
                  </a:txBody>
                  <a:tcPr marT="45725" marB="45725" marR="91450" marL="91450"/>
                </a:tc>
                <a:tc>
                  <a:txBody>
                    <a:bodyPr>
                      <a:noAutofit/>
                    </a:bodyPr>
                    <a:lstStyle/>
                    <a:p>
                      <a:pPr indent="0" lvl="0" marL="0" marR="0" rtl="0" algn="ctr">
                        <a:spcBef>
                          <a:spcPts val="0"/>
                        </a:spcBef>
                        <a:buSzPct val="25000"/>
                        <a:buNone/>
                      </a:pPr>
                      <a:r>
                        <a:rPr lang="fr-FR" sz="1800" u="sng"/>
                        <a:t>82.70</a:t>
                      </a:r>
                    </a:p>
                  </a:txBody>
                  <a:tcPr marT="45725" marB="45725" marR="91450" marL="91450"/>
                </a:tc>
              </a:tr>
              <a:tr h="370850">
                <a:tc>
                  <a:txBody>
                    <a:bodyPr>
                      <a:noAutofit/>
                    </a:bodyPr>
                    <a:lstStyle/>
                    <a:p>
                      <a:pPr indent="0" lvl="0" marL="0" marR="0" rtl="0" algn="l">
                        <a:spcBef>
                          <a:spcPts val="0"/>
                        </a:spcBef>
                        <a:buSzPct val="25000"/>
                        <a:buNone/>
                      </a:pPr>
                      <a:r>
                        <a:rPr lang="fr-FR" sz="1800"/>
                        <a:t>C4.5</a:t>
                      </a:r>
                    </a:p>
                  </a:txBody>
                  <a:tcPr marT="45725" marB="45725" marR="91450" marL="91450"/>
                </a:tc>
                <a:tc>
                  <a:txBody>
                    <a:bodyPr>
                      <a:noAutofit/>
                    </a:bodyPr>
                    <a:lstStyle/>
                    <a:p>
                      <a:pPr indent="0" lvl="0" marL="0" marR="0" rtl="0" algn="ctr">
                        <a:spcBef>
                          <a:spcPts val="0"/>
                        </a:spcBef>
                        <a:buSzPct val="25000"/>
                        <a:buNone/>
                      </a:pPr>
                      <a:r>
                        <a:rPr lang="fr-FR" sz="1800"/>
                        <a:t>71.58</a:t>
                      </a:r>
                    </a:p>
                  </a:txBody>
                  <a:tcPr marT="45725" marB="45725" marR="91450" marL="91450"/>
                </a:tc>
                <a:tc>
                  <a:txBody>
                    <a:bodyPr>
                      <a:noAutofit/>
                    </a:bodyPr>
                    <a:lstStyle/>
                    <a:p>
                      <a:pPr indent="0" lvl="0" marL="0" marR="0" rtl="0" algn="ctr">
                        <a:spcBef>
                          <a:spcPts val="0"/>
                        </a:spcBef>
                        <a:buSzPct val="25000"/>
                        <a:buNone/>
                      </a:pPr>
                      <a:r>
                        <a:rPr lang="fr-FR" sz="1800" u="sng"/>
                        <a:t>84.26</a:t>
                      </a:r>
                    </a:p>
                  </a:txBody>
                  <a:tcPr marT="45725" marB="45725" marR="91450" marL="91450"/>
                </a:tc>
              </a:tr>
              <a:tr h="370850">
                <a:tc>
                  <a:txBody>
                    <a:bodyPr>
                      <a:noAutofit/>
                    </a:bodyPr>
                    <a:lstStyle/>
                    <a:p>
                      <a:pPr indent="0" lvl="0" marL="0" marR="0" rtl="0" algn="l">
                        <a:spcBef>
                          <a:spcPts val="0"/>
                        </a:spcBef>
                        <a:buSzPct val="25000"/>
                        <a:buNone/>
                      </a:pPr>
                      <a:r>
                        <a:rPr lang="fr-FR" sz="1800"/>
                        <a:t>Naïve Bayes</a:t>
                      </a:r>
                    </a:p>
                  </a:txBody>
                  <a:tcPr marT="45725" marB="45725" marR="91450" marL="91450"/>
                </a:tc>
                <a:tc>
                  <a:txBody>
                    <a:bodyPr>
                      <a:noAutofit/>
                    </a:bodyPr>
                    <a:lstStyle/>
                    <a:p>
                      <a:pPr indent="0" lvl="0" marL="0" marR="0" rtl="0" algn="ctr">
                        <a:spcBef>
                          <a:spcPts val="0"/>
                        </a:spcBef>
                        <a:buSzPct val="25000"/>
                        <a:buNone/>
                      </a:pPr>
                      <a:r>
                        <a:rPr lang="fr-FR" sz="1800"/>
                        <a:t>34.94</a:t>
                      </a:r>
                    </a:p>
                  </a:txBody>
                  <a:tcPr marT="45725" marB="45725" marR="91450" marL="91450"/>
                </a:tc>
                <a:tc>
                  <a:txBody>
                    <a:bodyPr>
                      <a:noAutofit/>
                    </a:bodyPr>
                    <a:lstStyle/>
                    <a:p>
                      <a:pPr indent="0" lvl="0" marL="0" marR="0" rtl="0" algn="ctr">
                        <a:spcBef>
                          <a:spcPts val="0"/>
                        </a:spcBef>
                        <a:buSzPct val="25000"/>
                        <a:buNone/>
                      </a:pPr>
                      <a:r>
                        <a:rPr lang="fr-FR" sz="1800" u="sng"/>
                        <a:t>52.35</a:t>
                      </a:r>
                    </a:p>
                  </a:txBody>
                  <a:tcPr marT="45725" marB="45725" marR="91450" marL="91450"/>
                </a:tc>
              </a:tr>
            </a:tbl>
          </a:graphicData>
        </a:graphic>
      </p:graphicFrame>
      <p:sp>
        <p:nvSpPr>
          <p:cNvPr id="693" name="Shape 69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694" name="Shape 69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695" name="Shape 69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
        <p:nvSpPr>
          <p:cNvPr id="696" name="Shape 696"/>
          <p:cNvSpPr txBox="1"/>
          <p:nvPr/>
        </p:nvSpPr>
        <p:spPr>
          <a:xfrm>
            <a:off x="838200" y="4572000"/>
            <a:ext cx="7620000" cy="132343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2000">
                <a:solidFill>
                  <a:schemeClr val="lt1"/>
                </a:solidFill>
                <a:latin typeface="Corbel"/>
                <a:ea typeface="Corbel"/>
                <a:cs typeface="Corbel"/>
                <a:sym typeface="Corbel"/>
              </a:rPr>
              <a:t>Universal models perform best.  The increase in the amount of data more than compensates for the fact that people move differently. This does not appear to be the case for phone based systems with measurements on one body location.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Activity Recognition</a:t>
            </a:r>
            <a:r>
              <a:rPr b="1" baseline="30000" i="0" lang="fr-FR" sz="4000" u="none" cap="none" strike="noStrike">
                <a:solidFill>
                  <a:srgbClr val="A4CA1B"/>
                </a:solidFill>
                <a:latin typeface="Arial"/>
                <a:ea typeface="Arial"/>
                <a:cs typeface="Arial"/>
                <a:sym typeface="Arial"/>
              </a:rPr>
              <a:t>15</a:t>
            </a:r>
          </a:p>
        </p:txBody>
      </p:sp>
      <p:sp>
        <p:nvSpPr>
          <p:cNvPr id="702" name="Shape 702"/>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Smart-phone based (Android)</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Six activities: walking, jogging, stairs, sitting, standing, lying down (more to come)</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Labeled data collected from over 50 users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Data transformed via 10-second windows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Accelerometer data sampled (x,y,z) every 50m</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Features (per axis): </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average, SD, ave diff from mean, ave resultant accel, binned distribution, time between peaks</a:t>
            </a:r>
          </a:p>
        </p:txBody>
      </p:sp>
      <p:sp>
        <p:nvSpPr>
          <p:cNvPr id="703" name="Shape 70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04" name="Shape 70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05" name="Shape 70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Activity Recognition</a:t>
            </a:r>
            <a:r>
              <a:rPr b="1" baseline="30000" i="0" lang="fr-FR" sz="4000" u="none" cap="none" strike="noStrike">
                <a:solidFill>
                  <a:srgbClr val="A4CA1B"/>
                </a:solidFill>
                <a:latin typeface="Arial"/>
                <a:ea typeface="Arial"/>
                <a:cs typeface="Arial"/>
                <a:sym typeface="Arial"/>
              </a:rPr>
              <a:t>15</a:t>
            </a:r>
          </a:p>
        </p:txBody>
      </p:sp>
      <p:sp>
        <p:nvSpPr>
          <p:cNvPr id="711" name="Shape 711"/>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The 43 features used to build a classifier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WEKA data mining suite used, multiple techniques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Personal, universal, hybrid models built</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Universal models built using leave-one-out validation</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Architecture (for now) uses “dumb” client</a:t>
            </a:r>
          </a:p>
          <a:p>
            <a:pPr indent="-324612" lvl="0" marL="438912" marR="0" rtl="0" algn="l">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Basis of actitracker service (actitracker.com)</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Provides view of activities over time</a:t>
            </a:r>
          </a:p>
        </p:txBody>
      </p:sp>
      <p:sp>
        <p:nvSpPr>
          <p:cNvPr id="712" name="Shape 71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13" name="Shape 71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14" name="Shape 71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457200" y="155448"/>
            <a:ext cx="85344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Activity Recognition Results</a:t>
            </a:r>
          </a:p>
        </p:txBody>
      </p:sp>
      <p:sp>
        <p:nvSpPr>
          <p:cNvPr id="720" name="Shape 720"/>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WISDM results</a:t>
            </a:r>
            <a:r>
              <a:rPr b="0" baseline="30000" i="0" lang="fr-FR" sz="3200" u="none" cap="none" strike="noStrike">
                <a:solidFill>
                  <a:srgbClr val="F2F2F2"/>
                </a:solidFill>
                <a:latin typeface="Corbel"/>
                <a:ea typeface="Corbel"/>
                <a:cs typeface="Corbel"/>
                <a:sym typeface="Corbel"/>
              </a:rPr>
              <a:t>15</a:t>
            </a:r>
            <a:r>
              <a:rPr b="0" i="0" lang="fr-FR" sz="3200" u="none" cap="none" strike="noStrike">
                <a:solidFill>
                  <a:srgbClr val="F2F2F2"/>
                </a:solidFill>
                <a:latin typeface="Corbel"/>
                <a:ea typeface="Corbel"/>
                <a:cs typeface="Corbel"/>
                <a:sym typeface="Corbel"/>
              </a:rPr>
              <a:t> are presented using: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Confusion matrices and accuracy</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Results are shown for various things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Personal, universal, and hybrid models</a:t>
            </a:r>
            <a:r>
              <a:rPr b="0" baseline="30000" i="0" lang="fr-FR" sz="2800" u="none" cap="none" strike="noStrike">
                <a:solidFill>
                  <a:srgbClr val="F2F2F2"/>
                </a:solidFill>
                <a:latin typeface="Corbel"/>
                <a:ea typeface="Corbel"/>
                <a:cs typeface="Corbel"/>
                <a:sym typeface="Corbel"/>
              </a:rPr>
              <a:t>29</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Most results aggregated over all users but a few per user to show how performance varies by user</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Results for 6 activities (ones shown in the plots)</a:t>
            </a:r>
          </a:p>
        </p:txBody>
      </p:sp>
      <p:sp>
        <p:nvSpPr>
          <p:cNvPr id="721" name="Shape 72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22" name="Shape 72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23" name="Shape 72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152400"/>
            <a:ext cx="8229600" cy="1251062"/>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Universal Model- IB3 Matrix</a:t>
            </a:r>
          </a:p>
        </p:txBody>
      </p:sp>
      <p:sp>
        <p:nvSpPr>
          <p:cNvPr id="729" name="Shape 72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30" name="Shape 730"/>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31" name="Shape 73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732" name="Shape 732"/>
          <p:cNvGraphicFramePr/>
          <p:nvPr/>
        </p:nvGraphicFramePr>
        <p:xfrm>
          <a:off x="533400" y="2094337"/>
          <a:ext cx="3000000" cy="3000000"/>
        </p:xfrm>
        <a:graphic>
          <a:graphicData uri="http://schemas.openxmlformats.org/drawingml/2006/table">
            <a:tbl>
              <a:tblPr>
                <a:noFill/>
                <a:tableStyleId>{404AD65D-0610-4B78-B88F-35FE13885085}</a:tableStyleId>
              </a:tblPr>
              <a:tblGrid>
                <a:gridCol w="529500"/>
                <a:gridCol w="1542175"/>
                <a:gridCol w="1089250"/>
                <a:gridCol w="1059300"/>
                <a:gridCol w="833950"/>
                <a:gridCol w="936400"/>
                <a:gridCol w="1180650"/>
                <a:gridCol w="982150"/>
              </a:tblGrid>
              <a:tr h="417100">
                <a:tc gridSpan="2" rowSpan="2">
                  <a:txBody>
                    <a:bodyPr>
                      <a:noAutofit/>
                    </a:bodyPr>
                    <a:lstStyle/>
                    <a:p>
                      <a:pPr indent="0" lvl="0" marL="0" marR="0" rtl="0" algn="ctr">
                        <a:spcBef>
                          <a:spcPts val="0"/>
                        </a:spcBef>
                        <a:buSzPct val="25000"/>
                        <a:buNone/>
                      </a:pPr>
                      <a:r>
                        <a:rPr b="1" lang="fr-FR" sz="2000" u="none" strike="noStrike"/>
                        <a:t>72.4%</a:t>
                      </a:r>
                      <a:br>
                        <a:rPr b="1" lang="fr-FR" sz="2000" u="none" strike="noStrike"/>
                      </a:br>
                      <a:r>
                        <a:rPr b="1" lang="fr-FR" sz="2000" u="none" strike="noStrike"/>
                        <a:t>Accuracy </a:t>
                      </a:r>
                    </a:p>
                  </a:txBody>
                  <a:tcPr marT="45725" marB="45725" marR="91450" marL="91450" anchor="ctr"/>
                </a:tc>
                <a:tc rowSpan="2" hMerge="1"/>
                <a:tc gridSpan="6">
                  <a:txBody>
                    <a:bodyPr>
                      <a:noAutofit/>
                    </a:bodyPr>
                    <a:lstStyle/>
                    <a:p>
                      <a:pPr indent="0" lvl="0" marL="0" marR="0" rtl="0" algn="ctr">
                        <a:spcBef>
                          <a:spcPts val="0"/>
                        </a:spcBef>
                        <a:buSzPct val="25000"/>
                        <a:buNone/>
                      </a:pPr>
                      <a:r>
                        <a:rPr lang="fr-FR" sz="2000" u="none" strike="noStrike"/>
                        <a:t>Predicted Class</a:t>
                      </a:r>
                    </a:p>
                  </a:txBody>
                  <a:tcPr marT="45725" marB="45725" marR="91450" marL="91450" anchor="ctr"/>
                </a:tc>
                <a:tc hMerge="1"/>
                <a:tc hMerge="1"/>
                <a:tc hMerge="1"/>
                <a:tc hMerge="1"/>
                <a:tc hMerge="1"/>
              </a:tr>
              <a:tr h="437950">
                <a:tc gridSpan="2" vMerge="1"/>
                <a:tc hMerge="1" vMerge="1"/>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Standing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Lying</a:t>
                      </a:r>
                      <a:br>
                        <a:rPr lang="fr-FR" sz="2000" u="none" strike="noStrike"/>
                      </a:br>
                      <a:r>
                        <a:rPr lang="fr-FR" sz="2000" u="none" strike="noStrike"/>
                        <a:t>Down</a:t>
                      </a:r>
                    </a:p>
                  </a:txBody>
                  <a:tcPr marT="45725" marB="45725" marR="91450" marL="91450" anchor="ctr"/>
                </a:tc>
              </a:tr>
              <a:tr h="417100">
                <a:tc rowSpan="6">
                  <a:txBody>
                    <a:bodyPr>
                      <a:noAutofit/>
                    </a:bodyPr>
                    <a:lstStyle/>
                    <a:p>
                      <a:pPr indent="0" lvl="0" marL="0" marR="0" rtl="0" algn="ctr">
                        <a:spcBef>
                          <a:spcPts val="0"/>
                        </a:spcBef>
                        <a:buSzPct val="25000"/>
                        <a:buNone/>
                      </a:pPr>
                      <a:r>
                        <a:rPr lang="fr-FR" sz="2000" u="none" strike="noStrike"/>
                        <a:t> Actual Class</a:t>
                      </a:r>
                    </a:p>
                  </a:txBody>
                  <a:tcPr marT="9525" marB="0" marR="9525" marL="9525" anchor="ctr"/>
                </a:tc>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2209</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46</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chemeClr val="dk2"/>
                          </a:solidFill>
                          <a:latin typeface="Arial"/>
                          <a:ea typeface="Arial"/>
                          <a:cs typeface="Arial"/>
                          <a:sym typeface="Arial"/>
                        </a:rPr>
                        <a:t>789</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r>
              <a:tr h="417100">
                <a:tc vMerge="1"/>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45</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1656</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148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r>
              <a:tr h="417100">
                <a:tc vMerge="1"/>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i="0" lang="fr-FR" sz="2000" u="none" strike="noStrike">
                          <a:solidFill>
                            <a:schemeClr val="dk2"/>
                          </a:solidFill>
                          <a:latin typeface="Arial"/>
                          <a:ea typeface="Arial"/>
                          <a:cs typeface="Arial"/>
                          <a:sym typeface="Arial"/>
                        </a:rPr>
                        <a:t>412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54</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869</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r>
              <a:tr h="417100">
                <a:tc vMerge="1"/>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47</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553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30</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7030A0"/>
                          </a:solidFill>
                          <a:latin typeface="Arial"/>
                          <a:ea typeface="Arial"/>
                          <a:cs typeface="Arial"/>
                          <a:sym typeface="Arial"/>
                        </a:rPr>
                        <a:t>241</a:t>
                      </a:r>
                    </a:p>
                  </a:txBody>
                  <a:tcPr marT="45725" marB="45725" marR="91450" marL="91450" anchor="ctr"/>
                </a:tc>
              </a:tr>
              <a:tr h="417100">
                <a:tc vMerge="1"/>
                <a:tc>
                  <a:txBody>
                    <a:bodyPr>
                      <a:noAutofit/>
                    </a:bodyPr>
                    <a:lstStyle/>
                    <a:p>
                      <a:pPr indent="0" lvl="0" marL="0" marR="0" rtl="0" algn="ctr">
                        <a:spcBef>
                          <a:spcPts val="0"/>
                        </a:spcBef>
                        <a:buSzPct val="25000"/>
                        <a:buNone/>
                      </a:pPr>
                      <a:r>
                        <a:rPr lang="fr-FR" sz="2000" u="none" strike="noStrike"/>
                        <a:t>Standing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57</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6</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448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a:t>
                      </a:r>
                    </a:p>
                  </a:txBody>
                  <a:tcPr marT="45725" marB="45725" marR="91450" marL="91450" anchor="ctr"/>
                </a:tc>
              </a:tr>
              <a:tr h="417100">
                <a:tc vMerge="1"/>
                <a:tc>
                  <a:txBody>
                    <a:bodyPr>
                      <a:noAutofit/>
                    </a:bodyPr>
                    <a:lstStyle/>
                    <a:p>
                      <a:pPr indent="0" lvl="0" marL="0" marR="0" rtl="0" algn="ctr">
                        <a:spcBef>
                          <a:spcPts val="0"/>
                        </a:spcBef>
                        <a:buSzPct val="25000"/>
                        <a:buNone/>
                      </a:pPr>
                      <a:r>
                        <a:rPr lang="fr-FR" sz="2000" u="none" strike="noStrike"/>
                        <a:t>Lying Down</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7</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7030A0"/>
                          </a:solidFill>
                          <a:latin typeface="Arial"/>
                          <a:ea typeface="Arial"/>
                          <a:cs typeface="Arial"/>
                          <a:sym typeface="Arial"/>
                        </a:rPr>
                        <a:t>301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13</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131</a:t>
                      </a:r>
                    </a:p>
                  </a:txBody>
                  <a:tcPr marT="45725" marB="45725" marR="91450" marL="91450" anchor="ct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Personal Model- IB3 Matrix</a:t>
            </a:r>
          </a:p>
        </p:txBody>
      </p:sp>
      <p:sp>
        <p:nvSpPr>
          <p:cNvPr id="738" name="Shape 73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39" name="Shape 73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40" name="Shape 74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741" name="Shape 741"/>
          <p:cNvGraphicFramePr/>
          <p:nvPr/>
        </p:nvGraphicFramePr>
        <p:xfrm>
          <a:off x="533400" y="2081152"/>
          <a:ext cx="3000000" cy="3000000"/>
        </p:xfrm>
        <a:graphic>
          <a:graphicData uri="http://schemas.openxmlformats.org/drawingml/2006/table">
            <a:tbl>
              <a:tblPr>
                <a:noFill/>
                <a:tableStyleId>{404AD65D-0610-4B78-B88F-35FE13885085}</a:tableStyleId>
              </a:tblPr>
              <a:tblGrid>
                <a:gridCol w="465950"/>
                <a:gridCol w="1435175"/>
                <a:gridCol w="1109975"/>
                <a:gridCol w="1165175"/>
                <a:gridCol w="919275"/>
                <a:gridCol w="977500"/>
                <a:gridCol w="1113075"/>
                <a:gridCol w="876000"/>
              </a:tblGrid>
              <a:tr h="490975">
                <a:tc gridSpan="2" rowSpan="2">
                  <a:txBody>
                    <a:bodyPr>
                      <a:noAutofit/>
                    </a:bodyPr>
                    <a:lstStyle/>
                    <a:p>
                      <a:pPr indent="0" lvl="0" marL="0" marR="0" rtl="0" algn="ctr">
                        <a:spcBef>
                          <a:spcPts val="0"/>
                        </a:spcBef>
                        <a:buSzPct val="25000"/>
                        <a:buNone/>
                      </a:pPr>
                      <a:r>
                        <a:rPr b="1" lang="fr-FR" sz="2000" u="none" strike="noStrike"/>
                        <a:t>98.4%</a:t>
                      </a:r>
                      <a:br>
                        <a:rPr b="1" lang="fr-FR" sz="2000" u="none" strike="noStrike"/>
                      </a:br>
                      <a:r>
                        <a:rPr b="1" lang="fr-FR" sz="2000" u="none" strike="noStrike"/>
                        <a:t>accuracy </a:t>
                      </a:r>
                    </a:p>
                  </a:txBody>
                  <a:tcPr marT="45725" marB="45725" marR="91450" marL="91450" anchor="ctr"/>
                </a:tc>
                <a:tc rowSpan="2" hMerge="1"/>
                <a:tc gridSpan="6">
                  <a:txBody>
                    <a:bodyPr>
                      <a:noAutofit/>
                    </a:bodyPr>
                    <a:lstStyle/>
                    <a:p>
                      <a:pPr indent="0" lvl="0" marL="0" marR="0" rtl="0" algn="ctr">
                        <a:spcBef>
                          <a:spcPts val="0"/>
                        </a:spcBef>
                        <a:buSzPct val="25000"/>
                        <a:buNone/>
                      </a:pPr>
                      <a:r>
                        <a:rPr lang="fr-FR" sz="2000" u="none" strike="noStrike"/>
                        <a:t>Predicted Class</a:t>
                      </a:r>
                    </a:p>
                  </a:txBody>
                  <a:tcPr marT="45725" marB="45725" marR="91450" marL="91450" anchor="ctr"/>
                </a:tc>
                <a:tc hMerge="1"/>
                <a:tc hMerge="1"/>
                <a:tc hMerge="1"/>
                <a:tc hMerge="1"/>
                <a:tc hMerge="1"/>
              </a:tr>
              <a:tr h="490975">
                <a:tc gridSpan="2" vMerge="1"/>
                <a:tc hMerge="1" vMerge="1"/>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Standing</a:t>
                      </a:r>
                    </a:p>
                  </a:txBody>
                  <a:tcPr marT="9525" marB="0" marR="9525" marL="9525" anchor="ctr"/>
                </a:tc>
                <a:tc>
                  <a:txBody>
                    <a:bodyPr>
                      <a:noAutofit/>
                    </a:bodyPr>
                    <a:lstStyle/>
                    <a:p>
                      <a:pPr indent="0" lvl="0" marL="0" marR="0" rtl="0" algn="ctr">
                        <a:spcBef>
                          <a:spcPts val="0"/>
                        </a:spcBef>
                        <a:buSzPct val="25000"/>
                        <a:buNone/>
                      </a:pPr>
                      <a:r>
                        <a:rPr lang="fr-FR" sz="2000" u="none" strike="noStrike"/>
                        <a:t>Lying</a:t>
                      </a:r>
                      <a:br>
                        <a:rPr lang="fr-FR" sz="2000" u="none" strike="noStrike"/>
                      </a:br>
                      <a:r>
                        <a:rPr lang="fr-FR" sz="2000" u="none" strike="noStrike"/>
                        <a:t>Down</a:t>
                      </a:r>
                    </a:p>
                  </a:txBody>
                  <a:tcPr marT="9525" marB="0" marR="9525" marL="9525" anchor="ctr"/>
                </a:tc>
              </a:tr>
              <a:tr h="420625">
                <a:tc rowSpan="6">
                  <a:txBody>
                    <a:bodyPr>
                      <a:noAutofit/>
                    </a:bodyPr>
                    <a:lstStyle/>
                    <a:p>
                      <a:pPr indent="0" lvl="0" marL="0" marR="0" rtl="0" algn="ctr">
                        <a:spcBef>
                          <a:spcPts val="0"/>
                        </a:spcBef>
                        <a:buSzPct val="25000"/>
                        <a:buNone/>
                      </a:pPr>
                      <a:r>
                        <a:rPr lang="fr-FR" sz="2000" u="none" strike="noStrike"/>
                        <a:t> Actual Class</a:t>
                      </a:r>
                    </a:p>
                  </a:txBody>
                  <a:tcPr marT="9525" marB="0" marR="9525" marL="9525" anchor="ctr"/>
                </a:tc>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3033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24</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1788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1292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870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6</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Standing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509</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Lying Down</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8</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7</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442</a:t>
                      </a:r>
                    </a:p>
                  </a:txBody>
                  <a:tcPr marT="9525" marB="0" marR="9525" marL="9525" anchor="ct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Hybrid Model- IB3 Matrix</a:t>
            </a:r>
          </a:p>
        </p:txBody>
      </p:sp>
      <p:sp>
        <p:nvSpPr>
          <p:cNvPr id="747" name="Shape 74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48" name="Shape 74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49" name="Shape 74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750" name="Shape 750"/>
          <p:cNvGraphicFramePr/>
          <p:nvPr/>
        </p:nvGraphicFramePr>
        <p:xfrm>
          <a:off x="533400" y="2081152"/>
          <a:ext cx="3000000" cy="3000000"/>
        </p:xfrm>
        <a:graphic>
          <a:graphicData uri="http://schemas.openxmlformats.org/drawingml/2006/table">
            <a:tbl>
              <a:tblPr>
                <a:noFill/>
                <a:tableStyleId>{404AD65D-0610-4B78-B88F-35FE13885085}</a:tableStyleId>
              </a:tblPr>
              <a:tblGrid>
                <a:gridCol w="465950"/>
                <a:gridCol w="1435175"/>
                <a:gridCol w="1109975"/>
                <a:gridCol w="1165175"/>
                <a:gridCol w="919275"/>
                <a:gridCol w="977500"/>
                <a:gridCol w="1113075"/>
                <a:gridCol w="876000"/>
              </a:tblGrid>
              <a:tr h="490975">
                <a:tc gridSpan="2" rowSpan="2">
                  <a:txBody>
                    <a:bodyPr>
                      <a:noAutofit/>
                    </a:bodyPr>
                    <a:lstStyle/>
                    <a:p>
                      <a:pPr indent="0" lvl="0" marL="0" marR="0" rtl="0" algn="ctr">
                        <a:spcBef>
                          <a:spcPts val="0"/>
                        </a:spcBef>
                        <a:buSzPct val="25000"/>
                        <a:buNone/>
                      </a:pPr>
                      <a:r>
                        <a:rPr b="1" lang="fr-FR" sz="2000" u="none" strike="noStrike"/>
                        <a:t> 97.1%</a:t>
                      </a:r>
                      <a:br>
                        <a:rPr b="1" lang="fr-FR" sz="2000" u="none" strike="noStrike"/>
                      </a:br>
                      <a:r>
                        <a:rPr b="1" lang="fr-FR" sz="2000" u="none" strike="noStrike"/>
                        <a:t>Accuracy</a:t>
                      </a:r>
                    </a:p>
                  </a:txBody>
                  <a:tcPr marT="45725" marB="45725" marR="91450" marL="91450" anchor="ctr"/>
                </a:tc>
                <a:tc rowSpan="2" hMerge="1"/>
                <a:tc gridSpan="6">
                  <a:txBody>
                    <a:bodyPr>
                      <a:noAutofit/>
                    </a:bodyPr>
                    <a:lstStyle/>
                    <a:p>
                      <a:pPr indent="0" lvl="0" marL="0" marR="0" rtl="0" algn="ctr">
                        <a:spcBef>
                          <a:spcPts val="0"/>
                        </a:spcBef>
                        <a:buSzPct val="25000"/>
                        <a:buNone/>
                      </a:pPr>
                      <a:r>
                        <a:rPr lang="fr-FR" sz="2000" u="none" strike="noStrike"/>
                        <a:t>Predicted Class</a:t>
                      </a:r>
                    </a:p>
                  </a:txBody>
                  <a:tcPr marT="45725" marB="45725" marR="91450" marL="91450" anchor="ctr"/>
                </a:tc>
                <a:tc hMerge="1"/>
                <a:tc hMerge="1"/>
                <a:tc hMerge="1"/>
                <a:tc hMerge="1"/>
                <a:tc hMerge="1"/>
              </a:tr>
              <a:tr h="490975">
                <a:tc gridSpan="2" vMerge="1"/>
                <a:tc hMerge="1" vMerge="1"/>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t>Standing</a:t>
                      </a:r>
                    </a:p>
                  </a:txBody>
                  <a:tcPr marT="9525" marB="0" marR="9525" marL="9525" anchor="ctr"/>
                </a:tc>
                <a:tc>
                  <a:txBody>
                    <a:bodyPr>
                      <a:noAutofit/>
                    </a:bodyPr>
                    <a:lstStyle/>
                    <a:p>
                      <a:pPr indent="0" lvl="0" marL="0" marR="0" rtl="0" algn="ctr">
                        <a:spcBef>
                          <a:spcPts val="0"/>
                        </a:spcBef>
                        <a:buSzPct val="25000"/>
                        <a:buNone/>
                      </a:pPr>
                      <a:r>
                        <a:rPr lang="fr-FR" sz="2000" u="none" strike="noStrike"/>
                        <a:t>Lying</a:t>
                      </a:r>
                      <a:br>
                        <a:rPr lang="fr-FR" sz="2000" u="none" strike="noStrike"/>
                      </a:br>
                      <a:r>
                        <a:rPr lang="fr-FR" sz="2000" u="none" strike="noStrike"/>
                        <a:t>Down</a:t>
                      </a:r>
                    </a:p>
                  </a:txBody>
                  <a:tcPr marT="9525" marB="0" marR="9525" marL="9525" anchor="ctr"/>
                </a:tc>
              </a:tr>
              <a:tr h="420625">
                <a:tc rowSpan="6">
                  <a:txBody>
                    <a:bodyPr>
                      <a:noAutofit/>
                    </a:bodyPr>
                    <a:lstStyle/>
                    <a:p>
                      <a:pPr indent="0" lvl="0" marL="0" marR="0" rtl="0" algn="ctr">
                        <a:spcBef>
                          <a:spcPts val="0"/>
                        </a:spcBef>
                        <a:buSzPct val="25000"/>
                        <a:buNone/>
                      </a:pPr>
                      <a:r>
                        <a:rPr lang="fr-FR" sz="2000" u="none" strike="noStrike"/>
                        <a:t> Actual Class</a:t>
                      </a:r>
                    </a:p>
                  </a:txBody>
                  <a:tcPr marT="9525" marB="0" marR="9525" marL="9525" anchor="ctr"/>
                </a:tc>
                <a:tc>
                  <a:txBody>
                    <a:bodyPr>
                      <a:noAutofit/>
                    </a:bodyPr>
                    <a:lstStyle/>
                    <a:p>
                      <a:pPr indent="0" lvl="0" marL="0" marR="0" rtl="0" algn="ctr">
                        <a:spcBef>
                          <a:spcPts val="0"/>
                        </a:spcBef>
                        <a:buSzPct val="25000"/>
                        <a:buNone/>
                      </a:pPr>
                      <a:r>
                        <a:rPr lang="fr-FR" sz="2000" u="none" strike="noStrike"/>
                        <a:t>Walking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3028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Jogging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1803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Stairs</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86</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13</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1288</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Sitting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4</a:t>
                      </a:r>
                    </a:p>
                  </a:txBody>
                  <a:tcPr marT="45725" marB="45725" marR="91450" marL="91450" anchor="ctr"/>
                </a:tc>
                <a:tc>
                  <a:txBody>
                    <a:bodyPr>
                      <a:noAutofit/>
                    </a:bodyPr>
                    <a:lstStyle/>
                    <a:p>
                      <a:pPr indent="0" lvl="0" marL="0" marR="0" rtl="0" algn="ctr">
                        <a:spcBef>
                          <a:spcPts val="0"/>
                        </a:spcBef>
                        <a:buSzPct val="25000"/>
                        <a:buNone/>
                      </a:pPr>
                      <a:r>
                        <a:rPr b="0" i="0" lang="fr-FR" sz="2000" u="none" strike="noStrike">
                          <a:solidFill>
                            <a:schemeClr val="dk1"/>
                          </a:solidFill>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6</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903</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24</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Standing</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14</a:t>
                      </a:r>
                    </a:p>
                  </a:txBody>
                  <a:tcPr marT="45725" marB="45725" marR="91450" marL="91450"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1</a:t>
                      </a:r>
                    </a:p>
                  </a:txBody>
                  <a:tcPr marT="45725" marB="45725" marR="91450" marL="91450"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520</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a:t>
                      </a:r>
                    </a:p>
                  </a:txBody>
                  <a:tcPr marT="9525" marB="0" marR="9525" marL="9525" anchor="ctr"/>
                </a:tc>
              </a:tr>
              <a:tr h="420625">
                <a:tc vMerge="1"/>
                <a:tc>
                  <a:txBody>
                    <a:bodyPr>
                      <a:noAutofit/>
                    </a:bodyPr>
                    <a:lstStyle/>
                    <a:p>
                      <a:pPr indent="0" lvl="0" marL="0" marR="0" rtl="0" algn="ctr">
                        <a:spcBef>
                          <a:spcPts val="0"/>
                        </a:spcBef>
                        <a:buSzPct val="25000"/>
                        <a:buNone/>
                      </a:pPr>
                      <a:r>
                        <a:rPr lang="fr-FR" sz="2000" u="none" strike="noStrike"/>
                        <a:t>Lying Down</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3</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5</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22</a:t>
                      </a:r>
                    </a:p>
                  </a:txBody>
                  <a:tcPr marT="9525" marB="0" marR="9525" marL="9525" anchor="ctr"/>
                </a:tc>
                <a:tc>
                  <a:txBody>
                    <a:bodyPr>
                      <a:noAutofit/>
                    </a:bodyPr>
                    <a:lstStyle/>
                    <a:p>
                      <a:pPr indent="0" lvl="0" marL="0" marR="0" rtl="0" algn="ctr">
                        <a:spcBef>
                          <a:spcPts val="0"/>
                        </a:spcBef>
                        <a:buSzPct val="25000"/>
                        <a:buNone/>
                      </a:pPr>
                      <a:r>
                        <a:rPr lang="fr-FR" sz="2000" u="none" strike="noStrike">
                          <a:latin typeface="Arial"/>
                          <a:ea typeface="Arial"/>
                          <a:cs typeface="Arial"/>
                          <a:sym typeface="Arial"/>
                        </a:rPr>
                        <a:t>0</a:t>
                      </a:r>
                    </a:p>
                  </a:txBody>
                  <a:tcPr marT="9525" marB="0" marR="9525" marL="9525" anchor="ctr"/>
                </a:tc>
                <a:tc>
                  <a:txBody>
                    <a:bodyPr>
                      <a:noAutofit/>
                    </a:bodyPr>
                    <a:lstStyle/>
                    <a:p>
                      <a:pPr indent="0" lvl="0" marL="0" marR="0" rtl="0" algn="ctr">
                        <a:spcBef>
                          <a:spcPts val="0"/>
                        </a:spcBef>
                        <a:buSzPct val="25000"/>
                        <a:buNone/>
                      </a:pPr>
                      <a:r>
                        <a:rPr lang="fr-FR" sz="2000" u="none" strike="noStrike">
                          <a:solidFill>
                            <a:srgbClr val="FF0000"/>
                          </a:solidFill>
                          <a:latin typeface="Arial"/>
                          <a:ea typeface="Arial"/>
                          <a:cs typeface="Arial"/>
                          <a:sym typeface="Arial"/>
                        </a:rPr>
                        <a:t>421</a:t>
                      </a:r>
                    </a:p>
                  </a:txBody>
                  <a:tcPr marT="9525" marB="0" marR="9525" marL="9525" anchor="ct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AR Accuracy Results</a:t>
            </a:r>
          </a:p>
        </p:txBody>
      </p:sp>
      <p:sp>
        <p:nvSpPr>
          <p:cNvPr id="756" name="Shape 75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57" name="Shape 75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58" name="Shape 75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759" name="Shape 759"/>
          <p:cNvGraphicFramePr/>
          <p:nvPr/>
        </p:nvGraphicFramePr>
        <p:xfrm>
          <a:off x="1219202" y="1828801"/>
          <a:ext cx="3000000" cy="3000000"/>
        </p:xfrm>
        <a:graphic>
          <a:graphicData uri="http://schemas.openxmlformats.org/drawingml/2006/table">
            <a:tbl>
              <a:tblPr>
                <a:noFill/>
                <a:tableStyleId>{404AD65D-0610-4B78-B88F-35FE13885085}</a:tableStyleId>
              </a:tblPr>
              <a:tblGrid>
                <a:gridCol w="1561825"/>
                <a:gridCol w="724075"/>
                <a:gridCol w="724075"/>
                <a:gridCol w="724075"/>
                <a:gridCol w="724075"/>
                <a:gridCol w="724075"/>
                <a:gridCol w="948725"/>
                <a:gridCol w="879450"/>
              </a:tblGrid>
              <a:tr h="301550">
                <a:tc rowSpan="3">
                  <a:txBody>
                    <a:bodyPr>
                      <a:noAutofit/>
                    </a:bodyPr>
                    <a:lstStyle/>
                    <a:p>
                      <a:pPr indent="0" lvl="0" marL="0" marR="0" rtl="0" algn="l">
                        <a:spcBef>
                          <a:spcPts val="0"/>
                        </a:spcBef>
                        <a:buSzPct val="25000"/>
                        <a:buNone/>
                      </a:pPr>
                      <a:r>
                        <a:t/>
                      </a:r>
                      <a:endParaRPr sz="2000">
                        <a:latin typeface="Calibri"/>
                        <a:ea typeface="Calibri"/>
                        <a:cs typeface="Calibri"/>
                        <a:sym typeface="Calibri"/>
                      </a:endParaRPr>
                    </a:p>
                  </a:txBody>
                  <a:tcPr marT="0" marB="0" marR="36825" marL="36825" anchor="ctr"/>
                </a:tc>
                <a:tc gridSpan="7">
                  <a:txBody>
                    <a:bodyPr>
                      <a:noAutofit/>
                    </a:bodyPr>
                    <a:lstStyle/>
                    <a:p>
                      <a:pPr indent="0" lvl="0" marL="0" marR="0" rtl="0" algn="ctr">
                        <a:spcBef>
                          <a:spcPts val="0"/>
                        </a:spcBef>
                        <a:spcAft>
                          <a:spcPts val="0"/>
                        </a:spcAft>
                        <a:buSzPct val="25000"/>
                        <a:buNone/>
                      </a:pPr>
                      <a:r>
                        <a:rPr b="1" lang="fr-FR" sz="2000"/>
                        <a:t>% of Records Correctly Classified</a:t>
                      </a:r>
                    </a:p>
                  </a:txBody>
                  <a:tcPr marT="0" marB="0" marR="36825" marL="36825"/>
                </a:tc>
                <a:tc hMerge="1"/>
                <a:tc hMerge="1"/>
                <a:tc hMerge="1"/>
                <a:tc hMerge="1"/>
                <a:tc hMerge="1"/>
                <a:tc hMerge="1"/>
              </a:tr>
              <a:tr h="301550">
                <a:tc vMerge="1"/>
                <a:tc gridSpan="3">
                  <a:txBody>
                    <a:bodyPr>
                      <a:noAutofit/>
                    </a:bodyPr>
                    <a:lstStyle/>
                    <a:p>
                      <a:pPr indent="0" lvl="0" marL="0" marR="0" rtl="0" algn="ctr">
                        <a:spcBef>
                          <a:spcPts val="0"/>
                        </a:spcBef>
                        <a:spcAft>
                          <a:spcPts val="0"/>
                        </a:spcAft>
                        <a:buSzPct val="25000"/>
                        <a:buNone/>
                      </a:pPr>
                      <a:r>
                        <a:rPr b="1" lang="fr-FR" sz="2000"/>
                        <a:t>Personal</a:t>
                      </a:r>
                    </a:p>
                  </a:txBody>
                  <a:tcPr marT="0" marB="0" marR="36825" marL="36825" anchor="ctr"/>
                </a:tc>
                <a:tc hMerge="1"/>
                <a:tc hMerge="1"/>
                <a:tc gridSpan="3">
                  <a:txBody>
                    <a:bodyPr>
                      <a:noAutofit/>
                    </a:bodyPr>
                    <a:lstStyle/>
                    <a:p>
                      <a:pPr indent="0" lvl="0" marL="0" marR="0" rtl="0" algn="ctr">
                        <a:spcBef>
                          <a:spcPts val="0"/>
                        </a:spcBef>
                        <a:spcAft>
                          <a:spcPts val="0"/>
                        </a:spcAft>
                        <a:buSzPct val="25000"/>
                        <a:buNone/>
                      </a:pPr>
                      <a:r>
                        <a:rPr b="1" lang="fr-FR" sz="2000"/>
                        <a:t>Universal</a:t>
                      </a:r>
                    </a:p>
                  </a:txBody>
                  <a:tcPr marT="0" marB="0" marR="36825" marL="36825" anchor="ctr"/>
                </a:tc>
                <a:tc hMerge="1"/>
                <a:tc hMerge="1"/>
                <a:tc rowSpan="2">
                  <a:txBody>
                    <a:bodyPr>
                      <a:noAutofit/>
                    </a:bodyPr>
                    <a:lstStyle/>
                    <a:p>
                      <a:pPr indent="0" lvl="0" marL="0" marR="0" rtl="0" algn="ctr">
                        <a:spcBef>
                          <a:spcPts val="0"/>
                        </a:spcBef>
                        <a:spcAft>
                          <a:spcPts val="0"/>
                        </a:spcAft>
                        <a:buSzPct val="25000"/>
                        <a:buNone/>
                      </a:pPr>
                      <a:r>
                        <a:rPr b="1" lang="fr-FR" sz="2000"/>
                        <a:t>Straw Man</a:t>
                      </a:r>
                    </a:p>
                  </a:txBody>
                  <a:tcPr marT="0" marB="0" marR="36825" marL="36825" anchor="ctr">
                    <a:lnB cap="flat" cmpd="sng" w="12700">
                      <a:solidFill>
                        <a:schemeClr val="dk1"/>
                      </a:solidFill>
                      <a:prstDash val="solid"/>
                      <a:round/>
                      <a:headEnd len="med" w="med" type="none"/>
                      <a:tailEnd len="med" w="med" type="none"/>
                    </a:lnB>
                  </a:tcPr>
                </a:tc>
              </a:tr>
              <a:tr h="355700">
                <a:tc vMerge="1"/>
                <a:tc>
                  <a:txBody>
                    <a:bodyPr>
                      <a:noAutofit/>
                    </a:bodyPr>
                    <a:lstStyle/>
                    <a:p>
                      <a:pPr indent="0" lvl="0" marL="0" marR="0" rtl="0" algn="ctr">
                        <a:spcBef>
                          <a:spcPts val="0"/>
                        </a:spcBef>
                        <a:spcAft>
                          <a:spcPts val="0"/>
                        </a:spcAft>
                        <a:buSzPct val="25000"/>
                        <a:buNone/>
                      </a:pPr>
                      <a:r>
                        <a:rPr b="1" lang="fr-FR" sz="2000"/>
                        <a:t>IB3</a:t>
                      </a:r>
                    </a:p>
                  </a:txBody>
                  <a:tcPr marT="0" marB="0" marR="36825" marL="36825" anchor="ctr">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fr-FR" sz="2000"/>
                        <a:t>J48</a:t>
                      </a:r>
                    </a:p>
                  </a:txBody>
                  <a:tcPr marT="0" marB="0" marR="36825" marL="36825" anchor="ctr">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fr-FR" sz="2000"/>
                        <a:t>NN</a:t>
                      </a:r>
                    </a:p>
                  </a:txBody>
                  <a:tcPr marT="0" marB="0" marR="36825" marL="36825" anchor="ctr">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fr-FR" sz="2000"/>
                        <a:t>IB3</a:t>
                      </a:r>
                    </a:p>
                  </a:txBody>
                  <a:tcPr marT="0" marB="0" marR="36825" marL="36825" anchor="ctr">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fr-FR" sz="2000"/>
                        <a:t>J48</a:t>
                      </a:r>
                    </a:p>
                  </a:txBody>
                  <a:tcPr marT="0" marB="0" marR="36825" marL="36825" anchor="ctr">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fr-FR" sz="2000"/>
                        <a:t>NN</a:t>
                      </a:r>
                    </a:p>
                  </a:txBody>
                  <a:tcPr marT="0" marB="0" marR="36825" marL="36825" anchor="ctr">
                    <a:lnB cap="flat" cmpd="sng" w="12700">
                      <a:solidFill>
                        <a:schemeClr val="dk1"/>
                      </a:solidFill>
                      <a:prstDash val="solid"/>
                      <a:round/>
                      <a:headEnd len="med" w="med" type="none"/>
                      <a:tailEnd len="med" w="med" type="none"/>
                    </a:lnB>
                  </a:tcPr>
                </a:tc>
                <a:tc vMerge="1"/>
              </a:tr>
              <a:tr h="472625">
                <a:tc>
                  <a:txBody>
                    <a:bodyPr>
                      <a:noAutofit/>
                    </a:bodyPr>
                    <a:lstStyle/>
                    <a:p>
                      <a:pPr indent="0" lvl="0" marL="0" marR="0" rtl="0" algn="ctr">
                        <a:spcBef>
                          <a:spcPts val="0"/>
                        </a:spcBef>
                        <a:spcAft>
                          <a:spcPts val="0"/>
                        </a:spcAft>
                        <a:buSzPct val="25000"/>
                        <a:buNone/>
                      </a:pPr>
                      <a:r>
                        <a:rPr b="1" lang="fr-FR" sz="2000"/>
                        <a:t>Walking</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99.2</a:t>
                      </a:r>
                    </a:p>
                  </a:txBody>
                  <a:tcPr marT="0" marB="0" marR="36825" marL="36825" anchor="ctr">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97.5</a:t>
                      </a:r>
                    </a:p>
                  </a:txBody>
                  <a:tcPr marT="0" marB="0" marR="36825" marL="36825" anchor="ctr">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99.1</a:t>
                      </a:r>
                    </a:p>
                  </a:txBody>
                  <a:tcPr marT="0" marB="0" marR="36825" marL="36825" anchor="ctr">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72.4</a:t>
                      </a:r>
                    </a:p>
                  </a:txBody>
                  <a:tcPr marT="0" marB="0" marR="36825" marL="36825" anchor="ctr">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77.3</a:t>
                      </a:r>
                    </a:p>
                  </a:txBody>
                  <a:tcPr marT="0" marB="0" marR="36825" marL="36825" anchor="ctr">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60.6</a:t>
                      </a:r>
                    </a:p>
                  </a:txBody>
                  <a:tcPr marT="0" marB="0" marR="36825" marL="36825" anchor="ctr">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37.7</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r>
              <a:tr h="472625">
                <a:tc>
                  <a:txBody>
                    <a:bodyPr>
                      <a:noAutofit/>
                    </a:bodyPr>
                    <a:lstStyle/>
                    <a:p>
                      <a:pPr indent="0" lvl="0" marL="0" marR="0" rtl="0" algn="ctr">
                        <a:spcBef>
                          <a:spcPts val="0"/>
                        </a:spcBef>
                        <a:spcAft>
                          <a:spcPts val="0"/>
                        </a:spcAft>
                        <a:buSzPct val="25000"/>
                        <a:buNone/>
                      </a:pPr>
                      <a:r>
                        <a:rPr b="1" lang="fr-FR" sz="2000"/>
                        <a:t>Jogging</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99.6</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98.9</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99.9</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89.5</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89.7</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89.9</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22.8</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r>
              <a:tr h="472625">
                <a:tc>
                  <a:txBody>
                    <a:bodyPr>
                      <a:noAutofit/>
                    </a:bodyPr>
                    <a:lstStyle/>
                    <a:p>
                      <a:pPr indent="0" lvl="0" marL="0" marR="0" rtl="0" algn="ctr">
                        <a:spcBef>
                          <a:spcPts val="0"/>
                        </a:spcBef>
                        <a:spcAft>
                          <a:spcPts val="0"/>
                        </a:spcAft>
                        <a:buSzPct val="25000"/>
                        <a:buNone/>
                      </a:pPr>
                      <a:r>
                        <a:rPr b="1" lang="fr-FR" sz="2000"/>
                        <a:t>Stairs</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96.5</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91.7</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98.0</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64.9</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56.7</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67.6</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16.5</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r>
              <a:tr h="472625">
                <a:tc>
                  <a:txBody>
                    <a:bodyPr>
                      <a:noAutofit/>
                    </a:bodyPr>
                    <a:lstStyle/>
                    <a:p>
                      <a:pPr indent="0" lvl="0" marL="0" marR="0" rtl="0" algn="ctr">
                        <a:spcBef>
                          <a:spcPts val="0"/>
                        </a:spcBef>
                        <a:spcAft>
                          <a:spcPts val="0"/>
                        </a:spcAft>
                        <a:buSzPct val="25000"/>
                        <a:buNone/>
                      </a:pPr>
                      <a:r>
                        <a:rPr b="1" lang="fr-FR" sz="2000"/>
                        <a:t>Sitting</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98.6</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97.6</a:t>
                      </a:r>
                    </a:p>
                  </a:txBody>
                  <a:tcPr marT="0" marB="0" marR="36825" marL="36825" anchor="ct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97.7</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62.8</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78.0</a:t>
                      </a:r>
                    </a:p>
                  </a:txBody>
                  <a:tcPr marT="0" marB="0" marR="36825" marL="36825" anchor="ct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67.6</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10.9</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r>
              <a:tr h="472625">
                <a:tc>
                  <a:txBody>
                    <a:bodyPr>
                      <a:noAutofit/>
                    </a:bodyPr>
                    <a:lstStyle/>
                    <a:p>
                      <a:pPr indent="0" lvl="0" marL="0" marR="0" rtl="0" algn="ctr">
                        <a:spcBef>
                          <a:spcPts val="0"/>
                        </a:spcBef>
                        <a:spcAft>
                          <a:spcPts val="0"/>
                        </a:spcAft>
                        <a:buSzPct val="25000"/>
                        <a:buNone/>
                      </a:pPr>
                      <a:r>
                        <a:rPr b="1" lang="fr-FR" sz="2000"/>
                        <a:t>Standing</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96.8</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96.4</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97.3</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85.8</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92.0</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93.6</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6.4</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r>
              <a:tr h="472625">
                <a:tc>
                  <a:txBody>
                    <a:bodyPr>
                      <a:noAutofit/>
                    </a:bodyPr>
                    <a:lstStyle/>
                    <a:p>
                      <a:pPr indent="0" lvl="0" marL="0" marR="0" rtl="0" algn="ctr">
                        <a:spcBef>
                          <a:spcPts val="0"/>
                        </a:spcBef>
                        <a:spcAft>
                          <a:spcPts val="0"/>
                        </a:spcAft>
                        <a:buSzPct val="25000"/>
                        <a:buNone/>
                      </a:pPr>
                      <a:r>
                        <a:rPr b="1" lang="fr-FR" sz="2000"/>
                        <a:t>Lying Down</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95.9</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95.0</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96.9</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28.6</a:t>
                      </a:r>
                    </a:p>
                  </a:txBody>
                  <a:tcPr marT="0" marB="0" marR="36825" marL="36825" anchor="ctr">
                    <a:lnL cap="flat" cmpd="sng" w="12700">
                      <a:solidFill>
                        <a:schemeClr val="dk1"/>
                      </a:solidFill>
                      <a:prstDash val="solid"/>
                      <a:round/>
                      <a:headEnd len="med" w="med" type="none"/>
                      <a:tailEnd len="med" w="med" type="none"/>
                    </a:ln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26.2</a:t>
                      </a:r>
                    </a:p>
                  </a:txBody>
                  <a:tcPr marT="0" marB="0" marR="36825" marL="36825" anchor="ct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60.7</a:t>
                      </a:r>
                    </a:p>
                  </a:txBody>
                  <a:tcPr marT="0" marB="0" marR="36825" marL="36825" anchor="ctr">
                    <a:lnR cap="flat" cmpd="sng" w="12700">
                      <a:solidFill>
                        <a:schemeClr val="dk1"/>
                      </a:solidFill>
                      <a:prstDash val="solid"/>
                      <a:round/>
                      <a:headEnd len="med" w="med" type="none"/>
                      <a:tailEnd len="med" w="med" type="none"/>
                    </a:lnR>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5.7</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tcPr>
                </a:tc>
              </a:tr>
              <a:tr h="472625">
                <a:tc>
                  <a:txBody>
                    <a:bodyPr>
                      <a:noAutofit/>
                    </a:bodyPr>
                    <a:lstStyle/>
                    <a:p>
                      <a:pPr indent="0" lvl="0" marL="0" marR="0" rtl="0" algn="ctr">
                        <a:spcBef>
                          <a:spcPts val="0"/>
                        </a:spcBef>
                        <a:spcAft>
                          <a:spcPts val="0"/>
                        </a:spcAft>
                        <a:buSzPct val="25000"/>
                        <a:buNone/>
                      </a:pPr>
                      <a:r>
                        <a:rPr b="1" lang="fr-FR" sz="2000"/>
                        <a:t>Overall</a:t>
                      </a:r>
                    </a:p>
                  </a:txBody>
                  <a:tcPr marT="0" marB="0" marR="36825" marL="36825" anchor="ctr">
                    <a:lnR cap="flat" cmpd="sng" w="12700">
                      <a:solidFill>
                        <a:schemeClr val="dk1"/>
                      </a:solidFill>
                      <a:prstDash val="solid"/>
                      <a:round/>
                      <a:headEnd len="med" w="med" type="none"/>
                      <a:tailEnd len="med" w="med" type="none"/>
                    </a:lnR>
                    <a:solidFill>
                      <a:schemeClr val="accent2"/>
                    </a:solidFil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98.4</a:t>
                      </a:r>
                    </a:p>
                  </a:txBody>
                  <a:tcPr marT="0" marB="0" marR="36825" marL="36825" anchor="ctr">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96.6</a:t>
                      </a:r>
                    </a:p>
                  </a:txBody>
                  <a:tcPr marT="0" marB="0" marR="36825" marL="36825" anchor="ctr">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98.7</a:t>
                      </a:r>
                    </a:p>
                  </a:txBody>
                  <a:tcPr marT="0" marB="0" marR="36825" marL="36825" anchor="ctr">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72.4</a:t>
                      </a:r>
                    </a:p>
                  </a:txBody>
                  <a:tcPr marT="0" marB="0" marR="36825" marL="36825" anchor="ctr">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u="sng">
                          <a:latin typeface="Arial"/>
                          <a:ea typeface="Arial"/>
                          <a:cs typeface="Arial"/>
                          <a:sym typeface="Arial"/>
                        </a:rPr>
                        <a:t>74.9</a:t>
                      </a:r>
                    </a:p>
                  </a:txBody>
                  <a:tcPr marT="0" marB="0" marR="36825" marL="36825" anchor="ctr">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71.2</a:t>
                      </a:r>
                    </a:p>
                  </a:txBody>
                  <a:tcPr marT="0" marB="0" marR="36825" marL="36825" anchor="ctr">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chemeClr val="accent2"/>
                    </a:solidFill>
                  </a:tcPr>
                </a:tc>
                <a:tc>
                  <a:txBody>
                    <a:bodyPr>
                      <a:noAutofit/>
                    </a:bodyPr>
                    <a:lstStyle/>
                    <a:p>
                      <a:pPr indent="0" lvl="0" marL="0" marR="0" rtl="0" algn="ctr">
                        <a:spcBef>
                          <a:spcPts val="0"/>
                        </a:spcBef>
                        <a:spcAft>
                          <a:spcPts val="0"/>
                        </a:spcAft>
                        <a:buSzPct val="25000"/>
                        <a:buNone/>
                      </a:pPr>
                      <a:r>
                        <a:rPr lang="fr-FR" sz="2000">
                          <a:latin typeface="Arial"/>
                          <a:ea typeface="Arial"/>
                          <a:cs typeface="Arial"/>
                          <a:sym typeface="Arial"/>
                        </a:rPr>
                        <a:t>37.7</a:t>
                      </a:r>
                    </a:p>
                  </a:txBody>
                  <a:tcPr marT="0" marB="0" marR="36825" marL="3682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B cap="flat" cmpd="sng" w="12700">
                      <a:solidFill>
                        <a:schemeClr val="dk1"/>
                      </a:solidFill>
                      <a:prstDash val="solid"/>
                      <a:round/>
                      <a:headEnd len="med" w="med" type="none"/>
                      <a:tailEnd len="med" w="med" type="none"/>
                    </a:lnB>
                    <a:solidFill>
                      <a:schemeClr val="accen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Who Might be Interested?</a:t>
            </a:r>
          </a:p>
        </p:txBody>
      </p:sp>
      <p:sp>
        <p:nvSpPr>
          <p:cNvPr id="174" name="Shape 174"/>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This tutorial will not be overly technical and should be of interest to a wide audience, including those interested in: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Expanding their use of </a:t>
            </a:r>
            <a:r>
              <a:rPr b="0" i="0" lang="fr-FR" sz="2800" u="sng" cap="none" strike="noStrike">
                <a:solidFill>
                  <a:srgbClr val="F2F2F2"/>
                </a:solidFill>
                <a:latin typeface="Corbel"/>
                <a:ea typeface="Corbel"/>
                <a:cs typeface="Corbel"/>
                <a:sym typeface="Corbel"/>
              </a:rPr>
              <a:t>data mining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Expanding use of </a:t>
            </a:r>
            <a:r>
              <a:rPr b="0" i="0" lang="fr-FR" sz="2800" u="sng" cap="none" strike="noStrike">
                <a:solidFill>
                  <a:srgbClr val="F2F2F2"/>
                </a:solidFill>
                <a:latin typeface="Corbel"/>
                <a:ea typeface="Corbel"/>
                <a:cs typeface="Corbel"/>
                <a:sym typeface="Corbel"/>
              </a:rPr>
              <a:t>sensors</a:t>
            </a:r>
          </a:p>
          <a:p>
            <a:pPr indent="-274319" lvl="1" marL="731520" marR="0" rtl="0" algn="l">
              <a:spcBef>
                <a:spcPts val="560"/>
              </a:spcBef>
              <a:spcAft>
                <a:spcPts val="0"/>
              </a:spcAft>
              <a:buClr>
                <a:schemeClr val="accent2"/>
              </a:buClr>
              <a:buSzPct val="90000"/>
              <a:buFont typeface="Noto Sans Symbols"/>
              <a:buChar char="▪"/>
            </a:pPr>
            <a:r>
              <a:rPr b="0" i="0" lang="fr-FR" sz="2800" u="sng" cap="none" strike="noStrike">
                <a:solidFill>
                  <a:srgbClr val="F2F2F2"/>
                </a:solidFill>
                <a:latin typeface="Corbel"/>
                <a:ea typeface="Corbel"/>
                <a:cs typeface="Corbel"/>
                <a:sym typeface="Corbel"/>
              </a:rPr>
              <a:t>Mobile communications</a:t>
            </a:r>
            <a:r>
              <a:rPr b="0" i="0" lang="fr-FR" sz="2800" u="none" cap="none" strike="noStrike">
                <a:solidFill>
                  <a:srgbClr val="F2F2F2"/>
                </a:solidFill>
                <a:latin typeface="Corbel"/>
                <a:ea typeface="Corbel"/>
                <a:cs typeface="Corbel"/>
                <a:sym typeface="Corbel"/>
              </a:rPr>
              <a:t> and </a:t>
            </a:r>
            <a:r>
              <a:rPr b="0" i="0" lang="fr-FR" sz="2800" u="sng" cap="none" strike="noStrike">
                <a:solidFill>
                  <a:srgbClr val="F2F2F2"/>
                </a:solidFill>
                <a:latin typeface="Corbel"/>
                <a:ea typeface="Corbel"/>
                <a:cs typeface="Corbel"/>
                <a:sym typeface="Corbel"/>
              </a:rPr>
              <a:t>ubiquitous computing</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Interesting </a:t>
            </a:r>
            <a:r>
              <a:rPr b="0" i="0" lang="fr-FR" sz="2800" u="sng" cap="none" strike="noStrike">
                <a:solidFill>
                  <a:srgbClr val="F2F2F2"/>
                </a:solidFill>
                <a:latin typeface="Corbel"/>
                <a:ea typeface="Corbel"/>
                <a:cs typeface="Corbel"/>
                <a:sym typeface="Corbel"/>
              </a:rPr>
              <a:t>software apps</a:t>
            </a:r>
            <a:r>
              <a:rPr b="0" i="0" lang="fr-FR" sz="2800" u="none" cap="none" strike="noStrike">
                <a:solidFill>
                  <a:srgbClr val="F2F2F2"/>
                </a:solidFill>
                <a:latin typeface="Corbel"/>
                <a:ea typeface="Corbel"/>
                <a:cs typeface="Corbel"/>
                <a:sym typeface="Corbel"/>
              </a:rPr>
              <a:t> and impacting the world (and perhaps getting rich)</a:t>
            </a:r>
          </a:p>
        </p:txBody>
      </p:sp>
      <p:sp>
        <p:nvSpPr>
          <p:cNvPr id="175" name="Shape 17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76" name="Shape 17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77" name="Shape 17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Per-User Performance</a:t>
            </a:r>
          </a:p>
        </p:txBody>
      </p:sp>
      <p:sp>
        <p:nvSpPr>
          <p:cNvPr id="765" name="Shape 76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66" name="Shape 76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67" name="Shape 76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768" name="Shape 768"/>
          <p:cNvPicPr preferRelativeResize="0"/>
          <p:nvPr/>
        </p:nvPicPr>
        <p:blipFill rotWithShape="1">
          <a:blip r:embed="rId3">
            <a:alphaModFix/>
          </a:blip>
          <a:srcRect b="0" l="0" r="0" t="0"/>
          <a:stretch/>
        </p:blipFill>
        <p:spPr>
          <a:xfrm>
            <a:off x="533400" y="1905000"/>
            <a:ext cx="8077200" cy="4267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Shape 77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Per-User Performance</a:t>
            </a:r>
          </a:p>
        </p:txBody>
      </p:sp>
      <p:sp>
        <p:nvSpPr>
          <p:cNvPr id="774" name="Shape 77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75" name="Shape 77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76" name="Shape 77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777" name="Shape 777"/>
          <p:cNvPicPr preferRelativeResize="0"/>
          <p:nvPr/>
        </p:nvPicPr>
        <p:blipFill rotWithShape="1">
          <a:blip r:embed="rId3">
            <a:alphaModFix/>
          </a:blip>
          <a:srcRect b="0" l="0" r="0" t="0"/>
          <a:stretch/>
        </p:blipFill>
        <p:spPr>
          <a:xfrm>
            <a:off x="685800" y="1905000"/>
            <a:ext cx="7924800" cy="4267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txBox="1"/>
          <p:nvPr>
            <p:ph type="title"/>
          </p:nvPr>
        </p:nvSpPr>
        <p:spPr>
          <a:xfrm>
            <a:off x="533400" y="118872"/>
            <a:ext cx="8229600" cy="1636776"/>
          </a:xfrm>
          <a:prstGeom prst="rect">
            <a:avLst/>
          </a:prstGeom>
          <a:noFill/>
          <a:ln>
            <a:noFill/>
          </a:ln>
        </p:spPr>
        <p:txBody>
          <a:bodyPr anchorCtr="0" anchor="b" bIns="0" lIns="91425" rIns="91425" wrap="square" tIns="0">
            <a:noAutofit/>
          </a:bodyPr>
          <a:lstStyle/>
          <a:p>
            <a:pPr indent="-279400" lvl="0" marL="0" marR="0" rtl="0" algn="l">
              <a:spcBef>
                <a:spcPts val="0"/>
              </a:spcBef>
              <a:buClr>
                <a:srgbClr val="A4CA1B"/>
              </a:buClr>
              <a:buSzPct val="100000"/>
              <a:buFont typeface="Corbel"/>
              <a:buNone/>
            </a:pPr>
            <a:r>
              <a:rPr b="1" i="0" lang="fr-FR" sz="4400" u="none" cap="none" strike="noStrike">
                <a:solidFill>
                  <a:srgbClr val="A4CA1B"/>
                </a:solidFill>
                <a:latin typeface="Corbel"/>
                <a:ea typeface="Corbel"/>
                <a:cs typeface="Corbel"/>
                <a:sym typeface="Corbel"/>
              </a:rPr>
              <a:t>Activity Recognition Applications</a:t>
            </a:r>
          </a:p>
        </p:txBody>
      </p:sp>
      <p:sp>
        <p:nvSpPr>
          <p:cNvPr id="783" name="Shape 78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784" name="Shape 784"/>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785" name="Shape 78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descr="https://encrypted-tbn1.gstatic.com/images?q=tbn:ANd9GcTaXGjewujZfHt3XUDwhadSMnaQhm2oP5OqLAsugAae9JhaCiPE" id="786" name="Shape 786"/>
          <p:cNvPicPr preferRelativeResize="0"/>
          <p:nvPr/>
        </p:nvPicPr>
        <p:blipFill rotWithShape="1">
          <a:blip r:embed="rId3">
            <a:alphaModFix/>
          </a:blip>
          <a:srcRect b="0" l="0" r="0" t="0"/>
          <a:stretch/>
        </p:blipFill>
        <p:spPr>
          <a:xfrm>
            <a:off x="533400" y="2971800"/>
            <a:ext cx="2576174" cy="1457205"/>
          </a:xfrm>
          <a:prstGeom prst="rect">
            <a:avLst/>
          </a:prstGeom>
          <a:noFill/>
          <a:ln>
            <a:noFill/>
          </a:ln>
        </p:spPr>
      </p:pic>
      <p:pic>
        <p:nvPicPr>
          <p:cNvPr descr="https://encrypted-tbn0.gstatic.com/images?q=tbn:ANd9GcR_hGqvca0ChATqynPSzRh3LNsGWFtqE6og1dOsGcTvB46XqlS60w" id="787" name="Shape 787"/>
          <p:cNvPicPr preferRelativeResize="0"/>
          <p:nvPr/>
        </p:nvPicPr>
        <p:blipFill rotWithShape="1">
          <a:blip r:embed="rId4">
            <a:alphaModFix/>
          </a:blip>
          <a:srcRect b="0" l="0" r="0" t="0"/>
          <a:stretch/>
        </p:blipFill>
        <p:spPr>
          <a:xfrm>
            <a:off x="4267200" y="2971800"/>
            <a:ext cx="2799230" cy="1627024"/>
          </a:xfrm>
          <a:prstGeom prst="rect">
            <a:avLst/>
          </a:prstGeom>
          <a:noFill/>
          <a:ln>
            <a:noFill/>
          </a:ln>
        </p:spPr>
      </p:pic>
      <p:pic>
        <p:nvPicPr>
          <p:cNvPr id="788" name="Shape 788"/>
          <p:cNvPicPr preferRelativeResize="0"/>
          <p:nvPr/>
        </p:nvPicPr>
        <p:blipFill rotWithShape="1">
          <a:blip r:embed="rId5">
            <a:alphaModFix/>
          </a:blip>
          <a:srcRect b="0" l="0" r="0" t="0"/>
          <a:stretch/>
        </p:blipFill>
        <p:spPr>
          <a:xfrm>
            <a:off x="609601" y="4876800"/>
            <a:ext cx="2712713" cy="162881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457200" y="155448"/>
            <a:ext cx="84582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AR Application Categories</a:t>
            </a:r>
            <a:r>
              <a:rPr b="1" baseline="30000" i="0" lang="fr-FR" sz="4500" u="none" cap="none" strike="noStrike">
                <a:solidFill>
                  <a:srgbClr val="A4CA1B"/>
                </a:solidFill>
                <a:latin typeface="Corbel"/>
                <a:ea typeface="Corbel"/>
                <a:cs typeface="Corbel"/>
                <a:sym typeface="Corbel"/>
              </a:rPr>
              <a:t>28</a:t>
            </a:r>
            <a:r>
              <a:rPr b="1" i="0" lang="fr-FR" sz="4500" u="none" cap="none" strike="noStrike">
                <a:solidFill>
                  <a:srgbClr val="A4CA1B"/>
                </a:solidFill>
                <a:latin typeface="Corbel"/>
                <a:ea typeface="Corbel"/>
                <a:cs typeface="Corbel"/>
                <a:sym typeface="Corbel"/>
              </a:rPr>
              <a:t> </a:t>
            </a:r>
          </a:p>
        </p:txBody>
      </p:sp>
      <p:sp>
        <p:nvSpPr>
          <p:cNvPr id="794" name="Shape 794"/>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Mobile Health (mHealth)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Fitness Tracking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Health Monitoring</a:t>
            </a:r>
          </a:p>
          <a:p>
            <a:pPr indent="-324612" lvl="0" marL="438912" marR="0" rtl="0" algn="l">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Using Context</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General Context Aware Behavior</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Smart Homes and Work Automation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Self-Managing System</a:t>
            </a: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795" name="Shape 79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796" name="Shape 79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797" name="Shape 79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AR Application Categories (cont.)</a:t>
            </a:r>
            <a:r>
              <a:rPr b="1" baseline="30000" i="0" lang="fr-FR" sz="4050" u="none" cap="none" strike="noStrike">
                <a:solidFill>
                  <a:srgbClr val="A4CA1B"/>
                </a:solidFill>
                <a:latin typeface="Corbel"/>
                <a:ea typeface="Corbel"/>
                <a:cs typeface="Corbel"/>
                <a:sym typeface="Corbel"/>
              </a:rPr>
              <a:t>28</a:t>
            </a:r>
          </a:p>
        </p:txBody>
      </p:sp>
      <p:sp>
        <p:nvSpPr>
          <p:cNvPr id="803" name="Shape 803"/>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Applications for 3</a:t>
            </a:r>
            <a:r>
              <a:rPr b="0" baseline="30000" i="0" lang="fr-FR" sz="3200" u="none" cap="none" strike="noStrike">
                <a:solidFill>
                  <a:srgbClr val="F2F2F2"/>
                </a:solidFill>
                <a:latin typeface="Corbel"/>
                <a:ea typeface="Corbel"/>
                <a:cs typeface="Corbel"/>
                <a:sym typeface="Corbel"/>
              </a:rPr>
              <a:t>rd</a:t>
            </a:r>
            <a:r>
              <a:rPr b="0" i="0" lang="fr-FR" sz="3200" u="none" cap="none" strike="noStrike">
                <a:solidFill>
                  <a:srgbClr val="F2F2F2"/>
                </a:solidFill>
                <a:latin typeface="Corbel"/>
                <a:ea typeface="Corbel"/>
                <a:cs typeface="Corbel"/>
                <a:sym typeface="Corbel"/>
              </a:rPr>
              <a:t> Parties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Targeted Advertising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Data Collection for Research</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Corporate Management and Accounting</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Monitor employees and customers </a:t>
            </a:r>
            <a:r>
              <a:rPr b="0" i="0" lang="fr-FR" sz="2200" u="none" cap="none" strike="noStrike">
                <a:solidFill>
                  <a:srgbClr val="F2F2F2"/>
                </a:solidFill>
                <a:latin typeface="Corbel"/>
                <a:ea typeface="Corbel"/>
                <a:cs typeface="Corbel"/>
                <a:sym typeface="Corbel"/>
              </a:rPr>
              <a:t>(Progressive Insurance)</a:t>
            </a:r>
          </a:p>
          <a:p>
            <a:pPr indent="-324612" lvl="0" marL="438912" marR="0" rtl="0" algn="l">
              <a:spcBef>
                <a:spcPts val="600"/>
              </a:spcBef>
              <a:spcAft>
                <a:spcPts val="0"/>
              </a:spcAft>
              <a:buClr>
                <a:srgbClr val="A4CA1B"/>
              </a:buClr>
              <a:buSzPct val="80000"/>
              <a:buFont typeface="Noto Sans Symbols"/>
              <a:buChar char="◼"/>
            </a:pPr>
            <a:r>
              <a:rPr b="0" i="0" lang="fr-FR" sz="3000" u="none" cap="none" strike="noStrike">
                <a:solidFill>
                  <a:srgbClr val="F2F2F2"/>
                </a:solidFill>
                <a:latin typeface="Corbel"/>
                <a:ea typeface="Corbel"/>
                <a:cs typeface="Corbel"/>
                <a:sym typeface="Corbel"/>
              </a:rPr>
              <a:t>Applications for Crowds and Groups</a:t>
            </a:r>
          </a:p>
          <a:p>
            <a:pPr indent="-274319" lvl="1" marL="731520" marR="0" rtl="0" algn="l">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Traditional and Activity-based Social Networking</a:t>
            </a:r>
          </a:p>
          <a:p>
            <a:pPr indent="-274319" lvl="1" marL="731520" marR="0" rtl="0" algn="l">
              <a:spcBef>
                <a:spcPts val="60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Activity-based Crowdsourcing</a:t>
            </a:r>
          </a:p>
          <a:p>
            <a:pPr indent="-324612" lvl="0" marL="438912" marR="0" rtl="0" algn="l">
              <a:spcBef>
                <a:spcPts val="0"/>
              </a:spcBef>
              <a:buClr>
                <a:srgbClr val="A4CA1B"/>
              </a:buClr>
              <a:buSzPct val="80000"/>
              <a:buFont typeface="Noto Sans Symbols"/>
              <a:buNone/>
            </a:pPr>
            <a:r>
              <a:t/>
            </a:r>
            <a:endParaRPr b="0" i="0" sz="3000" u="none" cap="none" strike="noStrike">
              <a:solidFill>
                <a:srgbClr val="F2F2F2"/>
              </a:solidFill>
              <a:latin typeface="Corbel"/>
              <a:ea typeface="Corbel"/>
              <a:cs typeface="Corbel"/>
              <a:sym typeface="Corbel"/>
            </a:endParaRPr>
          </a:p>
        </p:txBody>
      </p:sp>
      <p:sp>
        <p:nvSpPr>
          <p:cNvPr id="804" name="Shape 80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05" name="Shape 80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06" name="Shape 80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Shape 81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Actitracker mHealth Application</a:t>
            </a:r>
            <a:r>
              <a:rPr b="1" baseline="30000" i="0" lang="fr-FR" sz="4050" u="none" cap="none" strike="noStrike">
                <a:solidFill>
                  <a:srgbClr val="A4CA1B"/>
                </a:solidFill>
                <a:latin typeface="Corbel"/>
                <a:ea typeface="Corbel"/>
                <a:cs typeface="Corbel"/>
                <a:sym typeface="Corbel"/>
              </a:rPr>
              <a:t>30</a:t>
            </a:r>
          </a:p>
        </p:txBody>
      </p:sp>
      <p:sp>
        <p:nvSpPr>
          <p:cNvPr id="812" name="Shape 812"/>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Actitracker is an activity recognition app</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Created by my WISDM Lab</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Smartphone-based</a:t>
            </a:r>
          </a:p>
          <a:p>
            <a:pPr indent="-234696" lvl="2" marL="996696" marR="0" rtl="0" algn="l">
              <a:spcBef>
                <a:spcPts val="440"/>
              </a:spcBef>
              <a:spcAft>
                <a:spcPts val="0"/>
              </a:spcAft>
              <a:buClr>
                <a:srgbClr val="CB178E"/>
              </a:buClr>
              <a:buSzPct val="100000"/>
              <a:buFont typeface="Arial"/>
              <a:buChar char="▪"/>
            </a:pPr>
            <a:r>
              <a:rPr b="0" i="0" lang="fr-FR" sz="2200" u="none" cap="none" strike="noStrike">
                <a:solidFill>
                  <a:srgbClr val="F2F2F2"/>
                </a:solidFill>
                <a:latin typeface="Corbel"/>
                <a:ea typeface="Corbel"/>
                <a:cs typeface="Corbel"/>
                <a:sym typeface="Corbel"/>
              </a:rPr>
              <a:t>Currently available for Android but iOS support coming</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Simple client sends raw data to server for processing</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Tracks walking, jogging, stairs, sitting, standing, lying down</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Self-training mode available for improved AR results</a:t>
            </a:r>
          </a:p>
          <a:p>
            <a:pPr indent="-274319" lvl="1" marL="731520" marR="0" rtl="0" algn="l">
              <a:spcBef>
                <a:spcPts val="52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Results currently available from web account</a:t>
            </a:r>
          </a:p>
          <a:p>
            <a:pPr indent="-274319" lvl="1" marL="731520" marR="0" rtl="0" algn="l">
              <a:spcBef>
                <a:spcPts val="520"/>
              </a:spcBef>
              <a:buClr>
                <a:schemeClr val="accent2"/>
              </a:buClr>
              <a:buSzPct val="90000"/>
              <a:buFont typeface="Noto Sans Symbols"/>
              <a:buNone/>
            </a:pPr>
            <a:r>
              <a:t/>
            </a:r>
            <a:endParaRPr b="0" i="0" sz="2600" u="none" cap="none" strike="noStrike">
              <a:solidFill>
                <a:srgbClr val="F2F2F2"/>
              </a:solidFill>
              <a:latin typeface="Corbel"/>
              <a:ea typeface="Corbel"/>
              <a:cs typeface="Corbel"/>
              <a:sym typeface="Corbel"/>
            </a:endParaRPr>
          </a:p>
        </p:txBody>
      </p:sp>
      <p:sp>
        <p:nvSpPr>
          <p:cNvPr id="813" name="Shape 81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14" name="Shape 81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15" name="Shape 81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Shape 82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ctr">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Actitracker Sample Results</a:t>
            </a:r>
            <a:br>
              <a:rPr b="1" i="0" lang="fr-FR" sz="4050" u="none" cap="none" strike="noStrike">
                <a:solidFill>
                  <a:srgbClr val="A4CA1B"/>
                </a:solidFill>
                <a:latin typeface="Corbel"/>
                <a:ea typeface="Corbel"/>
                <a:cs typeface="Corbel"/>
                <a:sym typeface="Corbel"/>
              </a:rPr>
            </a:br>
            <a:r>
              <a:rPr b="1" i="0" lang="fr-FR" sz="4050" u="none" cap="none" strike="noStrike">
                <a:solidFill>
                  <a:srgbClr val="A4CA1B"/>
                </a:solidFill>
                <a:latin typeface="Corbel"/>
                <a:ea typeface="Corbel"/>
                <a:cs typeface="Corbel"/>
                <a:sym typeface="Corbel"/>
              </a:rPr>
              <a:t>Distribution of Activities</a:t>
            </a:r>
          </a:p>
        </p:txBody>
      </p:sp>
      <p:sp>
        <p:nvSpPr>
          <p:cNvPr id="821" name="Shape 82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22" name="Shape 82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23" name="Shape 82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824" name="Shape 824"/>
          <p:cNvPicPr preferRelativeResize="0"/>
          <p:nvPr/>
        </p:nvPicPr>
        <p:blipFill rotWithShape="1">
          <a:blip r:embed="rId3">
            <a:alphaModFix/>
          </a:blip>
          <a:srcRect b="0" l="0" r="0" t="0"/>
          <a:stretch/>
        </p:blipFill>
        <p:spPr>
          <a:xfrm>
            <a:off x="533400" y="1981200"/>
            <a:ext cx="8397689" cy="3810000"/>
          </a:xfrm>
          <a:prstGeom prst="rect">
            <a:avLst/>
          </a:prstGeom>
          <a:noFill/>
          <a:ln>
            <a:noFill/>
          </a:ln>
        </p:spPr>
      </p:pic>
      <p:sp>
        <p:nvSpPr>
          <p:cNvPr id="825" name="Shape 825"/>
          <p:cNvSpPr/>
          <p:nvPr/>
        </p:nvSpPr>
        <p:spPr>
          <a:xfrm>
            <a:off x="1143000" y="2438400"/>
            <a:ext cx="2209800" cy="838200"/>
          </a:xfrm>
          <a:prstGeom prst="rect">
            <a:avLst/>
          </a:prstGeom>
          <a:solidFill>
            <a:schemeClr val="lt1"/>
          </a:solidFill>
          <a:ln cap="flat" cmpd="thickThin" w="48000">
            <a:solidFill>
              <a:schemeClr val="lt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ctr">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Actitracker Sample Results</a:t>
            </a:r>
            <a:br>
              <a:rPr b="1" i="0" lang="fr-FR" sz="4050" u="none" cap="none" strike="noStrike">
                <a:solidFill>
                  <a:srgbClr val="A4CA1B"/>
                </a:solidFill>
                <a:latin typeface="Corbel"/>
                <a:ea typeface="Corbel"/>
                <a:cs typeface="Corbel"/>
                <a:sym typeface="Corbel"/>
              </a:rPr>
            </a:br>
            <a:r>
              <a:rPr b="1" i="0" lang="fr-FR" sz="4050" u="none" cap="none" strike="noStrike">
                <a:solidFill>
                  <a:srgbClr val="A4CA1B"/>
                </a:solidFill>
                <a:latin typeface="Corbel"/>
                <a:ea typeface="Corbel"/>
                <a:cs typeface="Corbel"/>
                <a:sym typeface="Corbel"/>
              </a:rPr>
              <a:t>Comparison with Other Populations</a:t>
            </a:r>
          </a:p>
        </p:txBody>
      </p:sp>
      <p:sp>
        <p:nvSpPr>
          <p:cNvPr id="831" name="Shape 83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32" name="Shape 83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33" name="Shape 83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834" name="Shape 834"/>
          <p:cNvPicPr preferRelativeResize="0"/>
          <p:nvPr/>
        </p:nvPicPr>
        <p:blipFill rotWithShape="1">
          <a:blip r:embed="rId3">
            <a:alphaModFix/>
          </a:blip>
          <a:srcRect b="0" l="0" r="0" t="0"/>
          <a:stretch/>
        </p:blipFill>
        <p:spPr>
          <a:xfrm>
            <a:off x="371475" y="2438400"/>
            <a:ext cx="8397689" cy="3810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Actitracker Sample Results</a:t>
            </a:r>
            <a:br>
              <a:rPr b="1" i="0" lang="fr-FR" sz="4050" u="none" cap="none" strike="noStrike">
                <a:solidFill>
                  <a:srgbClr val="A4CA1B"/>
                </a:solidFill>
                <a:latin typeface="Corbel"/>
                <a:ea typeface="Corbel"/>
                <a:cs typeface="Corbel"/>
                <a:sym typeface="Corbel"/>
              </a:rPr>
            </a:br>
            <a:r>
              <a:rPr b="1" i="0" lang="fr-FR" sz="4050" u="none" cap="none" strike="noStrike">
                <a:solidFill>
                  <a:srgbClr val="A4CA1B"/>
                </a:solidFill>
                <a:latin typeface="Corbel"/>
                <a:ea typeface="Corbel"/>
                <a:cs typeface="Corbel"/>
                <a:sym typeface="Corbel"/>
              </a:rPr>
              <a:t>Comparison with Other Populations</a:t>
            </a:r>
          </a:p>
        </p:txBody>
      </p:sp>
      <p:sp>
        <p:nvSpPr>
          <p:cNvPr id="840" name="Shape 84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41" name="Shape 84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42" name="Shape 84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id="843" name="Shape 843"/>
          <p:cNvPicPr preferRelativeResize="0"/>
          <p:nvPr/>
        </p:nvPicPr>
        <p:blipFill rotWithShape="1">
          <a:blip r:embed="rId3">
            <a:alphaModFix/>
          </a:blip>
          <a:srcRect b="0" l="0" r="0" t="0"/>
          <a:stretch/>
        </p:blipFill>
        <p:spPr>
          <a:xfrm>
            <a:off x="371475" y="2209800"/>
            <a:ext cx="8397689" cy="38100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Other Actitracker Results</a:t>
            </a:r>
          </a:p>
        </p:txBody>
      </p:sp>
      <p:sp>
        <p:nvSpPr>
          <p:cNvPr id="849" name="Shape 849"/>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Actitracker also computes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Calories burned (based on profile info and activities)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FitDex: A custom created numerical summary of activity</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Currently working on incorporating results into the client app for more convenient viewing</a:t>
            </a:r>
          </a:p>
        </p:txBody>
      </p:sp>
      <p:sp>
        <p:nvSpPr>
          <p:cNvPr id="850" name="Shape 85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51" name="Shape 85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52" name="Shape 85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 Little Bit About Myself …</a:t>
            </a:r>
          </a:p>
        </p:txBody>
      </p:sp>
      <p:sp>
        <p:nvSpPr>
          <p:cNvPr id="183" name="Shape 183"/>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Previous research focused on fundamental issues related to data mining (class imbalance)</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While important, not so interesting to students and little immediate, visible impact on the world</a:t>
            </a:r>
          </a:p>
          <a:p>
            <a:pPr indent="-324612" lvl="0" marL="438912" marR="0" rtl="0" algn="l">
              <a:lnSpc>
                <a:spcPct val="9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 Six years ago started what is now </a:t>
            </a:r>
            <a:r>
              <a:rPr b="0" i="0" lang="fr-FR" sz="2960" u="none" cap="none" strike="noStrike">
                <a:solidFill>
                  <a:srgbClr val="A3CF35"/>
                </a:solidFill>
                <a:latin typeface="Corbel"/>
                <a:ea typeface="Corbel"/>
                <a:cs typeface="Corbel"/>
                <a:sym typeface="Corbel"/>
              </a:rPr>
              <a:t>W</a:t>
            </a:r>
            <a:r>
              <a:rPr b="0" i="0" lang="fr-FR" sz="2960" u="none" cap="none" strike="noStrike">
                <a:solidFill>
                  <a:schemeClr val="accent2"/>
                </a:solidFill>
                <a:latin typeface="Corbel"/>
                <a:ea typeface="Corbel"/>
                <a:cs typeface="Corbel"/>
                <a:sym typeface="Corbel"/>
              </a:rPr>
              <a:t>I</a:t>
            </a:r>
            <a:r>
              <a:rPr b="0" i="0" lang="fr-FR" sz="2960" u="none" cap="none" strike="noStrike">
                <a:solidFill>
                  <a:srgbClr val="860280"/>
                </a:solidFill>
                <a:latin typeface="Corbel"/>
                <a:ea typeface="Corbel"/>
                <a:cs typeface="Corbel"/>
                <a:sym typeface="Corbel"/>
              </a:rPr>
              <a:t>S</a:t>
            </a:r>
            <a:r>
              <a:rPr b="0" i="0" lang="fr-FR" sz="2960" u="none" cap="none" strike="noStrike">
                <a:solidFill>
                  <a:schemeClr val="accent5"/>
                </a:solidFill>
                <a:latin typeface="Corbel"/>
                <a:ea typeface="Corbel"/>
                <a:cs typeface="Corbel"/>
                <a:sym typeface="Corbel"/>
              </a:rPr>
              <a:t>D</a:t>
            </a:r>
            <a:r>
              <a:rPr b="0" i="0" lang="fr-FR" sz="2960" u="none" cap="none" strike="noStrike">
                <a:solidFill>
                  <a:schemeClr val="accent1"/>
                </a:solidFill>
                <a:latin typeface="Corbel"/>
                <a:ea typeface="Corbel"/>
                <a:cs typeface="Corbel"/>
                <a:sym typeface="Corbel"/>
              </a:rPr>
              <a:t>M </a:t>
            </a:r>
            <a:r>
              <a:rPr b="0" i="0" lang="fr-FR" sz="2960" u="none" cap="none" strike="noStrike">
                <a:solidFill>
                  <a:schemeClr val="lt1"/>
                </a:solidFill>
                <a:latin typeface="Corbel"/>
                <a:ea typeface="Corbel"/>
                <a:cs typeface="Corbel"/>
                <a:sym typeface="Corbel"/>
              </a:rPr>
              <a:t>(Wireless Sensor Data Mining) Lab</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Research on activity recognition, biometrics, and mobile health apps</a:t>
            </a:r>
          </a:p>
          <a:p>
            <a:pPr indent="-274319" lvl="1" marL="731520" marR="0" rtl="0" algn="l">
              <a:lnSpc>
                <a:spcPct val="90000"/>
              </a:lnSpc>
              <a:spcBef>
                <a:spcPts val="518"/>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Flagship product is the actitracker activity recognition app (actitracker.com)</a:t>
            </a:r>
          </a:p>
        </p:txBody>
      </p:sp>
      <p:sp>
        <p:nvSpPr>
          <p:cNvPr id="184" name="Shape 18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85" name="Shape 18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86" name="Shape 18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Shape 857"/>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Actitracker</a:t>
            </a:r>
          </a:p>
        </p:txBody>
      </p:sp>
      <p:sp>
        <p:nvSpPr>
          <p:cNvPr id="858" name="Shape 858"/>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Available from Google Play</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More info from actitracker.com</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Activity recognition data sets available</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WISDM research data sets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All data is labeled</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Actitracker data sets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Mostly unlabeled data (labeled training data)</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http://www.cis.fordham.edu/wisdm/dataset.php</a:t>
            </a:r>
          </a:p>
        </p:txBody>
      </p:sp>
      <p:sp>
        <p:nvSpPr>
          <p:cNvPr id="859" name="Shape 859"/>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60" name="Shape 860"/>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61" name="Shape 861"/>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FitBit mHealth App</a:t>
            </a:r>
          </a:p>
        </p:txBody>
      </p:sp>
      <p:sp>
        <p:nvSpPr>
          <p:cNvPr id="867" name="Shape 867"/>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Tracks steps, activity level (low, med, high), calories burned,  sleep</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Sleep tracking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Tracks total amount of time asleep</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Little precision on quality of sleep</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Does not seem to work well</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Step tracking seems worse than phone apps</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Does not permit API access to raw data</a:t>
            </a:r>
          </a:p>
        </p:txBody>
      </p:sp>
      <p:sp>
        <p:nvSpPr>
          <p:cNvPr id="868" name="Shape 868"/>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69" name="Shape 869"/>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70" name="Shape 870"/>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Shape 87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EmotionSense</a:t>
            </a:r>
          </a:p>
        </p:txBody>
      </p:sp>
      <p:sp>
        <p:nvSpPr>
          <p:cNvPr id="876" name="Shape 876"/>
          <p:cNvSpPr txBox="1"/>
          <p:nvPr>
            <p:ph idx="1" type="body"/>
          </p:nvPr>
        </p:nvSpPr>
        <p:spPr>
          <a:xfrm>
            <a:off x="457200" y="1775191"/>
            <a:ext cx="85344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App lets you explore how your smartphone sensor data relates to mood.</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Utilizes phone's GPS, accelerometer, and microphone, with a log of the user’s calling and texting patterns. </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Users manually enter survey for current mood</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General lesson:</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Now that we can collect lots of data can correlate with events (e.g., activity and weight loss)</a:t>
            </a:r>
          </a:p>
        </p:txBody>
      </p:sp>
      <p:sp>
        <p:nvSpPr>
          <p:cNvPr id="877" name="Shape 87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78" name="Shape 87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79" name="Shape 87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Shape 88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Sleep as Android App</a:t>
            </a:r>
          </a:p>
        </p:txBody>
      </p:sp>
      <p:sp>
        <p:nvSpPr>
          <p:cNvPr id="885" name="Shape 885"/>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App tracks sleep (place phone on bed)</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Duration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Quality (e.g., deep sleep)</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Monitors snoring and tries to stop snoring</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Annoying sound</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Graphs accelerometer, sound, etc. </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Can integrate with smartwatch</a:t>
            </a:r>
          </a:p>
        </p:txBody>
      </p:sp>
      <p:sp>
        <p:nvSpPr>
          <p:cNvPr id="886" name="Shape 88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87" name="Shape 88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88" name="Shape 88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Shape 89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Health Monitoring: Fall Detection</a:t>
            </a:r>
          </a:p>
        </p:txBody>
      </p:sp>
      <p:sp>
        <p:nvSpPr>
          <p:cNvPr id="894" name="Shape 894"/>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Mainly focused on helping the elderly</a:t>
            </a:r>
          </a:p>
          <a:p>
            <a:pPr indent="-324612" lvl="0" marL="438912" marR="0" rtl="0" algn="l">
              <a:lnSpc>
                <a:spcPct val="90000"/>
              </a:lnSpc>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Mostly camera &amp; accelerometer based</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May also use acoustic or pressure sensors</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GE QuietCare: camera-based system (nursing homes)</a:t>
            </a:r>
          </a:p>
          <a:p>
            <a:pPr indent="-324612" lvl="0" marL="438912" marR="0" rtl="0" algn="l">
              <a:lnSpc>
                <a:spcPct val="90000"/>
              </a:lnSpc>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Accelerometer-based approach</a:t>
            </a:r>
            <a:r>
              <a:rPr b="0" baseline="30000" i="0" lang="fr-FR" sz="3200" u="none" cap="none" strike="noStrike">
                <a:solidFill>
                  <a:srgbClr val="F2F2F2"/>
                </a:solidFill>
                <a:latin typeface="Corbel"/>
                <a:ea typeface="Corbel"/>
                <a:cs typeface="Corbel"/>
                <a:sym typeface="Corbel"/>
              </a:rPr>
              <a:t> 11,24,27 </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Sensor at waist generally best</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Threshold-based mechanism</a:t>
            </a:r>
            <a:r>
              <a:rPr b="0" baseline="30000" i="0" lang="fr-FR" sz="2600" u="none" cap="none" strike="noStrike">
                <a:solidFill>
                  <a:srgbClr val="F2F2F2"/>
                </a:solidFill>
                <a:latin typeface="Corbel"/>
                <a:ea typeface="Corbel"/>
                <a:cs typeface="Corbel"/>
                <a:sym typeface="Corbel"/>
              </a:rPr>
              <a:t>3</a:t>
            </a:r>
            <a:r>
              <a:rPr b="0" i="0" lang="fr-FR" sz="2600" u="none" cap="none" strike="noStrike">
                <a:solidFill>
                  <a:srgbClr val="F2F2F2"/>
                </a:solidFill>
                <a:latin typeface="Corbel"/>
                <a:ea typeface="Corbel"/>
                <a:cs typeface="Corbel"/>
                <a:sym typeface="Corbel"/>
              </a:rPr>
              <a:t> (2.5g - 3.5g)</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600" u="none" cap="none" strike="noStrike">
                <a:solidFill>
                  <a:srgbClr val="F2F2F2"/>
                </a:solidFill>
                <a:latin typeface="Corbel"/>
                <a:ea typeface="Corbel"/>
                <a:cs typeface="Corbel"/>
                <a:sym typeface="Corbel"/>
              </a:rPr>
              <a:t>Most data from simulated falls</a:t>
            </a:r>
          </a:p>
          <a:p>
            <a:pPr indent="-324612" lvl="0" marL="438912" marR="0" rtl="0" algn="l">
              <a:lnSpc>
                <a:spcPct val="90000"/>
              </a:lnSpc>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Smartphone apps exist</a:t>
            </a:r>
          </a:p>
          <a:p>
            <a:pPr indent="-274319" lvl="1" marL="731520" marR="0" rtl="0" algn="l">
              <a:lnSpc>
                <a:spcPct val="90000"/>
              </a:lnSpc>
              <a:spcBef>
                <a:spcPts val="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Phone can call for help</a:t>
            </a:r>
          </a:p>
          <a:p>
            <a:pPr indent="-234696" lvl="2" marL="996696" marR="0" rtl="0" algn="l">
              <a:lnSpc>
                <a:spcPct val="90000"/>
              </a:lnSpc>
              <a:spcBef>
                <a:spcPts val="480"/>
              </a:spcBef>
              <a:buClr>
                <a:srgbClr val="CB178E"/>
              </a:buClr>
              <a:buSzPct val="100000"/>
              <a:buFont typeface="Arial"/>
              <a:buNone/>
            </a:pPr>
            <a:r>
              <a:t/>
            </a:r>
            <a:endParaRPr b="0" i="0" sz="2400" u="none" cap="none" strike="noStrike">
              <a:solidFill>
                <a:srgbClr val="F2F2F2"/>
              </a:solidFill>
              <a:latin typeface="Corbel"/>
              <a:ea typeface="Corbel"/>
              <a:cs typeface="Corbel"/>
              <a:sym typeface="Corbel"/>
            </a:endParaRPr>
          </a:p>
        </p:txBody>
      </p:sp>
      <p:sp>
        <p:nvSpPr>
          <p:cNvPr id="895" name="Shape 89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896" name="Shape 89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897" name="Shape 89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descr="Fade: fall detector - screenshot thumbnail" id="898" name="Shape 898"/>
          <p:cNvPicPr preferRelativeResize="0"/>
          <p:nvPr/>
        </p:nvPicPr>
        <p:blipFill rotWithShape="1">
          <a:blip r:embed="rId3">
            <a:alphaModFix/>
          </a:blip>
          <a:srcRect b="0" l="0" r="0" t="0"/>
          <a:stretch/>
        </p:blipFill>
        <p:spPr>
          <a:xfrm>
            <a:off x="7315200" y="3886200"/>
            <a:ext cx="1508383" cy="251397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Health Monitoring: Bad Gait</a:t>
            </a:r>
          </a:p>
        </p:txBody>
      </p:sp>
      <p:sp>
        <p:nvSpPr>
          <p:cNvPr id="904" name="Shape 904"/>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Gait (walking speed) informally considered 6</a:t>
            </a:r>
            <a:r>
              <a:rPr b="0" baseline="30000" i="0" lang="fr-FR" sz="3200" u="none" cap="none" strike="noStrike">
                <a:solidFill>
                  <a:srgbClr val="F2F2F2"/>
                </a:solidFill>
                <a:latin typeface="Corbel"/>
                <a:ea typeface="Corbel"/>
                <a:cs typeface="Corbel"/>
                <a:sym typeface="Corbel"/>
              </a:rPr>
              <a:t>th</a:t>
            </a:r>
            <a:r>
              <a:rPr b="0" i="0" lang="fr-FR" sz="3200" u="none" cap="none" strike="noStrike">
                <a:solidFill>
                  <a:srgbClr val="F2F2F2"/>
                </a:solidFill>
                <a:latin typeface="Corbel"/>
                <a:ea typeface="Corbel"/>
                <a:cs typeface="Corbel"/>
                <a:sym typeface="Corbel"/>
              </a:rPr>
              <a:t> vital sign</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Work on phone-based gait abnormality detection just beginning </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Currently lab environments with pressure pads and expensive equipment</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My WISDM Lab is beginning to look into this</a:t>
            </a:r>
          </a:p>
        </p:txBody>
      </p:sp>
      <p:sp>
        <p:nvSpPr>
          <p:cNvPr id="905" name="Shape 90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06" name="Shape 90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07" name="Shape 90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Shape 91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Health Monitoring: with Accessories</a:t>
            </a:r>
          </a:p>
        </p:txBody>
      </p:sp>
      <p:sp>
        <p:nvSpPr>
          <p:cNvPr id="913" name="Shape 913"/>
          <p:cNvSpPr txBox="1"/>
          <p:nvPr>
            <p:ph idx="1" type="body"/>
          </p:nvPr>
        </p:nvSpPr>
        <p:spPr>
          <a:xfrm>
            <a:off x="457200" y="1775191"/>
            <a:ext cx="8534400" cy="4625609"/>
          </a:xfrm>
          <a:prstGeom prst="rect">
            <a:avLst/>
          </a:prstGeom>
          <a:noFill/>
          <a:ln>
            <a:noFill/>
          </a:ln>
        </p:spPr>
        <p:txBody>
          <a:bodyPr anchorCtr="0" anchor="t" bIns="45700" lIns="54850" rIns="91425" wrap="square" tIns="91425">
            <a:noAutofit/>
          </a:bodyPr>
          <a:lstStyle/>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AliveCor Heart Monitor</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ECG via add-on smartphone case: touch with fingers</a:t>
            </a:r>
          </a:p>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IBGStar Blood Glucose Monitoring</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Attaches to iPhone</a:t>
            </a:r>
          </a:p>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Other accessories send data to smartphone</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Blood pressure, breathanalyzer, etc. </a:t>
            </a:r>
          </a:p>
          <a:p>
            <a:pPr indent="-324612" lvl="0" marL="438912" marR="0" rtl="0" algn="l">
              <a:lnSpc>
                <a:spcPct val="8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Scandu Scout</a:t>
            </a:r>
          </a:p>
          <a:p>
            <a:pPr indent="-274319" lvl="1" marL="731520" marR="0" rtl="0" algn="l">
              <a:lnSpc>
                <a:spcPct val="8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Separate device sized of hockey puck that you put on your forehead for 10 sec</a:t>
            </a:r>
          </a:p>
          <a:p>
            <a:pPr indent="-274319" lvl="1" marL="731520" marR="0" rtl="0" algn="l">
              <a:lnSpc>
                <a:spcPct val="80000"/>
              </a:lnSpc>
              <a:spcBef>
                <a:spcPts val="518"/>
              </a:spcBef>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Measures heart rate, temperature, o</a:t>
            </a:r>
            <a:r>
              <a:rPr b="0" baseline="-25000" i="0" lang="fr-FR" sz="2590" u="none" cap="none" strike="noStrike">
                <a:solidFill>
                  <a:srgbClr val="F2F2F2"/>
                </a:solidFill>
                <a:latin typeface="Corbel"/>
                <a:ea typeface="Corbel"/>
                <a:cs typeface="Corbel"/>
                <a:sym typeface="Corbel"/>
              </a:rPr>
              <a:t>2</a:t>
            </a:r>
            <a:r>
              <a:rPr b="0" i="0" lang="fr-FR" sz="2590" u="none" cap="none" strike="noStrike">
                <a:solidFill>
                  <a:srgbClr val="F2F2F2"/>
                </a:solidFill>
                <a:latin typeface="Corbel"/>
                <a:ea typeface="Corbel"/>
                <a:cs typeface="Corbel"/>
                <a:sym typeface="Corbel"/>
              </a:rPr>
              <a:t> saturation, BP, ECG and emotional state </a:t>
            </a:r>
          </a:p>
        </p:txBody>
      </p:sp>
      <p:sp>
        <p:nvSpPr>
          <p:cNvPr id="914" name="Shape 91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15" name="Shape 91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16" name="Shape 91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pic>
        <p:nvPicPr>
          <p:cNvPr descr="scanadu scout" id="917" name="Shape 917">
            <a:hlinkClick r:id="rId3"/>
          </p:cNvPr>
          <p:cNvPicPr preferRelativeResize="0"/>
          <p:nvPr/>
        </p:nvPicPr>
        <p:blipFill rotWithShape="1">
          <a:blip r:embed="rId4">
            <a:alphaModFix/>
          </a:blip>
          <a:srcRect b="0" l="0" r="0" t="0"/>
          <a:stretch/>
        </p:blipFill>
        <p:spPr>
          <a:xfrm>
            <a:off x="7010400" y="5715000"/>
            <a:ext cx="1327163" cy="8852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Shape 922"/>
          <p:cNvSpPr txBox="1"/>
          <p:nvPr>
            <p:ph type="title"/>
          </p:nvPr>
        </p:nvSpPr>
        <p:spPr>
          <a:xfrm>
            <a:off x="228600" y="155448"/>
            <a:ext cx="86868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Determining Transportation Modes</a:t>
            </a:r>
          </a:p>
        </p:txBody>
      </p:sp>
      <p:sp>
        <p:nvSpPr>
          <p:cNvPr id="923" name="Shape 923"/>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Nokia n95 system</a:t>
            </a:r>
            <a:r>
              <a:rPr b="0" baseline="30000" i="0" lang="fr-FR" sz="2960" u="none" cap="none" strike="noStrike">
                <a:solidFill>
                  <a:srgbClr val="F2F2F2"/>
                </a:solidFill>
                <a:latin typeface="Corbel"/>
                <a:ea typeface="Corbel"/>
                <a:cs typeface="Corbel"/>
                <a:sym typeface="Corbel"/>
              </a:rPr>
              <a:t>23</a:t>
            </a:r>
            <a:r>
              <a:rPr b="0" i="0" lang="fr-FR" sz="2960" u="none" cap="none" strike="noStrike">
                <a:solidFill>
                  <a:srgbClr val="F2F2F2"/>
                </a:solidFill>
                <a:latin typeface="Corbel"/>
                <a:ea typeface="Corbel"/>
                <a:cs typeface="Corbel"/>
                <a:sym typeface="Corbel"/>
              </a:rPr>
              <a:t> uses GPS &amp; Accelerometer</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GIS info may be missing or mode may be ambiguous</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Modes: stationary, walking, running, biking, motorized</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Precision &amp; recall both equal 91.3% using a decision tree and 93.6% when using DT combined with HMM</a:t>
            </a:r>
          </a:p>
          <a:p>
            <a:pPr indent="-274319" lvl="1" marL="731520" marR="0" rtl="0" algn="l">
              <a:lnSpc>
                <a:spcPct val="90000"/>
              </a:lnSpc>
              <a:spcBef>
                <a:spcPts val="518"/>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To save power shuts off GPS when inside</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Triggers GPS based on change in primary cell phone tower</a:t>
            </a:r>
          </a:p>
          <a:p>
            <a:pPr indent="-234696" lvl="2" marL="996696" marR="0" rtl="0" algn="l">
              <a:lnSpc>
                <a:spcPct val="90000"/>
              </a:lnSpc>
              <a:spcBef>
                <a:spcPts val="444"/>
              </a:spcBef>
              <a:spcAft>
                <a:spcPts val="0"/>
              </a:spcAft>
              <a:buClr>
                <a:srgbClr val="CB178E"/>
              </a:buClr>
              <a:buSzPct val="100909"/>
              <a:buFont typeface="Arial"/>
              <a:buChar char="▪"/>
            </a:pPr>
            <a:r>
              <a:rPr b="0" i="0" lang="fr-FR" sz="2220" u="none" cap="none" strike="noStrike">
                <a:solidFill>
                  <a:srgbClr val="F2F2F2"/>
                </a:solidFill>
                <a:latin typeface="Corbel"/>
                <a:ea typeface="Corbel"/>
                <a:cs typeface="Corbel"/>
                <a:sym typeface="Corbel"/>
              </a:rPr>
              <a:t>GPS lock takes a while so even trying it occasionally saps power</a:t>
            </a:r>
          </a:p>
          <a:p>
            <a:pPr indent="-324612" lvl="0" marL="438912" marR="0" rtl="0" algn="l">
              <a:lnSpc>
                <a:spcPct val="90000"/>
              </a:lnSpc>
              <a:spcBef>
                <a:spcPts val="600"/>
              </a:spcBef>
              <a:spcAft>
                <a:spcPts val="0"/>
              </a:spcAft>
              <a:buClr>
                <a:srgbClr val="A4CA1B"/>
              </a:buClr>
              <a:buSzPct val="78933"/>
              <a:buFont typeface="Noto Sans Symbols"/>
              <a:buChar char="◼"/>
            </a:pPr>
            <a:r>
              <a:rPr b="0" i="0" lang="fr-FR" sz="2960" u="none" cap="none" strike="noStrike">
                <a:solidFill>
                  <a:srgbClr val="F2F2F2"/>
                </a:solidFill>
                <a:latin typeface="Corbel"/>
                <a:ea typeface="Corbel"/>
                <a:cs typeface="Corbel"/>
                <a:sym typeface="Corbel"/>
              </a:rPr>
              <a:t>Alternatives:</a:t>
            </a:r>
          </a:p>
          <a:p>
            <a:pPr indent="-274319" lvl="1" marL="731520" marR="0" rtl="0" algn="l">
              <a:lnSpc>
                <a:spcPct val="90000"/>
              </a:lnSpc>
              <a:spcBef>
                <a:spcPts val="600"/>
              </a:spcBef>
              <a:spcAft>
                <a:spcPts val="0"/>
              </a:spcAft>
              <a:buClr>
                <a:schemeClr val="accent2"/>
              </a:buClr>
              <a:buSzPct val="89653"/>
              <a:buFont typeface="Noto Sans Symbols"/>
              <a:buChar char="▪"/>
            </a:pPr>
            <a:r>
              <a:rPr b="0" i="0" lang="fr-FR" sz="2590" u="none" cap="none" strike="noStrike">
                <a:solidFill>
                  <a:srgbClr val="F2F2F2"/>
                </a:solidFill>
                <a:latin typeface="Corbel"/>
                <a:ea typeface="Corbel"/>
                <a:cs typeface="Corbel"/>
                <a:sym typeface="Corbel"/>
              </a:rPr>
              <a:t>use GPS &amp; GIS info</a:t>
            </a:r>
            <a:r>
              <a:rPr b="0" baseline="30000" i="0" lang="fr-FR" sz="2590" u="none" cap="none" strike="noStrike">
                <a:solidFill>
                  <a:srgbClr val="F2F2F2"/>
                </a:solidFill>
                <a:latin typeface="Corbel"/>
                <a:ea typeface="Corbel"/>
                <a:cs typeface="Corbel"/>
                <a:sym typeface="Corbel"/>
              </a:rPr>
              <a:t>22</a:t>
            </a:r>
            <a:r>
              <a:rPr b="0" i="0" lang="fr-FR" sz="2590" u="none" cap="none" strike="noStrike">
                <a:solidFill>
                  <a:srgbClr val="F2F2F2"/>
                </a:solidFill>
                <a:latin typeface="Corbel"/>
                <a:ea typeface="Corbel"/>
                <a:cs typeface="Corbel"/>
                <a:sym typeface="Corbel"/>
              </a:rPr>
              <a:t> or only accelerometer</a:t>
            </a:r>
          </a:p>
          <a:p>
            <a:pPr indent="-324612" lvl="0" marL="438912" marR="0" rtl="0" algn="l">
              <a:lnSpc>
                <a:spcPct val="90000"/>
              </a:lnSpc>
              <a:spcBef>
                <a:spcPts val="0"/>
              </a:spcBef>
              <a:buClr>
                <a:srgbClr val="A4CA1B"/>
              </a:buClr>
              <a:buSzPct val="78933"/>
              <a:buFont typeface="Noto Sans Symbols"/>
              <a:buNone/>
            </a:pPr>
            <a:r>
              <a:t/>
            </a:r>
            <a:endParaRPr b="0" i="0" sz="2960" u="none" cap="none" strike="noStrike">
              <a:solidFill>
                <a:srgbClr val="F2F2F2"/>
              </a:solidFill>
              <a:latin typeface="Corbel"/>
              <a:ea typeface="Corbel"/>
              <a:cs typeface="Corbel"/>
              <a:sym typeface="Corbel"/>
            </a:endParaRPr>
          </a:p>
        </p:txBody>
      </p:sp>
      <p:sp>
        <p:nvSpPr>
          <p:cNvPr id="924" name="Shape 92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25" name="Shape 92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26" name="Shape 92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Shape 931"/>
          <p:cNvSpPr txBox="1"/>
          <p:nvPr>
            <p:ph type="title"/>
          </p:nvPr>
        </p:nvSpPr>
        <p:spPr>
          <a:xfrm>
            <a:off x="749808" y="606552"/>
            <a:ext cx="8013192" cy="765048"/>
          </a:xfrm>
          <a:prstGeom prst="rect">
            <a:avLst/>
          </a:prstGeom>
          <a:noFill/>
          <a:ln>
            <a:noFill/>
          </a:ln>
        </p:spPr>
        <p:txBody>
          <a:bodyPr anchorCtr="0" anchor="b" bIns="0" lIns="91425" rIns="91425" wrap="square" tIns="0">
            <a:noAutofit/>
          </a:bodyPr>
          <a:lstStyle/>
          <a:p>
            <a:pPr indent="-298450" lvl="0" marL="0" marR="0" rtl="0" algn="l">
              <a:spcBef>
                <a:spcPts val="0"/>
              </a:spcBef>
              <a:buClr>
                <a:srgbClr val="A4CA1B"/>
              </a:buClr>
              <a:buSzPct val="100000"/>
              <a:buFont typeface="Corbel"/>
              <a:buNone/>
            </a:pPr>
            <a:r>
              <a:rPr b="1" i="0" lang="fr-FR" sz="4700" u="none" cap="none" strike="noStrike">
                <a:solidFill>
                  <a:srgbClr val="A4CA1B"/>
                </a:solidFill>
                <a:latin typeface="Corbel"/>
                <a:ea typeface="Corbel"/>
                <a:cs typeface="Corbel"/>
                <a:sym typeface="Corbel"/>
              </a:rPr>
              <a:t>Biometric Identification</a:t>
            </a:r>
          </a:p>
        </p:txBody>
      </p:sp>
      <p:sp>
        <p:nvSpPr>
          <p:cNvPr id="932" name="Shape 93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7/23/2014</a:t>
            </a:r>
          </a:p>
        </p:txBody>
      </p:sp>
      <p:sp>
        <p:nvSpPr>
          <p:cNvPr id="933" name="Shape 933"/>
          <p:cNvSpPr txBox="1"/>
          <p:nvPr>
            <p:ph idx="11" type="ftr"/>
          </p:nvPr>
        </p:nvSpPr>
        <p:spPr>
          <a:xfrm>
            <a:off x="2640596" y="6476999"/>
            <a:ext cx="5507719"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chemeClr val="dk1"/>
                </a:solidFill>
                <a:latin typeface="Corbel"/>
                <a:ea typeface="Corbel"/>
                <a:cs typeface="Corbel"/>
                <a:sym typeface="Corbel"/>
              </a:rPr>
              <a:t>Gary M. Weiss         DMIN/WORLDCOMP  '14 Tutorial</a:t>
            </a:r>
          </a:p>
        </p:txBody>
      </p:sp>
      <p:sp>
        <p:nvSpPr>
          <p:cNvPr id="934" name="Shape 93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chemeClr val="dk1"/>
                </a:solidFill>
                <a:latin typeface="Corbel"/>
                <a:ea typeface="Corbel"/>
                <a:cs typeface="Corbel"/>
                <a:sym typeface="Corbel"/>
              </a:rPr>
              <a:t>‹#›</a:t>
            </a:fld>
          </a:p>
        </p:txBody>
      </p:sp>
      <p:pic>
        <p:nvPicPr>
          <p:cNvPr id="935" name="Shape 935"/>
          <p:cNvPicPr preferRelativeResize="0"/>
          <p:nvPr/>
        </p:nvPicPr>
        <p:blipFill rotWithShape="1">
          <a:blip r:embed="rId3">
            <a:alphaModFix/>
          </a:blip>
          <a:srcRect b="0" l="20466" r="0" t="6805"/>
          <a:stretch/>
        </p:blipFill>
        <p:spPr>
          <a:xfrm>
            <a:off x="381000" y="3200400"/>
            <a:ext cx="578413" cy="1019582"/>
          </a:xfrm>
          <a:prstGeom prst="rect">
            <a:avLst/>
          </a:prstGeom>
          <a:noFill/>
          <a:ln>
            <a:noFill/>
          </a:ln>
        </p:spPr>
      </p:pic>
      <p:pic>
        <p:nvPicPr>
          <p:cNvPr id="936" name="Shape 936"/>
          <p:cNvPicPr preferRelativeResize="0"/>
          <p:nvPr/>
        </p:nvPicPr>
        <p:blipFill rotWithShape="1">
          <a:blip r:embed="rId4">
            <a:alphaModFix/>
          </a:blip>
          <a:srcRect b="0" l="0" r="0" t="0"/>
          <a:stretch/>
        </p:blipFill>
        <p:spPr>
          <a:xfrm>
            <a:off x="5029200" y="3581400"/>
            <a:ext cx="2057263" cy="1940943"/>
          </a:xfrm>
          <a:prstGeom prst="rect">
            <a:avLst/>
          </a:prstGeom>
          <a:noFill/>
          <a:ln>
            <a:noFill/>
          </a:ln>
        </p:spPr>
      </p:pic>
      <p:pic>
        <p:nvPicPr>
          <p:cNvPr descr="http://business.fullerton.edu/resources/biometrics/images/art_illu_biometrics1.jpg" id="937" name="Shape 937"/>
          <p:cNvPicPr preferRelativeResize="0"/>
          <p:nvPr/>
        </p:nvPicPr>
        <p:blipFill rotWithShape="1">
          <a:blip r:embed="rId5">
            <a:alphaModFix/>
          </a:blip>
          <a:srcRect b="0" l="0" r="0" t="0"/>
          <a:stretch/>
        </p:blipFill>
        <p:spPr>
          <a:xfrm>
            <a:off x="228600" y="4800600"/>
            <a:ext cx="2257143" cy="1503571"/>
          </a:xfrm>
          <a:prstGeom prst="rect">
            <a:avLst/>
          </a:prstGeom>
          <a:noFill/>
          <a:ln>
            <a:noFill/>
          </a:ln>
        </p:spPr>
      </p:pic>
      <p:pic>
        <p:nvPicPr>
          <p:cNvPr descr="http://ozgunt.files.wordpress.com/2010/08/biometric2.jpg" id="938" name="Shape 938"/>
          <p:cNvPicPr preferRelativeResize="0"/>
          <p:nvPr/>
        </p:nvPicPr>
        <p:blipFill rotWithShape="1">
          <a:blip r:embed="rId6">
            <a:alphaModFix/>
          </a:blip>
          <a:srcRect b="0" l="0" r="0" t="0"/>
          <a:stretch/>
        </p:blipFill>
        <p:spPr>
          <a:xfrm>
            <a:off x="1600200" y="3200400"/>
            <a:ext cx="1672083" cy="1257174"/>
          </a:xfrm>
          <a:prstGeom prst="rect">
            <a:avLst/>
          </a:prstGeom>
          <a:noFill/>
          <a:ln>
            <a:noFill/>
          </a:ln>
        </p:spPr>
      </p:pic>
      <p:pic>
        <p:nvPicPr>
          <p:cNvPr descr="http://www.robots.ox.ac.uk/~vdg/images/walker.gif" id="939" name="Shape 939"/>
          <p:cNvPicPr preferRelativeResize="0"/>
          <p:nvPr/>
        </p:nvPicPr>
        <p:blipFill rotWithShape="1">
          <a:blip r:embed="rId7">
            <a:alphaModFix/>
          </a:blip>
          <a:srcRect b="11488" l="58536" r="0" t="34043"/>
          <a:stretch/>
        </p:blipFill>
        <p:spPr>
          <a:xfrm>
            <a:off x="7239000" y="3124200"/>
            <a:ext cx="1456414" cy="1217676"/>
          </a:xfrm>
          <a:prstGeom prst="rect">
            <a:avLst/>
          </a:prstGeom>
          <a:noFill/>
          <a:ln>
            <a:noFill/>
          </a:ln>
        </p:spPr>
      </p:pic>
      <p:pic>
        <p:nvPicPr>
          <p:cNvPr descr="http://t3.gstatic.com/images?q=tbn:ANd9GcS-xeywPPjy5wgVKGKdrzZiWHvghEilBQab7jwc-dwJFtNxq1O0OQ" id="940" name="Shape 940"/>
          <p:cNvPicPr preferRelativeResize="0"/>
          <p:nvPr/>
        </p:nvPicPr>
        <p:blipFill rotWithShape="1">
          <a:blip r:embed="rId8">
            <a:alphaModFix/>
          </a:blip>
          <a:srcRect b="0" l="0" r="0" t="0"/>
          <a:stretch/>
        </p:blipFill>
        <p:spPr>
          <a:xfrm>
            <a:off x="7543800" y="4724400"/>
            <a:ext cx="1221324" cy="163639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Shape 945"/>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Biometrics</a:t>
            </a:r>
          </a:p>
        </p:txBody>
      </p:sp>
      <p:sp>
        <p:nvSpPr>
          <p:cNvPr id="946" name="Shape 946"/>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Biometrics concerns unique identification based on physical or behavioral traits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Hard biometrics involves traits that are sufficient to uniquely identify a person</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Fingerprints, DNA, iris, etc.</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Soft biometric traits are not sufficiently distinctive, but may help</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Physical traits: Sex, age, height, weight, etc.</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Behavioral traits: gait, clothes, travel patterns, etc.</a:t>
            </a:r>
          </a:p>
        </p:txBody>
      </p:sp>
      <p:sp>
        <p:nvSpPr>
          <p:cNvPr id="947" name="Shape 947"/>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48" name="Shape 948"/>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49" name="Shape 949"/>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Tutorial Overview</a:t>
            </a:r>
          </a:p>
        </p:txBody>
      </p:sp>
      <p:sp>
        <p:nvSpPr>
          <p:cNvPr id="192" name="Shape 192"/>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Sensors,  System Issues, and Platforms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Activity Recognition: Methods and Results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Applications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Activity Recognition/Fitness</a:t>
            </a:r>
          </a:p>
          <a:p>
            <a:pPr indent="-324612" lvl="0" marL="438912" marR="0" rtl="0" algn="l">
              <a:spcBef>
                <a:spcPts val="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Security Concerns</a:t>
            </a:r>
          </a:p>
        </p:txBody>
      </p:sp>
      <p:sp>
        <p:nvSpPr>
          <p:cNvPr id="193" name="Shape 19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94" name="Shape 19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95" name="Shape 19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Shape 954"/>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Biometrics for Everyone</a:t>
            </a:r>
          </a:p>
        </p:txBody>
      </p:sp>
      <p:sp>
        <p:nvSpPr>
          <p:cNvPr id="955" name="Shape 955"/>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Equipment getting smaller, cheaper</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Biometrics needs sensors and processing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Laptops have sensors and processing</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Face recognition now an option</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Smart phones also  have sensors &amp; processing!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Camera might be relevant, but so is accelerometer</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Substantial work on gait based biometrics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Much of it is vision based since can be used widely</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Airports, etc.</a:t>
            </a:r>
          </a:p>
          <a:p>
            <a:pPr indent="-274319" lvl="1" marL="731520" marR="0" rtl="0" algn="l">
              <a:spcBef>
                <a:spcPts val="560"/>
              </a:spcBef>
              <a:buClr>
                <a:schemeClr val="accent2"/>
              </a:buClr>
              <a:buSzPct val="90000"/>
              <a:buFont typeface="Noto Sans Symbols"/>
              <a:buNone/>
            </a:pPr>
            <a:r>
              <a:t/>
            </a:r>
            <a:endParaRPr b="0" i="0" sz="2800" u="none" cap="none" strike="noStrike">
              <a:solidFill>
                <a:srgbClr val="F2F2F2"/>
              </a:solidFill>
              <a:latin typeface="Corbel"/>
              <a:ea typeface="Corbel"/>
              <a:cs typeface="Corbel"/>
              <a:sym typeface="Corbel"/>
            </a:endParaRPr>
          </a:p>
        </p:txBody>
      </p:sp>
      <p:sp>
        <p:nvSpPr>
          <p:cNvPr id="956" name="Shape 956"/>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57" name="Shape 957"/>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58" name="Shape 958"/>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Shape 963"/>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Gait-Based Biometrics</a:t>
            </a:r>
          </a:p>
        </p:txBody>
      </p:sp>
      <p:sp>
        <p:nvSpPr>
          <p:cNvPr id="964" name="Shape 964"/>
          <p:cNvSpPr txBox="1"/>
          <p:nvPr>
            <p:ph idx="1" type="body"/>
          </p:nvPr>
        </p:nvSpPr>
        <p:spPr>
          <a:xfrm>
            <a:off x="457200" y="1775191"/>
            <a:ext cx="83820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Numerous accelerometer-based systems that use dedicated and/or multiple sensors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See related work section of </a:t>
            </a:r>
            <a:r>
              <a:rPr b="0" i="1" lang="fr-FR" sz="2800" u="none" cap="none" strike="noStrike">
                <a:solidFill>
                  <a:srgbClr val="F2F2F2"/>
                </a:solidFill>
                <a:latin typeface="Corbel"/>
                <a:ea typeface="Corbel"/>
                <a:cs typeface="Corbel"/>
                <a:sym typeface="Corbel"/>
              </a:rPr>
              <a:t>Cell Phone-Based Biometric Identification</a:t>
            </a:r>
            <a:r>
              <a:rPr b="0" baseline="30000" i="0" lang="fr-FR" sz="2800" u="none" cap="none" strike="noStrike">
                <a:solidFill>
                  <a:srgbClr val="F2F2F2"/>
                </a:solidFill>
                <a:latin typeface="Corbel"/>
                <a:ea typeface="Corbel"/>
                <a:cs typeface="Corbel"/>
                <a:sym typeface="Corbel"/>
              </a:rPr>
              <a:t>16</a:t>
            </a:r>
            <a:r>
              <a:rPr b="0" i="0" lang="fr-FR" sz="2800" u="none" cap="none" strike="noStrike">
                <a:solidFill>
                  <a:srgbClr val="F2F2F2"/>
                </a:solidFill>
                <a:latin typeface="Corbel"/>
                <a:ea typeface="Corbel"/>
                <a:cs typeface="Corbel"/>
                <a:sym typeface="Corbel"/>
              </a:rPr>
              <a:t> for details</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Uses for phone-based biometric systems</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Phone security (e.g., to automatically unlock phone)</a:t>
            </a:r>
            <a:r>
              <a:rPr b="0" baseline="30000" i="0" lang="fr-FR" sz="2400" u="none" cap="none" strike="noStrike">
                <a:solidFill>
                  <a:srgbClr val="F2F2F2"/>
                </a:solidFill>
                <a:latin typeface="Corbel"/>
                <a:ea typeface="Corbel"/>
                <a:cs typeface="Corbel"/>
                <a:sym typeface="Corbel"/>
              </a:rPr>
              <a:t>9</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Automatic device customization</a:t>
            </a:r>
            <a:r>
              <a:rPr b="0" baseline="30000" i="0" lang="fr-FR" sz="2400" u="none" cap="none" strike="noStrike">
                <a:solidFill>
                  <a:srgbClr val="F2F2F2"/>
                </a:solidFill>
                <a:latin typeface="Corbel"/>
                <a:ea typeface="Corbel"/>
                <a:cs typeface="Corbel"/>
                <a:sym typeface="Corbel"/>
              </a:rPr>
              <a:t>16</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To better track people for shared devices</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Perhaps for secondary level of physical security</a:t>
            </a:r>
          </a:p>
        </p:txBody>
      </p:sp>
      <p:sp>
        <p:nvSpPr>
          <p:cNvPr id="965" name="Shape 965"/>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66" name="Shape 966"/>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67" name="Shape 967"/>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Shape 972"/>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Using Time Delay Embeddings</a:t>
            </a:r>
          </a:p>
        </p:txBody>
      </p:sp>
      <p:sp>
        <p:nvSpPr>
          <p:cNvPr id="973" name="Shape 973"/>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System from McGill university</a:t>
            </a:r>
            <a:r>
              <a:rPr b="0" baseline="30000" i="0" lang="fr-FR" sz="3200" u="none" cap="none" strike="noStrike">
                <a:solidFill>
                  <a:srgbClr val="F2F2F2"/>
                </a:solidFill>
                <a:latin typeface="Corbel"/>
                <a:ea typeface="Corbel"/>
                <a:cs typeface="Corbel"/>
                <a:sym typeface="Corbel"/>
              </a:rPr>
              <a:t>9</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Provides alternative way of extracting features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Used methods from nonlinear time series analysis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Uses fewer than a dozen features</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Runs entirely on Android HTC G1 phone</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Collected 12-120 seconds of data from 25 people</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Results: 100% accuracy!</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Video clip from Discovery channel</a:t>
            </a:r>
            <a:r>
              <a:rPr b="0" baseline="30000" i="0" lang="fr-FR" sz="2800" u="none" cap="none" strike="noStrike">
                <a:solidFill>
                  <a:srgbClr val="F2F2F2"/>
                </a:solidFill>
                <a:latin typeface="Corbel"/>
                <a:ea typeface="Corbel"/>
                <a:cs typeface="Corbel"/>
                <a:sym typeface="Corbel"/>
              </a:rPr>
              <a:t>7</a:t>
            </a:r>
          </a:p>
          <a:p>
            <a:pPr indent="-234696" lvl="2" marL="996696" marR="0" rtl="0" algn="l">
              <a:lnSpc>
                <a:spcPct val="90000"/>
              </a:lnSpc>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Shows that can quickly identify a user and use it to unlock phone</a:t>
            </a:r>
          </a:p>
        </p:txBody>
      </p:sp>
      <p:sp>
        <p:nvSpPr>
          <p:cNvPr id="974" name="Shape 97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75" name="Shape 97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76" name="Shape 97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Biometric System</a:t>
            </a:r>
          </a:p>
        </p:txBody>
      </p:sp>
      <p:sp>
        <p:nvSpPr>
          <p:cNvPr id="982" name="Shape 982"/>
          <p:cNvSpPr txBox="1"/>
          <p:nvPr>
            <p:ph idx="1" type="body"/>
          </p:nvPr>
        </p:nvSpPr>
        <p:spPr>
          <a:xfrm>
            <a:off x="457200" y="1775191"/>
            <a:ext cx="84582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Same setup as WISDM activity recognition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Same data collection, feature extraction, WEKA, …</a:t>
            </a:r>
          </a:p>
          <a:p>
            <a:pPr indent="-324612" lvl="0" marL="438912" marR="0" rtl="0" algn="l">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Used for identification and authentication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36 in initial study but then scaled up past 200</a:t>
            </a:r>
          </a:p>
          <a:p>
            <a:pPr indent="-324612" lvl="0" marL="438912" marR="0" rtl="0" algn="l">
              <a:spcBef>
                <a:spcPts val="12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Evaluate single and mixed activities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Evaluate using 10 sec. and several min. of test data</a:t>
            </a:r>
          </a:p>
          <a:p>
            <a:pPr indent="-234696" lvl="2" marL="996696" marR="0" rtl="0" algn="l">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Longer sample classify with “Most Frequent Prediction”</a:t>
            </a:r>
          </a:p>
        </p:txBody>
      </p:sp>
      <p:sp>
        <p:nvSpPr>
          <p:cNvPr id="983" name="Shape 98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84" name="Shape 98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85" name="Shape 98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Shape 990"/>
          <p:cNvSpPr txBox="1"/>
          <p:nvPr>
            <p:ph type="title"/>
          </p:nvPr>
        </p:nvSpPr>
        <p:spPr>
          <a:xfrm>
            <a:off x="457200" y="155448"/>
            <a:ext cx="85344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Biometric Prediction Results</a:t>
            </a:r>
          </a:p>
        </p:txBody>
      </p:sp>
      <p:graphicFrame>
        <p:nvGraphicFramePr>
          <p:cNvPr id="991" name="Shape 991"/>
          <p:cNvGraphicFramePr/>
          <p:nvPr/>
        </p:nvGraphicFramePr>
        <p:xfrm>
          <a:off x="1219200" y="1981200"/>
          <a:ext cx="3000000" cy="3000000"/>
        </p:xfrm>
        <a:graphic>
          <a:graphicData uri="http://schemas.openxmlformats.org/drawingml/2006/table">
            <a:tbl>
              <a:tblPr bandRow="1" firstRow="1">
                <a:noFill/>
                <a:tableStyleId>{451FD0BE-7C53-4BC5-B1DD-A2051E089F13}</a:tableStyleId>
              </a:tblPr>
              <a:tblGrid>
                <a:gridCol w="1323075"/>
                <a:gridCol w="1339725"/>
                <a:gridCol w="766650"/>
                <a:gridCol w="676700"/>
                <a:gridCol w="664825"/>
                <a:gridCol w="853275"/>
                <a:gridCol w="1233725"/>
              </a:tblGrid>
              <a:tr h="370850">
                <a:tc>
                  <a:txBody>
                    <a:bodyPr>
                      <a:noAutofit/>
                    </a:bodyPr>
                    <a:lstStyle/>
                    <a:p>
                      <a:pPr indent="0" lvl="0" marL="0" marR="0" rtl="0" algn="l">
                        <a:spcBef>
                          <a:spcPts val="0"/>
                        </a:spcBef>
                        <a:buSzPct val="25000"/>
                        <a:buNone/>
                      </a:pPr>
                      <a:r>
                        <a:t/>
                      </a:r>
                      <a:endParaRPr sz="1800"/>
                    </a:p>
                  </a:txBody>
                  <a:tcPr marT="45725" marB="45725" marR="91450" marL="91450"/>
                </a:tc>
                <a:tc>
                  <a:txBody>
                    <a:bodyPr>
                      <a:noAutofit/>
                    </a:bodyPr>
                    <a:lstStyle/>
                    <a:p>
                      <a:pPr indent="0" lvl="0" marL="0" marR="0" rtl="0" algn="ctr">
                        <a:spcBef>
                          <a:spcPts val="0"/>
                        </a:spcBef>
                        <a:buSzPct val="25000"/>
                        <a:buNone/>
                      </a:pPr>
                      <a:r>
                        <a:rPr lang="fr-FR" sz="1800"/>
                        <a:t>Aggregate</a:t>
                      </a:r>
                    </a:p>
                  </a:txBody>
                  <a:tcPr marT="45725" marB="45725" marR="91450" marL="91450" anchor="ctr"/>
                </a:tc>
                <a:tc>
                  <a:txBody>
                    <a:bodyPr>
                      <a:noAutofit/>
                    </a:bodyPr>
                    <a:lstStyle/>
                    <a:p>
                      <a:pPr indent="0" lvl="0" marL="0" marR="0" rtl="0" algn="ctr">
                        <a:spcBef>
                          <a:spcPts val="0"/>
                        </a:spcBef>
                        <a:buSzPct val="25000"/>
                        <a:buNone/>
                      </a:pPr>
                      <a:r>
                        <a:rPr lang="fr-FR" sz="1800"/>
                        <a:t>Walk</a:t>
                      </a:r>
                    </a:p>
                  </a:txBody>
                  <a:tcPr marT="45725" marB="45725" marR="91450" marL="91450" anchor="ctr"/>
                </a:tc>
                <a:tc>
                  <a:txBody>
                    <a:bodyPr>
                      <a:noAutofit/>
                    </a:bodyPr>
                    <a:lstStyle/>
                    <a:p>
                      <a:pPr indent="0" lvl="0" marL="0" marR="0" rtl="0" algn="ctr">
                        <a:spcBef>
                          <a:spcPts val="0"/>
                        </a:spcBef>
                        <a:buSzPct val="25000"/>
                        <a:buNone/>
                      </a:pPr>
                      <a:r>
                        <a:rPr lang="fr-FR" sz="1800"/>
                        <a:t>Jog</a:t>
                      </a:r>
                    </a:p>
                  </a:txBody>
                  <a:tcPr marT="45725" marB="45725" marR="91450" marL="91450" anchor="ctr"/>
                </a:tc>
                <a:tc>
                  <a:txBody>
                    <a:bodyPr>
                      <a:noAutofit/>
                    </a:bodyPr>
                    <a:lstStyle/>
                    <a:p>
                      <a:pPr indent="0" lvl="0" marL="0" marR="0" rtl="0" algn="ctr">
                        <a:spcBef>
                          <a:spcPts val="0"/>
                        </a:spcBef>
                        <a:buSzPct val="25000"/>
                        <a:buNone/>
                      </a:pPr>
                      <a:r>
                        <a:rPr lang="fr-FR" sz="1800"/>
                        <a:t>Up</a:t>
                      </a:r>
                    </a:p>
                  </a:txBody>
                  <a:tcPr marT="45725" marB="45725" marR="91450" marL="91450" anchor="ctr"/>
                </a:tc>
                <a:tc>
                  <a:txBody>
                    <a:bodyPr>
                      <a:noAutofit/>
                    </a:bodyPr>
                    <a:lstStyle/>
                    <a:p>
                      <a:pPr indent="0" lvl="0" marL="0" marR="0" rtl="0" algn="ctr">
                        <a:spcBef>
                          <a:spcPts val="0"/>
                        </a:spcBef>
                        <a:buSzPct val="25000"/>
                        <a:buNone/>
                      </a:pPr>
                      <a:r>
                        <a:rPr lang="fr-FR" sz="1800"/>
                        <a:t>Down</a:t>
                      </a:r>
                    </a:p>
                  </a:txBody>
                  <a:tcPr marT="45725" marB="45725" marR="91450" marL="91450" anchor="ctr"/>
                </a:tc>
                <a:tc>
                  <a:txBody>
                    <a:bodyPr>
                      <a:noAutofit/>
                    </a:bodyPr>
                    <a:lstStyle/>
                    <a:p>
                      <a:pPr indent="0" lvl="0" marL="0" marR="0" rtl="0" algn="ctr">
                        <a:spcBef>
                          <a:spcPts val="0"/>
                        </a:spcBef>
                        <a:buSzPct val="25000"/>
                        <a:buNone/>
                      </a:pPr>
                      <a:r>
                        <a:rPr lang="fr-FR" sz="1800"/>
                        <a:t>Aggregate</a:t>
                      </a:r>
                      <a:br>
                        <a:rPr lang="fr-FR" sz="1800"/>
                      </a:br>
                      <a:r>
                        <a:rPr lang="fr-FR" sz="1800"/>
                        <a:t>(Oracle)</a:t>
                      </a:r>
                    </a:p>
                  </a:txBody>
                  <a:tcPr marT="45725" marB="45725" marR="91450" marL="91450" anchor="ctr"/>
                </a:tc>
              </a:tr>
              <a:tr h="370850">
                <a:tc>
                  <a:txBody>
                    <a:bodyPr>
                      <a:noAutofit/>
                    </a:bodyPr>
                    <a:lstStyle/>
                    <a:p>
                      <a:pPr indent="0" lvl="0" marL="0" marR="0" rtl="0" algn="l">
                        <a:spcBef>
                          <a:spcPts val="0"/>
                        </a:spcBef>
                        <a:buSzPct val="25000"/>
                        <a:buNone/>
                      </a:pPr>
                      <a:r>
                        <a:rPr lang="fr-FR" sz="1800"/>
                        <a:t>J48</a:t>
                      </a:r>
                    </a:p>
                  </a:txBody>
                  <a:tcPr marT="45725" marB="45725" marR="91450" marL="91450"/>
                </a:tc>
                <a:tc>
                  <a:txBody>
                    <a:bodyPr>
                      <a:noAutofit/>
                    </a:bodyPr>
                    <a:lstStyle/>
                    <a:p>
                      <a:pPr indent="0" lvl="0" marL="0" marR="0" rtl="0" algn="ctr">
                        <a:spcBef>
                          <a:spcPts val="0"/>
                        </a:spcBef>
                        <a:buSzPct val="25000"/>
                        <a:buNone/>
                      </a:pPr>
                      <a:r>
                        <a:rPr lang="fr-FR" sz="1800"/>
                        <a:t>72.2</a:t>
                      </a:r>
                    </a:p>
                  </a:txBody>
                  <a:tcPr marT="45725" marB="45725" marR="91450" marL="91450"/>
                </a:tc>
                <a:tc>
                  <a:txBody>
                    <a:bodyPr>
                      <a:noAutofit/>
                    </a:bodyPr>
                    <a:lstStyle/>
                    <a:p>
                      <a:pPr indent="0" lvl="0" marL="0" marR="0" rtl="0" algn="ctr">
                        <a:spcBef>
                          <a:spcPts val="0"/>
                        </a:spcBef>
                        <a:buSzPct val="25000"/>
                        <a:buNone/>
                      </a:pPr>
                      <a:r>
                        <a:rPr lang="fr-FR" sz="1800"/>
                        <a:t>84.0</a:t>
                      </a:r>
                    </a:p>
                  </a:txBody>
                  <a:tcPr marT="45725" marB="45725" marR="91450" marL="91450"/>
                </a:tc>
                <a:tc>
                  <a:txBody>
                    <a:bodyPr>
                      <a:noAutofit/>
                    </a:bodyPr>
                    <a:lstStyle/>
                    <a:p>
                      <a:pPr indent="0" lvl="0" marL="0" marR="0" rtl="0" algn="ctr">
                        <a:spcBef>
                          <a:spcPts val="0"/>
                        </a:spcBef>
                        <a:buSzPct val="25000"/>
                        <a:buNone/>
                      </a:pPr>
                      <a:r>
                        <a:rPr lang="fr-FR" sz="1800"/>
                        <a:t>83.0</a:t>
                      </a:r>
                    </a:p>
                  </a:txBody>
                  <a:tcPr marT="45725" marB="45725" marR="91450" marL="91450"/>
                </a:tc>
                <a:tc>
                  <a:txBody>
                    <a:bodyPr>
                      <a:noAutofit/>
                    </a:bodyPr>
                    <a:lstStyle/>
                    <a:p>
                      <a:pPr indent="0" lvl="0" marL="0" marR="0" rtl="0" algn="ctr">
                        <a:spcBef>
                          <a:spcPts val="0"/>
                        </a:spcBef>
                        <a:buSzPct val="25000"/>
                        <a:buNone/>
                      </a:pPr>
                      <a:r>
                        <a:rPr lang="fr-FR" sz="1800"/>
                        <a:t>65.8</a:t>
                      </a:r>
                    </a:p>
                  </a:txBody>
                  <a:tcPr marT="45725" marB="45725" marR="91450" marL="91450"/>
                </a:tc>
                <a:tc>
                  <a:txBody>
                    <a:bodyPr>
                      <a:noAutofit/>
                    </a:bodyPr>
                    <a:lstStyle/>
                    <a:p>
                      <a:pPr indent="0" lvl="0" marL="0" marR="0" rtl="0" algn="ctr">
                        <a:spcBef>
                          <a:spcPts val="0"/>
                        </a:spcBef>
                        <a:buSzPct val="25000"/>
                        <a:buNone/>
                      </a:pPr>
                      <a:r>
                        <a:rPr lang="fr-FR" sz="1800"/>
                        <a:t>61.0</a:t>
                      </a:r>
                    </a:p>
                  </a:txBody>
                  <a:tcPr marT="45725" marB="45725" marR="91450" marL="91450"/>
                </a:tc>
                <a:tc>
                  <a:txBody>
                    <a:bodyPr>
                      <a:noAutofit/>
                    </a:bodyPr>
                    <a:lstStyle/>
                    <a:p>
                      <a:pPr indent="0" lvl="0" marL="0" marR="0" rtl="0" algn="ctr">
                        <a:spcBef>
                          <a:spcPts val="0"/>
                        </a:spcBef>
                        <a:buSzPct val="25000"/>
                        <a:buNone/>
                      </a:pPr>
                      <a:r>
                        <a:rPr lang="fr-FR" sz="1800"/>
                        <a:t>76.1</a:t>
                      </a:r>
                    </a:p>
                  </a:txBody>
                  <a:tcPr marT="45725" marB="45725" marR="91450" marL="91450"/>
                </a:tc>
              </a:tr>
              <a:tr h="370850">
                <a:tc>
                  <a:txBody>
                    <a:bodyPr>
                      <a:noAutofit/>
                    </a:bodyPr>
                    <a:lstStyle/>
                    <a:p>
                      <a:pPr indent="0" lvl="0" marL="0" marR="0" rtl="0" algn="l">
                        <a:spcBef>
                          <a:spcPts val="0"/>
                        </a:spcBef>
                        <a:buSzPct val="25000"/>
                        <a:buNone/>
                      </a:pPr>
                      <a:r>
                        <a:rPr lang="fr-FR" sz="1800"/>
                        <a:t>Neural Net</a:t>
                      </a:r>
                    </a:p>
                  </a:txBody>
                  <a:tcPr marT="45725" marB="45725" marR="91450" marL="91450"/>
                </a:tc>
                <a:tc>
                  <a:txBody>
                    <a:bodyPr>
                      <a:noAutofit/>
                    </a:bodyPr>
                    <a:lstStyle/>
                    <a:p>
                      <a:pPr indent="0" lvl="0" marL="0" marR="0" rtl="0" algn="ctr">
                        <a:spcBef>
                          <a:spcPts val="0"/>
                        </a:spcBef>
                        <a:buSzPct val="25000"/>
                        <a:buNone/>
                      </a:pPr>
                      <a:r>
                        <a:rPr lang="fr-FR" sz="1800"/>
                        <a:t>69.5</a:t>
                      </a:r>
                    </a:p>
                  </a:txBody>
                  <a:tcPr marT="45725" marB="45725" marR="91450" marL="91450"/>
                </a:tc>
                <a:tc>
                  <a:txBody>
                    <a:bodyPr>
                      <a:noAutofit/>
                    </a:bodyPr>
                    <a:lstStyle/>
                    <a:p>
                      <a:pPr indent="0" lvl="0" marL="0" marR="0" rtl="0" algn="ctr">
                        <a:spcBef>
                          <a:spcPts val="0"/>
                        </a:spcBef>
                        <a:buSzPct val="25000"/>
                        <a:buNone/>
                      </a:pPr>
                      <a:r>
                        <a:rPr lang="fr-FR" sz="1800"/>
                        <a:t>90.9</a:t>
                      </a:r>
                    </a:p>
                  </a:txBody>
                  <a:tcPr marT="45725" marB="45725" marR="91450" marL="91450"/>
                </a:tc>
                <a:tc>
                  <a:txBody>
                    <a:bodyPr>
                      <a:noAutofit/>
                    </a:bodyPr>
                    <a:lstStyle/>
                    <a:p>
                      <a:pPr indent="0" lvl="0" marL="0" marR="0" rtl="0" algn="ctr">
                        <a:spcBef>
                          <a:spcPts val="0"/>
                        </a:spcBef>
                        <a:buSzPct val="25000"/>
                        <a:buNone/>
                      </a:pPr>
                      <a:r>
                        <a:rPr lang="fr-FR" sz="1800"/>
                        <a:t>92.2</a:t>
                      </a:r>
                    </a:p>
                  </a:txBody>
                  <a:tcPr marT="45725" marB="45725" marR="91450" marL="91450"/>
                </a:tc>
                <a:tc>
                  <a:txBody>
                    <a:bodyPr>
                      <a:noAutofit/>
                    </a:bodyPr>
                    <a:lstStyle/>
                    <a:p>
                      <a:pPr indent="0" lvl="0" marL="0" marR="0" rtl="0" algn="ctr">
                        <a:spcBef>
                          <a:spcPts val="0"/>
                        </a:spcBef>
                        <a:buSzPct val="25000"/>
                        <a:buNone/>
                      </a:pPr>
                      <a:r>
                        <a:rPr lang="fr-FR" sz="1800"/>
                        <a:t>63.3</a:t>
                      </a:r>
                    </a:p>
                  </a:txBody>
                  <a:tcPr marT="45725" marB="45725" marR="91450" marL="91450"/>
                </a:tc>
                <a:tc>
                  <a:txBody>
                    <a:bodyPr>
                      <a:noAutofit/>
                    </a:bodyPr>
                    <a:lstStyle/>
                    <a:p>
                      <a:pPr indent="0" lvl="0" marL="0" marR="0" rtl="0" algn="ctr">
                        <a:spcBef>
                          <a:spcPts val="0"/>
                        </a:spcBef>
                        <a:buSzPct val="25000"/>
                        <a:buNone/>
                      </a:pPr>
                      <a:r>
                        <a:rPr lang="fr-FR" sz="1800"/>
                        <a:t>54.5</a:t>
                      </a:r>
                    </a:p>
                  </a:txBody>
                  <a:tcPr marT="45725" marB="45725" marR="91450" marL="91450"/>
                </a:tc>
                <a:tc>
                  <a:txBody>
                    <a:bodyPr>
                      <a:noAutofit/>
                    </a:bodyPr>
                    <a:lstStyle/>
                    <a:p>
                      <a:pPr indent="0" lvl="0" marL="0" marR="0" rtl="0" algn="ctr">
                        <a:spcBef>
                          <a:spcPts val="0"/>
                        </a:spcBef>
                        <a:buSzPct val="25000"/>
                        <a:buNone/>
                      </a:pPr>
                      <a:r>
                        <a:rPr lang="fr-FR" sz="1800"/>
                        <a:t>78.6</a:t>
                      </a:r>
                    </a:p>
                  </a:txBody>
                  <a:tcPr marT="45725" marB="45725" marR="91450" marL="91450"/>
                </a:tc>
              </a:tr>
              <a:tr h="370850">
                <a:tc>
                  <a:txBody>
                    <a:bodyPr>
                      <a:noAutofit/>
                    </a:bodyPr>
                    <a:lstStyle/>
                    <a:p>
                      <a:pPr indent="0" lvl="0" marL="0" marR="0" rtl="0" algn="l">
                        <a:spcBef>
                          <a:spcPts val="0"/>
                        </a:spcBef>
                        <a:buSzPct val="25000"/>
                        <a:buNone/>
                      </a:pPr>
                      <a:r>
                        <a:rPr lang="fr-FR" sz="1800"/>
                        <a:t>Straw Man</a:t>
                      </a:r>
                    </a:p>
                  </a:txBody>
                  <a:tcPr marT="45725" marB="45725" marR="91450" marL="91450"/>
                </a:tc>
                <a:tc>
                  <a:txBody>
                    <a:bodyPr>
                      <a:noAutofit/>
                    </a:bodyPr>
                    <a:lstStyle/>
                    <a:p>
                      <a:pPr indent="0" lvl="0" marL="0" marR="0" rtl="0" algn="ctr">
                        <a:spcBef>
                          <a:spcPts val="0"/>
                        </a:spcBef>
                        <a:buSzPct val="25000"/>
                        <a:buNone/>
                      </a:pPr>
                      <a:r>
                        <a:rPr lang="fr-FR" sz="1800"/>
                        <a:t>4.3</a:t>
                      </a:r>
                    </a:p>
                  </a:txBody>
                  <a:tcPr marT="45725" marB="45725" marR="91450" marL="91450"/>
                </a:tc>
                <a:tc>
                  <a:txBody>
                    <a:bodyPr>
                      <a:noAutofit/>
                    </a:bodyPr>
                    <a:lstStyle/>
                    <a:p>
                      <a:pPr indent="0" lvl="0" marL="0" marR="0" rtl="0" algn="ctr">
                        <a:spcBef>
                          <a:spcPts val="0"/>
                        </a:spcBef>
                        <a:buSzPct val="25000"/>
                        <a:buNone/>
                      </a:pPr>
                      <a:r>
                        <a:rPr lang="fr-FR" sz="1800"/>
                        <a:t>4.2</a:t>
                      </a:r>
                    </a:p>
                  </a:txBody>
                  <a:tcPr marT="45725" marB="45725" marR="91450" marL="91450"/>
                </a:tc>
                <a:tc>
                  <a:txBody>
                    <a:bodyPr>
                      <a:noAutofit/>
                    </a:bodyPr>
                    <a:lstStyle/>
                    <a:p>
                      <a:pPr indent="0" lvl="0" marL="0" marR="0" rtl="0" algn="ctr">
                        <a:spcBef>
                          <a:spcPts val="0"/>
                        </a:spcBef>
                        <a:buSzPct val="25000"/>
                        <a:buNone/>
                      </a:pPr>
                      <a:r>
                        <a:rPr lang="fr-FR" sz="1800"/>
                        <a:t>5.0</a:t>
                      </a:r>
                    </a:p>
                  </a:txBody>
                  <a:tcPr marT="45725" marB="45725" marR="91450" marL="91450"/>
                </a:tc>
                <a:tc>
                  <a:txBody>
                    <a:bodyPr>
                      <a:noAutofit/>
                    </a:bodyPr>
                    <a:lstStyle/>
                    <a:p>
                      <a:pPr indent="0" lvl="0" marL="0" marR="0" rtl="0" algn="ctr">
                        <a:spcBef>
                          <a:spcPts val="0"/>
                        </a:spcBef>
                        <a:buSzPct val="25000"/>
                        <a:buNone/>
                      </a:pPr>
                      <a:r>
                        <a:rPr lang="fr-FR" sz="1800"/>
                        <a:t>6.5</a:t>
                      </a:r>
                    </a:p>
                  </a:txBody>
                  <a:tcPr marT="45725" marB="45725" marR="91450" marL="91450"/>
                </a:tc>
                <a:tc>
                  <a:txBody>
                    <a:bodyPr>
                      <a:noAutofit/>
                    </a:bodyPr>
                    <a:lstStyle/>
                    <a:p>
                      <a:pPr indent="0" lvl="0" marL="0" marR="0" rtl="0" algn="ctr">
                        <a:spcBef>
                          <a:spcPts val="0"/>
                        </a:spcBef>
                        <a:buSzPct val="25000"/>
                        <a:buNone/>
                      </a:pPr>
                      <a:r>
                        <a:rPr lang="fr-FR" sz="1800"/>
                        <a:t>4.7</a:t>
                      </a:r>
                    </a:p>
                  </a:txBody>
                  <a:tcPr marT="45725" marB="45725" marR="91450" marL="91450"/>
                </a:tc>
                <a:tc>
                  <a:txBody>
                    <a:bodyPr>
                      <a:noAutofit/>
                    </a:bodyPr>
                    <a:lstStyle/>
                    <a:p>
                      <a:pPr indent="0" lvl="0" marL="0" marR="0" rtl="0" algn="ctr">
                        <a:spcBef>
                          <a:spcPts val="0"/>
                        </a:spcBef>
                        <a:buSzPct val="25000"/>
                        <a:buNone/>
                      </a:pPr>
                      <a:r>
                        <a:rPr lang="fr-FR" sz="1800"/>
                        <a:t>4.3</a:t>
                      </a:r>
                    </a:p>
                  </a:txBody>
                  <a:tcPr marT="45725" marB="45725" marR="91450" marL="91450"/>
                </a:tc>
              </a:tr>
            </a:tbl>
          </a:graphicData>
        </a:graphic>
      </p:graphicFrame>
      <p:sp>
        <p:nvSpPr>
          <p:cNvPr id="992" name="Shape 99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993" name="Shape 99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994" name="Shape 99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995" name="Shape 995"/>
          <p:cNvGraphicFramePr/>
          <p:nvPr/>
        </p:nvGraphicFramePr>
        <p:xfrm>
          <a:off x="914400" y="4495800"/>
          <a:ext cx="3000000" cy="3000000"/>
        </p:xfrm>
        <a:graphic>
          <a:graphicData uri="http://schemas.openxmlformats.org/drawingml/2006/table">
            <a:tbl>
              <a:tblPr bandRow="1" firstRow="1">
                <a:noFill/>
                <a:tableStyleId>{451FD0BE-7C53-4BC5-B1DD-A2051E089F13}</a:tableStyleId>
              </a:tblPr>
              <a:tblGrid>
                <a:gridCol w="1326975"/>
                <a:gridCol w="1343700"/>
                <a:gridCol w="778950"/>
                <a:gridCol w="772275"/>
                <a:gridCol w="951050"/>
                <a:gridCol w="855800"/>
                <a:gridCol w="1286450"/>
              </a:tblGrid>
              <a:tr h="370850">
                <a:tc>
                  <a:txBody>
                    <a:bodyPr>
                      <a:noAutofit/>
                    </a:bodyPr>
                    <a:lstStyle/>
                    <a:p>
                      <a:pPr indent="0" lvl="0" marL="0" marR="0" rtl="0" algn="ctr">
                        <a:spcBef>
                          <a:spcPts val="0"/>
                        </a:spcBef>
                        <a:buSzPct val="25000"/>
                        <a:buNone/>
                      </a:pPr>
                      <a:r>
                        <a:t/>
                      </a:r>
                      <a:endParaRPr sz="1800"/>
                    </a:p>
                  </a:txBody>
                  <a:tcPr marT="45725" marB="45725" marR="91450" marL="91450"/>
                </a:tc>
                <a:tc>
                  <a:txBody>
                    <a:bodyPr>
                      <a:noAutofit/>
                    </a:bodyPr>
                    <a:lstStyle/>
                    <a:p>
                      <a:pPr indent="0" lvl="0" marL="0" marR="0" rtl="0" algn="ctr">
                        <a:spcBef>
                          <a:spcPts val="0"/>
                        </a:spcBef>
                        <a:buSzPct val="25000"/>
                        <a:buNone/>
                      </a:pPr>
                      <a:r>
                        <a:rPr lang="fr-FR" sz="1800"/>
                        <a:t>Aggregate</a:t>
                      </a:r>
                    </a:p>
                  </a:txBody>
                  <a:tcPr marT="45725" marB="45725" marR="91450" marL="91450"/>
                </a:tc>
                <a:tc>
                  <a:txBody>
                    <a:bodyPr>
                      <a:noAutofit/>
                    </a:bodyPr>
                    <a:lstStyle/>
                    <a:p>
                      <a:pPr indent="0" lvl="0" marL="0" marR="0" rtl="0" algn="ctr">
                        <a:spcBef>
                          <a:spcPts val="0"/>
                        </a:spcBef>
                        <a:buSzPct val="25000"/>
                        <a:buNone/>
                      </a:pPr>
                      <a:r>
                        <a:rPr lang="fr-FR" sz="1800"/>
                        <a:t>Walk</a:t>
                      </a:r>
                    </a:p>
                  </a:txBody>
                  <a:tcPr marT="45725" marB="45725" marR="91450" marL="91450"/>
                </a:tc>
                <a:tc>
                  <a:txBody>
                    <a:bodyPr>
                      <a:noAutofit/>
                    </a:bodyPr>
                    <a:lstStyle/>
                    <a:p>
                      <a:pPr indent="0" lvl="0" marL="0" marR="0" rtl="0" algn="ctr">
                        <a:spcBef>
                          <a:spcPts val="0"/>
                        </a:spcBef>
                        <a:buSzPct val="25000"/>
                        <a:buNone/>
                      </a:pPr>
                      <a:r>
                        <a:rPr lang="fr-FR" sz="1800"/>
                        <a:t>Jog</a:t>
                      </a:r>
                    </a:p>
                  </a:txBody>
                  <a:tcPr marT="45725" marB="45725" marR="91450" marL="91450"/>
                </a:tc>
                <a:tc>
                  <a:txBody>
                    <a:bodyPr>
                      <a:noAutofit/>
                    </a:bodyPr>
                    <a:lstStyle/>
                    <a:p>
                      <a:pPr indent="0" lvl="0" marL="0" marR="0" rtl="0" algn="ctr">
                        <a:spcBef>
                          <a:spcPts val="0"/>
                        </a:spcBef>
                        <a:buSzPct val="25000"/>
                        <a:buNone/>
                      </a:pPr>
                      <a:r>
                        <a:rPr lang="fr-FR" sz="1800"/>
                        <a:t>Up</a:t>
                      </a:r>
                    </a:p>
                  </a:txBody>
                  <a:tcPr marT="45725" marB="45725" marR="91450" marL="91450"/>
                </a:tc>
                <a:tc>
                  <a:txBody>
                    <a:bodyPr>
                      <a:noAutofit/>
                    </a:bodyPr>
                    <a:lstStyle/>
                    <a:p>
                      <a:pPr indent="0" lvl="0" marL="0" marR="0" rtl="0" algn="ctr">
                        <a:spcBef>
                          <a:spcPts val="0"/>
                        </a:spcBef>
                        <a:buSzPct val="25000"/>
                        <a:buNone/>
                      </a:pPr>
                      <a:r>
                        <a:rPr lang="fr-FR" sz="1800"/>
                        <a:t>Down</a:t>
                      </a:r>
                    </a:p>
                  </a:txBody>
                  <a:tcPr marT="45725" marB="45725" marR="91450" marL="91450"/>
                </a:tc>
                <a:tc>
                  <a:txBody>
                    <a:bodyPr>
                      <a:noAutofit/>
                    </a:bodyPr>
                    <a:lstStyle/>
                    <a:p>
                      <a:pPr indent="0" lvl="0" marL="0" marR="0" rtl="0" algn="ctr">
                        <a:spcBef>
                          <a:spcPts val="0"/>
                        </a:spcBef>
                        <a:buSzPct val="25000"/>
                        <a:buNone/>
                      </a:pPr>
                      <a:r>
                        <a:rPr lang="fr-FR" sz="1800"/>
                        <a:t>Aggregate</a:t>
                      </a:r>
                      <a:br>
                        <a:rPr lang="fr-FR" sz="1800"/>
                      </a:br>
                      <a:r>
                        <a:rPr lang="fr-FR" sz="1800"/>
                        <a:t>(Oracle)</a:t>
                      </a:r>
                    </a:p>
                  </a:txBody>
                  <a:tcPr marT="45725" marB="45725" marR="91450" marL="91450"/>
                </a:tc>
              </a:tr>
              <a:tr h="370850">
                <a:tc>
                  <a:txBody>
                    <a:bodyPr>
                      <a:noAutofit/>
                    </a:bodyPr>
                    <a:lstStyle/>
                    <a:p>
                      <a:pPr indent="0" lvl="0" marL="0" marR="0" rtl="0" algn="l">
                        <a:spcBef>
                          <a:spcPts val="0"/>
                        </a:spcBef>
                        <a:buSzPct val="25000"/>
                        <a:buNone/>
                      </a:pPr>
                      <a:r>
                        <a:rPr lang="fr-FR" sz="1800"/>
                        <a:t>J48</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c>
                  <a:txBody>
                    <a:bodyPr>
                      <a:noAutofit/>
                    </a:bodyPr>
                    <a:lstStyle/>
                    <a:p>
                      <a:pPr indent="0" lvl="0" marL="0" marR="0" rtl="0" algn="ctr">
                        <a:spcBef>
                          <a:spcPts val="0"/>
                        </a:spcBef>
                        <a:buSzPct val="25000"/>
                        <a:buNone/>
                      </a:pPr>
                      <a:r>
                        <a:rPr lang="fr-FR" sz="1800"/>
                        <a:t>31/32</a:t>
                      </a:r>
                    </a:p>
                  </a:txBody>
                  <a:tcPr marT="45725" marB="45725" marR="91450" marL="91450"/>
                </a:tc>
                <a:tc>
                  <a:txBody>
                    <a:bodyPr>
                      <a:noAutofit/>
                    </a:bodyPr>
                    <a:lstStyle/>
                    <a:p>
                      <a:pPr indent="0" lvl="0" marL="0" marR="0" rtl="0" algn="ctr">
                        <a:spcBef>
                          <a:spcPts val="0"/>
                        </a:spcBef>
                        <a:buSzPct val="25000"/>
                        <a:buNone/>
                      </a:pPr>
                      <a:r>
                        <a:rPr lang="fr-FR" sz="1800"/>
                        <a:t>31/31</a:t>
                      </a:r>
                    </a:p>
                  </a:txBody>
                  <a:tcPr marT="45725" marB="45725" marR="91450" marL="91450"/>
                </a:tc>
                <a:tc>
                  <a:txBody>
                    <a:bodyPr>
                      <a:noAutofit/>
                    </a:bodyPr>
                    <a:lstStyle/>
                    <a:p>
                      <a:pPr indent="0" lvl="0" marL="0" marR="0" rtl="0" algn="ctr">
                        <a:spcBef>
                          <a:spcPts val="0"/>
                        </a:spcBef>
                        <a:buSzPct val="25000"/>
                        <a:buNone/>
                      </a:pPr>
                      <a:r>
                        <a:rPr lang="fr-FR" sz="1800"/>
                        <a:t>28/31</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r>
              <a:tr h="370850">
                <a:tc>
                  <a:txBody>
                    <a:bodyPr>
                      <a:noAutofit/>
                    </a:bodyPr>
                    <a:lstStyle/>
                    <a:p>
                      <a:pPr indent="0" lvl="0" marL="0" marR="0" rtl="0" algn="l">
                        <a:spcBef>
                          <a:spcPts val="0"/>
                        </a:spcBef>
                        <a:buSzPct val="25000"/>
                        <a:buNone/>
                      </a:pPr>
                      <a:r>
                        <a:rPr lang="fr-FR" sz="1800"/>
                        <a:t>Neural Net</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c>
                  <a:txBody>
                    <a:bodyPr>
                      <a:noAutofit/>
                    </a:bodyPr>
                    <a:lstStyle/>
                    <a:p>
                      <a:pPr indent="0" lvl="0" marL="0" marR="0" rtl="0" algn="ctr">
                        <a:spcBef>
                          <a:spcPts val="0"/>
                        </a:spcBef>
                        <a:buSzPct val="25000"/>
                        <a:buNone/>
                      </a:pPr>
                      <a:r>
                        <a:rPr lang="fr-FR" sz="1800"/>
                        <a:t>32/32</a:t>
                      </a:r>
                    </a:p>
                  </a:txBody>
                  <a:tcPr marT="45725" marB="45725" marR="91450" marL="91450"/>
                </a:tc>
                <a:tc>
                  <a:txBody>
                    <a:bodyPr>
                      <a:noAutofit/>
                    </a:bodyPr>
                    <a:lstStyle/>
                    <a:p>
                      <a:pPr indent="0" lvl="0" marL="0" marR="0" rtl="0" algn="ctr">
                        <a:spcBef>
                          <a:spcPts val="0"/>
                        </a:spcBef>
                        <a:buSzPct val="25000"/>
                        <a:buNone/>
                      </a:pPr>
                      <a:r>
                        <a:rPr lang="fr-FR" sz="1800"/>
                        <a:t>28.5/31</a:t>
                      </a:r>
                    </a:p>
                  </a:txBody>
                  <a:tcPr marT="45725" marB="45725" marR="91450" marL="91450"/>
                </a:tc>
                <a:tc>
                  <a:txBody>
                    <a:bodyPr>
                      <a:noAutofit/>
                    </a:bodyPr>
                    <a:lstStyle/>
                    <a:p>
                      <a:pPr indent="0" lvl="0" marL="0" marR="0" rtl="0" algn="ctr">
                        <a:spcBef>
                          <a:spcPts val="0"/>
                        </a:spcBef>
                        <a:buSzPct val="25000"/>
                        <a:buNone/>
                      </a:pPr>
                      <a:r>
                        <a:rPr lang="fr-FR" sz="1800"/>
                        <a:t>25/31</a:t>
                      </a:r>
                    </a:p>
                  </a:txBody>
                  <a:tcPr marT="45725" marB="45725" marR="91450" marL="91450"/>
                </a:tc>
                <a:tc>
                  <a:txBody>
                    <a:bodyPr>
                      <a:noAutofit/>
                    </a:bodyPr>
                    <a:lstStyle/>
                    <a:p>
                      <a:pPr indent="0" lvl="0" marL="0" marR="0" rtl="0" algn="ctr">
                        <a:spcBef>
                          <a:spcPts val="0"/>
                        </a:spcBef>
                        <a:buSzPct val="25000"/>
                        <a:buNone/>
                      </a:pPr>
                      <a:r>
                        <a:rPr lang="fr-FR" sz="1800"/>
                        <a:t>36/36</a:t>
                      </a:r>
                    </a:p>
                  </a:txBody>
                  <a:tcPr marT="45725" marB="45725" marR="91450" marL="91450"/>
                </a:tc>
              </a:tr>
            </a:tbl>
          </a:graphicData>
        </a:graphic>
      </p:graphicFrame>
      <p:sp>
        <p:nvSpPr>
          <p:cNvPr id="996" name="Shape 996"/>
          <p:cNvSpPr txBox="1"/>
          <p:nvPr/>
        </p:nvSpPr>
        <p:spPr>
          <a:xfrm>
            <a:off x="2667000" y="3810000"/>
            <a:ext cx="3810000"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1800">
                <a:solidFill>
                  <a:schemeClr val="lt1"/>
                </a:solidFill>
                <a:latin typeface="Corbel"/>
                <a:ea typeface="Corbel"/>
                <a:cs typeface="Corbel"/>
                <a:sym typeface="Corbel"/>
              </a:rPr>
              <a:t>Based on 10 second test samples</a:t>
            </a:r>
          </a:p>
        </p:txBody>
      </p:sp>
      <p:sp>
        <p:nvSpPr>
          <p:cNvPr id="997" name="Shape 997"/>
          <p:cNvSpPr txBox="1"/>
          <p:nvPr/>
        </p:nvSpPr>
        <p:spPr>
          <a:xfrm>
            <a:off x="2057400" y="5955268"/>
            <a:ext cx="5943600"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1800">
                <a:solidFill>
                  <a:schemeClr val="lt1"/>
                </a:solidFill>
                <a:latin typeface="Corbel"/>
                <a:ea typeface="Corbel"/>
                <a:cs typeface="Corbel"/>
                <a:sym typeface="Corbel"/>
              </a:rPr>
              <a:t>Based on most frequent prediction for 5-10 minutes of data</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Shape 1002"/>
          <p:cNvSpPr txBox="1"/>
          <p:nvPr>
            <p:ph type="title"/>
          </p:nvPr>
        </p:nvSpPr>
        <p:spPr>
          <a:xfrm>
            <a:off x="152400" y="155448"/>
            <a:ext cx="8839200" cy="1252728"/>
          </a:xfrm>
          <a:prstGeom prst="rect">
            <a:avLst/>
          </a:prstGeom>
          <a:noFill/>
          <a:ln>
            <a:noFill/>
          </a:ln>
        </p:spPr>
        <p:txBody>
          <a:bodyPr anchorCtr="0" anchor="ctr" bIns="45700" lIns="91425" rIns="45700" wrap="square" tIns="45700">
            <a:noAutofit/>
          </a:bodyPr>
          <a:lstStyle/>
          <a:p>
            <a:pPr indent="-241300" lvl="0" marL="0" marR="0" rtl="0" algn="l">
              <a:spcBef>
                <a:spcPts val="0"/>
              </a:spcBef>
              <a:buClr>
                <a:srgbClr val="A4CA1B"/>
              </a:buClr>
              <a:buSzPct val="100000"/>
              <a:buFont typeface="Corbel"/>
              <a:buNone/>
            </a:pPr>
            <a:r>
              <a:rPr b="1" i="0" lang="fr-FR" sz="3800" u="none" cap="none" strike="noStrike">
                <a:solidFill>
                  <a:srgbClr val="A4CA1B"/>
                </a:solidFill>
                <a:latin typeface="Corbel"/>
                <a:ea typeface="Corbel"/>
                <a:cs typeface="Corbel"/>
                <a:sym typeface="Corbel"/>
              </a:rPr>
              <a:t>WISDM Biometric Authentication Results</a:t>
            </a:r>
          </a:p>
        </p:txBody>
      </p:sp>
      <p:sp>
        <p:nvSpPr>
          <p:cNvPr id="1003" name="Shape 1003"/>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Authentication results:</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Positive authentication of a user</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10 second sample: ~85%</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Most frequent class over 5-10 min: 100%</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Negative Authentication of a user (an imposter)</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10 second sample: ~96%</a:t>
            </a:r>
          </a:p>
          <a:p>
            <a:pPr indent="-234696" lvl="2" marL="996696" marR="0" rtl="0" algn="l">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Most frequent class over 5-10 min: 100%</a:t>
            </a:r>
          </a:p>
          <a:p>
            <a:pPr indent="-324612" lvl="0" marL="438912" marR="0" rtl="0" algn="l">
              <a:spcBef>
                <a:spcPts val="1200"/>
              </a:spcBef>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Near perfect results extend for unpublished results with 200 subjects (for id and authent.)</a:t>
            </a:r>
          </a:p>
        </p:txBody>
      </p:sp>
      <p:sp>
        <p:nvSpPr>
          <p:cNvPr id="1004" name="Shape 1004"/>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05" name="Shape 1005"/>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06" name="Shape 1006"/>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Shape 1011"/>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Soft Biometrics and User Traits</a:t>
            </a:r>
          </a:p>
        </p:txBody>
      </p:sp>
      <p:sp>
        <p:nvSpPr>
          <p:cNvPr id="1012" name="Shape 1012"/>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Soft biometrics traits are not distinctive enough for identification unless combined with other  traits </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Sex, height, weight, …</a:t>
            </a:r>
          </a:p>
          <a:p>
            <a:pPr indent="-324612" lvl="0" marL="438912" marR="0" rtl="0" algn="l">
              <a:lnSpc>
                <a:spcPct val="90000"/>
              </a:lnSpc>
              <a:spcBef>
                <a:spcPts val="60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But do we have better uses for these “soft” traits than for identification?</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As data miners, of course we do!</a:t>
            </a:r>
          </a:p>
          <a:p>
            <a:pPr indent="-274319" lvl="1" marL="731520" marR="0" rtl="0" algn="l">
              <a:lnSpc>
                <a:spcPct val="90000"/>
              </a:lnSpc>
              <a:spcBef>
                <a:spcPts val="60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We want to know </a:t>
            </a:r>
            <a:r>
              <a:rPr b="0" i="0" lang="fr-FR" sz="2800" u="sng" cap="none" strike="noStrike">
                <a:solidFill>
                  <a:srgbClr val="F2F2F2"/>
                </a:solidFill>
                <a:latin typeface="Corbel"/>
                <a:ea typeface="Corbel"/>
                <a:cs typeface="Corbel"/>
                <a:sym typeface="Corbel"/>
              </a:rPr>
              <a:t>everything</a:t>
            </a:r>
            <a:r>
              <a:rPr b="0" i="0" lang="fr-FR" sz="2800" u="none" cap="none" strike="noStrike">
                <a:solidFill>
                  <a:srgbClr val="F2F2F2"/>
                </a:solidFill>
                <a:latin typeface="Corbel"/>
                <a:ea typeface="Corbel"/>
                <a:cs typeface="Corbel"/>
                <a:sym typeface="Corbel"/>
              </a:rPr>
              <a:t> we possibly can about a person. Somehow we will exploit this.</a:t>
            </a:r>
          </a:p>
          <a:p>
            <a:pPr indent="-234696" lvl="2" marL="996696" marR="0" rtl="0" algn="l">
              <a:lnSpc>
                <a:spcPct val="90000"/>
              </a:lnSpc>
              <a:spcBef>
                <a:spcPts val="60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We could use weight to improve calories burned </a:t>
            </a:r>
          </a:p>
        </p:txBody>
      </p:sp>
      <p:sp>
        <p:nvSpPr>
          <p:cNvPr id="1013" name="Shape 1013"/>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14" name="Shape 1014"/>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15" name="Shape 1015"/>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01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Shape 1020"/>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Expanding the Definition of Trait</a:t>
            </a:r>
          </a:p>
        </p:txBody>
      </p:sp>
      <p:sp>
        <p:nvSpPr>
          <p:cNvPr id="1021" name="Shape 1021"/>
          <p:cNvSpPr txBox="1"/>
          <p:nvPr>
            <p:ph idx="1" type="body"/>
          </p:nvPr>
        </p:nvSpPr>
        <p:spPr>
          <a:xfrm>
            <a:off x="381000" y="1775191"/>
            <a:ext cx="8534400" cy="4625609"/>
          </a:xfrm>
          <a:prstGeom prst="rect">
            <a:avLst/>
          </a:prstGeom>
          <a:noFill/>
          <a:ln>
            <a:noFill/>
          </a:ln>
        </p:spPr>
        <p:txBody>
          <a:bodyPr anchorCtr="0" anchor="t" bIns="45700" lIns="54850" rIns="91425" wrap="square" tIns="91425">
            <a:noAutofit/>
          </a:bodyPr>
          <a:lstStyle/>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Normally think about traits as being:</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Unchanging: race, skin color, eye color, etc.</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 Slow changing: Height, weight, etc.</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But want to know everything about a person:</a:t>
            </a:r>
          </a:p>
          <a:p>
            <a:pPr indent="-274319" lvl="1" marL="731520" marR="0" rtl="0" algn="l">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What they wear, how they feel, if they are tired, etc.</a:t>
            </a:r>
          </a:p>
          <a:p>
            <a:pPr indent="-324612" lvl="0" marL="438912" marR="0" rtl="0" algn="l">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I have not seen this goal stated in context of mobile sensor data mining</a:t>
            </a:r>
          </a:p>
          <a:p>
            <a:pPr indent="-274319" lvl="1" marL="731520" marR="0" rtl="0" algn="l">
              <a:spcBef>
                <a:spcPts val="560"/>
              </a:spcBef>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It is the focus of </a:t>
            </a:r>
            <a:r>
              <a:rPr b="0" i="1" lang="fr-FR" sz="2800" u="none" cap="none" strike="noStrike">
                <a:solidFill>
                  <a:srgbClr val="F2F2F2"/>
                </a:solidFill>
                <a:latin typeface="Corbel"/>
                <a:ea typeface="Corbel"/>
                <a:cs typeface="Corbel"/>
                <a:sym typeface="Corbel"/>
              </a:rPr>
              <a:t>Identifying user traits by mining smart phone accelerometer data</a:t>
            </a:r>
            <a:r>
              <a:rPr b="0" baseline="30000" i="0" lang="fr-FR" sz="2800" u="none" cap="none" strike="noStrike">
                <a:solidFill>
                  <a:srgbClr val="F2F2F2"/>
                </a:solidFill>
                <a:latin typeface="Corbel"/>
                <a:ea typeface="Corbel"/>
                <a:cs typeface="Corbel"/>
                <a:sym typeface="Corbel"/>
              </a:rPr>
              <a:t>26</a:t>
            </a:r>
          </a:p>
        </p:txBody>
      </p:sp>
      <p:sp>
        <p:nvSpPr>
          <p:cNvPr id="1022" name="Shape 1022"/>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23" name="Shape 1023"/>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24" name="Shape 1024"/>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Shape 1029"/>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85750" lvl="0" marL="0" marR="0" rtl="0" algn="l">
              <a:spcBef>
                <a:spcPts val="0"/>
              </a:spcBef>
              <a:buClr>
                <a:srgbClr val="A4CA1B"/>
              </a:buClr>
              <a:buSzPct val="100000"/>
              <a:buFont typeface="Corbel"/>
              <a:buNone/>
            </a:pPr>
            <a:r>
              <a:rPr b="1" i="0" lang="fr-FR" sz="4500" u="none" cap="none" strike="noStrike">
                <a:solidFill>
                  <a:srgbClr val="A4CA1B"/>
                </a:solidFill>
                <a:latin typeface="Corbel"/>
                <a:ea typeface="Corbel"/>
                <a:cs typeface="Corbel"/>
                <a:sym typeface="Corbel"/>
              </a:rPr>
              <a:t>WISDM Trait Identification</a:t>
            </a:r>
            <a:r>
              <a:rPr b="1" baseline="30000" i="0" lang="fr-FR" sz="3600" u="none" cap="none" strike="noStrike">
                <a:solidFill>
                  <a:srgbClr val="A4CA1B"/>
                </a:solidFill>
                <a:latin typeface="Arial"/>
                <a:ea typeface="Arial"/>
                <a:cs typeface="Arial"/>
                <a:sym typeface="Arial"/>
              </a:rPr>
              <a:t>26</a:t>
            </a:r>
          </a:p>
        </p:txBody>
      </p:sp>
      <p:sp>
        <p:nvSpPr>
          <p:cNvPr id="1030" name="Shape 1030"/>
          <p:cNvSpPr txBox="1"/>
          <p:nvPr>
            <p:ph idx="1" type="body"/>
          </p:nvPr>
        </p:nvSpPr>
        <p:spPr>
          <a:xfrm>
            <a:off x="457200" y="1775191"/>
            <a:ext cx="8229600" cy="4625609"/>
          </a:xfrm>
          <a:prstGeom prst="rect">
            <a:avLst/>
          </a:prstGeom>
          <a:noFill/>
          <a:ln>
            <a:noFill/>
          </a:ln>
        </p:spPr>
        <p:txBody>
          <a:bodyPr anchorCtr="0" anchor="t" bIns="45700" lIns="54850" rIns="91425" wrap="square" tIns="91425">
            <a:noAutofit/>
          </a:bodyPr>
          <a:lstStyle/>
          <a:p>
            <a:pPr indent="-324612" lvl="0" marL="438912" marR="0" rtl="0" algn="l">
              <a:lnSpc>
                <a:spcPct val="90000"/>
              </a:lnSpc>
              <a:spcBef>
                <a:spcPts val="0"/>
              </a:spcBef>
              <a:spcAft>
                <a:spcPts val="0"/>
              </a:spcAft>
              <a:buClr>
                <a:srgbClr val="A4CA1B"/>
              </a:buClr>
              <a:buSzPct val="80000"/>
              <a:buFont typeface="Noto Sans Symbols"/>
              <a:buChar char="◼"/>
            </a:pPr>
            <a:r>
              <a:rPr b="0" i="0" lang="fr-FR" sz="3200" u="none" cap="none" strike="noStrike">
                <a:solidFill>
                  <a:srgbClr val="F2F2F2"/>
                </a:solidFill>
                <a:latin typeface="Corbel"/>
                <a:ea typeface="Corbel"/>
                <a:cs typeface="Corbel"/>
                <a:sym typeface="Corbel"/>
              </a:rPr>
              <a:t>Data collected from ~70 people</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Accelerometer and survey data</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Survey data includes anything we could think of that might somehow be predictable</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Sex, height, weight, age, race, handedness, disability</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Type of area grew up in {rural, suburban, urban}</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Shoe size, footwear type, size of heels, type of clothing</a:t>
            </a:r>
          </a:p>
          <a:p>
            <a:pPr indent="-234696" lvl="2" marL="996696" marR="0" rtl="0" algn="l">
              <a:lnSpc>
                <a:spcPct val="90000"/>
              </a:lnSpc>
              <a:spcBef>
                <a:spcPts val="480"/>
              </a:spcBef>
              <a:spcAft>
                <a:spcPts val="0"/>
              </a:spcAft>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 hours academic work , # hours exercise</a:t>
            </a:r>
          </a:p>
          <a:p>
            <a:pPr indent="-274319" lvl="1" marL="731520" marR="0" rtl="0" algn="l">
              <a:lnSpc>
                <a:spcPct val="90000"/>
              </a:lnSpc>
              <a:spcBef>
                <a:spcPts val="560"/>
              </a:spcBef>
              <a:spcAft>
                <a:spcPts val="0"/>
              </a:spcAft>
              <a:buClr>
                <a:schemeClr val="accent2"/>
              </a:buClr>
              <a:buSzPct val="90000"/>
              <a:buFont typeface="Noto Sans Symbols"/>
              <a:buChar char="▪"/>
            </a:pPr>
            <a:r>
              <a:rPr b="0" i="0" lang="fr-FR" sz="2800" u="none" cap="none" strike="noStrike">
                <a:solidFill>
                  <a:srgbClr val="F2F2F2"/>
                </a:solidFill>
                <a:latin typeface="Corbel"/>
                <a:ea typeface="Corbel"/>
                <a:cs typeface="Corbel"/>
                <a:sym typeface="Corbel"/>
              </a:rPr>
              <a:t>Too few subjects investigate all factors</a:t>
            </a:r>
          </a:p>
          <a:p>
            <a:pPr indent="-234696" lvl="2" marL="996696" marR="0" rtl="0" algn="l">
              <a:lnSpc>
                <a:spcPct val="90000"/>
              </a:lnSpc>
              <a:spcBef>
                <a:spcPts val="480"/>
              </a:spcBef>
              <a:buClr>
                <a:srgbClr val="CB178E"/>
              </a:buClr>
              <a:buSzPct val="100000"/>
              <a:buFont typeface="Arial"/>
              <a:buChar char="▪"/>
            </a:pPr>
            <a:r>
              <a:rPr b="0" i="0" lang="fr-FR" sz="2400" u="none" cap="none" strike="noStrike">
                <a:solidFill>
                  <a:srgbClr val="F2F2F2"/>
                </a:solidFill>
                <a:latin typeface="Corbel"/>
                <a:ea typeface="Corbel"/>
                <a:cs typeface="Corbel"/>
                <a:sym typeface="Corbel"/>
              </a:rPr>
              <a:t>Many were not predictable (maybe with more data)</a:t>
            </a:r>
          </a:p>
        </p:txBody>
      </p:sp>
      <p:sp>
        <p:nvSpPr>
          <p:cNvPr id="1031" name="Shape 1031"/>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32" name="Shape 1032"/>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33" name="Shape 1033"/>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Shape 1038"/>
          <p:cNvSpPr txBox="1"/>
          <p:nvPr>
            <p:ph type="title"/>
          </p:nvPr>
        </p:nvSpPr>
        <p:spPr>
          <a:xfrm>
            <a:off x="457200" y="155448"/>
            <a:ext cx="8229600" cy="1252728"/>
          </a:xfrm>
          <a:prstGeom prst="rect">
            <a:avLst/>
          </a:prstGeom>
          <a:noFill/>
          <a:ln>
            <a:noFill/>
          </a:ln>
        </p:spPr>
        <p:txBody>
          <a:bodyPr anchorCtr="0" anchor="ctr" bIns="45700" lIns="91425" rIns="45700" wrap="square" tIns="45700">
            <a:noAutofit/>
          </a:bodyPr>
          <a:lstStyle/>
          <a:p>
            <a:pPr indent="-257175" lvl="0" marL="0" marR="0" rtl="0" algn="l">
              <a:spcBef>
                <a:spcPts val="0"/>
              </a:spcBef>
              <a:buClr>
                <a:srgbClr val="A4CA1B"/>
              </a:buClr>
              <a:buSzPct val="98780"/>
              <a:buFont typeface="Corbel"/>
              <a:buNone/>
            </a:pPr>
            <a:r>
              <a:rPr b="1" i="0" lang="fr-FR" sz="4050" u="none" cap="none" strike="noStrike">
                <a:solidFill>
                  <a:srgbClr val="A4CA1B"/>
                </a:solidFill>
                <a:latin typeface="Corbel"/>
                <a:ea typeface="Corbel"/>
                <a:cs typeface="Corbel"/>
                <a:sym typeface="Corbel"/>
              </a:rPr>
              <a:t>WISDM Trait Identification Results</a:t>
            </a:r>
          </a:p>
        </p:txBody>
      </p:sp>
      <p:graphicFrame>
        <p:nvGraphicFramePr>
          <p:cNvPr id="1039" name="Shape 1039"/>
          <p:cNvGraphicFramePr/>
          <p:nvPr/>
        </p:nvGraphicFramePr>
        <p:xfrm>
          <a:off x="2548920" y="1828800"/>
          <a:ext cx="3000000" cy="3000000"/>
        </p:xfrm>
        <a:graphic>
          <a:graphicData uri="http://schemas.openxmlformats.org/drawingml/2006/table">
            <a:tbl>
              <a:tblPr bandRow="1" firstRow="1">
                <a:noFill/>
                <a:tableStyleId>{451FD0BE-7C53-4BC5-B1DD-A2051E089F13}</a:tableStyleId>
              </a:tblPr>
              <a:tblGrid>
                <a:gridCol w="1497650"/>
                <a:gridCol w="887725"/>
                <a:gridCol w="1314100"/>
              </a:tblGrid>
              <a:tr h="830175">
                <a:tc>
                  <a:txBody>
                    <a:bodyPr>
                      <a:noAutofit/>
                    </a:bodyPr>
                    <a:lstStyle/>
                    <a:p>
                      <a:pPr indent="0" lvl="0" marL="0" marR="0" rtl="0" algn="ctr">
                        <a:spcBef>
                          <a:spcPts val="0"/>
                        </a:spcBef>
                        <a:buSzPct val="25000"/>
                        <a:buNone/>
                      </a:pPr>
                      <a:r>
                        <a:rPr lang="fr-FR" sz="2400"/>
                        <a:t>Accuracy </a:t>
                      </a:r>
                      <a:br>
                        <a:rPr lang="fr-FR" sz="2400"/>
                      </a:br>
                      <a:r>
                        <a:rPr lang="fr-FR" sz="2400"/>
                        <a:t>71.2%</a:t>
                      </a:r>
                    </a:p>
                  </a:txBody>
                  <a:tcPr marT="45725" marB="45725" marR="91450" marL="91450" anchor="ctr"/>
                </a:tc>
                <a:tc>
                  <a:txBody>
                    <a:bodyPr>
                      <a:noAutofit/>
                    </a:bodyPr>
                    <a:lstStyle/>
                    <a:p>
                      <a:pPr indent="0" lvl="0" marL="0" marR="0" rtl="0" algn="ctr">
                        <a:spcBef>
                          <a:spcPts val="0"/>
                        </a:spcBef>
                        <a:buSzPct val="25000"/>
                        <a:buNone/>
                      </a:pPr>
                      <a:r>
                        <a:rPr lang="fr-FR" sz="2400"/>
                        <a:t>Male</a:t>
                      </a:r>
                    </a:p>
                  </a:txBody>
                  <a:tcPr marT="45725" marB="45725" marR="91450" marL="91450" anchor="ctr"/>
                </a:tc>
                <a:tc>
                  <a:txBody>
                    <a:bodyPr>
                      <a:noAutofit/>
                    </a:bodyPr>
                    <a:lstStyle/>
                    <a:p>
                      <a:pPr indent="0" lvl="0" marL="0" marR="0" rtl="0" algn="ctr">
                        <a:spcBef>
                          <a:spcPts val="0"/>
                        </a:spcBef>
                        <a:buSzPct val="25000"/>
                        <a:buNone/>
                      </a:pPr>
                      <a:r>
                        <a:rPr lang="fr-FR" sz="2400"/>
                        <a:t>Female</a:t>
                      </a:r>
                    </a:p>
                  </a:txBody>
                  <a:tcPr marT="45725" marB="45725" marR="91450" marL="91450" anchor="ctr"/>
                </a:tc>
              </a:tr>
              <a:tr h="461200">
                <a:tc>
                  <a:txBody>
                    <a:bodyPr>
                      <a:noAutofit/>
                    </a:bodyPr>
                    <a:lstStyle/>
                    <a:p>
                      <a:pPr indent="0" lvl="0" marL="0" marR="0" rtl="0" algn="l">
                        <a:spcBef>
                          <a:spcPts val="0"/>
                        </a:spcBef>
                        <a:buSzPct val="25000"/>
                        <a:buNone/>
                      </a:pPr>
                      <a:r>
                        <a:rPr lang="fr-FR" sz="2400"/>
                        <a:t>Male</a:t>
                      </a:r>
                    </a:p>
                  </a:txBody>
                  <a:tcPr marT="45725" marB="45725" marR="91450" marL="91450"/>
                </a:tc>
                <a:tc>
                  <a:txBody>
                    <a:bodyPr>
                      <a:noAutofit/>
                    </a:bodyPr>
                    <a:lstStyle/>
                    <a:p>
                      <a:pPr indent="0" lvl="0" marL="0" marR="0" rtl="0" algn="ctr">
                        <a:spcBef>
                          <a:spcPts val="0"/>
                        </a:spcBef>
                        <a:buSzPct val="25000"/>
                        <a:buNone/>
                      </a:pPr>
                      <a:r>
                        <a:rPr lang="fr-FR" sz="2400"/>
                        <a:t>31</a:t>
                      </a:r>
                    </a:p>
                  </a:txBody>
                  <a:tcPr marT="45725" marB="45725" marR="91450" marL="91450"/>
                </a:tc>
                <a:tc>
                  <a:txBody>
                    <a:bodyPr>
                      <a:noAutofit/>
                    </a:bodyPr>
                    <a:lstStyle/>
                    <a:p>
                      <a:pPr indent="0" lvl="0" marL="0" marR="0" rtl="0" algn="ctr">
                        <a:spcBef>
                          <a:spcPts val="0"/>
                        </a:spcBef>
                        <a:buSzPct val="25000"/>
                        <a:buNone/>
                      </a:pPr>
                      <a:r>
                        <a:rPr lang="fr-FR" sz="2400"/>
                        <a:t>7</a:t>
                      </a:r>
                    </a:p>
                  </a:txBody>
                  <a:tcPr marT="45725" marB="45725" marR="91450" marL="91450"/>
                </a:tc>
              </a:tr>
              <a:tr h="461200">
                <a:tc>
                  <a:txBody>
                    <a:bodyPr>
                      <a:noAutofit/>
                    </a:bodyPr>
                    <a:lstStyle/>
                    <a:p>
                      <a:pPr indent="0" lvl="0" marL="0" marR="0" rtl="0" algn="l">
                        <a:spcBef>
                          <a:spcPts val="0"/>
                        </a:spcBef>
                        <a:buSzPct val="25000"/>
                        <a:buNone/>
                      </a:pPr>
                      <a:r>
                        <a:rPr lang="fr-FR" sz="2400"/>
                        <a:t>Female</a:t>
                      </a:r>
                    </a:p>
                  </a:txBody>
                  <a:tcPr marT="45725" marB="45725" marR="91450" marL="91450"/>
                </a:tc>
                <a:tc>
                  <a:txBody>
                    <a:bodyPr>
                      <a:noAutofit/>
                    </a:bodyPr>
                    <a:lstStyle/>
                    <a:p>
                      <a:pPr indent="0" lvl="0" marL="0" marR="0" rtl="0" algn="ctr">
                        <a:spcBef>
                          <a:spcPts val="0"/>
                        </a:spcBef>
                        <a:buSzPct val="25000"/>
                        <a:buNone/>
                      </a:pPr>
                      <a:r>
                        <a:rPr lang="fr-FR" sz="2400"/>
                        <a:t>12</a:t>
                      </a:r>
                    </a:p>
                  </a:txBody>
                  <a:tcPr marT="45725" marB="45725" marR="91450" marL="91450"/>
                </a:tc>
                <a:tc>
                  <a:txBody>
                    <a:bodyPr>
                      <a:noAutofit/>
                    </a:bodyPr>
                    <a:lstStyle/>
                    <a:p>
                      <a:pPr indent="0" lvl="0" marL="0" marR="0" rtl="0" algn="ctr">
                        <a:spcBef>
                          <a:spcPts val="0"/>
                        </a:spcBef>
                        <a:buSzPct val="25000"/>
                        <a:buNone/>
                      </a:pPr>
                      <a:r>
                        <a:rPr lang="fr-FR" sz="2400"/>
                        <a:t>16</a:t>
                      </a:r>
                    </a:p>
                  </a:txBody>
                  <a:tcPr marT="45725" marB="45725" marR="91450" marL="91450"/>
                </a:tc>
              </a:tr>
            </a:tbl>
          </a:graphicData>
        </a:graphic>
      </p:graphicFrame>
      <p:sp>
        <p:nvSpPr>
          <p:cNvPr id="1040" name="Shape 1040"/>
          <p:cNvSpPr txBox="1"/>
          <p:nvPr>
            <p:ph idx="10" type="dt"/>
          </p:nvPr>
        </p:nvSpPr>
        <p:spPr>
          <a:xfrm>
            <a:off x="457200" y="6476999"/>
            <a:ext cx="2133600" cy="274320"/>
          </a:xfrm>
          <a:prstGeom prst="rect">
            <a:avLst/>
          </a:prstGeom>
          <a:noFill/>
          <a:ln>
            <a:noFill/>
          </a:ln>
        </p:spPr>
        <p:txBody>
          <a:bodyPr anchorCtr="0" anchor="b" bIns="0" lIns="109725"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7/23/2014</a:t>
            </a:r>
          </a:p>
        </p:txBody>
      </p:sp>
      <p:sp>
        <p:nvSpPr>
          <p:cNvPr id="1041" name="Shape 1041"/>
          <p:cNvSpPr txBox="1"/>
          <p:nvPr>
            <p:ph idx="11" type="ftr"/>
          </p:nvPr>
        </p:nvSpPr>
        <p:spPr>
          <a:xfrm>
            <a:off x="3505200" y="6476999"/>
            <a:ext cx="4643115" cy="274320"/>
          </a:xfrm>
          <a:prstGeom prst="rect">
            <a:avLst/>
          </a:prstGeom>
          <a:noFill/>
          <a:ln>
            <a:noFill/>
          </a:ln>
        </p:spPr>
        <p:txBody>
          <a:bodyPr anchorCtr="0" anchor="b" bIns="0" lIns="45700" rIns="45700" wrap="square" tIns="45700">
            <a:noAutofit/>
          </a:bodyPr>
          <a:lstStyle/>
          <a:p>
            <a:pPr indent="0" lvl="0" marL="0" marR="0" rtl="0" algn="l">
              <a:spcBef>
                <a:spcPts val="0"/>
              </a:spcBef>
              <a:buSzPct val="25000"/>
              <a:buNone/>
            </a:pPr>
            <a:r>
              <a:rPr lang="fr-FR" sz="1200">
                <a:solidFill>
                  <a:srgbClr val="F2F2F2"/>
                </a:solidFill>
                <a:latin typeface="Corbel"/>
                <a:ea typeface="Corbel"/>
                <a:cs typeface="Corbel"/>
                <a:sym typeface="Corbel"/>
              </a:rPr>
              <a:t>Gary M. Weiss         DMIN/WORLDCOMP  '14 Tutorial</a:t>
            </a:r>
          </a:p>
        </p:txBody>
      </p:sp>
      <p:sp>
        <p:nvSpPr>
          <p:cNvPr id="1042" name="Shape 1042"/>
          <p:cNvSpPr txBox="1"/>
          <p:nvPr>
            <p:ph idx="12" type="sldNum"/>
          </p:nvPr>
        </p:nvSpPr>
        <p:spPr>
          <a:xfrm>
            <a:off x="8204396" y="6476999"/>
            <a:ext cx="733864" cy="274320"/>
          </a:xfrm>
          <a:prstGeom prst="rect">
            <a:avLst/>
          </a:prstGeom>
          <a:noFill/>
          <a:ln>
            <a:noFill/>
          </a:ln>
        </p:spPr>
        <p:txBody>
          <a:bodyPr anchorCtr="0" anchor="b" bIns="0" lIns="91425" rIns="91425" wrap="square" tIns="45700">
            <a:noAutofit/>
          </a:bodyPr>
          <a:lstStyle/>
          <a:p>
            <a:pPr indent="0" lvl="0" marL="0" marR="0" rtl="0" algn="r">
              <a:spcBef>
                <a:spcPts val="0"/>
              </a:spcBef>
              <a:buSzPct val="25000"/>
              <a:buNone/>
            </a:pPr>
            <a:fld id="{00000000-1234-1234-1234-123412341234}" type="slidenum">
              <a:rPr lang="fr-FR" sz="1200">
                <a:solidFill>
                  <a:srgbClr val="F2F2F2"/>
                </a:solidFill>
                <a:latin typeface="Corbel"/>
                <a:ea typeface="Corbel"/>
                <a:cs typeface="Corbel"/>
                <a:sym typeface="Corbel"/>
              </a:rPr>
              <a:t>‹#›</a:t>
            </a:fld>
          </a:p>
        </p:txBody>
      </p:sp>
      <p:graphicFrame>
        <p:nvGraphicFramePr>
          <p:cNvPr id="1043" name="Shape 1043"/>
          <p:cNvGraphicFramePr/>
          <p:nvPr/>
        </p:nvGraphicFramePr>
        <p:xfrm>
          <a:off x="457200" y="3962400"/>
          <a:ext cx="3000000" cy="3000000"/>
        </p:xfrm>
        <a:graphic>
          <a:graphicData uri="http://schemas.openxmlformats.org/drawingml/2006/table">
            <a:tbl>
              <a:tblPr bandRow="1" firstRow="1">
                <a:noFill/>
                <a:tableStyleId>{451FD0BE-7C53-4BC5-B1DD-A2051E089F13}</a:tableStyleId>
              </a:tblPr>
              <a:tblGrid>
                <a:gridCol w="1434150"/>
                <a:gridCol w="982975"/>
                <a:gridCol w="1480725"/>
              </a:tblGrid>
              <a:tr h="534200">
                <a:tc>
                  <a:txBody>
                    <a:bodyPr>
                      <a:noAutofit/>
                    </a:bodyPr>
                    <a:lstStyle/>
                    <a:p>
                      <a:pPr indent="0" lvl="0" marL="0" marR="0" rtl="0" algn="ctr">
                        <a:spcBef>
                          <a:spcPts val="0"/>
                        </a:spcBef>
                        <a:buSzPct val="25000"/>
                        <a:buNone/>
                      </a:pPr>
                      <a:r>
                        <a:rPr lang="fr-FR" sz="2400"/>
                        <a:t>Accuracy</a:t>
                      </a:r>
                      <a:br>
                        <a:rPr lang="fr-FR" sz="2400"/>
                      </a:br>
                      <a:r>
                        <a:rPr lang="fr-FR" sz="2400"/>
                        <a:t>83.3%</a:t>
                      </a:r>
                    </a:p>
                  </a:txBody>
                  <a:tcPr marT="45725" marB="45725" marR="91450" marL="91450"/>
                </a:tc>
                <a:tc>
                  <a:txBody>
                    <a:bodyPr>
                      <a:noAutofit/>
                    </a:bodyPr>
                    <a:lstStyle/>
                    <a:p>
                      <a:pPr indent="0" lvl="0" marL="0" marR="0" rtl="0" algn="ctr">
                        <a:spcBef>
                          <a:spcPts val="0"/>
                        </a:spcBef>
                        <a:buSzPct val="25000"/>
                        <a:buNone/>
                      </a:pPr>
                      <a:r>
                        <a:rPr lang="fr-FR" sz="2400"/>
                        <a:t>Short</a:t>
                      </a:r>
                    </a:p>
                  </a:txBody>
                  <a:tcPr marT="45725" marB="45725" marR="91450" marL="91450"/>
                </a:tc>
                <a:tc>
                  <a:txBody>
                    <a:bodyPr>
                      <a:noAutofit/>
                    </a:bodyPr>
                    <a:lstStyle/>
                    <a:p>
                      <a:pPr indent="0" lvl="0" marL="0" marR="0" rtl="0" algn="ctr">
                        <a:spcBef>
                          <a:spcPts val="0"/>
                        </a:spcBef>
                        <a:buSzPct val="25000"/>
                        <a:buNone/>
                      </a:pPr>
                      <a:r>
                        <a:rPr lang="fr-FR" sz="2400"/>
                        <a:t>Tall</a:t>
                      </a:r>
                    </a:p>
                  </a:txBody>
                  <a:tcPr marT="45725" marB="45725" marR="91450" marL="91450"/>
                </a:tc>
              </a:tr>
              <a:tr h="296775">
                <a:tc>
                  <a:txBody>
                    <a:bodyPr>
                      <a:noAutofit/>
                    </a:bodyPr>
                    <a:lstStyle/>
                    <a:p>
                      <a:pPr indent="0" lvl="0" marL="0" marR="0" rtl="0" algn="l">
                        <a:spcBef>
                          <a:spcPts val="0"/>
                        </a:spcBef>
                        <a:buSzPct val="25000"/>
                        <a:buNone/>
                      </a:pPr>
                      <a:r>
                        <a:rPr lang="fr-FR" sz="2400"/>
                        <a:t>Short</a:t>
                      </a:r>
                    </a:p>
                  </a:txBody>
                  <a:tcPr marT="45725" marB="45725" marR="91450" marL="91450"/>
                </a:tc>
                <a:tc>
                  <a:txBody>
                    <a:bodyPr>
                      <a:noAutofit/>
                    </a:bodyPr>
                    <a:lstStyle/>
                    <a:p>
                      <a:pPr indent="0" lvl="0" marL="0" marR="0" rtl="0" algn="ctr">
                        <a:spcBef>
                          <a:spcPts val="0"/>
                        </a:spcBef>
                        <a:buSzPct val="25000"/>
                        <a:buNone/>
                      </a:pPr>
                      <a:r>
                        <a:rPr lang="fr-FR" sz="2400"/>
                        <a:t>15</a:t>
                      </a:r>
                    </a:p>
                  </a:txBody>
                  <a:tcPr marT="45725" marB="45725" marR="91450" marL="91450"/>
                </a:tc>
                <a:tc>
                  <a:txBody>
                    <a:bodyPr>
                      <a:noAutofit/>
                    </a:bodyPr>
                    <a:lstStyle/>
                    <a:p>
                      <a:pPr indent="0" lvl="0" marL="0" marR="0" rtl="0" algn="ctr">
                        <a:spcBef>
                          <a:spcPts val="0"/>
                        </a:spcBef>
                        <a:buSzPct val="25000"/>
                        <a:buNone/>
                      </a:pPr>
                      <a:r>
                        <a:rPr lang="fr-FR" sz="2400"/>
                        <a:t>5</a:t>
                      </a:r>
                    </a:p>
                  </a:txBody>
                  <a:tcPr marT="45725" marB="45725" marR="91450" marL="91450"/>
                </a:tc>
              </a:tr>
              <a:tr h="296775">
                <a:tc>
                  <a:txBody>
                    <a:bodyPr>
                      <a:noAutofit/>
                    </a:bodyPr>
                    <a:lstStyle/>
                    <a:p>
                      <a:pPr indent="0" lvl="0" marL="0" marR="0" rtl="0" algn="l">
                        <a:spcBef>
                          <a:spcPts val="0"/>
                        </a:spcBef>
                        <a:buSzPct val="25000"/>
                        <a:buNone/>
                      </a:pPr>
                      <a:r>
                        <a:rPr lang="fr-FR" sz="2400"/>
                        <a:t>Tall</a:t>
                      </a:r>
                    </a:p>
                  </a:txBody>
                  <a:tcPr marT="45725" marB="45725" marR="91450" marL="91450"/>
                </a:tc>
                <a:tc>
                  <a:txBody>
                    <a:bodyPr>
                      <a:noAutofit/>
                    </a:bodyPr>
                    <a:lstStyle/>
                    <a:p>
                      <a:pPr indent="0" lvl="0" marL="0" marR="0" rtl="0" algn="ctr">
                        <a:spcBef>
                          <a:spcPts val="0"/>
                        </a:spcBef>
                        <a:buSzPct val="25000"/>
                        <a:buNone/>
                      </a:pPr>
                      <a:r>
                        <a:rPr lang="fr-FR" sz="2400"/>
                        <a:t>2</a:t>
                      </a:r>
                    </a:p>
                  </a:txBody>
                  <a:tcPr marT="45725" marB="45725" marR="91450" marL="91450"/>
                </a:tc>
                <a:tc>
                  <a:txBody>
                    <a:bodyPr>
                      <a:noAutofit/>
                    </a:bodyPr>
                    <a:lstStyle/>
                    <a:p>
                      <a:pPr indent="0" lvl="0" marL="0" marR="0" rtl="0" algn="ctr">
                        <a:spcBef>
                          <a:spcPts val="0"/>
                        </a:spcBef>
                        <a:buSzPct val="25000"/>
                        <a:buNone/>
                      </a:pPr>
                      <a:r>
                        <a:rPr lang="fr-FR" sz="2400"/>
                        <a:t>20</a:t>
                      </a:r>
                    </a:p>
                  </a:txBody>
                  <a:tcPr marT="45725" marB="45725" marR="91450" marL="91450"/>
                </a:tc>
              </a:tr>
            </a:tbl>
          </a:graphicData>
        </a:graphic>
      </p:graphicFrame>
      <p:graphicFrame>
        <p:nvGraphicFramePr>
          <p:cNvPr id="1044" name="Shape 1044"/>
          <p:cNvGraphicFramePr/>
          <p:nvPr/>
        </p:nvGraphicFramePr>
        <p:xfrm>
          <a:off x="4724400" y="3962400"/>
          <a:ext cx="3000000" cy="3000000"/>
        </p:xfrm>
        <a:graphic>
          <a:graphicData uri="http://schemas.openxmlformats.org/drawingml/2006/table">
            <a:tbl>
              <a:tblPr bandRow="1" firstRow="1">
                <a:noFill/>
                <a:tableStyleId>{451FD0BE-7C53-4BC5-B1DD-A2051E089F13}</a:tableStyleId>
              </a:tblPr>
              <a:tblGrid>
                <a:gridCol w="1447800"/>
                <a:gridCol w="1219200"/>
                <a:gridCol w="1415300"/>
              </a:tblGrid>
              <a:tr h="370850">
                <a:tc>
                  <a:txBody>
                    <a:bodyPr>
                      <a:noAutofit/>
                    </a:bodyPr>
                    <a:lstStyle/>
                    <a:p>
                      <a:pPr indent="0" lvl="0" marL="0" marR="0" rtl="0" algn="ctr">
                        <a:spcBef>
                          <a:spcPts val="0"/>
                        </a:spcBef>
                        <a:buSzPct val="25000"/>
                        <a:buNone/>
                      </a:pPr>
                      <a:r>
                        <a:rPr lang="fr-FR" sz="2400"/>
                        <a:t>Accuracy</a:t>
                      </a:r>
                      <a:br>
                        <a:rPr lang="fr-FR" sz="2400"/>
                      </a:br>
                      <a:r>
                        <a:rPr lang="fr-FR" sz="2400"/>
                        <a:t>78.9%</a:t>
                      </a:r>
                    </a:p>
                  </a:txBody>
                  <a:tcPr marT="45725" marB="45725" marR="91450" marL="91450"/>
                </a:tc>
                <a:tc>
                  <a:txBody>
                    <a:bodyPr>
                      <a:noAutofit/>
                    </a:bodyPr>
                    <a:lstStyle/>
                    <a:p>
                      <a:pPr indent="0" lvl="0" marL="0" marR="0" rtl="0" algn="ctr">
                        <a:spcBef>
                          <a:spcPts val="0"/>
                        </a:spcBef>
                        <a:buSzPct val="25000"/>
                        <a:buNone/>
                      </a:pPr>
                      <a:r>
                        <a:rPr lang="fr-FR" sz="2400"/>
                        <a:t>Light</a:t>
                      </a:r>
                    </a:p>
                  </a:txBody>
                  <a:tcPr marT="45725" marB="45725" marR="91450" marL="91450"/>
                </a:tc>
                <a:tc>
                  <a:txBody>
                    <a:bodyPr>
                      <a:noAutofit/>
                    </a:bodyPr>
                    <a:lstStyle/>
                    <a:p>
                      <a:pPr indent="0" lvl="0" marL="0" marR="0" rtl="0" algn="ctr">
                        <a:spcBef>
                          <a:spcPts val="0"/>
                        </a:spcBef>
                        <a:buSzPct val="25000"/>
                        <a:buNone/>
                      </a:pPr>
                      <a:r>
                        <a:rPr lang="fr-FR" sz="2400"/>
                        <a:t>Heavy</a:t>
                      </a:r>
                    </a:p>
                  </a:txBody>
                  <a:tcPr marT="45725" marB="45725" marR="91450" marL="91450"/>
                </a:tc>
              </a:tr>
              <a:tr h="370850">
                <a:tc>
                  <a:txBody>
                    <a:bodyPr>
                      <a:noAutofit/>
                    </a:bodyPr>
                    <a:lstStyle/>
                    <a:p>
                      <a:pPr indent="0" lvl="0" marL="0" marR="0" rtl="0" algn="l">
                        <a:spcBef>
                          <a:spcPts val="0"/>
                        </a:spcBef>
                        <a:buSzPct val="25000"/>
                        <a:buNone/>
                      </a:pPr>
                      <a:r>
                        <a:rPr lang="fr-FR" sz="2400"/>
                        <a:t>Light</a:t>
                      </a:r>
                    </a:p>
                  </a:txBody>
                  <a:tcPr marT="45725" marB="45725" marR="91450" marL="91450"/>
                </a:tc>
                <a:tc>
                  <a:txBody>
                    <a:bodyPr>
                      <a:noAutofit/>
                    </a:bodyPr>
                    <a:lstStyle/>
                    <a:p>
                      <a:pPr indent="0" lvl="0" marL="0" marR="0" rtl="0" algn="ctr">
                        <a:spcBef>
                          <a:spcPts val="0"/>
                        </a:spcBef>
                        <a:buSzPct val="25000"/>
                        <a:buNone/>
                      </a:pPr>
                      <a:r>
                        <a:rPr lang="fr-FR" sz="2400"/>
                        <a:t>13</a:t>
                      </a:r>
                    </a:p>
                  </a:txBody>
                  <a:tcPr marT="45725" marB="45725" marR="91450" marL="91450"/>
                </a:tc>
                <a:tc>
                  <a:txBody>
                    <a:bodyPr>
                      <a:noAutofit/>
                    </a:bodyPr>
                    <a:lstStyle/>
                    <a:p>
                      <a:pPr indent="0" lvl="0" marL="0" marR="0" rtl="0" algn="ctr">
                        <a:spcBef>
                          <a:spcPts val="0"/>
                        </a:spcBef>
                        <a:buSzPct val="25000"/>
                        <a:buNone/>
                      </a:pPr>
                      <a:r>
                        <a:rPr lang="fr-FR" sz="2400"/>
                        <a:t>7</a:t>
                      </a:r>
                    </a:p>
                  </a:txBody>
                  <a:tcPr marT="45725" marB="45725" marR="91450" marL="91450"/>
                </a:tc>
              </a:tr>
              <a:tr h="370850">
                <a:tc>
                  <a:txBody>
                    <a:bodyPr>
                      <a:noAutofit/>
                    </a:bodyPr>
                    <a:lstStyle/>
                    <a:p>
                      <a:pPr indent="0" lvl="0" marL="0" marR="0" rtl="0" algn="l">
                        <a:spcBef>
                          <a:spcPts val="0"/>
                        </a:spcBef>
                        <a:buSzPct val="25000"/>
                        <a:buNone/>
                      </a:pPr>
                      <a:r>
                        <a:rPr lang="fr-FR" sz="2400"/>
                        <a:t>Heavy</a:t>
                      </a:r>
                    </a:p>
                  </a:txBody>
                  <a:tcPr marT="45725" marB="45725" marR="91450" marL="91450"/>
                </a:tc>
                <a:tc>
                  <a:txBody>
                    <a:bodyPr>
                      <a:noAutofit/>
                    </a:bodyPr>
                    <a:lstStyle/>
                    <a:p>
                      <a:pPr indent="0" lvl="0" marL="0" marR="0" rtl="0" algn="ctr">
                        <a:spcBef>
                          <a:spcPts val="0"/>
                        </a:spcBef>
                        <a:buSzPct val="25000"/>
                        <a:buNone/>
                      </a:pPr>
                      <a:r>
                        <a:rPr lang="fr-FR" sz="2400"/>
                        <a:t>2</a:t>
                      </a:r>
                    </a:p>
                  </a:txBody>
                  <a:tcPr marT="45725" marB="45725" marR="91450" marL="91450"/>
                </a:tc>
                <a:tc>
                  <a:txBody>
                    <a:bodyPr>
                      <a:noAutofit/>
                    </a:bodyPr>
                    <a:lstStyle/>
                    <a:p>
                      <a:pPr indent="0" lvl="0" marL="0" marR="0" rtl="0" algn="ctr">
                        <a:spcBef>
                          <a:spcPts val="0"/>
                        </a:spcBef>
                        <a:buSzPct val="25000"/>
                        <a:buNone/>
                      </a:pPr>
                      <a:r>
                        <a:rPr lang="fr-FR" sz="2400"/>
                        <a:t>17</a:t>
                      </a:r>
                    </a:p>
                  </a:txBody>
                  <a:tcPr marT="45725" marB="45725" marR="91450" marL="91450"/>
                </a:tc>
              </a:tr>
            </a:tbl>
          </a:graphicData>
        </a:graphic>
      </p:graphicFrame>
      <p:sp>
        <p:nvSpPr>
          <p:cNvPr id="1045" name="Shape 1045"/>
          <p:cNvSpPr txBox="1"/>
          <p:nvPr/>
        </p:nvSpPr>
        <p:spPr>
          <a:xfrm>
            <a:off x="762000" y="5943600"/>
            <a:ext cx="7315200"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fr-FR" sz="1800">
                <a:solidFill>
                  <a:schemeClr val="lt1"/>
                </a:solidFill>
                <a:latin typeface="Corbel"/>
                <a:ea typeface="Corbel"/>
                <a:cs typeface="Corbel"/>
                <a:sym typeface="Corbel"/>
              </a:rPr>
              <a:t>Results for IB3 classifier. For height and weight middle categories removed.</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min-tutorial-phone-sensor-mining-v1">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min-tutorial-phone-sensor-mining-v1">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