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9" r:id="rId6"/>
    <p:sldId id="260" r:id="rId7"/>
    <p:sldId id="257"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p:scale>
          <a:sx n="46" d="100"/>
          <a:sy n="46" d="100"/>
        </p:scale>
        <p:origin x="134" y="10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GB"/>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1523761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FB2ABC-E96D-43F0-ADA9-20FA7C024CA1}"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9672335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GB"/>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301682324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GB"/>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GB"/>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4"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17760437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1333134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36793193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GB"/>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4"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28734851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120487682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GB"/>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25896978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2616827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2897203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2FB2ABC-E96D-43F0-ADA9-20FA7C024CA1}"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2202381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F2FB2ABC-E96D-43F0-ADA9-20FA7C024CA1}" type="datetimeFigureOut">
              <a:rPr lang="en-GB" smtClean="0"/>
              <a:t>13/05/2025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3207022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7" name="Date Placeholder 2"/>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3"/>
          <p:cNvSpPr>
            <a:spLocks noGrp="1"/>
          </p:cNvSpPr>
          <p:nvPr>
            <p:ph type="ftr" sz="quarter" idx="11"/>
          </p:nvPr>
        </p:nvSpPr>
        <p:spPr/>
        <p:txBody>
          <a:bodyPr/>
          <a:lstStyle/>
          <a:p>
            <a:endParaRPr lang="en-GB"/>
          </a:p>
        </p:txBody>
      </p:sp>
      <p:sp>
        <p:nvSpPr>
          <p:cNvPr id="6" name="Slide Number Placeholder 4"/>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24466342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2"/>
          <p:cNvSpPr>
            <a:spLocks noGrp="1"/>
          </p:cNvSpPr>
          <p:nvPr>
            <p:ph type="ftr" sz="quarter" idx="11"/>
          </p:nvPr>
        </p:nvSpPr>
        <p:spPr/>
        <p:txBody>
          <a:bodyPr/>
          <a:lstStyle/>
          <a:p>
            <a:endParaRPr lang="en-GB"/>
          </a:p>
        </p:txBody>
      </p:sp>
      <p:sp>
        <p:nvSpPr>
          <p:cNvPr id="6" name="Slide Number Placeholder 3"/>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1036879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GB"/>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7" name="Date Placeholder 4"/>
          <p:cNvSpPr>
            <a:spLocks noGrp="1"/>
          </p:cNvSpPr>
          <p:nvPr>
            <p:ph type="dt" sz="half" idx="10"/>
          </p:nvPr>
        </p:nvSpPr>
        <p:spPr/>
        <p:txBody>
          <a:bodyPr/>
          <a:lstStyle/>
          <a:p>
            <a:fld id="{F2FB2ABC-E96D-43F0-ADA9-20FA7C024CA1}" type="datetimeFigureOut">
              <a:rPr lang="en-GB" smtClean="0"/>
              <a:t>13/05/2025</a:t>
            </a:fld>
            <a:endParaRPr lang="en-GB"/>
          </a:p>
        </p:txBody>
      </p:sp>
      <p:sp>
        <p:nvSpPr>
          <p:cNvPr id="5" name="Footer Placeholder 5"/>
          <p:cNvSpPr>
            <a:spLocks noGrp="1"/>
          </p:cNvSpPr>
          <p:nvPr>
            <p:ph type="ftr" sz="quarter" idx="11"/>
          </p:nvPr>
        </p:nvSpPr>
        <p:spPr/>
        <p:txBody>
          <a:bodyPr/>
          <a:lstStyle/>
          <a:p>
            <a:endParaRPr lang="en-GB"/>
          </a:p>
        </p:txBody>
      </p:sp>
      <p:sp>
        <p:nvSpPr>
          <p:cNvPr id="6" name="Slide Number Placeholder 6"/>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1540695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F2FB2ABC-E96D-43F0-ADA9-20FA7C024CA1}" type="datetimeFigureOut">
              <a:rPr lang="en-GB" smtClean="0"/>
              <a:t>13/05/2025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54C255EF-E794-464C-9AA7-87FEE8B8CF7F}" type="slidenum">
              <a:rPr lang="en-GB" smtClean="0"/>
              <a:t>‹#›</a:t>
            </a:fld>
            <a:endParaRPr lang="en-GB"/>
          </a:p>
        </p:txBody>
      </p:sp>
    </p:spTree>
    <p:extLst>
      <p:ext uri="{BB962C8B-B14F-4D97-AF65-F5344CB8AC3E}">
        <p14:creationId xmlns:p14="http://schemas.microsoft.com/office/powerpoint/2010/main" val="40270249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GB"/>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FB2ABC-E96D-43F0-ADA9-20FA7C024CA1}" type="datetimeFigureOut">
              <a:rPr lang="en-GB" smtClean="0"/>
              <a:t>13/05/2025</a:t>
            </a:fld>
            <a:endParaRPr lang="en-GB"/>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GB"/>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54C255EF-E794-464C-9AA7-87FEE8B8CF7F}" type="slidenum">
              <a:rPr lang="en-GB" smtClean="0"/>
              <a:t>‹#›</a:t>
            </a:fld>
            <a:endParaRPr lang="en-GB"/>
          </a:p>
        </p:txBody>
      </p:sp>
    </p:spTree>
    <p:extLst>
      <p:ext uri="{BB962C8B-B14F-4D97-AF65-F5344CB8AC3E}">
        <p14:creationId xmlns:p14="http://schemas.microsoft.com/office/powerpoint/2010/main" val="1396540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37732-6316-E36D-9EC7-30A8508ACD29}"/>
              </a:ext>
            </a:extLst>
          </p:cNvPr>
          <p:cNvSpPr>
            <a:spLocks noGrp="1"/>
          </p:cNvSpPr>
          <p:nvPr>
            <p:ph type="ctrTitle"/>
          </p:nvPr>
        </p:nvSpPr>
        <p:spPr>
          <a:xfrm>
            <a:off x="-318977" y="-1637414"/>
            <a:ext cx="12510977" cy="8718699"/>
          </a:xfrm>
        </p:spPr>
        <p:txBody>
          <a:bodyPr>
            <a:normAutofit fontScale="90000"/>
          </a:bodyPr>
          <a:lstStyle/>
          <a:p>
            <a:br>
              <a:rPr lang="en-GB" dirty="0"/>
            </a:br>
            <a:r>
              <a:rPr lang="en-GB" dirty="0"/>
              <a:t>  </a:t>
            </a:r>
            <a:r>
              <a:rPr lang="en-GB" sz="2700" dirty="0"/>
              <a:t>Lorcan O’Mahony 20003866 Building a price prediction model for used cars in       	Ireland using a combination of machine learning and sentiment analysis</a:t>
            </a:r>
            <a:br>
              <a:rPr lang="en-GB" b="0" i="0" dirty="0">
                <a:solidFill>
                  <a:srgbClr val="3C4043"/>
                </a:solidFill>
                <a:effectLst/>
                <a:latin typeface="Roboto" panose="02000000000000000000" pitchFamily="2" charset="0"/>
              </a:rPr>
            </a:br>
            <a:r>
              <a:rPr lang="en-GB" b="0" i="0" dirty="0">
                <a:solidFill>
                  <a:srgbClr val="3C4043"/>
                </a:solidFill>
                <a:effectLst/>
                <a:latin typeface="Roboto" panose="02000000000000000000" pitchFamily="2" charset="0"/>
              </a:rPr>
              <a:t>              		</a:t>
            </a:r>
            <a:r>
              <a:rPr lang="en-GB" sz="4800" dirty="0">
                <a:solidFill>
                  <a:schemeClr val="tx1"/>
                </a:solidFill>
                <a:latin typeface="Roboto" panose="02000000000000000000" pitchFamily="2" charset="0"/>
              </a:rPr>
              <a:t>Problem Statement</a:t>
            </a:r>
            <a:br>
              <a:rPr lang="en-GB" b="0" i="0" dirty="0">
                <a:solidFill>
                  <a:srgbClr val="3C4043"/>
                </a:solidFill>
                <a:effectLst/>
                <a:latin typeface="Roboto" panose="02000000000000000000" pitchFamily="2" charset="0"/>
              </a:rPr>
            </a:br>
            <a:r>
              <a:rPr lang="en-GB" b="0" i="0" dirty="0">
                <a:solidFill>
                  <a:srgbClr val="3C4043"/>
                </a:solidFill>
                <a:effectLst/>
                <a:latin typeface="Roboto" panose="02000000000000000000" pitchFamily="2" charset="0"/>
              </a:rPr>
              <a:t> 	</a:t>
            </a:r>
            <a:r>
              <a:rPr lang="en-GB" sz="2800" b="0" i="0" u="none" strike="noStrike" dirty="0">
                <a:latin typeface="Tw Cen MT" panose="020B0602020104020603" pitchFamily="34" charset="0"/>
              </a:rPr>
              <a:t>Consumers often pay too much money for used cars relative to their value. </a:t>
            </a:r>
            <a:br>
              <a:rPr lang="en-GB" sz="2800" b="0" i="0" u="none" strike="noStrike" dirty="0">
                <a:latin typeface="Tw Cen MT" panose="020B0602020104020603" pitchFamily="34" charset="0"/>
              </a:rPr>
            </a:br>
            <a:r>
              <a:rPr lang="en-GB" sz="2800" b="0" i="0" u="none" strike="noStrike" dirty="0">
                <a:latin typeface="Tw Cen MT" panose="020B0602020104020603" pitchFamily="34" charset="0"/>
              </a:rPr>
              <a:t>	The goal  of this research is to see if it is possible to use machine learning to predict the true 	value of a used car so consumers are more informed when making their car purchase and 	when selling their car online</a:t>
            </a:r>
            <a:br>
              <a:rPr lang="en-GB" sz="2800" b="0" i="0" u="none" strike="noStrike" dirty="0">
                <a:latin typeface="Lucida Sans" panose="020B0602030504020204" pitchFamily="34" charset="0"/>
              </a:rPr>
            </a:br>
            <a:br>
              <a:rPr lang="en-GB" b="0" i="0" dirty="0">
                <a:solidFill>
                  <a:srgbClr val="3C4043"/>
                </a:solidFill>
                <a:effectLst/>
                <a:latin typeface="Roboto" panose="02000000000000000000" pitchFamily="2" charset="0"/>
              </a:rPr>
            </a:br>
            <a:endParaRPr lang="en-GB" dirty="0"/>
          </a:p>
        </p:txBody>
      </p:sp>
    </p:spTree>
    <p:extLst>
      <p:ext uri="{BB962C8B-B14F-4D97-AF65-F5344CB8AC3E}">
        <p14:creationId xmlns:p14="http://schemas.microsoft.com/office/powerpoint/2010/main" val="15562760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C2133-9495-B998-9C57-3363A4F75FA1}"/>
              </a:ext>
            </a:extLst>
          </p:cNvPr>
          <p:cNvSpPr>
            <a:spLocks noGrp="1"/>
          </p:cNvSpPr>
          <p:nvPr>
            <p:ph type="title"/>
          </p:nvPr>
        </p:nvSpPr>
        <p:spPr>
          <a:xfrm>
            <a:off x="770802" y="676836"/>
            <a:ext cx="9404723" cy="1376082"/>
          </a:xfrm>
        </p:spPr>
        <p:txBody>
          <a:bodyPr/>
          <a:lstStyle/>
          <a:p>
            <a:r>
              <a:rPr lang="en-GB" dirty="0"/>
              <a:t>                    Methodology</a:t>
            </a:r>
          </a:p>
        </p:txBody>
      </p:sp>
      <p:sp>
        <p:nvSpPr>
          <p:cNvPr id="3" name="Content Placeholder 2">
            <a:extLst>
              <a:ext uri="{FF2B5EF4-FFF2-40B4-BE49-F238E27FC236}">
                <a16:creationId xmlns:a16="http://schemas.microsoft.com/office/drawing/2014/main" id="{DDA62860-C923-0791-0667-9B22E1426BDE}"/>
              </a:ext>
            </a:extLst>
          </p:cNvPr>
          <p:cNvSpPr>
            <a:spLocks noGrp="1"/>
          </p:cNvSpPr>
          <p:nvPr>
            <p:ph idx="1"/>
          </p:nvPr>
        </p:nvSpPr>
        <p:spPr/>
        <p:txBody>
          <a:bodyPr>
            <a:normAutofit fontScale="77500" lnSpcReduction="20000"/>
          </a:bodyPr>
          <a:lstStyle/>
          <a:p>
            <a:r>
              <a:rPr lang="en-GB" sz="4000" dirty="0"/>
              <a:t>Web Scrape data from used car listings from donedeal.com</a:t>
            </a:r>
          </a:p>
          <a:p>
            <a:r>
              <a:rPr lang="en-GB" sz="4000" dirty="0"/>
              <a:t>Web Scrape reddit posts related to each car model </a:t>
            </a:r>
          </a:p>
          <a:p>
            <a:r>
              <a:rPr lang="en-GB" sz="4000" dirty="0"/>
              <a:t>Perform sentiment analysis on the reddit posts and merge this with the used car dataset</a:t>
            </a:r>
          </a:p>
          <a:p>
            <a:r>
              <a:rPr lang="en-GB" sz="4000" dirty="0"/>
              <a:t>Use machine learning models on dataset and observe results </a:t>
            </a:r>
          </a:p>
          <a:p>
            <a:endParaRPr lang="en-GB" dirty="0"/>
          </a:p>
        </p:txBody>
      </p:sp>
    </p:spTree>
    <p:extLst>
      <p:ext uri="{BB962C8B-B14F-4D97-AF65-F5344CB8AC3E}">
        <p14:creationId xmlns:p14="http://schemas.microsoft.com/office/powerpoint/2010/main" val="63547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D8789-4C96-9D80-F352-AA4507D94090}"/>
              </a:ext>
            </a:extLst>
          </p:cNvPr>
          <p:cNvSpPr>
            <a:spLocks noGrp="1"/>
          </p:cNvSpPr>
          <p:nvPr>
            <p:ph type="title"/>
          </p:nvPr>
        </p:nvSpPr>
        <p:spPr>
          <a:xfrm>
            <a:off x="838200" y="212651"/>
            <a:ext cx="10515600" cy="2190307"/>
          </a:xfrm>
        </p:spPr>
        <p:txBody>
          <a:bodyPr/>
          <a:lstStyle/>
          <a:p>
            <a:r>
              <a:rPr lang="en-GB" b="0" i="0" dirty="0">
                <a:solidFill>
                  <a:schemeClr val="tx1"/>
                </a:solidFill>
                <a:effectLst/>
                <a:latin typeface="Roboto" panose="02000000000000000000" pitchFamily="2" charset="0"/>
              </a:rPr>
              <a:t>                       Literature Review</a:t>
            </a:r>
            <a:br>
              <a:rPr lang="en-GB" b="0" i="0" dirty="0">
                <a:solidFill>
                  <a:schemeClr val="tx1"/>
                </a:solidFill>
                <a:effectLst/>
                <a:latin typeface="Roboto" panose="02000000000000000000" pitchFamily="2" charset="0"/>
              </a:rPr>
            </a:br>
            <a:endParaRPr lang="en-GB" dirty="0">
              <a:solidFill>
                <a:schemeClr val="tx1"/>
              </a:solidFill>
            </a:endParaRPr>
          </a:p>
        </p:txBody>
      </p:sp>
      <p:sp>
        <p:nvSpPr>
          <p:cNvPr id="3" name="Content Placeholder 2">
            <a:extLst>
              <a:ext uri="{FF2B5EF4-FFF2-40B4-BE49-F238E27FC236}">
                <a16:creationId xmlns:a16="http://schemas.microsoft.com/office/drawing/2014/main" id="{54173695-6DC3-C407-2909-8C7B46764440}"/>
              </a:ext>
            </a:extLst>
          </p:cNvPr>
          <p:cNvSpPr>
            <a:spLocks noGrp="1"/>
          </p:cNvSpPr>
          <p:nvPr>
            <p:ph idx="1"/>
          </p:nvPr>
        </p:nvSpPr>
        <p:spPr>
          <a:xfrm>
            <a:off x="304800" y="928256"/>
            <a:ext cx="11610109" cy="5929744"/>
          </a:xfrm>
        </p:spPr>
        <p:txBody>
          <a:bodyPr>
            <a:noAutofit/>
          </a:bodyPr>
          <a:lstStyle/>
          <a:p>
            <a:pPr marR="0" algn="l" rtl="0"/>
            <a:endParaRPr lang="en-GB" sz="2400" b="0" i="0" u="none" strike="noStrike" baseline="0" dirty="0">
              <a:latin typeface="Tw Cen MT" panose="020B0602020104020603" pitchFamily="34" charset="0"/>
            </a:endParaRPr>
          </a:p>
          <a:p>
            <a:pPr marR="0" algn="l" rtl="0"/>
            <a:r>
              <a:rPr lang="en-GB" sz="2400" b="0" i="0" u="none" strike="noStrike" baseline="0" dirty="0">
                <a:latin typeface="Tw Cen MT" panose="020B0602020104020603" pitchFamily="34" charset="0"/>
              </a:rPr>
              <a:t>Different machine learning algorithms were used in each study and each time a different model was best.</a:t>
            </a:r>
            <a:endParaRPr lang="en-GB" sz="2400" b="0" i="0" u="none" strike="noStrike" baseline="0" dirty="0">
              <a:latin typeface="Lucida Sans" panose="020B0602030504020204" pitchFamily="34" charset="0"/>
            </a:endParaRPr>
          </a:p>
          <a:p>
            <a:pPr marR="0" algn="l" rtl="0"/>
            <a:r>
              <a:rPr lang="en-GB" sz="2400" b="0" i="0" u="none" strike="noStrike" baseline="0" dirty="0">
                <a:latin typeface="Tw Cen MT" panose="020B0602020104020603" pitchFamily="34" charset="0"/>
              </a:rPr>
              <a:t>Kalpana et al. (2022) found that the linear regression algorithm performed better than the random forest algorithm in their study where they attempted to predict the price of pre-owned cars using various factors</a:t>
            </a:r>
            <a:endParaRPr lang="en-GB" sz="2400" b="0" i="0" u="none" strike="noStrike" baseline="0" dirty="0">
              <a:latin typeface="Lucida Sans" panose="020B0602030504020204" pitchFamily="34" charset="0"/>
            </a:endParaRPr>
          </a:p>
          <a:p>
            <a:r>
              <a:rPr lang="en-GB" dirty="0" err="1"/>
              <a:t>Shaprapawad</a:t>
            </a:r>
            <a:r>
              <a:rPr lang="en-GB" dirty="0"/>
              <a:t>, </a:t>
            </a:r>
            <a:r>
              <a:rPr lang="en-GB" dirty="0" err="1"/>
              <a:t>Borugadda</a:t>
            </a:r>
            <a:r>
              <a:rPr lang="en-GB" dirty="0"/>
              <a:t>, and Koshika (2023) the support vector classifier was the most effective method ‘ʼ The support vector regressor is the optimal model based on the evaluation metrics such as R Squared (R^2)of 95.27 %</a:t>
            </a:r>
          </a:p>
          <a:p>
            <a:r>
              <a:rPr lang="en-GB" dirty="0"/>
              <a:t>When predicting the prices of used cars in India, Varshitha, Jahnavi, and Lakshmi (2022)used deep neural networks, linear regression, lasso regression, ridge regression and random forest. Random forest was the most accurate ‘Forest model with a Mean Absolute Error value of 1.0970472 and R2 error value of 0.772584 has given the less error among all the other </a:t>
            </a:r>
            <a:r>
              <a:rPr lang="en-GB" dirty="0" err="1"/>
              <a:t>algorithmsʼ</a:t>
            </a:r>
            <a:endParaRPr lang="en-GB" dirty="0"/>
          </a:p>
        </p:txBody>
      </p:sp>
    </p:spTree>
    <p:extLst>
      <p:ext uri="{BB962C8B-B14F-4D97-AF65-F5344CB8AC3E}">
        <p14:creationId xmlns:p14="http://schemas.microsoft.com/office/powerpoint/2010/main" val="3460501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08462-A3B7-E80E-533E-B650C42BD11C}"/>
              </a:ext>
            </a:extLst>
          </p:cNvPr>
          <p:cNvSpPr>
            <a:spLocks noGrp="1"/>
          </p:cNvSpPr>
          <p:nvPr>
            <p:ph type="title"/>
          </p:nvPr>
        </p:nvSpPr>
        <p:spPr/>
        <p:txBody>
          <a:bodyPr/>
          <a:lstStyle/>
          <a:p>
            <a:r>
              <a:rPr lang="en-GB" dirty="0"/>
              <a:t>                           Results </a:t>
            </a:r>
          </a:p>
        </p:txBody>
      </p:sp>
      <p:sp>
        <p:nvSpPr>
          <p:cNvPr id="3" name="Content Placeholder 2">
            <a:extLst>
              <a:ext uri="{FF2B5EF4-FFF2-40B4-BE49-F238E27FC236}">
                <a16:creationId xmlns:a16="http://schemas.microsoft.com/office/drawing/2014/main" id="{B80E4680-D975-2653-5F24-F172D184D7C5}"/>
              </a:ext>
            </a:extLst>
          </p:cNvPr>
          <p:cNvSpPr>
            <a:spLocks noGrp="1"/>
          </p:cNvSpPr>
          <p:nvPr>
            <p:ph idx="1"/>
          </p:nvPr>
        </p:nvSpPr>
        <p:spPr/>
        <p:txBody>
          <a:bodyPr>
            <a:noAutofit/>
          </a:bodyPr>
          <a:lstStyle/>
          <a:p>
            <a:pPr marL="0" indent="0" algn="l">
              <a:spcBef>
                <a:spcPts val="975"/>
              </a:spcBef>
              <a:spcAft>
                <a:spcPts val="975"/>
              </a:spcAft>
              <a:buNone/>
            </a:pPr>
            <a:r>
              <a:rPr lang="en-GB" sz="2800" b="0" i="0" dirty="0">
                <a:effectLst/>
                <a:latin typeface="Roboto" panose="02000000000000000000" pitchFamily="2" charset="0"/>
              </a:rPr>
              <a:t>Support Vector Regression – R squared of 0.881</a:t>
            </a:r>
          </a:p>
          <a:p>
            <a:pPr marL="0" indent="0" algn="l">
              <a:spcBef>
                <a:spcPts val="975"/>
              </a:spcBef>
              <a:spcAft>
                <a:spcPts val="975"/>
              </a:spcAft>
              <a:buNone/>
            </a:pPr>
            <a:r>
              <a:rPr lang="en-GB" sz="2800" dirty="0" err="1">
                <a:latin typeface="Roboto" panose="02000000000000000000" pitchFamily="2" charset="0"/>
              </a:rPr>
              <a:t>Elasticnet</a:t>
            </a:r>
            <a:r>
              <a:rPr lang="en-GB" sz="2800" dirty="0">
                <a:latin typeface="Roboto" panose="02000000000000000000" pitchFamily="2" charset="0"/>
              </a:rPr>
              <a:t> Linear Regression – 0.772</a:t>
            </a:r>
            <a:endParaRPr lang="en-GB" sz="2800" b="0" i="0" dirty="0">
              <a:effectLst/>
              <a:latin typeface="Roboto" panose="02000000000000000000" pitchFamily="2" charset="0"/>
            </a:endParaRPr>
          </a:p>
          <a:p>
            <a:pPr marL="0" indent="0" algn="l">
              <a:spcBef>
                <a:spcPts val="975"/>
              </a:spcBef>
              <a:spcAft>
                <a:spcPts val="975"/>
              </a:spcAft>
              <a:buNone/>
            </a:pPr>
            <a:r>
              <a:rPr lang="en-GB" sz="2800" dirty="0">
                <a:latin typeface="Roboto" panose="02000000000000000000" pitchFamily="2" charset="0"/>
              </a:rPr>
              <a:t>Linear Regression – R squared – 0.778</a:t>
            </a:r>
            <a:endParaRPr lang="en-GB" sz="2800" b="0" i="0" dirty="0">
              <a:effectLst/>
              <a:latin typeface="Roboto" panose="02000000000000000000" pitchFamily="2" charset="0"/>
            </a:endParaRPr>
          </a:p>
          <a:p>
            <a:pPr marL="0" indent="0" algn="l">
              <a:spcBef>
                <a:spcPts val="975"/>
              </a:spcBef>
              <a:spcAft>
                <a:spcPts val="975"/>
              </a:spcAft>
              <a:buNone/>
            </a:pPr>
            <a:r>
              <a:rPr lang="en-GB" sz="2800" b="0" i="0" dirty="0" err="1">
                <a:effectLst/>
                <a:latin typeface="Roboto" panose="02000000000000000000" pitchFamily="2" charset="0"/>
              </a:rPr>
              <a:t>Randomforest</a:t>
            </a:r>
            <a:r>
              <a:rPr lang="en-GB" sz="2800" b="0" i="0" dirty="0">
                <a:effectLst/>
                <a:latin typeface="Roboto" panose="02000000000000000000" pitchFamily="2" charset="0"/>
              </a:rPr>
              <a:t> Regression – R </a:t>
            </a:r>
            <a:r>
              <a:rPr lang="en-GB" sz="2800" b="0" i="0" dirty="0" err="1">
                <a:effectLst/>
                <a:latin typeface="Roboto" panose="02000000000000000000" pitchFamily="2" charset="0"/>
              </a:rPr>
              <a:t>squred</a:t>
            </a:r>
            <a:r>
              <a:rPr lang="en-GB" sz="2800" b="0" i="0" dirty="0">
                <a:effectLst/>
                <a:latin typeface="Roboto" panose="02000000000000000000" pitchFamily="2" charset="0"/>
              </a:rPr>
              <a:t> of 0.897 </a:t>
            </a:r>
          </a:p>
          <a:p>
            <a:pPr marL="0" indent="0" algn="l">
              <a:spcBef>
                <a:spcPts val="975"/>
              </a:spcBef>
              <a:spcAft>
                <a:spcPts val="975"/>
              </a:spcAft>
              <a:buNone/>
            </a:pPr>
            <a:endParaRPr lang="en-GB" sz="2800" dirty="0">
              <a:latin typeface="Roboto" panose="02000000000000000000" pitchFamily="2" charset="0"/>
            </a:endParaRPr>
          </a:p>
          <a:p>
            <a:pPr marL="0" indent="0" algn="l">
              <a:spcBef>
                <a:spcPts val="975"/>
              </a:spcBef>
              <a:spcAft>
                <a:spcPts val="975"/>
              </a:spcAft>
              <a:buNone/>
            </a:pPr>
            <a:r>
              <a:rPr lang="en-GB" sz="2800" dirty="0">
                <a:latin typeface="Roboto" panose="02000000000000000000" pitchFamily="2" charset="0"/>
              </a:rPr>
              <a:t>The Sentiment feature had a coefficient of 89.97 the 49</a:t>
            </a:r>
            <a:r>
              <a:rPr lang="en-GB" sz="2800" baseline="30000" dirty="0">
                <a:latin typeface="Roboto" panose="02000000000000000000" pitchFamily="2" charset="0"/>
              </a:rPr>
              <a:t>th</a:t>
            </a:r>
            <a:r>
              <a:rPr lang="en-GB" sz="2800" dirty="0">
                <a:latin typeface="Roboto" panose="02000000000000000000" pitchFamily="2" charset="0"/>
              </a:rPr>
              <a:t> most important factor out of 154</a:t>
            </a:r>
            <a:endParaRPr lang="en-GB" sz="2800" b="0" i="0" dirty="0">
              <a:effectLst/>
              <a:latin typeface="Roboto" panose="02000000000000000000" pitchFamily="2" charset="0"/>
            </a:endParaRPr>
          </a:p>
        </p:txBody>
      </p:sp>
    </p:spTree>
    <p:extLst>
      <p:ext uri="{BB962C8B-B14F-4D97-AF65-F5344CB8AC3E}">
        <p14:creationId xmlns:p14="http://schemas.microsoft.com/office/powerpoint/2010/main" val="20014065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96AFB5-A214-A3E9-1688-60518AB220A9}"/>
              </a:ext>
            </a:extLst>
          </p:cNvPr>
          <p:cNvSpPr>
            <a:spLocks noGrp="1"/>
          </p:cNvSpPr>
          <p:nvPr>
            <p:ph type="title"/>
          </p:nvPr>
        </p:nvSpPr>
        <p:spPr/>
        <p:txBody>
          <a:bodyPr/>
          <a:lstStyle/>
          <a:p>
            <a:r>
              <a:rPr lang="en-GB" b="0" i="0" dirty="0">
                <a:solidFill>
                  <a:schemeClr val="tx1"/>
                </a:solidFill>
                <a:effectLst/>
                <a:latin typeface="Roboto" panose="02000000000000000000" pitchFamily="2" charset="0"/>
              </a:rPr>
              <a:t>                         Conclusion</a:t>
            </a:r>
            <a:br>
              <a:rPr lang="en-GB" b="0" i="0" dirty="0">
                <a:solidFill>
                  <a:schemeClr val="tx1"/>
                </a:solidFill>
                <a:effectLst/>
                <a:latin typeface="Roboto" panose="02000000000000000000" pitchFamily="2" charset="0"/>
              </a:rPr>
            </a:br>
            <a:endParaRPr lang="en-GB" dirty="0">
              <a:solidFill>
                <a:schemeClr val="tx1"/>
              </a:solidFill>
            </a:endParaRPr>
          </a:p>
        </p:txBody>
      </p:sp>
      <p:sp>
        <p:nvSpPr>
          <p:cNvPr id="3" name="Content Placeholder 2">
            <a:extLst>
              <a:ext uri="{FF2B5EF4-FFF2-40B4-BE49-F238E27FC236}">
                <a16:creationId xmlns:a16="http://schemas.microsoft.com/office/drawing/2014/main" id="{F2E32821-C11E-C322-C5D2-158A71E7C051}"/>
              </a:ext>
            </a:extLst>
          </p:cNvPr>
          <p:cNvSpPr>
            <a:spLocks noGrp="1"/>
          </p:cNvSpPr>
          <p:nvPr>
            <p:ph idx="1"/>
          </p:nvPr>
        </p:nvSpPr>
        <p:spPr/>
        <p:txBody>
          <a:bodyPr/>
          <a:lstStyle/>
          <a:p>
            <a:r>
              <a:rPr lang="en-GB" dirty="0"/>
              <a:t>The prices of cars on used car websites can be accurately predicted using machine learning</a:t>
            </a:r>
          </a:p>
          <a:p>
            <a:endParaRPr lang="en-GB" dirty="0"/>
          </a:p>
          <a:p>
            <a:r>
              <a:rPr lang="en-GB" dirty="0" err="1"/>
              <a:t>Randomforest</a:t>
            </a:r>
            <a:r>
              <a:rPr lang="en-GB" dirty="0"/>
              <a:t> regression is the best machine learning model type for predicting car prices using data from used car websites </a:t>
            </a:r>
          </a:p>
          <a:p>
            <a:endParaRPr lang="en-GB" dirty="0"/>
          </a:p>
          <a:p>
            <a:r>
              <a:rPr lang="en-GB" dirty="0"/>
              <a:t>Sentiment analysis of social media data has the potential to improve used car price machine learning prediction models but more research is needed</a:t>
            </a:r>
          </a:p>
        </p:txBody>
      </p:sp>
    </p:spTree>
    <p:extLst>
      <p:ext uri="{BB962C8B-B14F-4D97-AF65-F5344CB8AC3E}">
        <p14:creationId xmlns:p14="http://schemas.microsoft.com/office/powerpoint/2010/main" val="29641883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F8EFAF-B75B-54C4-1BCB-A00720E80699}"/>
              </a:ext>
            </a:extLst>
          </p:cNvPr>
          <p:cNvSpPr>
            <a:spLocks noGrp="1"/>
          </p:cNvSpPr>
          <p:nvPr>
            <p:ph type="title"/>
          </p:nvPr>
        </p:nvSpPr>
        <p:spPr/>
        <p:txBody>
          <a:bodyPr/>
          <a:lstStyle/>
          <a:p>
            <a:r>
              <a:rPr lang="en-GB" dirty="0"/>
              <a:t>                    References</a:t>
            </a:r>
          </a:p>
        </p:txBody>
      </p:sp>
      <p:sp>
        <p:nvSpPr>
          <p:cNvPr id="3" name="Content Placeholder 2">
            <a:extLst>
              <a:ext uri="{FF2B5EF4-FFF2-40B4-BE49-F238E27FC236}">
                <a16:creationId xmlns:a16="http://schemas.microsoft.com/office/drawing/2014/main" id="{7471A9E6-EC44-1EDA-B641-5BD1E8B83766}"/>
              </a:ext>
            </a:extLst>
          </p:cNvPr>
          <p:cNvSpPr>
            <a:spLocks noGrp="1"/>
          </p:cNvSpPr>
          <p:nvPr>
            <p:ph idx="1"/>
          </p:nvPr>
        </p:nvSpPr>
        <p:spPr/>
        <p:txBody>
          <a:bodyPr/>
          <a:lstStyle/>
          <a:p>
            <a:r>
              <a:rPr lang="en-GB" sz="1200" dirty="0"/>
              <a:t>Kalpana, G., Durga, A.K., Reddy, T.A. and Karuna, G., 2022. Predicting the Price of 31 Pre-Owned Cars Using Machine Learning and Data Science. International Journal for Research in Applied Science &amp; Engineering Technology IJRASET , 10 (VII), pp.14681476. Available at: https://doi.org/10.22214/ijraset.2022.45469 (23 June 2024)(Accessed</a:t>
            </a:r>
          </a:p>
          <a:p>
            <a:r>
              <a:rPr lang="en-GB" sz="1200" dirty="0" err="1"/>
              <a:t>Shaprapawad</a:t>
            </a:r>
            <a:r>
              <a:rPr lang="en-GB" sz="1200" dirty="0"/>
              <a:t>, S., </a:t>
            </a:r>
            <a:r>
              <a:rPr lang="en-GB" sz="1200" dirty="0" err="1"/>
              <a:t>Borugadda</a:t>
            </a:r>
            <a:r>
              <a:rPr lang="en-GB" sz="1200" dirty="0"/>
              <a:t>, P. and Koshika, N., 2023. Car Price Prediction: An Application of Machine Learning. Proceedings of the International Conference on Inventive Computation Technologies (ICICT 2023) . Available at: https://www.ieee.org (Accessed 23 June 2024) 4o )</a:t>
            </a:r>
          </a:p>
          <a:p>
            <a:r>
              <a:rPr lang="en-GB" sz="1400" dirty="0"/>
              <a:t>Varshitha, J., Jahnavi, K. and Lakshmi, C., 2022. Prediction Of Used Car Prices Using Artificial Neural Networks And Machine Learning. 2022 International Conference on Computer Communication and Informatics ICCCI, Jan. 2527, Coimbatore, India. Available at: 32 https://www.ieee.org (Accessed 23 June 2024)</a:t>
            </a:r>
          </a:p>
        </p:txBody>
      </p:sp>
    </p:spTree>
    <p:extLst>
      <p:ext uri="{BB962C8B-B14F-4D97-AF65-F5344CB8AC3E}">
        <p14:creationId xmlns:p14="http://schemas.microsoft.com/office/powerpoint/2010/main" val="246825268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5A8773FDBABA54882F21F71B8F4A3DA" ma:contentTypeVersion="10" ma:contentTypeDescription="Create a new document." ma:contentTypeScope="" ma:versionID="2da82805030ce09416d6f089979a2e34">
  <xsd:schema xmlns:xsd="http://www.w3.org/2001/XMLSchema" xmlns:xs="http://www.w3.org/2001/XMLSchema" xmlns:p="http://schemas.microsoft.com/office/2006/metadata/properties" xmlns:ns3="1fcb5a39-9389-47a6-9106-47fbd4cbfd61" targetNamespace="http://schemas.microsoft.com/office/2006/metadata/properties" ma:root="true" ma:fieldsID="2f37b3007ceea4406a3036cccbfba3f3" ns3:_="">
    <xsd:import namespace="1fcb5a39-9389-47a6-9106-47fbd4cbfd61"/>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fcb5a39-9389-47a6-9106-47fbd4cbfd61"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1fcb5a39-9389-47a6-9106-47fbd4cbfd61" xsi:nil="true"/>
  </documentManagement>
</p:properties>
</file>

<file path=customXml/itemProps1.xml><?xml version="1.0" encoding="utf-8"?>
<ds:datastoreItem xmlns:ds="http://schemas.openxmlformats.org/officeDocument/2006/customXml" ds:itemID="{689D93EF-0F56-4777-A0CD-29E8279CF0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fcb5a39-9389-47a6-9106-47fbd4cbfd6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162787-7AA1-4874-9D32-12D3F3F73EC8}">
  <ds:schemaRefs>
    <ds:schemaRef ds:uri="http://schemas.microsoft.com/sharepoint/v3/contenttype/forms"/>
  </ds:schemaRefs>
</ds:datastoreItem>
</file>

<file path=customXml/itemProps3.xml><?xml version="1.0" encoding="utf-8"?>
<ds:datastoreItem xmlns:ds="http://schemas.openxmlformats.org/officeDocument/2006/customXml" ds:itemID="{613593A3-2654-4B16-9A38-EF4FD023C0B4}">
  <ds:schemaRefs>
    <ds:schemaRef ds:uri="http://schemas.microsoft.com/office/2006/metadata/properties"/>
    <ds:schemaRef ds:uri="http://schemas.microsoft.com/office/2006/documentManagement/types"/>
    <ds:schemaRef ds:uri="http://purl.org/dc/dcmitype/"/>
    <ds:schemaRef ds:uri="http://purl.org/dc/elements/1.1/"/>
    <ds:schemaRef ds:uri="http://schemas.microsoft.com/office/infopath/2007/PartnerControls"/>
    <ds:schemaRef ds:uri="http://schemas.openxmlformats.org/package/2006/metadata/core-properties"/>
    <ds:schemaRef ds:uri="1fcb5a39-9389-47a6-9106-47fbd4cbfd61"/>
    <ds:schemaRef ds:uri="http://www.w3.org/XML/1998/namespace"/>
    <ds:schemaRef ds:uri="http://purl.org/dc/terms/"/>
  </ds:schemaRefs>
</ds:datastoreItem>
</file>

<file path=docProps/app.xml><?xml version="1.0" encoding="utf-8"?>
<Properties xmlns="http://schemas.openxmlformats.org/officeDocument/2006/extended-properties" xmlns:vt="http://schemas.openxmlformats.org/officeDocument/2006/docPropsVTypes">
  <Template>Ion</Template>
  <TotalTime>303</TotalTime>
  <Words>625</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Century Gothic</vt:lpstr>
      <vt:lpstr>Lucida Sans</vt:lpstr>
      <vt:lpstr>Roboto</vt:lpstr>
      <vt:lpstr>Tw Cen MT</vt:lpstr>
      <vt:lpstr>Wingdings 3</vt:lpstr>
      <vt:lpstr>Ion</vt:lpstr>
      <vt:lpstr>   Lorcan O’Mahony 20003866 Building a price prediction model for used cars in        Ireland using a combination of machine learning and sentiment analysis                 Problem Statement   Consumers often pay too much money for used cars relative to their value.   The goal  of this research is to see if it is possible to use machine learning to predict the true  value of a used car so consumers are more informed when making their car purchase and  when selling their car online  </vt:lpstr>
      <vt:lpstr>                    Methodology</vt:lpstr>
      <vt:lpstr>                       Literature Review </vt:lpstr>
      <vt:lpstr>                           Results </vt:lpstr>
      <vt:lpstr>                         Conclusion </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LORCAN O MAHONY - STUDENT</dc:creator>
  <cp:lastModifiedBy>LORCAN O MAHONY - STUDENT</cp:lastModifiedBy>
  <cp:revision>2</cp:revision>
  <dcterms:created xsi:type="dcterms:W3CDTF">2025-05-13T14:14:45Z</dcterms:created>
  <dcterms:modified xsi:type="dcterms:W3CDTF">2025-05-13T19:17:57Z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0x010100B5A8773FDBABA54882F21F71B8F4A3DA</vt:lpwstr>
  </property>
</Properties>
</file>