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250188" y="3329266"/>
            <a:ext cx="14913862" cy="240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0"/>
              </a:lnSpc>
            </a:pPr>
            <a:r>
              <a:rPr lang="en-US" sz="10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Affordable Automated Blood Grouping Machine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2932" y="7008718"/>
            <a:ext cx="14913862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Revolutionizing Diagnostics with Microfluidic Technology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8492" y="3744846"/>
            <a:ext cx="1989406" cy="3593581"/>
          </a:xfrm>
          <a:custGeom>
            <a:avLst/>
            <a:gdLst/>
            <a:ahLst/>
            <a:cxnLst/>
            <a:rect r="r" b="b" t="t" l="l"/>
            <a:pathLst>
              <a:path h="3593581" w="1989406">
                <a:moveTo>
                  <a:pt x="0" y="0"/>
                </a:moveTo>
                <a:lnTo>
                  <a:pt x="1989406" y="0"/>
                </a:lnTo>
                <a:lnTo>
                  <a:pt x="1989406" y="3593581"/>
                </a:lnTo>
                <a:lnTo>
                  <a:pt x="0" y="359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49569" y="3648440"/>
            <a:ext cx="2495990" cy="3786393"/>
          </a:xfrm>
          <a:custGeom>
            <a:avLst/>
            <a:gdLst/>
            <a:ahLst/>
            <a:cxnLst/>
            <a:rect r="r" b="b" t="t" l="l"/>
            <a:pathLst>
              <a:path h="3786393" w="2495990">
                <a:moveTo>
                  <a:pt x="0" y="0"/>
                </a:moveTo>
                <a:lnTo>
                  <a:pt x="2495990" y="0"/>
                </a:lnTo>
                <a:lnTo>
                  <a:pt x="2495990" y="3786393"/>
                </a:lnTo>
                <a:lnTo>
                  <a:pt x="0" y="3786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6810" y="3744846"/>
            <a:ext cx="1934563" cy="3593581"/>
          </a:xfrm>
          <a:custGeom>
            <a:avLst/>
            <a:gdLst/>
            <a:ahLst/>
            <a:cxnLst/>
            <a:rect r="r" b="b" t="t" l="l"/>
            <a:pathLst>
              <a:path h="3593581" w="1934563">
                <a:moveTo>
                  <a:pt x="0" y="0"/>
                </a:moveTo>
                <a:lnTo>
                  <a:pt x="1934564" y="0"/>
                </a:lnTo>
                <a:lnTo>
                  <a:pt x="1934564" y="3593581"/>
                </a:lnTo>
                <a:lnTo>
                  <a:pt x="0" y="3593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8743" y="3744846"/>
            <a:ext cx="1914660" cy="3593581"/>
          </a:xfrm>
          <a:custGeom>
            <a:avLst/>
            <a:gdLst/>
            <a:ahLst/>
            <a:cxnLst/>
            <a:rect r="r" b="b" t="t" l="l"/>
            <a:pathLst>
              <a:path h="3593581" w="1914660">
                <a:moveTo>
                  <a:pt x="0" y="0"/>
                </a:moveTo>
                <a:lnTo>
                  <a:pt x="1914660" y="0"/>
                </a:lnTo>
                <a:lnTo>
                  <a:pt x="1914660" y="3593581"/>
                </a:lnTo>
                <a:lnTo>
                  <a:pt x="0" y="35935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25590" y="3823015"/>
            <a:ext cx="1963353" cy="3437243"/>
          </a:xfrm>
          <a:custGeom>
            <a:avLst/>
            <a:gdLst/>
            <a:ahLst/>
            <a:cxnLst/>
            <a:rect r="r" b="b" t="t" l="l"/>
            <a:pathLst>
              <a:path h="3437243" w="1963353">
                <a:moveTo>
                  <a:pt x="0" y="0"/>
                </a:moveTo>
                <a:lnTo>
                  <a:pt x="1963353" y="0"/>
                </a:lnTo>
                <a:lnTo>
                  <a:pt x="1963353" y="3437243"/>
                </a:lnTo>
                <a:lnTo>
                  <a:pt x="0" y="3437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55598" y="857250"/>
            <a:ext cx="657680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is 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7462" y="7522313"/>
            <a:ext cx="3410097" cy="43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Asutosh Chouhan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30869" y="7546204"/>
            <a:ext cx="3410097" cy="43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Agamjot K Choudhary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99043" y="7546204"/>
            <a:ext cx="3410097" cy="43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Namit Singh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40344" y="7546204"/>
            <a:ext cx="3410097" cy="43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Jatin Santosh Naik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50441" y="7522313"/>
            <a:ext cx="3410097" cy="43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Ayushman Das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309069" y="2495668"/>
            <a:ext cx="0" cy="3183128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815026" y="1563996"/>
            <a:ext cx="6444274" cy="8229600"/>
            <a:chOff x="0" y="0"/>
            <a:chExt cx="8592365" cy="109728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13294" t="0" r="13294" b="0"/>
            <a:stretch>
              <a:fillRect/>
            </a:stretch>
          </p:blipFill>
          <p:spPr>
            <a:xfrm flipH="false" flipV="false">
              <a:off x="0" y="0"/>
              <a:ext cx="8592365" cy="109728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746563" y="6341827"/>
            <a:ext cx="9302074" cy="318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15"/>
              </a:lnSpc>
            </a:pPr>
            <a:r>
              <a:rPr lang="en-US" sz="1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Driving Force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617" y="2476618"/>
            <a:ext cx="7401965" cy="320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215"/>
              </a:lnSpc>
              <a:buFont typeface="Arial"/>
              <a:buChar char="•"/>
            </a:pPr>
            <a:r>
              <a:rPr lang="en-US" sz="33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For faster emergency response.</a:t>
            </a:r>
          </a:p>
          <a:p>
            <a:pPr algn="l" marL="734056" indent="-367028" lvl="1">
              <a:lnSpc>
                <a:spcPts val="4215"/>
              </a:lnSpc>
              <a:buFont typeface="Arial"/>
              <a:buChar char="•"/>
            </a:pPr>
            <a:r>
              <a:rPr lang="en-US" sz="33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Low Cost.</a:t>
            </a:r>
          </a:p>
          <a:p>
            <a:pPr algn="l" marL="734056" indent="-367028" lvl="1">
              <a:lnSpc>
                <a:spcPts val="4215"/>
              </a:lnSpc>
              <a:buFont typeface="Arial"/>
              <a:buChar char="•"/>
            </a:pPr>
            <a:r>
              <a:rPr lang="en-US" sz="33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Reducing the possibility of human errors. </a:t>
            </a:r>
          </a:p>
          <a:p>
            <a:pPr algn="l" marL="734056" indent="-367028" lvl="1">
              <a:lnSpc>
                <a:spcPts val="4215"/>
              </a:lnSpc>
              <a:buFont typeface="Arial"/>
              <a:buChar char="•"/>
            </a:pPr>
            <a:r>
              <a:rPr lang="en-US" sz="33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Rapid screening in public health initiatives.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641" y="330329"/>
            <a:ext cx="1778188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: Developing a low cost, automatic blood grouping machine for quick, efficient and resource limited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21492" y="765352"/>
            <a:ext cx="4084" cy="5439307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6068564" y="4186561"/>
            <a:ext cx="0" cy="4036197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21492" y="6160361"/>
            <a:ext cx="0" cy="3008761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677889" y="2480719"/>
            <a:ext cx="6335016" cy="4609734"/>
          </a:xfrm>
          <a:custGeom>
            <a:avLst/>
            <a:gdLst/>
            <a:ahLst/>
            <a:cxnLst/>
            <a:rect r="r" b="b" t="t" l="l"/>
            <a:pathLst>
              <a:path h="4609734" w="6335016">
                <a:moveTo>
                  <a:pt x="0" y="0"/>
                </a:moveTo>
                <a:lnTo>
                  <a:pt x="6335016" y="0"/>
                </a:lnTo>
                <a:lnTo>
                  <a:pt x="6335016" y="4609734"/>
                </a:lnTo>
                <a:lnTo>
                  <a:pt x="0" y="460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55714" y="7404211"/>
            <a:ext cx="2557192" cy="2276180"/>
          </a:xfrm>
          <a:custGeom>
            <a:avLst/>
            <a:gdLst/>
            <a:ahLst/>
            <a:cxnLst/>
            <a:rect r="r" b="b" t="t" l="l"/>
            <a:pathLst>
              <a:path h="2276180" w="2557192">
                <a:moveTo>
                  <a:pt x="0" y="0"/>
                </a:moveTo>
                <a:lnTo>
                  <a:pt x="2557191" y="0"/>
                </a:lnTo>
                <a:lnTo>
                  <a:pt x="2557191" y="2276180"/>
                </a:lnTo>
                <a:lnTo>
                  <a:pt x="0" y="2276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218" t="-14083" r="-5413" b="-128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77889" y="7404211"/>
            <a:ext cx="2519959" cy="2276180"/>
          </a:xfrm>
          <a:custGeom>
            <a:avLst/>
            <a:gdLst/>
            <a:ahLst/>
            <a:cxnLst/>
            <a:rect r="r" b="b" t="t" l="l"/>
            <a:pathLst>
              <a:path h="2276180" w="2519959">
                <a:moveTo>
                  <a:pt x="0" y="0"/>
                </a:moveTo>
                <a:lnTo>
                  <a:pt x="2519960" y="0"/>
                </a:lnTo>
                <a:lnTo>
                  <a:pt x="2519960" y="2276180"/>
                </a:lnTo>
                <a:lnTo>
                  <a:pt x="0" y="2276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98" t="-13353" r="-121531" b="-1097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45077" y="696768"/>
            <a:ext cx="15487962" cy="171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5"/>
              </a:lnSpc>
            </a:pPr>
            <a:r>
              <a:rPr lang="en-US" sz="1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5077" y="3144066"/>
            <a:ext cx="4505500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 b="true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Microfluidic Chip Technology</a:t>
            </a:r>
          </a:p>
          <a:p>
            <a:pPr algn="l">
              <a:lnSpc>
                <a:spcPts val="2674"/>
              </a:lnSpc>
            </a:pPr>
          </a:p>
          <a:p>
            <a:pPr algn="l">
              <a:lnSpc>
                <a:spcPts val="267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63064" y="3814036"/>
            <a:ext cx="4505500" cy="201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Uses microfluidic chips to handle small volumes of blood and reagents.</a:t>
            </a:r>
          </a:p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Ensures precise mixing and reaction conditions.</a:t>
            </a:r>
          </a:p>
          <a:p>
            <a:pPr algn="l">
              <a:lnSpc>
                <a:spcPts val="267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150577" y="5360584"/>
            <a:ext cx="3917712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Fully automates the blood grouping process, reducing the need for skilled technicians.</a:t>
            </a:r>
          </a:p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Manages fluid flow and reaction automatically.</a:t>
            </a:r>
          </a:p>
          <a:p>
            <a:pPr algn="l">
              <a:lnSpc>
                <a:spcPts val="267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88975" y="6525531"/>
            <a:ext cx="4505500" cy="234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Integrates sensors or cameras to detect agglutination reactions.</a:t>
            </a:r>
          </a:p>
          <a:p>
            <a:pPr algn="l" marL="539749" indent="-269875" lvl="1">
              <a:lnSpc>
                <a:spcPts val="2674"/>
              </a:lnSpc>
              <a:buFont typeface="Arial"/>
              <a:buChar char="•"/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Provides rapid and accurate blood type identification.</a:t>
            </a:r>
          </a:p>
          <a:p>
            <a:pPr algn="l">
              <a:lnSpc>
                <a:spcPts val="267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332600" y="4814161"/>
            <a:ext cx="4505500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 b="true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Automation</a:t>
            </a:r>
          </a:p>
          <a:p>
            <a:pPr algn="l">
              <a:lnSpc>
                <a:spcPts val="2674"/>
              </a:lnSpc>
            </a:pPr>
          </a:p>
          <a:p>
            <a:pPr algn="l">
              <a:lnSpc>
                <a:spcPts val="267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7100" y="5855561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Optical Detection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1338" y="790385"/>
            <a:ext cx="15487962" cy="7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7"/>
              </a:lnSpc>
            </a:pPr>
            <a:r>
              <a:rPr lang="en-US" b="true" sz="5900" spc="13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 of Function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700" y="1123950"/>
            <a:ext cx="1006565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695714" y="1764724"/>
            <a:ext cx="6896572" cy="8149568"/>
          </a:xfrm>
          <a:custGeom>
            <a:avLst/>
            <a:gdLst/>
            <a:ahLst/>
            <a:cxnLst/>
            <a:rect r="r" b="b" t="t" l="l"/>
            <a:pathLst>
              <a:path h="8149568" w="6896572">
                <a:moveTo>
                  <a:pt x="0" y="0"/>
                </a:moveTo>
                <a:lnTo>
                  <a:pt x="6896572" y="0"/>
                </a:lnTo>
                <a:lnTo>
                  <a:pt x="6896572" y="8149568"/>
                </a:lnTo>
                <a:lnTo>
                  <a:pt x="0" y="814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90712" y="2300405"/>
            <a:ext cx="5997849" cy="6029029"/>
            <a:chOff x="0" y="0"/>
            <a:chExt cx="7997133" cy="803870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40310" b="0"/>
            <a:stretch>
              <a:fillRect/>
            </a:stretch>
          </p:blipFill>
          <p:spPr>
            <a:xfrm flipH="false" flipV="false">
              <a:off x="0" y="0"/>
              <a:ext cx="7997133" cy="8038705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634083" y="596837"/>
            <a:ext cx="16625217" cy="110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3"/>
              </a:lnSpc>
            </a:pPr>
            <a:r>
              <a:rPr lang="en-US" sz="8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 and Scalabilty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4083" y="2747010"/>
            <a:ext cx="8138071" cy="482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3210"/>
              </a:lnSpc>
              <a:buFont typeface="Arial"/>
              <a:buChar char="•"/>
            </a:pPr>
            <a:r>
              <a:rPr lang="en-US" sz="30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We are making this microfludic chip for the world. It will revolutionalize blood grouping over the globe, by</a:t>
            </a:r>
          </a:p>
          <a:p>
            <a:pPr algn="l" marL="647702" indent="-323851" lvl="1">
              <a:lnSpc>
                <a:spcPts val="3210"/>
              </a:lnSpc>
              <a:buFont typeface="Arial"/>
              <a:buChar char="•"/>
            </a:pPr>
            <a:r>
              <a:rPr lang="en-US" sz="30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Affordability: we can print these microfludics chips on a very afforadable rate .</a:t>
            </a:r>
          </a:p>
          <a:p>
            <a:pPr algn="l" marL="647702" indent="-323851" lvl="1">
              <a:lnSpc>
                <a:spcPts val="3210"/>
              </a:lnSpc>
              <a:buFont typeface="Arial"/>
              <a:buChar char="•"/>
            </a:pPr>
            <a:r>
              <a:rPr lang="en-US" sz="30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These chips can provide reliable blood typing where excess to traditional laboratory is limited.</a:t>
            </a:r>
          </a:p>
          <a:p>
            <a:pPr algn="l" marL="647702" indent="-323851" lvl="1">
              <a:lnSpc>
                <a:spcPts val="3210"/>
              </a:lnSpc>
              <a:buFont typeface="Arial"/>
              <a:buChar char="•"/>
            </a:pPr>
            <a:r>
              <a:rPr lang="en-US" sz="30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Enhancing diagnostic efficiency by quicker analysis , facilitating timely decision making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59901" y="2093515"/>
            <a:ext cx="7312485" cy="7312485"/>
          </a:xfrm>
          <a:custGeom>
            <a:avLst/>
            <a:gdLst/>
            <a:ahLst/>
            <a:cxnLst/>
            <a:rect r="r" b="b" t="t" l="l"/>
            <a:pathLst>
              <a:path h="7312485" w="7312485">
                <a:moveTo>
                  <a:pt x="0" y="0"/>
                </a:moveTo>
                <a:lnTo>
                  <a:pt x="7312485" y="0"/>
                </a:lnTo>
                <a:lnTo>
                  <a:pt x="7312485" y="7312486"/>
                </a:lnTo>
                <a:lnTo>
                  <a:pt x="0" y="7312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47053"/>
            <a:ext cx="7706107" cy="611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989" indent="-351995" lvl="1">
              <a:lnSpc>
                <a:spcPts val="3488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Integration with Other Diagnostic Tools: </a:t>
            </a:r>
            <a:r>
              <a:rPr lang="en-US" sz="32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Discuss potential additions, such as hemoglobin testing.</a:t>
            </a:r>
          </a:p>
          <a:p>
            <a:pPr algn="l">
              <a:lnSpc>
                <a:spcPts val="3488"/>
              </a:lnSpc>
            </a:pPr>
          </a:p>
          <a:p>
            <a:pPr algn="l" marL="703989" indent="-351995" lvl="1">
              <a:lnSpc>
                <a:spcPts val="3488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Mobile Connectivity and Data Analysis: </a:t>
            </a:r>
            <a:r>
              <a:rPr lang="en-US" sz="32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Talk about the possibility of adding Bluetooth or Wifi for app integration and data storage.</a:t>
            </a:r>
          </a:p>
          <a:p>
            <a:pPr algn="l">
              <a:lnSpc>
                <a:spcPts val="3488"/>
              </a:lnSpc>
            </a:pPr>
          </a:p>
          <a:p>
            <a:pPr algn="l" marL="703989" indent="-351995" lvl="1">
              <a:lnSpc>
                <a:spcPts val="3488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Friendly Experience Improvements:                          </a:t>
            </a:r>
            <a:r>
              <a:rPr lang="en-US" sz="32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Mention potential upgrades like touchscreen interfaces and built-in tutorials.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083" y="596837"/>
            <a:ext cx="16625217" cy="110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3"/>
              </a:lnSpc>
            </a:pPr>
            <a:r>
              <a:rPr lang="en-US" sz="8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Enhancements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5438" y="2973851"/>
            <a:ext cx="14913862" cy="51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79"/>
              </a:lnSpc>
            </a:pPr>
            <a:r>
              <a:rPr lang="en-US" sz="2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</a:t>
            </a:r>
          </a:p>
          <a:p>
            <a:pPr algn="l">
              <a:lnSpc>
                <a:spcPts val="19579"/>
              </a:lnSpc>
            </a:pPr>
            <a:r>
              <a:rPr lang="en-US" sz="2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You!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2545" y="8760618"/>
            <a:ext cx="1089431" cy="865603"/>
          </a:xfrm>
          <a:custGeom>
            <a:avLst/>
            <a:gdLst/>
            <a:ahLst/>
            <a:cxnLst/>
            <a:rect r="r" b="b" t="t" l="l"/>
            <a:pathLst>
              <a:path h="865603" w="1089431">
                <a:moveTo>
                  <a:pt x="0" y="0"/>
                </a:moveTo>
                <a:lnTo>
                  <a:pt x="1089431" y="0"/>
                </a:lnTo>
                <a:lnTo>
                  <a:pt x="1089431" y="865603"/>
                </a:lnTo>
                <a:lnTo>
                  <a:pt x="0" y="86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DAGRLAJCH3U</dc:identifier>
  <dcterms:modified xsi:type="dcterms:W3CDTF">2011-08-01T06:04:30Z</dcterms:modified>
  <cp:revision>1</cp:revision>
  <dc:title>White Minimalist Marketing Strategy Presentation</dc:title>
</cp:coreProperties>
</file>