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19D6F-9F3E-41CC-88F9-DA8608C66C42}" v="10" dt="2024-08-26T09:49:25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58" y="4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utosh Chouhan" userId="adf08d9641c7800c" providerId="LiveId" clId="{EDD19D6F-9F3E-41CC-88F9-DA8608C66C42}"/>
    <pc:docChg chg="undo custSel modSld">
      <pc:chgData name="Asutosh Chouhan" userId="adf08d9641c7800c" providerId="LiveId" clId="{EDD19D6F-9F3E-41CC-88F9-DA8608C66C42}" dt="2024-08-26T09:49:27.783" v="547" actId="478"/>
      <pc:docMkLst>
        <pc:docMk/>
      </pc:docMkLst>
      <pc:sldChg chg="addSp modSp mod">
        <pc:chgData name="Asutosh Chouhan" userId="adf08d9641c7800c" providerId="LiveId" clId="{EDD19D6F-9F3E-41CC-88F9-DA8608C66C42}" dt="2024-08-26T09:02:54.476" v="111" actId="1035"/>
        <pc:sldMkLst>
          <pc:docMk/>
          <pc:sldMk cId="0" sldId="281"/>
        </pc:sldMkLst>
        <pc:spChg chg="add">
          <ac:chgData name="Asutosh Chouhan" userId="adf08d9641c7800c" providerId="LiveId" clId="{EDD19D6F-9F3E-41CC-88F9-DA8608C66C42}" dt="2024-08-26T09:01:47.782" v="96"/>
          <ac:spMkLst>
            <pc:docMk/>
            <pc:sldMk cId="0" sldId="281"/>
            <ac:spMk id="5" creationId="{603FEA21-CE3F-D747-6132-99DD08A0C7B6}"/>
          </ac:spMkLst>
        </pc:spChg>
        <pc:spChg chg="mod">
          <ac:chgData name="Asutosh Chouhan" userId="adf08d9641c7800c" providerId="LiveId" clId="{EDD19D6F-9F3E-41CC-88F9-DA8608C66C42}" dt="2024-08-26T08:51:28.064" v="25" actId="1076"/>
          <ac:spMkLst>
            <pc:docMk/>
            <pc:sldMk cId="0" sldId="281"/>
            <ac:spMk id="6" creationId="{00000000-0000-0000-0000-000000000000}"/>
          </ac:spMkLst>
        </pc:spChg>
        <pc:spChg chg="mod">
          <ac:chgData name="Asutosh Chouhan" userId="adf08d9641c7800c" providerId="LiveId" clId="{EDD19D6F-9F3E-41CC-88F9-DA8608C66C42}" dt="2024-08-26T08:51:28.064" v="25" actId="1076"/>
          <ac:spMkLst>
            <pc:docMk/>
            <pc:sldMk cId="0" sldId="281"/>
            <ac:spMk id="7" creationId="{00000000-0000-0000-0000-000000000000}"/>
          </ac:spMkLst>
        </pc:spChg>
        <pc:spChg chg="mod">
          <ac:chgData name="Asutosh Chouhan" userId="adf08d9641c7800c" providerId="LiveId" clId="{EDD19D6F-9F3E-41CC-88F9-DA8608C66C42}" dt="2024-08-26T08:51:28.064" v="25" actId="1076"/>
          <ac:spMkLst>
            <pc:docMk/>
            <pc:sldMk cId="0" sldId="281"/>
            <ac:spMk id="9" creationId="{00000000-0000-0000-0000-000000000000}"/>
          </ac:spMkLst>
        </pc:spChg>
        <pc:spChg chg="mod">
          <ac:chgData name="Asutosh Chouhan" userId="adf08d9641c7800c" providerId="LiveId" clId="{EDD19D6F-9F3E-41CC-88F9-DA8608C66C42}" dt="2024-08-26T08:52:18.137" v="39" actId="1076"/>
          <ac:spMkLst>
            <pc:docMk/>
            <pc:sldMk cId="0" sldId="281"/>
            <ac:spMk id="15361" creationId="{00000000-0000-0000-0000-000000000000}"/>
          </ac:spMkLst>
        </pc:spChg>
        <pc:spChg chg="mod">
          <ac:chgData name="Asutosh Chouhan" userId="adf08d9641c7800c" providerId="LiveId" clId="{EDD19D6F-9F3E-41CC-88F9-DA8608C66C42}" dt="2024-08-26T09:02:54.476" v="111" actId="1035"/>
          <ac:spMkLst>
            <pc:docMk/>
            <pc:sldMk cId="0" sldId="281"/>
            <ac:spMk id="15362" creationId="{00000000-0000-0000-0000-000000000000}"/>
          </ac:spMkLst>
        </pc:spChg>
      </pc:sldChg>
      <pc:sldChg chg="addSp modSp mod">
        <pc:chgData name="Asutosh Chouhan" userId="adf08d9641c7800c" providerId="LiveId" clId="{EDD19D6F-9F3E-41CC-88F9-DA8608C66C42}" dt="2024-08-26T09:11:35.504" v="225" actId="1076"/>
        <pc:sldMkLst>
          <pc:docMk/>
          <pc:sldMk cId="0" sldId="290"/>
        </pc:sldMkLst>
        <pc:spChg chg="mod">
          <ac:chgData name="Asutosh Chouhan" userId="adf08d9641c7800c" providerId="LiveId" clId="{EDD19D6F-9F3E-41CC-88F9-DA8608C66C42}" dt="2024-08-26T09:10:55.912" v="217" actId="1037"/>
          <ac:spMkLst>
            <pc:docMk/>
            <pc:sldMk cId="0" sldId="290"/>
            <ac:spMk id="17410" creationId="{00000000-0000-0000-0000-000000000000}"/>
          </ac:spMkLst>
        </pc:spChg>
        <pc:picChg chg="add mod ord modCrop">
          <ac:chgData name="Asutosh Chouhan" userId="adf08d9641c7800c" providerId="LiveId" clId="{EDD19D6F-9F3E-41CC-88F9-DA8608C66C42}" dt="2024-08-26T09:11:35.504" v="225" actId="1076"/>
          <ac:picMkLst>
            <pc:docMk/>
            <pc:sldMk cId="0" sldId="290"/>
            <ac:picMk id="3" creationId="{B44ABEC0-90BC-8C21-D7E3-0BD598DB97AA}"/>
          </ac:picMkLst>
        </pc:picChg>
      </pc:sldChg>
      <pc:sldChg chg="modSp mod">
        <pc:chgData name="Asutosh Chouhan" userId="adf08d9641c7800c" providerId="LiveId" clId="{EDD19D6F-9F3E-41CC-88F9-DA8608C66C42}" dt="2024-08-26T09:49:12.499" v="493" actId="12"/>
        <pc:sldMkLst>
          <pc:docMk/>
          <pc:sldMk cId="3753387913" sldId="293"/>
        </pc:sldMkLst>
        <pc:spChg chg="mod">
          <ac:chgData name="Asutosh Chouhan" userId="adf08d9641c7800c" providerId="LiveId" clId="{EDD19D6F-9F3E-41CC-88F9-DA8608C66C42}" dt="2024-08-26T09:49:12.499" v="493" actId="12"/>
          <ac:spMkLst>
            <pc:docMk/>
            <pc:sldMk cId="3753387913" sldId="293"/>
            <ac:spMk id="17410" creationId="{00000000-0000-0000-0000-000000000000}"/>
          </ac:spMkLst>
        </pc:spChg>
      </pc:sldChg>
      <pc:sldChg chg="modSp mod">
        <pc:chgData name="Asutosh Chouhan" userId="adf08d9641c7800c" providerId="LiveId" clId="{EDD19D6F-9F3E-41CC-88F9-DA8608C66C42}" dt="2024-08-26T09:38:08.821" v="477" actId="255"/>
        <pc:sldMkLst>
          <pc:docMk/>
          <pc:sldMk cId="2997144140" sldId="294"/>
        </pc:sldMkLst>
        <pc:spChg chg="mod">
          <ac:chgData name="Asutosh Chouhan" userId="adf08d9641c7800c" providerId="LiveId" clId="{EDD19D6F-9F3E-41CC-88F9-DA8608C66C42}" dt="2024-08-26T09:38:08.821" v="477" actId="255"/>
          <ac:spMkLst>
            <pc:docMk/>
            <pc:sldMk cId="2997144140" sldId="294"/>
            <ac:spMk id="17410" creationId="{00000000-0000-0000-0000-000000000000}"/>
          </ac:spMkLst>
        </pc:spChg>
      </pc:sldChg>
      <pc:sldChg chg="addSp delSp modSp mod">
        <pc:chgData name="Asutosh Chouhan" userId="adf08d9641c7800c" providerId="LiveId" clId="{EDD19D6F-9F3E-41CC-88F9-DA8608C66C42}" dt="2024-08-26T09:49:27.783" v="547" actId="478"/>
        <pc:sldMkLst>
          <pc:docMk/>
          <pc:sldMk cId="3916788613" sldId="296"/>
        </pc:sldMkLst>
        <pc:spChg chg="add mod">
          <ac:chgData name="Asutosh Chouhan" userId="adf08d9641c7800c" providerId="LiveId" clId="{EDD19D6F-9F3E-41CC-88F9-DA8608C66C42}" dt="2024-08-26T09:49:01.042" v="487" actId="571"/>
          <ac:spMkLst>
            <pc:docMk/>
            <pc:sldMk cId="3916788613" sldId="296"/>
            <ac:spMk id="2" creationId="{5FE79A5E-7302-F0DF-7BC0-89EB737D2300}"/>
          </ac:spMkLst>
        </pc:spChg>
        <pc:spChg chg="add del mod">
          <ac:chgData name="Asutosh Chouhan" userId="adf08d9641c7800c" providerId="LiveId" clId="{EDD19D6F-9F3E-41CC-88F9-DA8608C66C42}" dt="2024-08-26T09:49:27.783" v="547" actId="478"/>
          <ac:spMkLst>
            <pc:docMk/>
            <pc:sldMk cId="3916788613" sldId="296"/>
            <ac:spMk id="3" creationId="{DDAAC954-BA7D-3310-106B-F153E190EA83}"/>
          </ac:spMkLst>
        </pc:spChg>
        <pc:spChg chg="mod">
          <ac:chgData name="Asutosh Chouhan" userId="adf08d9641c7800c" providerId="LiveId" clId="{EDD19D6F-9F3E-41CC-88F9-DA8608C66C42}" dt="2024-08-26T09:49:19.555" v="544"/>
          <ac:spMkLst>
            <pc:docMk/>
            <pc:sldMk cId="3916788613" sldId="296"/>
            <ac:spMk id="174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131" y="1233251"/>
            <a:ext cx="6747512" cy="554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montserratregular"/>
              </a:rPr>
              <a:t>SIH1584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b="0" i="0" u="none" strike="noStrike" dirty="0">
                <a:effectLst/>
                <a:latin typeface="montserratregular"/>
                <a:cs typeface="Arial" panose="020B0604020202020204" pitchFamily="34" charset="0"/>
              </a:rPr>
              <a:t>Al based acoustic wave monitoring of rail defects like cracks, fracture and prediction for rail wear, quality along with other parameter.</a:t>
            </a:r>
            <a:endParaRPr lang="en-US" sz="2400" b="1" dirty="0">
              <a:latin typeface="montserratregular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400" dirty="0">
                <a:solidFill>
                  <a:srgbClr val="212529"/>
                </a:solidFill>
                <a:latin typeface="montserratregular"/>
                <a:cs typeface="Arial" panose="020B0604020202020204" pitchFamily="34" charset="0"/>
              </a:rPr>
              <a:t>Transportation &amp; Logistics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IN" sz="2400" dirty="0">
                <a:solidFill>
                  <a:srgbClr val="212529"/>
                </a:solidFill>
                <a:latin typeface="montserratregular"/>
                <a:cs typeface="Arial" panose="020B0604020202020204" pitchFamily="34" charset="0"/>
              </a:rPr>
              <a:t>Hardware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083407"/>
            <a:ext cx="12191999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Detailed Solution</a:t>
            </a:r>
            <a:r>
              <a:rPr lang="en-US" sz="2400" dirty="0"/>
              <a:t>: An </a:t>
            </a:r>
            <a:r>
              <a:rPr lang="en-US" sz="2400" b="1" dirty="0"/>
              <a:t>autonomous robotic vehicle</a:t>
            </a:r>
            <a:r>
              <a:rPr lang="en-US" sz="2400" dirty="0"/>
              <a:t> equipped with </a:t>
            </a:r>
            <a:r>
              <a:rPr lang="en-US" sz="2400" b="1" dirty="0"/>
              <a:t>high-frequency acoustic sensors</a:t>
            </a:r>
            <a:r>
              <a:rPr lang="en-US" sz="2400" dirty="0"/>
              <a:t> performs systematic inspections of railway tracks, identifying critical defects like </a:t>
            </a:r>
            <a:r>
              <a:rPr lang="en-US" sz="2400" b="1" dirty="0"/>
              <a:t>rail head transverse fractures</a:t>
            </a:r>
            <a:r>
              <a:rPr lang="en-US" sz="2400" dirty="0"/>
              <a:t>. The collected data is processed using </a:t>
            </a:r>
            <a:r>
              <a:rPr lang="en-US" sz="2400" b="1" dirty="0"/>
              <a:t>AI-powered cloud-based analytics</a:t>
            </a:r>
            <a:r>
              <a:rPr lang="en-US" sz="2400" dirty="0"/>
              <a:t> for </a:t>
            </a:r>
            <a:r>
              <a:rPr lang="en-US" sz="2400" b="1" dirty="0"/>
              <a:t>real-time defect prediction</a:t>
            </a:r>
            <a:r>
              <a:rPr lang="en-US" sz="2400" dirty="0"/>
              <a:t> and </a:t>
            </a:r>
            <a:r>
              <a:rPr lang="en-US" sz="2400" b="1" dirty="0"/>
              <a:t>automated maintenance alerts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Problem Addressed</a:t>
            </a:r>
            <a:r>
              <a:rPr lang="en-US" sz="2400" dirty="0"/>
              <a:t>: Enhances </a:t>
            </a:r>
            <a:r>
              <a:rPr lang="en-US" sz="2400" b="1" dirty="0"/>
              <a:t>railway safety</a:t>
            </a:r>
            <a:r>
              <a:rPr lang="en-US" sz="2400" dirty="0"/>
              <a:t> by overcoming limitations of conventional methods, ensuring </a:t>
            </a:r>
            <a:r>
              <a:rPr lang="en-US" sz="2400" b="1" dirty="0"/>
              <a:t>early detection</a:t>
            </a:r>
            <a:r>
              <a:rPr lang="en-US" sz="2400" dirty="0"/>
              <a:t> of hidden defects. The system's </a:t>
            </a:r>
            <a:r>
              <a:rPr lang="en-US" sz="2400" b="1" dirty="0"/>
              <a:t>scalable, modular architecture</a:t>
            </a:r>
            <a:r>
              <a:rPr lang="en-US" sz="2400" dirty="0"/>
              <a:t> and </a:t>
            </a:r>
            <a:r>
              <a:rPr lang="en-US" sz="2400" b="1" dirty="0"/>
              <a:t>environmental adaptability</a:t>
            </a:r>
            <a:r>
              <a:rPr lang="en-US" sz="2400" dirty="0"/>
              <a:t> provide </a:t>
            </a:r>
            <a:r>
              <a:rPr lang="en-US" sz="2400" b="1" dirty="0"/>
              <a:t>optimized maintenance interventions</a:t>
            </a:r>
            <a:r>
              <a:rPr lang="en-US" sz="2400" dirty="0"/>
              <a:t>, reducing </a:t>
            </a:r>
            <a:r>
              <a:rPr lang="en-US" sz="2400" b="1" dirty="0"/>
              <a:t>accident risks</a:t>
            </a:r>
            <a:r>
              <a:rPr lang="en-US" sz="2400" dirty="0"/>
              <a:t> and improving </a:t>
            </a:r>
            <a:r>
              <a:rPr lang="en-US" sz="2400" b="1" dirty="0"/>
              <a:t>resource allocation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Innovation &amp; Uniqueness</a:t>
            </a:r>
            <a:r>
              <a:rPr lang="en-US" sz="2400" dirty="0"/>
              <a:t>: Integrates </a:t>
            </a:r>
            <a:r>
              <a:rPr lang="en-US" sz="2400" b="1" dirty="0"/>
              <a:t>autonomous robotics</a:t>
            </a:r>
            <a:r>
              <a:rPr lang="en-US" sz="2400" dirty="0"/>
              <a:t>, </a:t>
            </a:r>
            <a:r>
              <a:rPr lang="en-US" sz="2400" b="1" dirty="0"/>
              <a:t>acoustic signal processing</a:t>
            </a:r>
            <a:r>
              <a:rPr lang="en-US" sz="2400" dirty="0"/>
              <a:t>, and </a:t>
            </a:r>
            <a:r>
              <a:rPr lang="en-US" sz="2400" b="1" dirty="0"/>
              <a:t>AI-driven predictive analytics</a:t>
            </a:r>
            <a:r>
              <a:rPr lang="en-US" sz="2400" dirty="0"/>
              <a:t> into a </a:t>
            </a:r>
            <a:r>
              <a:rPr lang="en-US" sz="2400" b="1" dirty="0"/>
              <a:t>high-efficiency, real-time monitoring</a:t>
            </a:r>
            <a:r>
              <a:rPr lang="en-US" sz="2400" dirty="0"/>
              <a:t> system. This </a:t>
            </a:r>
            <a:r>
              <a:rPr lang="en-US" sz="2400" b="1" dirty="0"/>
              <a:t>data-centric approach</a:t>
            </a:r>
            <a:r>
              <a:rPr lang="en-US" sz="2400" dirty="0"/>
              <a:t> ensures </a:t>
            </a:r>
            <a:r>
              <a:rPr lang="en-US" sz="2400" b="1" dirty="0"/>
              <a:t>proactive maintenance</a:t>
            </a:r>
            <a:r>
              <a:rPr lang="en-US" sz="2400" dirty="0"/>
              <a:t>, advancing the field of railway safety with cutting-edge technology.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ABEC0-90BC-8C21-D7E3-0BD598DB9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4" t="3627" r="6873" b="5832"/>
          <a:stretch/>
        </p:blipFill>
        <p:spPr>
          <a:xfrm>
            <a:off x="6877879" y="2066598"/>
            <a:ext cx="5314122" cy="33808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2335" y="1152344"/>
            <a:ext cx="70775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400" b="1" dirty="0"/>
              <a:t>Technologies Used:</a:t>
            </a:r>
            <a:endParaRPr lang="en-IN" sz="2400" dirty="0"/>
          </a:p>
          <a:p>
            <a:pPr marL="742950" lvl="1" indent="-285750">
              <a:buFont typeface="+mj-lt"/>
              <a:buAutoNum type="arabicPeriod"/>
            </a:pPr>
            <a:r>
              <a:rPr lang="en-IN" sz="2400" b="1" dirty="0"/>
              <a:t>Hardware:</a:t>
            </a:r>
            <a:r>
              <a:rPr lang="en-IN" sz="2400" dirty="0"/>
              <a:t> Autonomous bot with EMATs for acoustic wave generation, microcontroller (ESP32), and cloud platform (AWS/Azure).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b="1" dirty="0"/>
              <a:t>Software:</a:t>
            </a:r>
            <a:r>
              <a:rPr lang="en-IN" sz="2400" dirty="0"/>
              <a:t> Python for AI models, TensorFlow/PyTorch for predictive analysis, IoT protocols (MQTT/HTTP) for data communication.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Implementation Process:</a:t>
            </a:r>
            <a:endParaRPr lang="en-IN" sz="2400" dirty="0"/>
          </a:p>
          <a:p>
            <a:pPr marL="742950" lvl="1" indent="-285750">
              <a:buFont typeface="+mj-lt"/>
              <a:buAutoNum type="arabicPeriod"/>
            </a:pPr>
            <a:r>
              <a:rPr lang="en-IN" sz="2400" b="1" dirty="0"/>
              <a:t>Bot Operation:</a:t>
            </a:r>
            <a:r>
              <a:rPr lang="en-IN" sz="2400" dirty="0"/>
              <a:t> Autonomous navigation, acoustic signal emission (EMAT), and defect detection.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b="1" dirty="0"/>
              <a:t>Data Workflow:</a:t>
            </a:r>
            <a:r>
              <a:rPr lang="en-IN" sz="2400" dirty="0"/>
              <a:t> Signal capture, transmission to cloud, preprocessing, AI analysis, and alert generation.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2765" y="890383"/>
            <a:ext cx="12191998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Feasibility Analysis: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Environmental Adaptability:</a:t>
            </a:r>
            <a:r>
              <a:rPr lang="en-IN" sz="2400" dirty="0"/>
              <a:t> Operates efficiently in extreme climates (heat, cold, humidity); tested in regions like Rajasthan and Kerala.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Operational Reliability:</a:t>
            </a:r>
            <a:r>
              <a:rPr lang="en-IN" sz="2400" dirty="0"/>
              <a:t> AI targets &gt;95% accuracy, improving on 82.96% with built-in self-diagnostics for minimal manual intervention.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Scalability Potential:</a:t>
            </a:r>
            <a:r>
              <a:rPr lang="en-IN" sz="2400" dirty="0"/>
              <a:t> Modular design allows for phased expansion across the national railway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Potential Challenges: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Technical:</a:t>
            </a:r>
            <a:r>
              <a:rPr lang="en-IN" sz="2400" dirty="0"/>
              <a:t> Ensuring hardware reliability and achieving high detection accuracy.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Operational:</a:t>
            </a:r>
            <a:r>
              <a:rPr lang="en-IN" sz="2400" dirty="0"/>
              <a:t> Managing large-scale deployment and maintenance.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Environmental:</a:t>
            </a:r>
            <a:r>
              <a:rPr lang="en-IN" sz="2400" dirty="0"/>
              <a:t> Performance under extreme weather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Strategies for Overcoming Challenges: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Technical:</a:t>
            </a:r>
            <a:r>
              <a:rPr lang="en-IN" sz="2400" dirty="0"/>
              <a:t> Extensive testing; continuous AI model optimization.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Operational:</a:t>
            </a:r>
            <a:r>
              <a:rPr lang="en-IN" sz="2400" dirty="0"/>
              <a:t> Phased deployment; robust maintenance support.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Environmental:</a:t>
            </a:r>
            <a:r>
              <a:rPr lang="en-IN" sz="2400" dirty="0"/>
              <a:t> Weather-resistant hardware design.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0" y="1075918"/>
            <a:ext cx="1219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Potential Impact &amp; Benefits</a:t>
            </a:r>
          </a:p>
          <a:p>
            <a:r>
              <a:rPr lang="en-US" sz="2000" b="1" dirty="0"/>
              <a:t>Potential Impact on the Target Audience: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Passengers:</a:t>
            </a:r>
            <a:r>
              <a:rPr lang="en-US" sz="2000" dirty="0"/>
              <a:t> Enhanced safety and reliability of train services, reducing the risk of accidents and improving travel comfort.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Railway Operators:</a:t>
            </a:r>
            <a:r>
              <a:rPr lang="en-US" sz="2000" dirty="0"/>
              <a:t> More efficient maintenance operations, minimizing service interruptions and optimizing resource allocation.</a:t>
            </a:r>
          </a:p>
          <a:p>
            <a:r>
              <a:rPr lang="en-US" sz="2000" b="1" dirty="0"/>
              <a:t>Benefits of the Solution: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Social: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Safety:</a:t>
            </a:r>
            <a:r>
              <a:rPr lang="en-US" sz="2000" dirty="0"/>
              <a:t> Reduces risk of derailments and accidents, ensuring safer journeys for millions of passengers.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Reliability:</a:t>
            </a:r>
            <a:r>
              <a:rPr lang="en-US" sz="2000" dirty="0"/>
              <a:t> Improves overall service reliability, leading to increased passenger satisfaction.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Economic: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Cost Savings:</a:t>
            </a:r>
            <a:r>
              <a:rPr lang="en-US" sz="2000" dirty="0"/>
              <a:t> Lowers maintenance and repair costs through early detection and targeted interventions.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Growth:</a:t>
            </a:r>
            <a:r>
              <a:rPr lang="en-US" sz="2000" dirty="0"/>
              <a:t> Supports economic growth by ensuring the smooth operation of the railway network, boosting ridership.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Environmental: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Sustainability:</a:t>
            </a:r>
            <a:r>
              <a:rPr lang="en-US" sz="2000" dirty="0"/>
              <a:t> Prevents major failures that could result in significant environmental damage, contributing to the long-term sustainability of the rail network.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39FAE393-4007-4055-AB9B-4973C11E17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https://www.mdpi.com/2076-3417/11/3/1071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7575</TotalTime>
  <Words>766</Words>
  <Application>Microsoft Office PowerPoint</Application>
  <PresentationFormat>Widescreen</PresentationFormat>
  <Paragraphs>85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Asutosh Chouhan</cp:lastModifiedBy>
  <cp:revision>146</cp:revision>
  <dcterms:created xsi:type="dcterms:W3CDTF">2013-12-12T18:46:50Z</dcterms:created>
  <dcterms:modified xsi:type="dcterms:W3CDTF">2024-08-26T09:49:28Z</dcterms:modified>
  <cp:category/>
</cp:coreProperties>
</file>