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6" r:id="rId4"/>
    <p:sldId id="267" r:id="rId5"/>
    <p:sldId id="265" r:id="rId6"/>
    <p:sldId id="257" r:id="rId7"/>
    <p:sldId id="258" r:id="rId8"/>
    <p:sldId id="259" r:id="rId9"/>
    <p:sldId id="260" r:id="rId10"/>
    <p:sldId id="262" r:id="rId11"/>
    <p:sldId id="261" r:id="rId12"/>
    <p:sldId id="264" r:id="rId13"/>
    <p:sldId id="263"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08" autoAdjust="0"/>
  </p:normalViewPr>
  <p:slideViewPr>
    <p:cSldViewPr snapToGrid="0">
      <p:cViewPr>
        <p:scale>
          <a:sx n="60" d="100"/>
          <a:sy n="60" d="100"/>
        </p:scale>
        <p:origin x="90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ED49E-8FEE-4628-B3B6-23AF99469B50}"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733CF-5A23-44AD-81DA-0E9DE8686412}" type="slidenum">
              <a:rPr lang="en-US" smtClean="0"/>
              <a:t>‹#›</a:t>
            </a:fld>
            <a:endParaRPr lang="en-US"/>
          </a:p>
        </p:txBody>
      </p:sp>
    </p:spTree>
    <p:extLst>
      <p:ext uri="{BB962C8B-B14F-4D97-AF65-F5344CB8AC3E}">
        <p14:creationId xmlns:p14="http://schemas.microsoft.com/office/powerpoint/2010/main" val="276194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9FB477-D92F-4841-B5B5-24FB0453D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026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difficult to differentiate the profiles of Effects Sets among the three Types</a:t>
            </a:r>
          </a:p>
        </p:txBody>
      </p:sp>
      <p:sp>
        <p:nvSpPr>
          <p:cNvPr id="4" name="Slide Number Placeholder 3"/>
          <p:cNvSpPr>
            <a:spLocks noGrp="1"/>
          </p:cNvSpPr>
          <p:nvPr>
            <p:ph type="sldNum" sz="quarter" idx="5"/>
          </p:nvPr>
        </p:nvSpPr>
        <p:spPr/>
        <p:txBody>
          <a:bodyPr/>
          <a:lstStyle/>
          <a:p>
            <a:fld id="{F14733CF-5A23-44AD-81DA-0E9DE8686412}" type="slidenum">
              <a:rPr lang="en-US" smtClean="0"/>
              <a:t>13</a:t>
            </a:fld>
            <a:endParaRPr lang="en-US"/>
          </a:p>
        </p:txBody>
      </p:sp>
    </p:spTree>
    <p:extLst>
      <p:ext uri="{BB962C8B-B14F-4D97-AF65-F5344CB8AC3E}">
        <p14:creationId xmlns:p14="http://schemas.microsoft.com/office/powerpoint/2010/main" val="2887293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among types is much easier when breaking out individual Effects.  Happy ranks high for all three types, as do euphoric and uplifted.  These Effects have relatively high frequencies among all types.  Giggly, tingly, and aroused have relatively low frequencies among all types.  Effects creative, sleepy, and energetic are effects which rank very differently </a:t>
            </a:r>
            <a:r>
              <a:rPr lang="en-US"/>
              <a:t>among Types.</a:t>
            </a:r>
            <a:endParaRPr lang="en-US" dirty="0"/>
          </a:p>
          <a:p>
            <a:endParaRPr lang="en-US" dirty="0"/>
          </a:p>
        </p:txBody>
      </p:sp>
      <p:sp>
        <p:nvSpPr>
          <p:cNvPr id="4" name="Slide Number Placeholder 3"/>
          <p:cNvSpPr>
            <a:spLocks noGrp="1"/>
          </p:cNvSpPr>
          <p:nvPr>
            <p:ph type="sldNum" sz="quarter" idx="5"/>
          </p:nvPr>
        </p:nvSpPr>
        <p:spPr/>
        <p:txBody>
          <a:bodyPr/>
          <a:lstStyle/>
          <a:p>
            <a:fld id="{F14733CF-5A23-44AD-81DA-0E9DE8686412}" type="slidenum">
              <a:rPr lang="en-US" smtClean="0"/>
              <a:t>14</a:t>
            </a:fld>
            <a:endParaRPr lang="en-US"/>
          </a:p>
        </p:txBody>
      </p:sp>
    </p:spTree>
    <p:extLst>
      <p:ext uri="{BB962C8B-B14F-4D97-AF65-F5344CB8AC3E}">
        <p14:creationId xmlns:p14="http://schemas.microsoft.com/office/powerpoint/2010/main" val="378983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our target user Kate. Kate struggles with severe stress and anxiety on a daily basis. She has started micro-dosing cannabis in order to treat her ailments, but has difficulty finding the strain and dosage that would allow her to focus on her work without triggering her anxiety. </a:t>
            </a:r>
          </a:p>
        </p:txBody>
      </p:sp>
      <p:sp>
        <p:nvSpPr>
          <p:cNvPr id="4" name="Slide Number Placeholder 3"/>
          <p:cNvSpPr>
            <a:spLocks noGrp="1"/>
          </p:cNvSpPr>
          <p:nvPr>
            <p:ph type="sldNum" sz="quarter" idx="5"/>
          </p:nvPr>
        </p:nvSpPr>
        <p:spPr/>
        <p:txBody>
          <a:bodyPr/>
          <a:lstStyle/>
          <a:p>
            <a:fld id="{A39FB477-D92F-4841-B5B5-24FB0453D020}" type="slidenum">
              <a:rPr lang="en-US" smtClean="0"/>
              <a:t>2</a:t>
            </a:fld>
            <a:endParaRPr lang="en-US"/>
          </a:p>
        </p:txBody>
      </p:sp>
    </p:spTree>
    <p:extLst>
      <p:ext uri="{BB962C8B-B14F-4D97-AF65-F5344CB8AC3E}">
        <p14:creationId xmlns:p14="http://schemas.microsoft.com/office/powerpoint/2010/main" val="99373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view of the data set downloaded from Kaggle and sourced from </a:t>
            </a:r>
            <a:r>
              <a:rPr lang="en-US" dirty="0" err="1"/>
              <a:t>Leafly</a:t>
            </a:r>
            <a:r>
              <a:rPr lang="en-US" dirty="0"/>
              <a:t>.</a:t>
            </a:r>
          </a:p>
          <a:p>
            <a:r>
              <a:rPr lang="en-US" dirty="0"/>
              <a:t>The strain descriptions do not contain information relevant to the effects.</a:t>
            </a:r>
          </a:p>
          <a:p>
            <a:r>
              <a:rPr lang="en-US" dirty="0"/>
              <a:t>The ratings are highly skewed to the upper end of the five point scale and thus provide limited discriminatory power</a:t>
            </a:r>
          </a:p>
        </p:txBody>
      </p:sp>
      <p:sp>
        <p:nvSpPr>
          <p:cNvPr id="4" name="Slide Number Placeholder 3"/>
          <p:cNvSpPr>
            <a:spLocks noGrp="1"/>
          </p:cNvSpPr>
          <p:nvPr>
            <p:ph type="sldNum" sz="quarter" idx="5"/>
          </p:nvPr>
        </p:nvSpPr>
        <p:spPr/>
        <p:txBody>
          <a:bodyPr/>
          <a:lstStyle/>
          <a:p>
            <a:fld id="{F14733CF-5A23-44AD-81DA-0E9DE8686412}" type="slidenum">
              <a:rPr lang="en-US" smtClean="0"/>
              <a:t>4</a:t>
            </a:fld>
            <a:endParaRPr lang="en-US"/>
          </a:p>
        </p:txBody>
      </p:sp>
    </p:spTree>
    <p:extLst>
      <p:ext uri="{BB962C8B-B14F-4D97-AF65-F5344CB8AC3E}">
        <p14:creationId xmlns:p14="http://schemas.microsoft.com/office/powerpoint/2010/main" val="67015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numeric data in the source data is Ratings.</a:t>
            </a:r>
          </a:p>
          <a:p>
            <a:r>
              <a:rPr lang="en-US" dirty="0"/>
              <a:t>Effects and Flavors consist of collections of words, the order of which has no significance</a:t>
            </a:r>
          </a:p>
        </p:txBody>
      </p:sp>
      <p:sp>
        <p:nvSpPr>
          <p:cNvPr id="4" name="Slide Number Placeholder 3"/>
          <p:cNvSpPr>
            <a:spLocks noGrp="1"/>
          </p:cNvSpPr>
          <p:nvPr>
            <p:ph type="sldNum" sz="quarter" idx="5"/>
          </p:nvPr>
        </p:nvSpPr>
        <p:spPr/>
        <p:txBody>
          <a:bodyPr/>
          <a:lstStyle/>
          <a:p>
            <a:fld id="{F14733CF-5A23-44AD-81DA-0E9DE8686412}" type="slidenum">
              <a:rPr lang="en-US" smtClean="0"/>
              <a:t>5</a:t>
            </a:fld>
            <a:endParaRPr lang="en-US"/>
          </a:p>
        </p:txBody>
      </p:sp>
    </p:spTree>
    <p:extLst>
      <p:ext uri="{BB962C8B-B14F-4D97-AF65-F5344CB8AC3E}">
        <p14:creationId xmlns:p14="http://schemas.microsoft.com/office/powerpoint/2010/main" val="283340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4733CF-5A23-44AD-81DA-0E9DE8686412}" type="slidenum">
              <a:rPr lang="en-US" smtClean="0"/>
              <a:t>8</a:t>
            </a:fld>
            <a:endParaRPr lang="en-US"/>
          </a:p>
        </p:txBody>
      </p:sp>
    </p:spTree>
    <p:extLst>
      <p:ext uri="{BB962C8B-B14F-4D97-AF65-F5344CB8AC3E}">
        <p14:creationId xmlns:p14="http://schemas.microsoft.com/office/powerpoint/2010/main" val="323834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49 individual flavors </a:t>
            </a:r>
          </a:p>
        </p:txBody>
      </p:sp>
      <p:sp>
        <p:nvSpPr>
          <p:cNvPr id="4" name="Slide Number Placeholder 3"/>
          <p:cNvSpPr>
            <a:spLocks noGrp="1"/>
          </p:cNvSpPr>
          <p:nvPr>
            <p:ph type="sldNum" sz="quarter" idx="5"/>
          </p:nvPr>
        </p:nvSpPr>
        <p:spPr/>
        <p:txBody>
          <a:bodyPr/>
          <a:lstStyle/>
          <a:p>
            <a:fld id="{F14733CF-5A23-44AD-81DA-0E9DE8686412}" type="slidenum">
              <a:rPr lang="en-US" smtClean="0"/>
              <a:t>9</a:t>
            </a:fld>
            <a:endParaRPr lang="en-US"/>
          </a:p>
        </p:txBody>
      </p:sp>
    </p:spTree>
    <p:extLst>
      <p:ext uri="{BB962C8B-B14F-4D97-AF65-F5344CB8AC3E}">
        <p14:creationId xmlns:p14="http://schemas.microsoft.com/office/powerpoint/2010/main" val="116180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800 total flavor combinations with:  749 have three flavors, 35 have only two flavors, 16 have only one flavor</a:t>
            </a:r>
          </a:p>
          <a:p>
            <a:r>
              <a:rPr lang="en-US" dirty="0"/>
              <a:t>With 49 flavors, possible flavor combinations:   110,554 three flavors, 2352 two flavors, and 49 one flavor</a:t>
            </a:r>
          </a:p>
          <a:p>
            <a:r>
              <a:rPr lang="en-US" dirty="0"/>
              <a:t>                                                                             0.677%                        1.488%                       32.653%</a:t>
            </a:r>
          </a:p>
        </p:txBody>
      </p:sp>
      <p:sp>
        <p:nvSpPr>
          <p:cNvPr id="4" name="Slide Number Placeholder 3"/>
          <p:cNvSpPr>
            <a:spLocks noGrp="1"/>
          </p:cNvSpPr>
          <p:nvPr>
            <p:ph type="sldNum" sz="quarter" idx="5"/>
          </p:nvPr>
        </p:nvSpPr>
        <p:spPr/>
        <p:txBody>
          <a:bodyPr/>
          <a:lstStyle/>
          <a:p>
            <a:fld id="{F14733CF-5A23-44AD-81DA-0E9DE8686412}" type="slidenum">
              <a:rPr lang="en-US" smtClean="0"/>
              <a:t>10</a:t>
            </a:fld>
            <a:endParaRPr lang="en-US"/>
          </a:p>
        </p:txBody>
      </p:sp>
    </p:spTree>
    <p:extLst>
      <p:ext uri="{BB962C8B-B14F-4D97-AF65-F5344CB8AC3E}">
        <p14:creationId xmlns:p14="http://schemas.microsoft.com/office/powerpoint/2010/main" val="51525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15 effects</a:t>
            </a:r>
          </a:p>
        </p:txBody>
      </p:sp>
      <p:sp>
        <p:nvSpPr>
          <p:cNvPr id="4" name="Slide Number Placeholder 3"/>
          <p:cNvSpPr>
            <a:spLocks noGrp="1"/>
          </p:cNvSpPr>
          <p:nvPr>
            <p:ph type="sldNum" sz="quarter" idx="5"/>
          </p:nvPr>
        </p:nvSpPr>
        <p:spPr/>
        <p:txBody>
          <a:bodyPr/>
          <a:lstStyle/>
          <a:p>
            <a:fld id="{F14733CF-5A23-44AD-81DA-0E9DE8686412}" type="slidenum">
              <a:rPr lang="en-US" smtClean="0"/>
              <a:t>11</a:t>
            </a:fld>
            <a:endParaRPr lang="en-US"/>
          </a:p>
        </p:txBody>
      </p:sp>
    </p:spTree>
    <p:extLst>
      <p:ext uri="{BB962C8B-B14F-4D97-AF65-F5344CB8AC3E}">
        <p14:creationId xmlns:p14="http://schemas.microsoft.com/office/powerpoint/2010/main" val="1687523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458 total effect combinations with:   414 have five effects,  20 have only four effects, 13  have only three effects, 7 have only two effects, 4 have only one effect</a:t>
            </a:r>
          </a:p>
          <a:p>
            <a:r>
              <a:rPr lang="en-US" dirty="0"/>
              <a:t>With 15 effects, possible effect combinations:   360,360 five effects, 32,760 four effects, 2,730 three effects, 210 two effects, and 15 one effect.                                   0.115%                     0.061%                   0.476%                     3.333% </a:t>
            </a:r>
          </a:p>
          <a:p>
            <a:r>
              <a:rPr lang="en-US" dirty="0"/>
              <a:t>                    26.667%</a:t>
            </a:r>
          </a:p>
        </p:txBody>
      </p:sp>
      <p:sp>
        <p:nvSpPr>
          <p:cNvPr id="4" name="Slide Number Placeholder 3"/>
          <p:cNvSpPr>
            <a:spLocks noGrp="1"/>
          </p:cNvSpPr>
          <p:nvPr>
            <p:ph type="sldNum" sz="quarter" idx="5"/>
          </p:nvPr>
        </p:nvSpPr>
        <p:spPr/>
        <p:txBody>
          <a:bodyPr/>
          <a:lstStyle/>
          <a:p>
            <a:fld id="{F14733CF-5A23-44AD-81DA-0E9DE8686412}" type="slidenum">
              <a:rPr lang="en-US" smtClean="0"/>
              <a:t>12</a:t>
            </a:fld>
            <a:endParaRPr lang="en-US"/>
          </a:p>
        </p:txBody>
      </p:sp>
    </p:spTree>
    <p:extLst>
      <p:ext uri="{BB962C8B-B14F-4D97-AF65-F5344CB8AC3E}">
        <p14:creationId xmlns:p14="http://schemas.microsoft.com/office/powerpoint/2010/main" val="125055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476A-FB9B-435B-9AA8-EB9249A95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F891A8-25D9-4287-B04B-A1B39D3FC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B6794-4E77-4773-9792-3D4E9334DB56}"/>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D3F6BED0-F584-48A4-93AC-710E817EA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7829E-0677-4CFE-BCA4-89D3E1540DD7}"/>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87304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FC07-C2EB-4C10-9723-07C266C7D2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5B312-FEED-458D-9744-520013425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4BB00-DFB9-4B94-923F-9459B3472C4A}"/>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639E6759-25B0-4290-AD93-60CB616E7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02B40-A730-4CF1-991F-3FC4EA389BAD}"/>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64735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22865-9105-479C-AEAD-601F073BD4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2FE24-AC5D-43C5-9E73-5AEDD32E6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EE416-E9F3-401B-80F3-FDBEAE1BDCDE}"/>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6062E7F4-860B-44FE-8C4E-9693B027F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BF114-A386-4D9E-B26E-7DFA62527FA3}"/>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716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627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325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816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10537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796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4016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90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3352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8C0F-0493-4FA3-A7F2-0706CD2C4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6FD2F-F682-4C2D-9A07-90B4CC99F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7D190-EED7-4FB6-8D70-E223CA1E9AD7}"/>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67E6D247-A7FE-4809-BC23-0694255A6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A0732-511E-4346-BF5F-0A297CE49B88}"/>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421728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0403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291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8372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48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3065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92424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090340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461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4FED-058C-4A2E-A9B1-3E6507704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964AD-A943-41B3-8223-B23BFA9D4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A5750-C80B-4B5B-B939-68597363E168}"/>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90A095AA-22B2-45A5-9DF9-F0FBC2005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CE5B1-9F1F-4D11-A7E6-2A6C98ED2C5F}"/>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17454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FEF0-4386-4B8D-8510-8837499B9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7675E-29DA-4AB2-A337-FE2A534AD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2C5B46-AF7A-4468-BE7D-9FA197207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F9042-3E0D-48CD-959D-DE418F4BD24C}"/>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6" name="Footer Placeholder 5">
            <a:extLst>
              <a:ext uri="{FF2B5EF4-FFF2-40B4-BE49-F238E27FC236}">
                <a16:creationId xmlns:a16="http://schemas.microsoft.com/office/drawing/2014/main" id="{6B2C0CDA-8393-4D3D-B665-E4164108C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AA8B3-B0BA-4249-9261-58753E8A8C7E}"/>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09892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255-DBE2-4362-8B36-5BE36AE49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F6AA29-434E-4EBC-A3E7-74F433AF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26202-B5AA-4C79-AAEA-02A2DA281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6392B-8F1E-48A7-81B9-75B7990E5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00AFC-6EAE-4D4D-BB03-74B70766D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E4B11-A47C-4EFA-A6B0-DCF68B3EB8D0}"/>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8" name="Footer Placeholder 7">
            <a:extLst>
              <a:ext uri="{FF2B5EF4-FFF2-40B4-BE49-F238E27FC236}">
                <a16:creationId xmlns:a16="http://schemas.microsoft.com/office/drawing/2014/main" id="{11EA03FA-0042-413F-A542-C76048A624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1D453-96EA-4A6F-8FDE-FCA3C4D54A4C}"/>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69656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55F8-BEB9-4426-9668-66E00F396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80929-3AF6-444E-B78C-108F77D92085}"/>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4" name="Footer Placeholder 3">
            <a:extLst>
              <a:ext uri="{FF2B5EF4-FFF2-40B4-BE49-F238E27FC236}">
                <a16:creationId xmlns:a16="http://schemas.microsoft.com/office/drawing/2014/main" id="{E2EEB13A-C4B7-445F-B7A2-61B58B8F2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28BEF-6C2F-4076-80A6-7C1052CE1498}"/>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84572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E1DBC-4E7C-4E85-81CC-B5BE12955DB0}"/>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3" name="Footer Placeholder 2">
            <a:extLst>
              <a:ext uri="{FF2B5EF4-FFF2-40B4-BE49-F238E27FC236}">
                <a16:creationId xmlns:a16="http://schemas.microsoft.com/office/drawing/2014/main" id="{D896EFC2-ECDE-49FB-96F9-C53F1BA4F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CFB3C2-0EDC-4E84-A654-1EFA930158D7}"/>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36249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3B24-9832-4CBD-9C4E-AAA953367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761D5F-B874-4428-9D17-7D4BA60F9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4842D-D509-495C-A025-80F10DFB5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0DD4D-19B9-432A-9A21-EA32E77A066A}"/>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6" name="Footer Placeholder 5">
            <a:extLst>
              <a:ext uri="{FF2B5EF4-FFF2-40B4-BE49-F238E27FC236}">
                <a16:creationId xmlns:a16="http://schemas.microsoft.com/office/drawing/2014/main" id="{FBA39EFC-21B5-445D-B9BF-F062AB787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F6050-B35C-42A9-8777-09C6A2B0EAD9}"/>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77972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791F-AF9B-43E1-94D9-0BCC8D2F3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2452B-EE62-4A9A-8C10-5CEB71118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759D2-D9B6-4549-9D7C-983FC6FB1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19180-C88A-4853-9AC1-05357DA99029}"/>
              </a:ext>
            </a:extLst>
          </p:cNvPr>
          <p:cNvSpPr>
            <a:spLocks noGrp="1"/>
          </p:cNvSpPr>
          <p:nvPr>
            <p:ph type="dt" sz="half" idx="10"/>
          </p:nvPr>
        </p:nvSpPr>
        <p:spPr/>
        <p:txBody>
          <a:bodyPr/>
          <a:lstStyle/>
          <a:p>
            <a:fld id="{88C81B0A-365D-4A60-B448-9F66C65C720F}" type="datetimeFigureOut">
              <a:rPr lang="en-US" smtClean="0"/>
              <a:t>11/22/2019</a:t>
            </a:fld>
            <a:endParaRPr lang="en-US"/>
          </a:p>
        </p:txBody>
      </p:sp>
      <p:sp>
        <p:nvSpPr>
          <p:cNvPr id="6" name="Footer Placeholder 5">
            <a:extLst>
              <a:ext uri="{FF2B5EF4-FFF2-40B4-BE49-F238E27FC236}">
                <a16:creationId xmlns:a16="http://schemas.microsoft.com/office/drawing/2014/main" id="{8A76C6B3-0631-49EA-8A82-29FAAB418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EF891-B266-4EF7-887C-8E9C02B07CA9}"/>
              </a:ext>
            </a:extLst>
          </p:cNvPr>
          <p:cNvSpPr>
            <a:spLocks noGrp="1"/>
          </p:cNvSpPr>
          <p:nvPr>
            <p:ph type="sldNum" sz="quarter" idx="12"/>
          </p:nvPr>
        </p:nvSpPr>
        <p:spPr/>
        <p:txBody>
          <a:bodyPr/>
          <a:lstStyle/>
          <a:p>
            <a:fld id="{5CEB6318-A860-4429-B2B9-655164769155}" type="slidenum">
              <a:rPr lang="en-US" smtClean="0"/>
              <a:t>‹#›</a:t>
            </a:fld>
            <a:endParaRPr lang="en-US"/>
          </a:p>
        </p:txBody>
      </p:sp>
    </p:spTree>
    <p:extLst>
      <p:ext uri="{BB962C8B-B14F-4D97-AF65-F5344CB8AC3E}">
        <p14:creationId xmlns:p14="http://schemas.microsoft.com/office/powerpoint/2010/main" val="273064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311FC-F71A-4B69-B18C-EE2DCED9D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1579D-279D-427A-BA9C-EF2774318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C6F26-EBDE-4FD6-A5CE-32243C1A0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81B0A-365D-4A60-B448-9F66C65C720F}" type="datetimeFigureOut">
              <a:rPr lang="en-US" smtClean="0"/>
              <a:t>11/22/2019</a:t>
            </a:fld>
            <a:endParaRPr lang="en-US"/>
          </a:p>
        </p:txBody>
      </p:sp>
      <p:sp>
        <p:nvSpPr>
          <p:cNvPr id="5" name="Footer Placeholder 4">
            <a:extLst>
              <a:ext uri="{FF2B5EF4-FFF2-40B4-BE49-F238E27FC236}">
                <a16:creationId xmlns:a16="http://schemas.microsoft.com/office/drawing/2014/main" id="{6DC688FB-812B-4409-AE50-E586B8D7B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ECE7CF-A52F-4A92-AA60-A947EA20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B6318-A860-4429-B2B9-655164769155}" type="slidenum">
              <a:rPr lang="en-US" smtClean="0"/>
              <a:t>‹#›</a:t>
            </a:fld>
            <a:endParaRPr lang="en-US"/>
          </a:p>
        </p:txBody>
      </p:sp>
    </p:spTree>
    <p:extLst>
      <p:ext uri="{BB962C8B-B14F-4D97-AF65-F5344CB8AC3E}">
        <p14:creationId xmlns:p14="http://schemas.microsoft.com/office/powerpoint/2010/main" val="3906873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1977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5B55-0037-4788-9141-991F95F46AAA}"/>
              </a:ext>
            </a:extLst>
          </p:cNvPr>
          <p:cNvSpPr>
            <a:spLocks noGrp="1"/>
          </p:cNvSpPr>
          <p:nvPr>
            <p:ph type="ctrTitle"/>
          </p:nvPr>
        </p:nvSpPr>
        <p:spPr>
          <a:xfrm>
            <a:off x="1507067" y="2413499"/>
            <a:ext cx="7766936" cy="1646302"/>
          </a:xfrm>
        </p:spPr>
        <p:txBody>
          <a:bodyPr/>
          <a:lstStyle/>
          <a:p>
            <a:r>
              <a:rPr lang="en-GB" b="1" dirty="0" err="1"/>
              <a:t>MediZen</a:t>
            </a:r>
            <a:endParaRPr lang="en-GB" b="1" dirty="0"/>
          </a:p>
        </p:txBody>
      </p:sp>
      <p:sp>
        <p:nvSpPr>
          <p:cNvPr id="3" name="Subtitle 2">
            <a:extLst>
              <a:ext uri="{FF2B5EF4-FFF2-40B4-BE49-F238E27FC236}">
                <a16:creationId xmlns:a16="http://schemas.microsoft.com/office/drawing/2014/main" id="{094C2866-CF79-45E8-BAFE-00FC302E6F09}"/>
              </a:ext>
            </a:extLst>
          </p:cNvPr>
          <p:cNvSpPr>
            <a:spLocks noGrp="1"/>
          </p:cNvSpPr>
          <p:nvPr>
            <p:ph type="subTitle" idx="1"/>
          </p:nvPr>
        </p:nvSpPr>
        <p:spPr/>
        <p:txBody>
          <a:bodyPr>
            <a:normAutofit/>
          </a:bodyPr>
          <a:lstStyle/>
          <a:p>
            <a:r>
              <a:rPr lang="en-GB" dirty="0"/>
              <a:t>Final Presentation</a:t>
            </a:r>
          </a:p>
          <a:p>
            <a:r>
              <a:rPr lang="en-GB" dirty="0"/>
              <a:t>November 21, 2019</a:t>
            </a:r>
          </a:p>
        </p:txBody>
      </p:sp>
    </p:spTree>
    <p:extLst>
      <p:ext uri="{BB962C8B-B14F-4D97-AF65-F5344CB8AC3E}">
        <p14:creationId xmlns:p14="http://schemas.microsoft.com/office/powerpoint/2010/main" val="212018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882D60B-AC38-4F02-A243-973282169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8688"/>
            <a:ext cx="12192000" cy="5019062"/>
          </a:xfrm>
          <a:prstGeom prst="rect">
            <a:avLst/>
          </a:prstGeom>
        </p:spPr>
      </p:pic>
      <p:sp>
        <p:nvSpPr>
          <p:cNvPr id="3" name="Title 1">
            <a:extLst>
              <a:ext uri="{FF2B5EF4-FFF2-40B4-BE49-F238E27FC236}">
                <a16:creationId xmlns:a16="http://schemas.microsoft.com/office/drawing/2014/main" id="{D617B13B-59EF-45DA-B481-DA234609D1CA}"/>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Flavor Sets</a:t>
            </a:r>
          </a:p>
        </p:txBody>
      </p:sp>
      <p:sp>
        <p:nvSpPr>
          <p:cNvPr id="4" name="Content Placeholder 2">
            <a:extLst>
              <a:ext uri="{FF2B5EF4-FFF2-40B4-BE49-F238E27FC236}">
                <a16:creationId xmlns:a16="http://schemas.microsoft.com/office/drawing/2014/main" id="{BFC3370C-52A2-472D-902C-C3D4FE440936}"/>
              </a:ext>
            </a:extLst>
          </p:cNvPr>
          <p:cNvSpPr txBox="1">
            <a:spLocks/>
          </p:cNvSpPr>
          <p:nvPr/>
        </p:nvSpPr>
        <p:spPr>
          <a:xfrm>
            <a:off x="838200" y="101810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800 flavor sets of 112,955 possible; 94% of sets have 3 flavors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312FDD12-DADD-41D7-BE26-050967E94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334" y="2236988"/>
            <a:ext cx="6388227" cy="4639437"/>
          </a:xfrm>
          <a:prstGeom prst="rect">
            <a:avLst/>
          </a:prstGeom>
        </p:spPr>
      </p:pic>
    </p:spTree>
    <p:extLst>
      <p:ext uri="{BB962C8B-B14F-4D97-AF65-F5344CB8AC3E}">
        <p14:creationId xmlns:p14="http://schemas.microsoft.com/office/powerpoint/2010/main" val="289413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76C32E-14CB-48C5-B943-BEF547A8F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3026"/>
            <a:ext cx="12192000" cy="3871784"/>
          </a:xfrm>
          <a:prstGeom prst="rect">
            <a:avLst/>
          </a:prstGeom>
        </p:spPr>
      </p:pic>
      <p:sp>
        <p:nvSpPr>
          <p:cNvPr id="4" name="Title 1">
            <a:extLst>
              <a:ext uri="{FF2B5EF4-FFF2-40B4-BE49-F238E27FC236}">
                <a16:creationId xmlns:a16="http://schemas.microsoft.com/office/drawing/2014/main" id="{54E499CE-A1FB-4402-87EC-F9833BCBA7AD}"/>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Individual Effects</a:t>
            </a:r>
          </a:p>
        </p:txBody>
      </p:sp>
      <p:sp>
        <p:nvSpPr>
          <p:cNvPr id="5" name="Content Placeholder 2">
            <a:extLst>
              <a:ext uri="{FF2B5EF4-FFF2-40B4-BE49-F238E27FC236}">
                <a16:creationId xmlns:a16="http://schemas.microsoft.com/office/drawing/2014/main" id="{387370C0-09D8-41CE-9C80-1ADE29D81996}"/>
              </a:ext>
            </a:extLst>
          </p:cNvPr>
          <p:cNvSpPr txBox="1">
            <a:spLocks/>
          </p:cNvSpPr>
          <p:nvPr/>
        </p:nvSpPr>
        <p:spPr>
          <a:xfrm>
            <a:off x="838200" y="101810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15 individual effects with 61% of choices involving the top 4 choices </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0FACB5A9-7ACD-4D2E-9846-BC265777B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972" y="2645302"/>
            <a:ext cx="5477828" cy="4191953"/>
          </a:xfrm>
          <a:prstGeom prst="rect">
            <a:avLst/>
          </a:prstGeom>
        </p:spPr>
      </p:pic>
    </p:spTree>
    <p:extLst>
      <p:ext uri="{BB962C8B-B14F-4D97-AF65-F5344CB8AC3E}">
        <p14:creationId xmlns:p14="http://schemas.microsoft.com/office/powerpoint/2010/main" val="388842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095857-2168-4065-B290-07C06B721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8324"/>
            <a:ext cx="12192000" cy="4775200"/>
          </a:xfrm>
          <a:prstGeom prst="rect">
            <a:avLst/>
          </a:prstGeom>
        </p:spPr>
      </p:pic>
      <p:sp>
        <p:nvSpPr>
          <p:cNvPr id="3" name="Title 1">
            <a:extLst>
              <a:ext uri="{FF2B5EF4-FFF2-40B4-BE49-F238E27FC236}">
                <a16:creationId xmlns:a16="http://schemas.microsoft.com/office/drawing/2014/main" id="{D3763CB3-2D2D-472F-A172-AEA8F8563A16}"/>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Effect Sets</a:t>
            </a:r>
          </a:p>
        </p:txBody>
      </p:sp>
      <p:sp>
        <p:nvSpPr>
          <p:cNvPr id="5" name="Content Placeholder 2">
            <a:extLst>
              <a:ext uri="{FF2B5EF4-FFF2-40B4-BE49-F238E27FC236}">
                <a16:creationId xmlns:a16="http://schemas.microsoft.com/office/drawing/2014/main" id="{327C6EFE-CC44-4BA5-A706-C006723961D5}"/>
              </a:ext>
            </a:extLst>
          </p:cNvPr>
          <p:cNvSpPr txBox="1">
            <a:spLocks/>
          </p:cNvSpPr>
          <p:nvPr/>
        </p:nvSpPr>
        <p:spPr>
          <a:xfrm>
            <a:off x="838200" y="101810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458 effect sets of 396,075 possible; 90% of sets have 5 effects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98B739AF-5121-4F16-BC42-D844012FF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125" y="2433686"/>
            <a:ext cx="5703380" cy="4405884"/>
          </a:xfrm>
          <a:prstGeom prst="rect">
            <a:avLst/>
          </a:prstGeom>
        </p:spPr>
      </p:pic>
    </p:spTree>
    <p:extLst>
      <p:ext uri="{BB962C8B-B14F-4D97-AF65-F5344CB8AC3E}">
        <p14:creationId xmlns:p14="http://schemas.microsoft.com/office/powerpoint/2010/main" val="249316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FB8F90-693E-4F6C-85A0-BB9F9EC77E5B}"/>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Comparing Effects Set Profile of Types</a:t>
            </a:r>
          </a:p>
        </p:txBody>
      </p:sp>
      <p:pic>
        <p:nvPicPr>
          <p:cNvPr id="5" name="Picture 4">
            <a:extLst>
              <a:ext uri="{FF2B5EF4-FFF2-40B4-BE49-F238E27FC236}">
                <a16:creationId xmlns:a16="http://schemas.microsoft.com/office/drawing/2014/main" id="{3571B977-6390-4B5B-949E-2B874B41A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34" y="683533"/>
            <a:ext cx="4393406" cy="3243263"/>
          </a:xfrm>
          <a:prstGeom prst="rect">
            <a:avLst/>
          </a:prstGeom>
        </p:spPr>
      </p:pic>
      <p:pic>
        <p:nvPicPr>
          <p:cNvPr id="9" name="Picture 8">
            <a:extLst>
              <a:ext uri="{FF2B5EF4-FFF2-40B4-BE49-F238E27FC236}">
                <a16:creationId xmlns:a16="http://schemas.microsoft.com/office/drawing/2014/main" id="{63785C9E-63AC-47F9-83F2-91563DB1A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961" y="750210"/>
            <a:ext cx="4414838" cy="3193256"/>
          </a:xfrm>
          <a:prstGeom prst="rect">
            <a:avLst/>
          </a:prstGeom>
        </p:spPr>
      </p:pic>
      <p:pic>
        <p:nvPicPr>
          <p:cNvPr id="11" name="Picture 10">
            <a:extLst>
              <a:ext uri="{FF2B5EF4-FFF2-40B4-BE49-F238E27FC236}">
                <a16:creationId xmlns:a16="http://schemas.microsoft.com/office/drawing/2014/main" id="{EABD58DD-A71C-4E42-9E05-1947CA0D2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8613" y="3613788"/>
            <a:ext cx="4307681" cy="3243263"/>
          </a:xfrm>
          <a:prstGeom prst="rect">
            <a:avLst/>
          </a:prstGeom>
        </p:spPr>
      </p:pic>
    </p:spTree>
    <p:extLst>
      <p:ext uri="{BB962C8B-B14F-4D97-AF65-F5344CB8AC3E}">
        <p14:creationId xmlns:p14="http://schemas.microsoft.com/office/powerpoint/2010/main" val="15457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7B69-B04E-47DA-9055-04E807A59618}"/>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Comparing Effects Profile of Types</a:t>
            </a:r>
          </a:p>
        </p:txBody>
      </p:sp>
      <p:pic>
        <p:nvPicPr>
          <p:cNvPr id="4" name="Picture 3">
            <a:extLst>
              <a:ext uri="{FF2B5EF4-FFF2-40B4-BE49-F238E27FC236}">
                <a16:creationId xmlns:a16="http://schemas.microsoft.com/office/drawing/2014/main" id="{9C557524-20EC-4FDA-8321-3A4CD4180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3526"/>
            <a:ext cx="4521994" cy="3586163"/>
          </a:xfrm>
          <a:prstGeom prst="rect">
            <a:avLst/>
          </a:prstGeom>
        </p:spPr>
      </p:pic>
      <p:pic>
        <p:nvPicPr>
          <p:cNvPr id="6" name="Picture 5">
            <a:extLst>
              <a:ext uri="{FF2B5EF4-FFF2-40B4-BE49-F238E27FC236}">
                <a16:creationId xmlns:a16="http://schemas.microsoft.com/office/drawing/2014/main" id="{F9D7A067-9039-47DE-945A-E2C94726E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162" y="683526"/>
            <a:ext cx="4414838" cy="3586163"/>
          </a:xfrm>
          <a:prstGeom prst="rect">
            <a:avLst/>
          </a:prstGeom>
        </p:spPr>
      </p:pic>
      <p:pic>
        <p:nvPicPr>
          <p:cNvPr id="8" name="Picture 7">
            <a:extLst>
              <a:ext uri="{FF2B5EF4-FFF2-40B4-BE49-F238E27FC236}">
                <a16:creationId xmlns:a16="http://schemas.microsoft.com/office/drawing/2014/main" id="{389B1579-CC42-40A9-AD71-9FADFCB76F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7150" y="3271837"/>
            <a:ext cx="4457700" cy="3586163"/>
          </a:xfrm>
          <a:prstGeom prst="rect">
            <a:avLst/>
          </a:prstGeom>
        </p:spPr>
      </p:pic>
    </p:spTree>
    <p:extLst>
      <p:ext uri="{BB962C8B-B14F-4D97-AF65-F5344CB8AC3E}">
        <p14:creationId xmlns:p14="http://schemas.microsoft.com/office/powerpoint/2010/main" val="77090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2E41-FA24-4073-81E5-A7A21C9A7E2A}"/>
              </a:ext>
            </a:extLst>
          </p:cNvPr>
          <p:cNvSpPr>
            <a:spLocks noGrp="1"/>
          </p:cNvSpPr>
          <p:nvPr>
            <p:ph type="title"/>
          </p:nvPr>
        </p:nvSpPr>
        <p:spPr/>
        <p:txBody>
          <a:bodyPr>
            <a:normAutofit/>
          </a:bodyPr>
          <a:lstStyle/>
          <a:p>
            <a:r>
              <a:rPr lang="en-GB" sz="3200" b="1" dirty="0"/>
              <a:t>Target Audience</a:t>
            </a:r>
            <a:endParaRPr lang="en-GB" sz="3200" dirty="0"/>
          </a:p>
        </p:txBody>
      </p:sp>
      <p:pic>
        <p:nvPicPr>
          <p:cNvPr id="6" name="Google Shape;82;p17">
            <a:extLst>
              <a:ext uri="{FF2B5EF4-FFF2-40B4-BE49-F238E27FC236}">
                <a16:creationId xmlns:a16="http://schemas.microsoft.com/office/drawing/2014/main" id="{DF5C75E0-38AE-4B86-B004-082597E1B24A}"/>
              </a:ext>
            </a:extLst>
          </p:cNvPr>
          <p:cNvPicPr preferRelativeResize="0">
            <a:picLocks noChangeAspect="1"/>
          </p:cNvPicPr>
          <p:nvPr/>
        </p:nvPicPr>
        <p:blipFill>
          <a:blip r:embed="rId3">
            <a:alphaModFix/>
          </a:blip>
          <a:stretch>
            <a:fillRect/>
          </a:stretch>
        </p:blipFill>
        <p:spPr>
          <a:xfrm>
            <a:off x="818490" y="1270000"/>
            <a:ext cx="7201194" cy="5564559"/>
          </a:xfrm>
          <a:prstGeom prst="rect">
            <a:avLst/>
          </a:prstGeom>
          <a:noFill/>
          <a:ln>
            <a:noFill/>
          </a:ln>
        </p:spPr>
      </p:pic>
    </p:spTree>
    <p:extLst>
      <p:ext uri="{BB962C8B-B14F-4D97-AF65-F5344CB8AC3E}">
        <p14:creationId xmlns:p14="http://schemas.microsoft.com/office/powerpoint/2010/main" val="247973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B14C-41D7-4599-83ED-A12FA06601B9}"/>
              </a:ext>
            </a:extLst>
          </p:cNvPr>
          <p:cNvSpPr>
            <a:spLocks noGrp="1"/>
          </p:cNvSpPr>
          <p:nvPr>
            <p:ph type="title"/>
          </p:nvPr>
        </p:nvSpPr>
        <p:spPr/>
        <p:txBody>
          <a:bodyPr>
            <a:normAutofit fontScale="90000"/>
          </a:bodyPr>
          <a:lstStyle/>
          <a:p>
            <a:r>
              <a:rPr lang="en-GB" b="1" dirty="0"/>
              <a:t>To Begin…..</a:t>
            </a:r>
            <a:br>
              <a:rPr lang="en-GB" b="1" dirty="0"/>
            </a:br>
            <a:br>
              <a:rPr lang="en-GB" b="1" dirty="0"/>
            </a:br>
            <a:r>
              <a:rPr lang="en-GB" sz="3100" b="1" dirty="0">
                <a:solidFill>
                  <a:schemeClr val="tx1"/>
                </a:solidFill>
              </a:rPr>
              <a:t>The problem that we set out to solve</a:t>
            </a:r>
          </a:p>
        </p:txBody>
      </p:sp>
      <p:sp>
        <p:nvSpPr>
          <p:cNvPr id="3" name="Content Placeholder 2">
            <a:extLst>
              <a:ext uri="{FF2B5EF4-FFF2-40B4-BE49-F238E27FC236}">
                <a16:creationId xmlns:a16="http://schemas.microsoft.com/office/drawing/2014/main" id="{8BCF67D2-6346-443A-AC35-FC1AEE8FDB01}"/>
              </a:ext>
            </a:extLst>
          </p:cNvPr>
          <p:cNvSpPr>
            <a:spLocks noGrp="1"/>
          </p:cNvSpPr>
          <p:nvPr>
            <p:ph idx="1"/>
          </p:nvPr>
        </p:nvSpPr>
        <p:spPr/>
        <p:txBody>
          <a:bodyPr>
            <a:normAutofit/>
          </a:bodyPr>
          <a:lstStyle/>
          <a:p>
            <a:endParaRPr lang="en-GB" b="1" dirty="0"/>
          </a:p>
          <a:p>
            <a:r>
              <a:rPr lang="en-US" sz="2400" b="1" dirty="0"/>
              <a:t>We aimed to create an app to help a cannabis consumer (especially a new consumer) find what is likely the best strain to achieve the effects that the consumer desires.  </a:t>
            </a:r>
            <a:endParaRPr lang="en-US" sz="2400" dirty="0"/>
          </a:p>
          <a:p>
            <a:endParaRPr lang="en-US" sz="2400" dirty="0"/>
          </a:p>
          <a:p>
            <a:r>
              <a:rPr lang="en-US" sz="2400" b="1" dirty="0"/>
              <a:t>An available cannabis strain data set was used to build a machine learning model for generating strain selection recommendations.</a:t>
            </a:r>
            <a:endParaRPr lang="en-GB" sz="2400" dirty="0"/>
          </a:p>
        </p:txBody>
      </p:sp>
    </p:spTree>
    <p:extLst>
      <p:ext uri="{BB962C8B-B14F-4D97-AF65-F5344CB8AC3E}">
        <p14:creationId xmlns:p14="http://schemas.microsoft.com/office/powerpoint/2010/main" val="351961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8;p15">
            <a:extLst>
              <a:ext uri="{FF2B5EF4-FFF2-40B4-BE49-F238E27FC236}">
                <a16:creationId xmlns:a16="http://schemas.microsoft.com/office/drawing/2014/main" id="{1501234D-1CFE-4663-A0A3-BE1C58E24D3B}"/>
              </a:ext>
            </a:extLst>
          </p:cNvPr>
          <p:cNvPicPr preferRelativeResize="0">
            <a:picLocks noChangeAspect="1"/>
          </p:cNvPicPr>
          <p:nvPr/>
        </p:nvPicPr>
        <p:blipFill>
          <a:blip r:embed="rId3">
            <a:alphaModFix/>
          </a:blip>
          <a:stretch>
            <a:fillRect/>
          </a:stretch>
        </p:blipFill>
        <p:spPr>
          <a:xfrm>
            <a:off x="2346121" y="1163366"/>
            <a:ext cx="7370669" cy="5687866"/>
          </a:xfrm>
          <a:prstGeom prst="rect">
            <a:avLst/>
          </a:prstGeom>
          <a:noFill/>
          <a:ln>
            <a:noFill/>
          </a:ln>
        </p:spPr>
      </p:pic>
      <p:sp>
        <p:nvSpPr>
          <p:cNvPr id="7" name="Title 1">
            <a:extLst>
              <a:ext uri="{FF2B5EF4-FFF2-40B4-BE49-F238E27FC236}">
                <a16:creationId xmlns:a16="http://schemas.microsoft.com/office/drawing/2014/main" id="{26F5FF00-7EC6-400E-947F-C5CEE783F019}"/>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Summary of Data Set From the Source</a:t>
            </a:r>
          </a:p>
        </p:txBody>
      </p:sp>
    </p:spTree>
    <p:extLst>
      <p:ext uri="{BB962C8B-B14F-4D97-AF65-F5344CB8AC3E}">
        <p14:creationId xmlns:p14="http://schemas.microsoft.com/office/powerpoint/2010/main" val="16114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8196E-2FE9-4A0B-8924-5B43E5D50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7890"/>
            <a:ext cx="12192000" cy="5302250"/>
          </a:xfrm>
          <a:prstGeom prst="rect">
            <a:avLst/>
          </a:prstGeom>
        </p:spPr>
      </p:pic>
      <p:sp>
        <p:nvSpPr>
          <p:cNvPr id="4" name="Title 1">
            <a:extLst>
              <a:ext uri="{FF2B5EF4-FFF2-40B4-BE49-F238E27FC236}">
                <a16:creationId xmlns:a16="http://schemas.microsoft.com/office/drawing/2014/main" id="{8DC9E202-A5F5-4548-8785-6B67DFD03958}"/>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the Complete Feature Set</a:t>
            </a:r>
          </a:p>
        </p:txBody>
      </p:sp>
    </p:spTree>
    <p:extLst>
      <p:ext uri="{BB962C8B-B14F-4D97-AF65-F5344CB8AC3E}">
        <p14:creationId xmlns:p14="http://schemas.microsoft.com/office/powerpoint/2010/main" val="256959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8C683E-6B69-48C0-BDBB-9C1B68A6288B}"/>
              </a:ext>
            </a:extLst>
          </p:cNvPr>
          <p:cNvGrpSpPr>
            <a:grpSpLocks noChangeAspect="1"/>
          </p:cNvGrpSpPr>
          <p:nvPr/>
        </p:nvGrpSpPr>
        <p:grpSpPr>
          <a:xfrm>
            <a:off x="783688" y="1289144"/>
            <a:ext cx="10686060" cy="5557110"/>
            <a:chOff x="0" y="466673"/>
            <a:chExt cx="12192000" cy="6340249"/>
          </a:xfrm>
        </p:grpSpPr>
        <p:pic>
          <p:nvPicPr>
            <p:cNvPr id="5" name="Picture 4">
              <a:extLst>
                <a:ext uri="{FF2B5EF4-FFF2-40B4-BE49-F238E27FC236}">
                  <a16:creationId xmlns:a16="http://schemas.microsoft.com/office/drawing/2014/main" id="{34872CFF-2207-4721-B5C7-A29773186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673"/>
              <a:ext cx="12192000" cy="4142154"/>
            </a:xfrm>
            <a:prstGeom prst="rect">
              <a:avLst/>
            </a:prstGeom>
          </p:spPr>
        </p:pic>
        <p:pic>
          <p:nvPicPr>
            <p:cNvPr id="7" name="Picture 6">
              <a:extLst>
                <a:ext uri="{FF2B5EF4-FFF2-40B4-BE49-F238E27FC236}">
                  <a16:creationId xmlns:a16="http://schemas.microsoft.com/office/drawing/2014/main" id="{1B04D8C1-5571-4BA2-A932-A3A54DC70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1509"/>
              <a:ext cx="12192000" cy="2195413"/>
            </a:xfrm>
            <a:prstGeom prst="rect">
              <a:avLst/>
            </a:prstGeom>
          </p:spPr>
        </p:pic>
      </p:grpSp>
      <p:sp>
        <p:nvSpPr>
          <p:cNvPr id="6" name="Title 1">
            <a:extLst>
              <a:ext uri="{FF2B5EF4-FFF2-40B4-BE49-F238E27FC236}">
                <a16:creationId xmlns:a16="http://schemas.microsoft.com/office/drawing/2014/main" id="{CD8E81DF-DB80-40B4-9496-7C08B1B43100}"/>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Characteristics of the Data Set</a:t>
            </a:r>
          </a:p>
        </p:txBody>
      </p:sp>
    </p:spTree>
    <p:extLst>
      <p:ext uri="{BB962C8B-B14F-4D97-AF65-F5344CB8AC3E}">
        <p14:creationId xmlns:p14="http://schemas.microsoft.com/office/powerpoint/2010/main" val="416047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BACF129-4513-4237-A7B5-5FE635716B93}"/>
              </a:ext>
            </a:extLst>
          </p:cNvPr>
          <p:cNvSpPr txBox="1">
            <a:spLocks/>
          </p:cNvSpPr>
          <p:nvPr/>
        </p:nvSpPr>
        <p:spPr>
          <a:xfrm>
            <a:off x="838200" y="11487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2351 rows but there are only 2304 unique strains</a:t>
            </a:r>
          </a:p>
          <a:p>
            <a:endParaRPr lang="en-US" dirty="0"/>
          </a:p>
          <a:p>
            <a:endParaRPr lang="en-US" dirty="0"/>
          </a:p>
          <a:p>
            <a:endParaRPr lang="en-US" dirty="0"/>
          </a:p>
          <a:p>
            <a:r>
              <a:rPr lang="en-US" dirty="0"/>
              <a:t>There are three types, 51% </a:t>
            </a:r>
          </a:p>
          <a:p>
            <a:pPr marL="0" indent="0">
              <a:buNone/>
            </a:pPr>
            <a:r>
              <a:rPr lang="en-US" dirty="0"/>
              <a:t>    of which are hybrid</a:t>
            </a:r>
          </a:p>
        </p:txBody>
      </p:sp>
      <p:sp>
        <p:nvSpPr>
          <p:cNvPr id="6" name="Title 1">
            <a:extLst>
              <a:ext uri="{FF2B5EF4-FFF2-40B4-BE49-F238E27FC236}">
                <a16:creationId xmlns:a16="http://schemas.microsoft.com/office/drawing/2014/main" id="{0C97514D-E3C3-4F2C-8EC5-20AB34B34687}"/>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Strains and Types</a:t>
            </a:r>
          </a:p>
        </p:txBody>
      </p:sp>
      <p:pic>
        <p:nvPicPr>
          <p:cNvPr id="3" name="Picture 2">
            <a:extLst>
              <a:ext uri="{FF2B5EF4-FFF2-40B4-BE49-F238E27FC236}">
                <a16:creationId xmlns:a16="http://schemas.microsoft.com/office/drawing/2014/main" id="{E21C2115-242C-4242-B558-14CFB3038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156"/>
            <a:ext cx="12192000" cy="1427892"/>
          </a:xfrm>
          <a:prstGeom prst="rect">
            <a:avLst/>
          </a:prstGeom>
        </p:spPr>
      </p:pic>
      <p:pic>
        <p:nvPicPr>
          <p:cNvPr id="10" name="Picture 9">
            <a:extLst>
              <a:ext uri="{FF2B5EF4-FFF2-40B4-BE49-F238E27FC236}">
                <a16:creationId xmlns:a16="http://schemas.microsoft.com/office/drawing/2014/main" id="{7B2BAF7F-8D9A-47B5-816B-532A924F8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327" y="3094692"/>
            <a:ext cx="5685473" cy="3742563"/>
          </a:xfrm>
          <a:prstGeom prst="rect">
            <a:avLst/>
          </a:prstGeom>
        </p:spPr>
      </p:pic>
    </p:spTree>
    <p:extLst>
      <p:ext uri="{BB962C8B-B14F-4D97-AF65-F5344CB8AC3E}">
        <p14:creationId xmlns:p14="http://schemas.microsoft.com/office/powerpoint/2010/main" val="156690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9193A-98E3-4F33-A329-E1A3835FE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1468"/>
            <a:ext cx="12192000" cy="4418577"/>
          </a:xfrm>
          <a:prstGeom prst="rect">
            <a:avLst/>
          </a:prstGeom>
        </p:spPr>
      </p:pic>
      <p:sp>
        <p:nvSpPr>
          <p:cNvPr id="4" name="Title 1">
            <a:extLst>
              <a:ext uri="{FF2B5EF4-FFF2-40B4-BE49-F238E27FC236}">
                <a16:creationId xmlns:a16="http://schemas.microsoft.com/office/drawing/2014/main" id="{C31D7267-5A7A-4845-9D2B-DB20F31E6C61}"/>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Ratings</a:t>
            </a:r>
          </a:p>
        </p:txBody>
      </p:sp>
      <p:sp>
        <p:nvSpPr>
          <p:cNvPr id="5" name="Content Placeholder 2">
            <a:extLst>
              <a:ext uri="{FF2B5EF4-FFF2-40B4-BE49-F238E27FC236}">
                <a16:creationId xmlns:a16="http://schemas.microsoft.com/office/drawing/2014/main" id="{97766732-8406-4DB6-A212-C24A165DD8D0}"/>
              </a:ext>
            </a:extLst>
          </p:cNvPr>
          <p:cNvSpPr txBox="1">
            <a:spLocks/>
          </p:cNvSpPr>
          <p:nvPr/>
        </p:nvSpPr>
        <p:spPr>
          <a:xfrm>
            <a:off x="838200" y="11487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Ratings:  25 out of 50 possible values; 92.3% from 4.0 to 5.0 on 5 point scale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1772E4CD-9A76-4AB7-B3E2-22C75B4FE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750" y="2541480"/>
            <a:ext cx="6115050" cy="4295775"/>
          </a:xfrm>
          <a:prstGeom prst="rect">
            <a:avLst/>
          </a:prstGeom>
        </p:spPr>
      </p:pic>
    </p:spTree>
    <p:extLst>
      <p:ext uri="{BB962C8B-B14F-4D97-AF65-F5344CB8AC3E}">
        <p14:creationId xmlns:p14="http://schemas.microsoft.com/office/powerpoint/2010/main" val="219433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A07CA-8D70-4E0E-ABD0-DEA91F168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4817"/>
            <a:ext cx="12192000" cy="4780123"/>
          </a:xfrm>
          <a:prstGeom prst="rect">
            <a:avLst/>
          </a:prstGeom>
        </p:spPr>
      </p:pic>
      <p:sp>
        <p:nvSpPr>
          <p:cNvPr id="3" name="Title 1">
            <a:extLst>
              <a:ext uri="{FF2B5EF4-FFF2-40B4-BE49-F238E27FC236}">
                <a16:creationId xmlns:a16="http://schemas.microsoft.com/office/drawing/2014/main" id="{97828601-2E7A-42B5-A4F9-4F8C9C4AE9FC}"/>
              </a:ext>
            </a:extLst>
          </p:cNvPr>
          <p:cNvSpPr txBox="1">
            <a:spLocks/>
          </p:cNvSpPr>
          <p:nvPr/>
        </p:nvSpPr>
        <p:spPr>
          <a:xfrm>
            <a:off x="838200" y="207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B050"/>
                </a:solidFill>
              </a:rPr>
              <a:t>Looking at Individual Flavors</a:t>
            </a:r>
          </a:p>
        </p:txBody>
      </p:sp>
      <p:sp>
        <p:nvSpPr>
          <p:cNvPr id="5" name="Content Placeholder 2">
            <a:extLst>
              <a:ext uri="{FF2B5EF4-FFF2-40B4-BE49-F238E27FC236}">
                <a16:creationId xmlns:a16="http://schemas.microsoft.com/office/drawing/2014/main" id="{4FBD5A34-C79F-4CD5-A4CE-472D4EA8F0FA}"/>
              </a:ext>
            </a:extLst>
          </p:cNvPr>
          <p:cNvSpPr txBox="1">
            <a:spLocks/>
          </p:cNvSpPr>
          <p:nvPr/>
        </p:nvSpPr>
        <p:spPr>
          <a:xfrm>
            <a:off x="838200" y="11487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49 individual flavors; 73% of choices are in the top 10 choices</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BD786B6D-EEC8-4100-B665-AF4583804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701" y="2434591"/>
            <a:ext cx="6011418" cy="4424553"/>
          </a:xfrm>
          <a:prstGeom prst="rect">
            <a:avLst/>
          </a:prstGeom>
        </p:spPr>
      </p:pic>
    </p:spTree>
    <p:extLst>
      <p:ext uri="{BB962C8B-B14F-4D97-AF65-F5344CB8AC3E}">
        <p14:creationId xmlns:p14="http://schemas.microsoft.com/office/powerpoint/2010/main" val="89474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589</Words>
  <Application>Microsoft Office PowerPoint</Application>
  <PresentationFormat>Widescreen</PresentationFormat>
  <Paragraphs>63</Paragraphs>
  <Slides>14</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Trebuchet MS</vt:lpstr>
      <vt:lpstr>Wingdings 3</vt:lpstr>
      <vt:lpstr>Office Theme</vt:lpstr>
      <vt:lpstr>Facet</vt:lpstr>
      <vt:lpstr>MediZen</vt:lpstr>
      <vt:lpstr>Target Audience</vt:lpstr>
      <vt:lpstr>To Begin…..  The problem that we set out to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ASG</dc:creator>
  <cp:lastModifiedBy>ASG</cp:lastModifiedBy>
  <cp:revision>61</cp:revision>
  <dcterms:created xsi:type="dcterms:W3CDTF">2019-11-22T00:42:08Z</dcterms:created>
  <dcterms:modified xsi:type="dcterms:W3CDTF">2019-11-22T21:08:12Z</dcterms:modified>
</cp:coreProperties>
</file>