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C46A0-C499-4EAE-B5CB-34608105E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486B75-F933-4122-8050-4C1B3FDA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7B282-FCCC-4CB6-8057-3964A79F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6007E-92EA-408B-B2BC-862B26BB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5516E8-9A71-4508-828E-70C35376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E8110-BD29-4C6F-8E70-260158DF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D83085-9208-4C37-A1B7-E2ECCF33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8C0E9-B5FF-49A0-8B59-CF77A2A0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8AD6F8-A462-4B70-AB6D-46230D33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FAD66-D5CF-499C-9D89-B10448E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F48E0A-24C1-4BC0-937F-A4D8A45FF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EB8F9D-186D-4783-95B7-B83FB476B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A9C87-DC52-4646-A12B-ED1114F8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01C0C-0E34-463F-A262-18D9C2EE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E26E3D-FF95-4E37-9286-92ACB254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3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F1DF6-3E2F-467A-A5DA-25FE04C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F9B74-9CBE-4F3C-B016-29BF52D6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5CE7F-6CE6-4F13-8B61-EB91ADD8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96441-2882-43D8-AA81-5E887F31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64B313-423F-4AC6-A9B7-7D347EE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68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FBCDA-BCC7-42A4-8194-B54DA60D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498BD0-3558-4D98-8AE1-087E6B737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02C8B5-4363-4579-B5E1-E7736C91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1378CA-AE62-4CD7-A5BD-1CE63001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F3991-2CEC-4CD6-8A22-BE89AD80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5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31B8E-2249-4CDB-ABFB-D606EC24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44519-1B69-41A0-B7DA-7583AC0A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1EE9C-451F-45DF-A68C-566085E1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114E9F-AFD3-43ED-A508-9592A51F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E45120-A70A-4EFA-B62E-0D7939FE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A1056-09B1-4A49-9891-00C44429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31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804F-CD65-4B3C-8DA1-67C586F6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E8C04F-0E66-402B-9E91-5512EBAF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5A839-BE48-4923-82A4-84B38709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637740-103D-47B2-A842-CBECEF73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3D22EA-16BC-4BAE-8B79-BA7EED87F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D6455B-7DDD-4511-89F4-3493C276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BE3401-DC87-4D32-9BCB-6C6ABB89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975F3B-79FC-4581-87B8-618161B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B534A-135F-4AE1-BF01-742A66ED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25835E-DFDE-41B0-8E17-F8EC5280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8C8B2C-6B05-4BC9-81F1-E3F40020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56C2A8-C88A-46FB-834E-FB72563C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8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602BC9-794F-4F83-AD1A-D248D5A9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DD77FF-0DFE-4475-8DF7-934127C5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722EC-177A-4FD7-8344-D088D661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3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E739D-2611-4E2E-9E4C-EC70CFFB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30873-9A5A-4CAE-9CD9-F59BB930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950530-D684-4690-9B58-A9969218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37B76-3F6D-4F81-8681-9D822DD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3EF923-FE17-45A8-922F-10F623B6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981577-7767-4A0C-B116-35066E16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A78FE-5EF3-43A8-9B42-56A7DF7B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127FBC-3BA7-4573-9F56-AEF76DE88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55935A-C77C-48D9-8166-6222C1B9E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FE2714-CCF8-4000-989A-4C756DCF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C597D8-3DE6-4CD6-A463-94D5841B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8B833E-0DFD-484F-83D5-0C7A00DB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706AA-9B07-4A59-8845-6EC28CB1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A09A6E-55D6-4C0D-86AF-F5E21602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5FA85-4D99-4188-8983-7210F9DC0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A562-E2E9-4C9C-9039-781D076FC676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1BD0E-A992-464B-9192-F4769FB3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AA2D3-C4C8-4A05-BB66-386C0A36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E0BC-C7E2-4B5F-8B10-9BC04570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9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5A01AE-57EC-4E4E-B0D0-068C0EFE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7C266-2661-40C1-835C-3082FD11C4D7}"/>
              </a:ext>
            </a:extLst>
          </p:cNvPr>
          <p:cNvSpPr txBox="1"/>
          <p:nvPr/>
        </p:nvSpPr>
        <p:spPr>
          <a:xfrm>
            <a:off x="3604517" y="657546"/>
            <a:ext cx="4982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«Хищник – Жертва»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6521A1-8F50-44CA-8768-5852B164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8" y="2845941"/>
            <a:ext cx="8932970" cy="3498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6CD6AE-FE1A-4FD8-93D5-28F564688538}"/>
              </a:ext>
            </a:extLst>
          </p:cNvPr>
          <p:cNvSpPr txBox="1"/>
          <p:nvPr/>
        </p:nvSpPr>
        <p:spPr>
          <a:xfrm>
            <a:off x="1674688" y="1352804"/>
            <a:ext cx="8250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математическую модель, имеющую различные параметры популяции жертв и хищников с целью выяснить, как данные параметры влияют на количество соответствующих особей. Результаты представляются как в виде таблицы, так и в виде графиков.</a:t>
            </a:r>
          </a:p>
        </p:txBody>
      </p:sp>
    </p:spTree>
    <p:extLst>
      <p:ext uri="{BB962C8B-B14F-4D97-AF65-F5344CB8AC3E}">
        <p14:creationId xmlns:p14="http://schemas.microsoft.com/office/powerpoint/2010/main" val="163818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69C595-F1AE-4F5E-936F-0168448E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E2ABC7-01D7-4F82-8974-0B01C42E9039}"/>
              </a:ext>
            </a:extLst>
          </p:cNvPr>
          <p:cNvSpPr txBox="1"/>
          <p:nvPr/>
        </p:nvSpPr>
        <p:spPr>
          <a:xfrm>
            <a:off x="2455093" y="534255"/>
            <a:ext cx="906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динамики численности популяций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879DB-9348-46DD-A2E8-B82C25CDF1FD}"/>
              </a:ext>
            </a:extLst>
          </p:cNvPr>
          <p:cNvSpPr txBox="1"/>
          <p:nvPr/>
        </p:nvSpPr>
        <p:spPr>
          <a:xfrm>
            <a:off x="588835" y="2095928"/>
            <a:ext cx="61439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Популяция — это совокупность особей одного вида, которая занимает определенное пространство, относительно изолирована и способна к самовоспроизведению.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Популяции образуют самые разнообразные организмы.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характеристик популяции выделяют численность, плотность, пространственное распределение, структуру (возрастной и половой состав), показатели рождаемости и смертности. Нас будет интересовать динамика численности популяции, т.е. изменение численности популяции во времени.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066A8A-A157-4C52-A2D7-DE0ACAB0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171" y="2260315"/>
            <a:ext cx="5489807" cy="29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3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DAEE7C-2237-427F-BC12-06BA59FF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B3D633-5E81-4284-8F11-0E0A21C534D4}"/>
              </a:ext>
            </a:extLst>
          </p:cNvPr>
          <p:cNvSpPr txBox="1"/>
          <p:nvPr/>
        </p:nvSpPr>
        <p:spPr>
          <a:xfrm>
            <a:off x="2455093" y="534255"/>
            <a:ext cx="906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динамики численности популяций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8810F-C957-43C6-881A-27FA4C1811BE}"/>
              </a:ext>
            </a:extLst>
          </p:cNvPr>
          <p:cNvSpPr txBox="1"/>
          <p:nvPr/>
        </p:nvSpPr>
        <p:spPr>
          <a:xfrm>
            <a:off x="2956388" y="1352804"/>
            <a:ext cx="6097712" cy="863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омплексная компьютерная модель динамики численности популяций: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F3D620-7944-4BA0-B883-8C4B4985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89" y="2511384"/>
            <a:ext cx="9505427" cy="35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3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4425F1-BA49-4B74-B14E-42A1CBE6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0E9E1-B913-4B34-BB61-4A503B9B24F2}"/>
              </a:ext>
            </a:extLst>
          </p:cNvPr>
          <p:cNvSpPr txBox="1"/>
          <p:nvPr/>
        </p:nvSpPr>
        <p:spPr>
          <a:xfrm>
            <a:off x="4331426" y="548640"/>
            <a:ext cx="352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Монте-Карло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0AD272-56D7-4FC1-A52E-BF3BF7FC3FC7}"/>
              </a:ext>
            </a:extLst>
          </p:cNvPr>
          <p:cNvSpPr/>
          <p:nvPr/>
        </p:nvSpPr>
        <p:spPr>
          <a:xfrm>
            <a:off x="822960" y="2090172"/>
            <a:ext cx="36982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Монте-Карло-численный метод решения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математических задач при помощи моделирования случайных величин, которые должны входить в заданный диапазон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2135C8-190A-44D3-BD42-D024504B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96" y="1646822"/>
            <a:ext cx="4380692" cy="42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4425F1-BA49-4B74-B14E-42A1CBE6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0E9E1-B913-4B34-BB61-4A503B9B24F2}"/>
              </a:ext>
            </a:extLst>
          </p:cNvPr>
          <p:cNvSpPr txBox="1"/>
          <p:nvPr/>
        </p:nvSpPr>
        <p:spPr>
          <a:xfrm>
            <a:off x="2312853" y="568961"/>
            <a:ext cx="9096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числа Пи методом Монте-Карло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D34A08-098E-483B-9400-97C5F635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73" y="1269999"/>
            <a:ext cx="7639409" cy="3444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4FFBC-6A86-41A8-B3A3-4252217322C6}"/>
              </a:ext>
            </a:extLst>
          </p:cNvPr>
          <p:cNvSpPr txBox="1"/>
          <p:nvPr/>
        </p:nvSpPr>
        <p:spPr>
          <a:xfrm>
            <a:off x="4744720" y="4768185"/>
            <a:ext cx="505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9E92A2-CFBE-42F3-803E-FA22E903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358" y="5399815"/>
            <a:ext cx="384863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1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4425F1-BA49-4B74-B14E-42A1CBE6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0E9E1-B913-4B34-BB61-4A503B9B24F2}"/>
              </a:ext>
            </a:extLst>
          </p:cNvPr>
          <p:cNvSpPr txBox="1"/>
          <p:nvPr/>
        </p:nvSpPr>
        <p:spPr>
          <a:xfrm>
            <a:off x="2290507" y="507229"/>
            <a:ext cx="9096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площади фигуры методом Монте-Карло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DECD38-9304-462C-A572-80C14A91C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51" y="2521096"/>
            <a:ext cx="7575057" cy="36772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46E571-AB40-4646-9368-859FD3C4A4B7}"/>
              </a:ext>
            </a:extLst>
          </p:cNvPr>
          <p:cNvSpPr/>
          <p:nvPr/>
        </p:nvSpPr>
        <p:spPr>
          <a:xfrm>
            <a:off x="2885440" y="152495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Построение графиков функций на промежутке [–5; 15] с шагом 1:</a:t>
            </a:r>
          </a:p>
        </p:txBody>
      </p:sp>
    </p:spTree>
    <p:extLst>
      <p:ext uri="{BB962C8B-B14F-4D97-AF65-F5344CB8AC3E}">
        <p14:creationId xmlns:p14="http://schemas.microsoft.com/office/powerpoint/2010/main" val="13001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319B68-9CEE-494B-8F19-AD969EE8773E}"/>
              </a:ext>
            </a:extLst>
          </p:cNvPr>
          <p:cNvSpPr txBox="1"/>
          <p:nvPr/>
        </p:nvSpPr>
        <p:spPr>
          <a:xfrm>
            <a:off x="3604517" y="657546"/>
            <a:ext cx="4982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что влияют параметры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E45F24-7F23-4A95-AEE3-FFFAB9B7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4C50D75-FAB6-4C7C-9ECD-7893265F1BE0}"/>
              </a:ext>
            </a:extLst>
          </p:cNvPr>
          <p:cNvGrpSpPr/>
          <p:nvPr/>
        </p:nvGrpSpPr>
        <p:grpSpPr>
          <a:xfrm>
            <a:off x="698644" y="1746069"/>
            <a:ext cx="4232952" cy="842481"/>
            <a:chOff x="2866491" y="3061161"/>
            <a:chExt cx="4232952" cy="84248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42F3234-BC81-4699-BF58-5638976197D0}"/>
                </a:ext>
              </a:extLst>
            </p:cNvPr>
            <p:cNvSpPr/>
            <p:nvPr/>
          </p:nvSpPr>
          <p:spPr>
            <a:xfrm>
              <a:off x="2866491" y="3061161"/>
              <a:ext cx="4232952" cy="8424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0BEA9-6014-489F-AB28-99891D74117C}"/>
                </a:ext>
              </a:extLst>
            </p:cNvPr>
            <p:cNvSpPr txBox="1"/>
            <p:nvPr/>
          </p:nvSpPr>
          <p:spPr>
            <a:xfrm>
              <a:off x="3045432" y="3298004"/>
              <a:ext cx="3971817" cy="374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Коэффициент естественного прироста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CABFE0D-C963-4C1E-98D1-0F7B83DCBDB9}"/>
              </a:ext>
            </a:extLst>
          </p:cNvPr>
          <p:cNvGrpSpPr/>
          <p:nvPr/>
        </p:nvGrpSpPr>
        <p:grpSpPr>
          <a:xfrm>
            <a:off x="6096000" y="1746068"/>
            <a:ext cx="4232952" cy="842481"/>
            <a:chOff x="2866491" y="3061161"/>
            <a:chExt cx="4232952" cy="842481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D192591-75C9-4AD9-B554-97A8F6155314}"/>
                </a:ext>
              </a:extLst>
            </p:cNvPr>
            <p:cNvSpPr/>
            <p:nvPr/>
          </p:nvSpPr>
          <p:spPr>
            <a:xfrm>
              <a:off x="2866491" y="3061161"/>
              <a:ext cx="4232952" cy="8424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3F7311-EEDE-4DF8-8C2C-D4FD81F0A4F9}"/>
                </a:ext>
              </a:extLst>
            </p:cNvPr>
            <p:cNvSpPr txBox="1"/>
            <p:nvPr/>
          </p:nvSpPr>
          <p:spPr>
            <a:xfrm>
              <a:off x="3045432" y="3205538"/>
              <a:ext cx="39272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Коэффициент смертности от конкурентов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D8CAE39-7194-48B1-96AF-6671692A1E0E}"/>
              </a:ext>
            </a:extLst>
          </p:cNvPr>
          <p:cNvGrpSpPr/>
          <p:nvPr/>
        </p:nvGrpSpPr>
        <p:grpSpPr>
          <a:xfrm>
            <a:off x="698644" y="5417343"/>
            <a:ext cx="4334836" cy="842481"/>
            <a:chOff x="2866491" y="3061161"/>
            <a:chExt cx="4334836" cy="842481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2177BFF-CA4B-4EEC-9E06-FEA9076FB719}"/>
                </a:ext>
              </a:extLst>
            </p:cNvPr>
            <p:cNvSpPr/>
            <p:nvPr/>
          </p:nvSpPr>
          <p:spPr>
            <a:xfrm>
              <a:off x="2866491" y="3061161"/>
              <a:ext cx="4232952" cy="8424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A08496-2D2E-4D4D-A91F-088769F43910}"/>
                </a:ext>
              </a:extLst>
            </p:cNvPr>
            <p:cNvSpPr txBox="1"/>
            <p:nvPr/>
          </p:nvSpPr>
          <p:spPr>
            <a:xfrm>
              <a:off x="3258620" y="3149030"/>
              <a:ext cx="394270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Коэффициент смертности от хищников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0D52C89-4782-4482-87B8-83FA562D8B22}"/>
              </a:ext>
            </a:extLst>
          </p:cNvPr>
          <p:cNvGrpSpPr/>
          <p:nvPr/>
        </p:nvGrpSpPr>
        <p:grpSpPr>
          <a:xfrm>
            <a:off x="330486" y="3429000"/>
            <a:ext cx="3318552" cy="1443393"/>
            <a:chOff x="2866491" y="3061161"/>
            <a:chExt cx="4232952" cy="842481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D1C3821-D6DD-45EF-B341-949B11E4E0B6}"/>
                </a:ext>
              </a:extLst>
            </p:cNvPr>
            <p:cNvSpPr/>
            <p:nvPr/>
          </p:nvSpPr>
          <p:spPr>
            <a:xfrm>
              <a:off x="2866491" y="3061161"/>
              <a:ext cx="4232952" cy="8424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A2E7CB-C5DA-44B7-9635-A2A978108D8E}"/>
                </a:ext>
              </a:extLst>
            </p:cNvPr>
            <p:cNvSpPr txBox="1"/>
            <p:nvPr/>
          </p:nvSpPr>
          <p:spPr>
            <a:xfrm>
              <a:off x="3070839" y="3190813"/>
              <a:ext cx="3805819" cy="5389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Для жертв: зависит от </a:t>
              </a:r>
              <a:r>
                <a:rPr lang="ru-RU" dirty="0" err="1"/>
                <a:t>коэф</a:t>
              </a:r>
              <a:r>
                <a:rPr lang="ru-RU" dirty="0"/>
                <a:t>. Смертности от хищников и количества жертв</a:t>
              </a:r>
            </a:p>
          </p:txBody>
        </p:sp>
      </p:grp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51E44E5-C630-4EFA-A20D-5CDCF5CE7969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1989762" y="2588550"/>
            <a:ext cx="825358" cy="8404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C35C7CD-AE9B-45FA-B872-7CACFE5A5982}"/>
              </a:ext>
            </a:extLst>
          </p:cNvPr>
          <p:cNvGrpSpPr/>
          <p:nvPr/>
        </p:nvGrpSpPr>
        <p:grpSpPr>
          <a:xfrm>
            <a:off x="7600306" y="3279304"/>
            <a:ext cx="3211959" cy="1309514"/>
            <a:chOff x="2866491" y="3061161"/>
            <a:chExt cx="4232952" cy="842481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53060FD-716E-4026-BAE2-170B1D1BC6D7}"/>
                </a:ext>
              </a:extLst>
            </p:cNvPr>
            <p:cNvSpPr/>
            <p:nvPr/>
          </p:nvSpPr>
          <p:spPr>
            <a:xfrm>
              <a:off x="2866491" y="3061161"/>
              <a:ext cx="4232952" cy="8424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490583-B61C-4D36-B76B-52791BAD6E5A}"/>
                </a:ext>
              </a:extLst>
            </p:cNvPr>
            <p:cNvSpPr txBox="1"/>
            <p:nvPr/>
          </p:nvSpPr>
          <p:spPr>
            <a:xfrm>
              <a:off x="3070839" y="3190813"/>
              <a:ext cx="3805819" cy="415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Для хищников: зависит от числа других хищников</a:t>
              </a:r>
            </a:p>
          </p:txBody>
        </p:sp>
      </p:grp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3197CAB-8914-456A-97DF-77CFEA4E15F7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8238590" y="2536776"/>
            <a:ext cx="967696" cy="74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47EC2FD-F2B4-48FB-AA8C-DE3F4EA9CA1C}"/>
              </a:ext>
            </a:extLst>
          </p:cNvPr>
          <p:cNvGrpSpPr/>
          <p:nvPr/>
        </p:nvGrpSpPr>
        <p:grpSpPr>
          <a:xfrm>
            <a:off x="6745838" y="5000337"/>
            <a:ext cx="3211959" cy="1309514"/>
            <a:chOff x="2866491" y="3061161"/>
            <a:chExt cx="4232952" cy="842481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64E271F2-AF1A-47E9-8CE5-F1576B8B439A}"/>
                </a:ext>
              </a:extLst>
            </p:cNvPr>
            <p:cNvSpPr/>
            <p:nvPr/>
          </p:nvSpPr>
          <p:spPr>
            <a:xfrm>
              <a:off x="2866491" y="3061161"/>
              <a:ext cx="4232952" cy="8424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7615C4-F5EB-4AE3-AFF0-870B64057BF0}"/>
                </a:ext>
              </a:extLst>
            </p:cNvPr>
            <p:cNvSpPr txBox="1"/>
            <p:nvPr/>
          </p:nvSpPr>
          <p:spPr>
            <a:xfrm>
              <a:off x="3070839" y="3190813"/>
              <a:ext cx="3805819" cy="415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Для жертв: зависит от числа хищников</a:t>
              </a:r>
            </a:p>
          </p:txBody>
        </p:sp>
      </p:grp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610FFB-C66F-477D-9188-0D52B9900BF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916185" y="5655094"/>
            <a:ext cx="182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988A44AE-7A2C-4DF0-B2FB-2243AAC69B88}"/>
              </a:ext>
            </a:extLst>
          </p:cNvPr>
          <p:cNvSpPr/>
          <p:nvPr/>
        </p:nvSpPr>
        <p:spPr>
          <a:xfrm>
            <a:off x="4533234" y="2740666"/>
            <a:ext cx="2310703" cy="217766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175368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E809A2-8C1F-4CE1-A829-AEA84FB50BCB}"/>
              </a:ext>
            </a:extLst>
          </p:cNvPr>
          <p:cNvSpPr txBox="1"/>
          <p:nvPr/>
        </p:nvSpPr>
        <p:spPr>
          <a:xfrm>
            <a:off x="2392166" y="647271"/>
            <a:ext cx="8270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графиков при различных параметрах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BA850A-4919-47D7-84DE-50E5EB25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E05CC1-64D6-4523-9859-7653F976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86" y="1890445"/>
            <a:ext cx="4802625" cy="28058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7E5B85-509F-4FB1-B26E-B6ED6BD03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915" y="1890445"/>
            <a:ext cx="4948820" cy="28665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14BD3E-3B72-4A36-958F-74359AB513D5}"/>
              </a:ext>
            </a:extLst>
          </p:cNvPr>
          <p:cNvSpPr txBox="1"/>
          <p:nvPr/>
        </p:nvSpPr>
        <p:spPr>
          <a:xfrm>
            <a:off x="1023991" y="1436958"/>
            <a:ext cx="35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Начальная популяция жертв: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4EF16-D0F4-44A0-997E-1318A852CFD0}"/>
              </a:ext>
            </a:extLst>
          </p:cNvPr>
          <p:cNvSpPr txBox="1"/>
          <p:nvPr/>
        </p:nvSpPr>
        <p:spPr>
          <a:xfrm>
            <a:off x="6905896" y="1432912"/>
            <a:ext cx="35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Начальная популяция жертв: 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8491E-ECC5-4B9A-A0D1-D7FE8F4F8923}"/>
              </a:ext>
            </a:extLst>
          </p:cNvPr>
          <p:cNvSpPr txBox="1"/>
          <p:nvPr/>
        </p:nvSpPr>
        <p:spPr>
          <a:xfrm>
            <a:off x="852755" y="5126804"/>
            <a:ext cx="1052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начальной популяции жертв в 100 голов, их прирост значительно выше, чем во втором случае. Число хищников во втором случае гораздо ниже, чем в другом варианте. Прирост хищников раньше всего начинает увеличиваться при начальной популяции жертв в 1000 голов.</a:t>
            </a:r>
          </a:p>
        </p:txBody>
      </p:sp>
    </p:spTree>
    <p:extLst>
      <p:ext uri="{BB962C8B-B14F-4D97-AF65-F5344CB8AC3E}">
        <p14:creationId xmlns:p14="http://schemas.microsoft.com/office/powerpoint/2010/main" val="109740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2C35F-1CAA-4F85-B8BA-70661FC5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926A8-07C5-4C5D-A396-0DC58AF61320}"/>
              </a:ext>
            </a:extLst>
          </p:cNvPr>
          <p:cNvSpPr txBox="1"/>
          <p:nvPr/>
        </p:nvSpPr>
        <p:spPr>
          <a:xfrm>
            <a:off x="4677310" y="595901"/>
            <a:ext cx="283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Раскроя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FBF86-F2D3-401B-B00D-37A199582E73}"/>
              </a:ext>
            </a:extLst>
          </p:cNvPr>
          <p:cNvSpPr txBox="1"/>
          <p:nvPr/>
        </p:nvSpPr>
        <p:spPr>
          <a:xfrm>
            <a:off x="2741488" y="1318597"/>
            <a:ext cx="6893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операция вырезания деталей (заготовок) изделия из единицы мерного или листового материала определенным способом.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B6212E-BB4A-4106-8985-E524BBE2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26" y="2851155"/>
            <a:ext cx="8783548" cy="34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8902E-EC37-494E-9D77-019BCDDF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B0612-0F43-4BD6-90E6-0B7D35599427}"/>
              </a:ext>
            </a:extLst>
          </p:cNvPr>
          <p:cNvSpPr txBox="1"/>
          <p:nvPr/>
        </p:nvSpPr>
        <p:spPr>
          <a:xfrm>
            <a:off x="3914026" y="523982"/>
            <a:ext cx="436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расхода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4D5D1-0E3B-4C18-B3AA-73E1576620D0}"/>
              </a:ext>
            </a:extLst>
          </p:cNvPr>
          <p:cNvSpPr txBox="1"/>
          <p:nvPr/>
        </p:nvSpPr>
        <p:spPr>
          <a:xfrm>
            <a:off x="2712378" y="1047202"/>
            <a:ext cx="702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план способов раскроя, который обеспечивает минимальный расход исходного материала, при условии выполнения заказа.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855A71-E78C-4D05-9F9F-CF1D7F71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46" y="2512551"/>
            <a:ext cx="6536893" cy="38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7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D3B561-41BB-40FD-A498-ACBBDCEF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CBF66-F481-45D8-A7D9-5EF8BB828394}"/>
              </a:ext>
            </a:extLst>
          </p:cNvPr>
          <p:cNvSpPr txBox="1"/>
          <p:nvPr/>
        </p:nvSpPr>
        <p:spPr>
          <a:xfrm>
            <a:off x="3914026" y="523982"/>
            <a:ext cx="436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C5685-A2C9-4172-83A3-6414444EFDD1}"/>
              </a:ext>
            </a:extLst>
          </p:cNvPr>
          <p:cNvSpPr txBox="1"/>
          <p:nvPr/>
        </p:nvSpPr>
        <p:spPr>
          <a:xfrm>
            <a:off x="2280863" y="1269732"/>
            <a:ext cx="797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план способов раскроя, который обеспечивает минимальные отходы, при условии выполнения заказа с расходом не более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материалов.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140BDD-D363-4BE0-9CAB-C5314502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72" y="2508589"/>
            <a:ext cx="6431908" cy="3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5E192D-3E18-4094-84A8-AC2582AA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6AFE7-FE99-4BDE-9D0B-38267AF413CD}"/>
              </a:ext>
            </a:extLst>
          </p:cNvPr>
          <p:cNvSpPr txBox="1"/>
          <p:nvPr/>
        </p:nvSpPr>
        <p:spPr>
          <a:xfrm>
            <a:off x="2537288" y="398697"/>
            <a:ext cx="8117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движения тел в воздухе и в среде с сопротивлением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5F830-18C7-4659-9E62-C0481F8DFB37}"/>
              </a:ext>
            </a:extLst>
          </p:cNvPr>
          <p:cNvSpPr txBox="1"/>
          <p:nvPr/>
        </p:nvSpPr>
        <p:spPr>
          <a:xfrm>
            <a:off x="2321530" y="1352804"/>
            <a:ext cx="7849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моделирования в виде таблиц и графиков, в котором отражены основные характеристики объектов, а график показывает процесс полета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A64DE5-3F08-4883-9470-36B0CDCF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37" y="2501483"/>
            <a:ext cx="9010437" cy="38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2B8F8C-8062-42AE-963F-83E1AFE2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8F20D-88AF-461A-BA14-3D3409233506}"/>
              </a:ext>
            </a:extLst>
          </p:cNvPr>
          <p:cNvSpPr txBox="1"/>
          <p:nvPr/>
        </p:nvSpPr>
        <p:spPr>
          <a:xfrm>
            <a:off x="2537288" y="398697"/>
            <a:ext cx="8117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движения тел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сопротивлением среды и без него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411FFA-2BC2-41DB-A5E5-3FDEF018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91" y="2520734"/>
            <a:ext cx="7332328" cy="3965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55BDE9-A5DE-4A01-822D-4204F3AC57C5}"/>
              </a:ext>
            </a:extLst>
          </p:cNvPr>
          <p:cNvSpPr txBox="1"/>
          <p:nvPr/>
        </p:nvSpPr>
        <p:spPr>
          <a:xfrm>
            <a:off x="1808252" y="1352804"/>
            <a:ext cx="9123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среде без сопротивления объекты летят намного дальше (эта разница зависит от материала объекта)</a:t>
            </a:r>
          </a:p>
        </p:txBody>
      </p:sp>
    </p:spTree>
    <p:extLst>
      <p:ext uri="{BB962C8B-B14F-4D97-AF65-F5344CB8AC3E}">
        <p14:creationId xmlns:p14="http://schemas.microsoft.com/office/powerpoint/2010/main" val="163163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95DC72-8F46-44D6-82AC-77C2F365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6" y="184874"/>
            <a:ext cx="1809765" cy="116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201BE-4DA0-4E32-8D9C-681C2EAEFEB4}"/>
              </a:ext>
            </a:extLst>
          </p:cNvPr>
          <p:cNvSpPr txBox="1"/>
          <p:nvPr/>
        </p:nvSpPr>
        <p:spPr>
          <a:xfrm>
            <a:off x="3122915" y="507229"/>
            <a:ext cx="811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движения тел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воде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4E36A3-A801-4BAC-B5A4-D0DC488D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46" y="2248080"/>
            <a:ext cx="6935168" cy="4334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CE457-6480-4B83-AE58-7779142C9292}"/>
              </a:ext>
            </a:extLst>
          </p:cNvPr>
          <p:cNvSpPr txBox="1"/>
          <p:nvPr/>
        </p:nvSpPr>
        <p:spPr>
          <a:xfrm>
            <a:off x="2708953" y="1151187"/>
            <a:ext cx="636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Если плотность объекта будет меньше плотности воды, этот объект постепенно начнет всплывать на поверхность</a:t>
            </a:r>
          </a:p>
        </p:txBody>
      </p:sp>
    </p:spTree>
    <p:extLst>
      <p:ext uri="{BB962C8B-B14F-4D97-AF65-F5344CB8AC3E}">
        <p14:creationId xmlns:p14="http://schemas.microsoft.com/office/powerpoint/2010/main" val="73720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415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МеханцевНВ@ngknn.local</dc:creator>
  <cp:lastModifiedBy>Николай Готский</cp:lastModifiedBy>
  <cp:revision>32</cp:revision>
  <dcterms:created xsi:type="dcterms:W3CDTF">2023-05-16T09:40:53Z</dcterms:created>
  <dcterms:modified xsi:type="dcterms:W3CDTF">2023-05-21T20:24:36Z</dcterms:modified>
</cp:coreProperties>
</file>