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4"/>
  </p:notesMasterIdLst>
  <p:sldIdLst>
    <p:sldId id="256" r:id="rId2"/>
    <p:sldId id="257" r:id="rId3"/>
    <p:sldId id="258" r:id="rId4"/>
    <p:sldId id="259" r:id="rId5"/>
    <p:sldId id="265" r:id="rId6"/>
    <p:sldId id="260" r:id="rId7"/>
    <p:sldId id="264" r:id="rId8"/>
    <p:sldId id="266" r:id="rId9"/>
    <p:sldId id="261" r:id="rId10"/>
    <p:sldId id="262" r:id="rId11"/>
    <p:sldId id="267" r:id="rId12"/>
    <p:sldId id="263" r:id="rId13"/>
  </p:sldIdLst>
  <p:sldSz cx="6858000" cy="9144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3498" y="-47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6F5D7E-4940-462E-9A8F-F4473C2CBC40}" type="datetimeFigureOut">
              <a:rPr lang="fr-FR" smtClean="0"/>
              <a:t>19/05/2014</a:t>
            </a:fld>
            <a:endParaRPr lang="fr-FR"/>
          </a:p>
        </p:txBody>
      </p:sp>
      <p:sp>
        <p:nvSpPr>
          <p:cNvPr id="4" name="Espace réservé de l'image des diapositives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11CE1A-2F1A-46A9-A6A1-64CE8EB1BDA2}" type="slidenum">
              <a:rPr lang="fr-FR" smtClean="0"/>
              <a:t>‹N°›</a:t>
            </a:fld>
            <a:endParaRPr lang="fr-FR"/>
          </a:p>
        </p:txBody>
      </p:sp>
    </p:spTree>
    <p:extLst>
      <p:ext uri="{BB962C8B-B14F-4D97-AF65-F5344CB8AC3E}">
        <p14:creationId xmlns:p14="http://schemas.microsoft.com/office/powerpoint/2010/main" val="271708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s"/>
          <p:cNvGrpSpPr/>
          <p:nvPr/>
        </p:nvGrpSpPr>
        <p:grpSpPr>
          <a:xfrm>
            <a:off x="4229101" y="5527042"/>
            <a:ext cx="2636627" cy="3641876"/>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5017" y="8076200"/>
            <a:ext cx="3093839" cy="1093609"/>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914400" y="778934"/>
            <a:ext cx="4914900" cy="2667001"/>
          </a:xfrm>
        </p:spPr>
        <p:txBody>
          <a:bodyPr>
            <a:normAutofit/>
          </a:bodyPr>
          <a:lstStyle>
            <a:lvl1pPr>
              <a:defRPr sz="5400"/>
            </a:lvl1pPr>
          </a:lstStyle>
          <a:p>
            <a:r>
              <a:rPr lang="fr-FR" smtClean="0"/>
              <a:t>Modifiez le style du titre</a:t>
            </a:r>
            <a:endParaRPr/>
          </a:p>
        </p:txBody>
      </p:sp>
      <p:sp>
        <p:nvSpPr>
          <p:cNvPr id="3" name="Subtitle 2"/>
          <p:cNvSpPr>
            <a:spLocks noGrp="1"/>
          </p:cNvSpPr>
          <p:nvPr>
            <p:ph type="subTitle" idx="1"/>
          </p:nvPr>
        </p:nvSpPr>
        <p:spPr>
          <a:xfrm>
            <a:off x="914400" y="3488267"/>
            <a:ext cx="4914900" cy="23368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fr-FR" smtClean="0"/>
              <a:t>Modifiez le style des sous-titres du masque</a:t>
            </a:r>
            <a:endParaRPr/>
          </a:p>
        </p:txBody>
      </p:sp>
      <p:sp>
        <p:nvSpPr>
          <p:cNvPr id="22" name="Date Placeholder 21"/>
          <p:cNvSpPr>
            <a:spLocks noGrp="1"/>
          </p:cNvSpPr>
          <p:nvPr>
            <p:ph type="dt" sz="half" idx="10"/>
          </p:nvPr>
        </p:nvSpPr>
        <p:spPr/>
        <p:txBody>
          <a:bodyPr/>
          <a:lstStyle/>
          <a:p>
            <a:fld id="{3129A72F-686B-4727-899E-1B6AF7604176}" type="datetimeFigureOut">
              <a:rPr lang="fr-FR" smtClean="0"/>
              <a:t>19/05/2014</a:t>
            </a:fld>
            <a:endParaRPr lang="fr-FR"/>
          </a:p>
        </p:txBody>
      </p:sp>
      <p:sp>
        <p:nvSpPr>
          <p:cNvPr id="23" name="Footer Placeholder 22"/>
          <p:cNvSpPr>
            <a:spLocks noGrp="1"/>
          </p:cNvSpPr>
          <p:nvPr>
            <p:ph type="ftr" sz="quarter" idx="11"/>
          </p:nvPr>
        </p:nvSpPr>
        <p:spPr/>
        <p:txBody>
          <a:bodyPr/>
          <a:lstStyle/>
          <a:p>
            <a:endParaRPr lang="fr-FR"/>
          </a:p>
        </p:txBody>
      </p:sp>
      <p:sp>
        <p:nvSpPr>
          <p:cNvPr id="24" name="Slide Number Placeholder 23"/>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3129A72F-686B-4727-899E-1B6AF7604176}" type="datetimeFigureOut">
              <a:rPr lang="fr-FR" smtClean="0"/>
              <a:t>19/05/2014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778933"/>
            <a:ext cx="1543050" cy="7450667"/>
          </a:xfrm>
        </p:spPr>
        <p:txBody>
          <a:bodyPr vert="eaVert"/>
          <a:lstStyle/>
          <a:p>
            <a:r>
              <a:rPr lang="fr-FR" smtClean="0"/>
              <a:t>Modifiez le style du titre</a:t>
            </a:r>
            <a:endParaRPr/>
          </a:p>
        </p:txBody>
      </p:sp>
      <p:sp>
        <p:nvSpPr>
          <p:cNvPr id="3" name="Vertical Text Placeholder 2"/>
          <p:cNvSpPr>
            <a:spLocks noGrp="1"/>
          </p:cNvSpPr>
          <p:nvPr>
            <p:ph type="body" orient="vert" idx="1"/>
          </p:nvPr>
        </p:nvSpPr>
        <p:spPr>
          <a:xfrm>
            <a:off x="685800" y="778933"/>
            <a:ext cx="4171950" cy="7450667"/>
          </a:xfrm>
        </p:spPr>
        <p:txBody>
          <a:bodyPr vert="eaVert"/>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3129A72F-686B-4727-899E-1B6AF7604176}" type="datetimeFigureOut">
              <a:rPr lang="fr-FR" smtClean="0"/>
              <a:t>19/05/2014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3129A72F-686B-4727-899E-1B6AF7604176}" type="datetimeFigureOut">
              <a:rPr lang="fr-FR" smtClean="0"/>
              <a:t>19/05/2014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946402"/>
            <a:ext cx="5029200" cy="3685780"/>
          </a:xfrm>
        </p:spPr>
        <p:txBody>
          <a:bodyPr anchor="b">
            <a:normAutofit/>
          </a:bodyPr>
          <a:lstStyle>
            <a:lvl1pPr algn="l">
              <a:defRPr sz="5400" b="0" cap="none" baseline="0"/>
            </a:lvl1pPr>
          </a:lstStyle>
          <a:p>
            <a:r>
              <a:rPr lang="fr-FR" smtClean="0"/>
              <a:t>Modifiez le style du titre</a:t>
            </a:r>
            <a:endParaRPr/>
          </a:p>
        </p:txBody>
      </p:sp>
      <p:sp>
        <p:nvSpPr>
          <p:cNvPr id="3" name="Text Placeholder 2"/>
          <p:cNvSpPr>
            <a:spLocks noGrp="1"/>
          </p:cNvSpPr>
          <p:nvPr>
            <p:ph type="body" idx="1"/>
          </p:nvPr>
        </p:nvSpPr>
        <p:spPr>
          <a:xfrm>
            <a:off x="914400" y="6601689"/>
            <a:ext cx="3977640" cy="1627911"/>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129A72F-686B-4727-899E-1B6AF7604176}" type="datetimeFigureOut">
              <a:rPr lang="fr-FR" smtClean="0"/>
              <a:t>19/05/2014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C916569-586E-4B40-A7D8-F6D3AC97D59F}" type="slidenum">
              <a:rPr lang="fr-FR" smtClean="0"/>
              <a:t>‹N°›</a:t>
            </a:fld>
            <a:endParaRPr lang="fr-FR"/>
          </a:p>
        </p:txBody>
      </p:sp>
      <p:grpSp>
        <p:nvGrpSpPr>
          <p:cNvPr id="11" name="diagonals"/>
          <p:cNvGrpSpPr/>
          <p:nvPr/>
        </p:nvGrpSpPr>
        <p:grpSpPr>
          <a:xfrm>
            <a:off x="4229101" y="5527042"/>
            <a:ext cx="2636627" cy="3641876"/>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3"/>
            <a:ext cx="5829300" cy="1631951"/>
          </a:xfrm>
        </p:spPr>
        <p:txBody>
          <a:bodyPr/>
          <a:lstStyle/>
          <a:p>
            <a:r>
              <a:rPr lang="fr-FR" smtClean="0"/>
              <a:t>Modifiez le style du titre</a:t>
            </a:r>
            <a:endParaRPr/>
          </a:p>
        </p:txBody>
      </p:sp>
      <p:sp>
        <p:nvSpPr>
          <p:cNvPr id="3" name="Content Placeholder 2"/>
          <p:cNvSpPr>
            <a:spLocks noGrp="1"/>
          </p:cNvSpPr>
          <p:nvPr>
            <p:ph sz="half" idx="1"/>
          </p:nvPr>
        </p:nvSpPr>
        <p:spPr>
          <a:xfrm>
            <a:off x="685801" y="2275840"/>
            <a:ext cx="2857500" cy="595376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Content Placeholder 3"/>
          <p:cNvSpPr>
            <a:spLocks noGrp="1"/>
          </p:cNvSpPr>
          <p:nvPr>
            <p:ph sz="half" idx="2"/>
          </p:nvPr>
        </p:nvSpPr>
        <p:spPr>
          <a:xfrm>
            <a:off x="3657600" y="2275840"/>
            <a:ext cx="2857500" cy="595376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Date Placeholder 4"/>
          <p:cNvSpPr>
            <a:spLocks noGrp="1"/>
          </p:cNvSpPr>
          <p:nvPr>
            <p:ph type="dt" sz="half" idx="10"/>
          </p:nvPr>
        </p:nvSpPr>
        <p:spPr/>
        <p:txBody>
          <a:bodyPr/>
          <a:lstStyle/>
          <a:p>
            <a:fld id="{3129A72F-686B-4727-899E-1B6AF7604176}" type="datetimeFigureOut">
              <a:rPr lang="fr-FR" smtClean="0"/>
              <a:t>19/05/2014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3"/>
            <a:ext cx="5829300" cy="1631951"/>
          </a:xfrm>
        </p:spPr>
        <p:txBody>
          <a:bodyPr/>
          <a:lstStyle>
            <a:lvl1pPr>
              <a:defRPr/>
            </a:lvl1pPr>
          </a:lstStyle>
          <a:p>
            <a:r>
              <a:rPr lang="fr-FR" smtClean="0"/>
              <a:t>Modifiez le style du titre</a:t>
            </a:r>
            <a:endParaRPr/>
          </a:p>
        </p:txBody>
      </p:sp>
      <p:sp>
        <p:nvSpPr>
          <p:cNvPr id="3" name="Text Placeholder 2"/>
          <p:cNvSpPr>
            <a:spLocks noGrp="1"/>
          </p:cNvSpPr>
          <p:nvPr>
            <p:ph type="body" idx="1"/>
          </p:nvPr>
        </p:nvSpPr>
        <p:spPr>
          <a:xfrm>
            <a:off x="685800" y="2269067"/>
            <a:ext cx="2859786" cy="12192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fr-FR" smtClean="0"/>
              <a:t>Modifiez les styles du texte du masque</a:t>
            </a:r>
          </a:p>
        </p:txBody>
      </p:sp>
      <p:sp>
        <p:nvSpPr>
          <p:cNvPr id="4" name="Content Placeholder 3"/>
          <p:cNvSpPr>
            <a:spLocks noGrp="1"/>
          </p:cNvSpPr>
          <p:nvPr>
            <p:ph sz="half" idx="2"/>
          </p:nvPr>
        </p:nvSpPr>
        <p:spPr>
          <a:xfrm>
            <a:off x="685801" y="3623733"/>
            <a:ext cx="2857500" cy="4605867"/>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Text Placeholder 4"/>
          <p:cNvSpPr>
            <a:spLocks noGrp="1"/>
          </p:cNvSpPr>
          <p:nvPr>
            <p:ph type="body" sz="quarter" idx="3"/>
          </p:nvPr>
        </p:nvSpPr>
        <p:spPr>
          <a:xfrm>
            <a:off x="3655314" y="2269067"/>
            <a:ext cx="2859786" cy="12192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fr-FR" smtClean="0"/>
              <a:t>Modifiez les styles du texte du masque</a:t>
            </a:r>
          </a:p>
        </p:txBody>
      </p:sp>
      <p:sp>
        <p:nvSpPr>
          <p:cNvPr id="6" name="Content Placeholder 5"/>
          <p:cNvSpPr>
            <a:spLocks noGrp="1"/>
          </p:cNvSpPr>
          <p:nvPr>
            <p:ph sz="quarter" idx="4"/>
          </p:nvPr>
        </p:nvSpPr>
        <p:spPr>
          <a:xfrm>
            <a:off x="3657600" y="3623733"/>
            <a:ext cx="2857500" cy="4605867"/>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7" name="Date Placeholder 6"/>
          <p:cNvSpPr>
            <a:spLocks noGrp="1"/>
          </p:cNvSpPr>
          <p:nvPr>
            <p:ph type="dt" sz="half" idx="10"/>
          </p:nvPr>
        </p:nvSpPr>
        <p:spPr/>
        <p:txBody>
          <a:bodyPr/>
          <a:lstStyle/>
          <a:p>
            <a:fld id="{3129A72F-686B-4727-899E-1B6AF7604176}" type="datetimeFigureOut">
              <a:rPr lang="fr-FR" smtClean="0"/>
              <a:t>19/05/2014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Date Placeholder 2"/>
          <p:cNvSpPr>
            <a:spLocks noGrp="1"/>
          </p:cNvSpPr>
          <p:nvPr>
            <p:ph type="dt" sz="half" idx="10"/>
          </p:nvPr>
        </p:nvSpPr>
        <p:spPr/>
        <p:txBody>
          <a:bodyPr/>
          <a:lstStyle/>
          <a:p>
            <a:fld id="{3129A72F-686B-4727-899E-1B6AF7604176}" type="datetimeFigureOut">
              <a:rPr lang="fr-FR" smtClean="0"/>
              <a:t>19/05/2014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9A72F-686B-4727-899E-1B6AF7604176}" type="datetimeFigureOut">
              <a:rPr lang="fr-FR" smtClean="0"/>
              <a:t>19/05/2014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269067"/>
            <a:ext cx="2286000" cy="3251200"/>
          </a:xfrm>
        </p:spPr>
        <p:txBody>
          <a:bodyPr anchor="b">
            <a:normAutofit/>
          </a:bodyPr>
          <a:lstStyle>
            <a:lvl1pPr algn="l">
              <a:defRPr sz="2800" b="0" cap="all" spc="200" baseline="0">
                <a:solidFill>
                  <a:schemeClr val="accent1"/>
                </a:solidFill>
              </a:defRPr>
            </a:lvl1pPr>
          </a:lstStyle>
          <a:p>
            <a:r>
              <a:rPr lang="fr-FR" smtClean="0"/>
              <a:t>Modifiez le style du titre</a:t>
            </a:r>
            <a:endParaRPr/>
          </a:p>
        </p:txBody>
      </p:sp>
      <p:sp>
        <p:nvSpPr>
          <p:cNvPr id="3" name="Content Placeholder 2"/>
          <p:cNvSpPr>
            <a:spLocks noGrp="1"/>
          </p:cNvSpPr>
          <p:nvPr>
            <p:ph idx="1"/>
          </p:nvPr>
        </p:nvSpPr>
        <p:spPr>
          <a:xfrm>
            <a:off x="3086100" y="778933"/>
            <a:ext cx="3429000" cy="7450667"/>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Text Placeholder 3"/>
          <p:cNvSpPr>
            <a:spLocks noGrp="1"/>
          </p:cNvSpPr>
          <p:nvPr>
            <p:ph type="body" sz="half" idx="2"/>
          </p:nvPr>
        </p:nvSpPr>
        <p:spPr>
          <a:xfrm>
            <a:off x="685800" y="5655733"/>
            <a:ext cx="2286000" cy="2573867"/>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129A72F-686B-4727-899E-1B6AF7604176}" type="datetimeFigureOut">
              <a:rPr lang="fr-FR" smtClean="0"/>
              <a:t>19/05/2014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269067"/>
            <a:ext cx="2286000" cy="3251200"/>
          </a:xfrm>
        </p:spPr>
        <p:txBody>
          <a:bodyPr anchor="b">
            <a:normAutofit/>
          </a:bodyPr>
          <a:lstStyle>
            <a:lvl1pPr algn="l">
              <a:defRPr sz="2800" b="0" cap="all" spc="200" baseline="0">
                <a:solidFill>
                  <a:schemeClr val="accent1"/>
                </a:solidFill>
              </a:defRPr>
            </a:lvl1pPr>
          </a:lstStyle>
          <a:p>
            <a:r>
              <a:rPr lang="fr-FR" smtClean="0"/>
              <a:t>Modifiez le style du titre</a:t>
            </a:r>
            <a:endParaRPr/>
          </a:p>
        </p:txBody>
      </p:sp>
      <p:sp>
        <p:nvSpPr>
          <p:cNvPr id="3" name="Picture Placeholder 2"/>
          <p:cNvSpPr>
            <a:spLocks noGrp="1"/>
          </p:cNvSpPr>
          <p:nvPr>
            <p:ph type="pic" idx="1"/>
          </p:nvPr>
        </p:nvSpPr>
        <p:spPr>
          <a:xfrm>
            <a:off x="3086100" y="778933"/>
            <a:ext cx="3429000" cy="7450667"/>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fr-FR" smtClean="0"/>
              <a:t>Cliquez sur l'icône pour ajouter une image</a:t>
            </a:r>
            <a:endParaRPr/>
          </a:p>
        </p:txBody>
      </p:sp>
      <p:sp>
        <p:nvSpPr>
          <p:cNvPr id="4" name="Text Placeholder 3"/>
          <p:cNvSpPr>
            <a:spLocks noGrp="1"/>
          </p:cNvSpPr>
          <p:nvPr>
            <p:ph type="body" sz="half" idx="2"/>
          </p:nvPr>
        </p:nvSpPr>
        <p:spPr>
          <a:xfrm>
            <a:off x="685800" y="5655733"/>
            <a:ext cx="2286000" cy="2573867"/>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129A72F-686B-4727-899E-1B6AF7604176}" type="datetimeFigureOut">
              <a:rPr lang="fr-FR" smtClean="0"/>
              <a:t>19/05/2014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C916569-586E-4B40-A7D8-F6D3AC97D59F}" type="slidenum">
              <a:rPr lang="fr-FR" smtClean="0"/>
              <a:t>‹N°›</a:t>
            </a:fld>
            <a:endParaRPr lang="fr-F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8929" y="-4231"/>
            <a:ext cx="461366" cy="6972300"/>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685800" y="366183"/>
            <a:ext cx="5829300" cy="1631951"/>
          </a:xfrm>
          <a:prstGeom prst="rect">
            <a:avLst/>
          </a:prstGeom>
        </p:spPr>
        <p:txBody>
          <a:bodyPr vert="horz" lIns="121899" tIns="60949" rIns="121899" bIns="60949" rtlCol="0" anchor="b">
            <a:normAutofit/>
          </a:bodyPr>
          <a:lstStyle/>
          <a:p>
            <a:r>
              <a:rPr lang="fr-FR" smtClean="0"/>
              <a:t>Modifiez le style du titre</a:t>
            </a:r>
            <a:endParaRPr/>
          </a:p>
        </p:txBody>
      </p:sp>
      <p:sp>
        <p:nvSpPr>
          <p:cNvPr id="3" name="Text Placeholder 2"/>
          <p:cNvSpPr>
            <a:spLocks noGrp="1"/>
          </p:cNvSpPr>
          <p:nvPr>
            <p:ph type="body" idx="1"/>
          </p:nvPr>
        </p:nvSpPr>
        <p:spPr>
          <a:xfrm>
            <a:off x="685800" y="2269063"/>
            <a:ext cx="5829300" cy="5949696"/>
          </a:xfrm>
          <a:prstGeom prst="rect">
            <a:avLst/>
          </a:prstGeom>
        </p:spPr>
        <p:txBody>
          <a:bodyPr vert="horz" lIns="121899" tIns="60949" rIns="121899" bIns="60949"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2"/>
          </p:nvPr>
        </p:nvSpPr>
        <p:spPr>
          <a:xfrm>
            <a:off x="685800" y="8475137"/>
            <a:ext cx="1257300" cy="486833"/>
          </a:xfrm>
          <a:prstGeom prst="rect">
            <a:avLst/>
          </a:prstGeom>
        </p:spPr>
        <p:txBody>
          <a:bodyPr vert="horz" lIns="121899" tIns="60949" rIns="121899" bIns="60949" rtlCol="0" anchor="ctr"/>
          <a:lstStyle>
            <a:lvl1pPr algn="l">
              <a:defRPr sz="1200">
                <a:solidFill>
                  <a:schemeClr val="tx1">
                    <a:tint val="75000"/>
                  </a:schemeClr>
                </a:solidFill>
              </a:defRPr>
            </a:lvl1pPr>
          </a:lstStyle>
          <a:p>
            <a:fld id="{3129A72F-686B-4727-899E-1B6AF7604176}" type="datetimeFigureOut">
              <a:rPr lang="fr-FR" smtClean="0"/>
              <a:t>19/05/2014</a:t>
            </a:fld>
            <a:endParaRPr lang="fr-FR"/>
          </a:p>
        </p:txBody>
      </p:sp>
      <p:sp>
        <p:nvSpPr>
          <p:cNvPr id="5" name="Footer Placeholder 4"/>
          <p:cNvSpPr>
            <a:spLocks noGrp="1"/>
          </p:cNvSpPr>
          <p:nvPr>
            <p:ph type="ftr" sz="quarter" idx="3"/>
          </p:nvPr>
        </p:nvSpPr>
        <p:spPr>
          <a:xfrm>
            <a:off x="1943100" y="8475137"/>
            <a:ext cx="2971800" cy="486833"/>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943601" y="8475137"/>
            <a:ext cx="571500" cy="486833"/>
          </a:xfrm>
          <a:prstGeom prst="rect">
            <a:avLst/>
          </a:prstGeom>
        </p:spPr>
        <p:txBody>
          <a:bodyPr vert="horz" lIns="121899" tIns="60949" rIns="121899" bIns="60949" rtlCol="0" anchor="ctr"/>
          <a:lstStyle>
            <a:lvl1pPr algn="r">
              <a:defRPr sz="1200">
                <a:solidFill>
                  <a:schemeClr val="tx1">
                    <a:tint val="75000"/>
                  </a:schemeClr>
                </a:solidFill>
              </a:defRPr>
            </a:lvl1pPr>
          </a:lstStyle>
          <a:p>
            <a:fld id="{AC916569-586E-4B40-A7D8-F6D3AC97D59F}" type="slidenum">
              <a:rPr lang="fr-FR" smtClean="0"/>
              <a:t>‹N°›</a:t>
            </a:fld>
            <a:endParaRPr lang="fr-F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 de texte 6"/>
          <p:cNvSpPr txBox="1"/>
          <p:nvPr/>
        </p:nvSpPr>
        <p:spPr>
          <a:xfrm>
            <a:off x="3112135" y="3303270"/>
            <a:ext cx="255905" cy="2933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endParaRPr lang="fr-FR" sz="1100" dirty="0">
              <a:effectLst/>
              <a:ea typeface="Calibri"/>
              <a:cs typeface="Times New Roman"/>
            </a:endParaRPr>
          </a:p>
        </p:txBody>
      </p:sp>
      <p:sp>
        <p:nvSpPr>
          <p:cNvPr id="4" name="Rectangle 6"/>
          <p:cNvSpPr>
            <a:spLocks noChangeArrowheads="1"/>
          </p:cNvSpP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ZoneTexte 9"/>
          <p:cNvSpPr txBox="1"/>
          <p:nvPr/>
        </p:nvSpPr>
        <p:spPr>
          <a:xfrm>
            <a:off x="2119585" y="5148064"/>
            <a:ext cx="4045719" cy="923330"/>
          </a:xfrm>
          <a:prstGeom prst="rect">
            <a:avLst/>
          </a:prstGeom>
          <a:noFill/>
        </p:spPr>
        <p:txBody>
          <a:bodyPr wrap="square" rtlCol="0">
            <a:spAutoFit/>
          </a:bodyPr>
          <a:lstStyle/>
          <a:p>
            <a:r>
              <a:rPr lang="fr-FR" sz="5400" b="1" dirty="0" smtClean="0"/>
              <a:t>WARQUIZ</a:t>
            </a:r>
            <a:endParaRPr lang="fr-FR" sz="54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888" y="3059832"/>
            <a:ext cx="1955040" cy="2232247"/>
          </a:xfrm>
          <a:prstGeom prst="rect">
            <a:avLst/>
          </a:prstGeom>
        </p:spPr>
      </p:pic>
      <p:pic>
        <p:nvPicPr>
          <p:cNvPr id="1026" name="Picture 2" descr="http://1.bp.blogspot.com/-OwhEjliy9EM/T0Grcm_K9_I/AAAAAAAAAi0/tO7JnHTQS3E/s1600/Compatible_Windows7.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644" b="96998" l="2117" r="97290">
                        <a14:foregroundMark x1="34632" y1="11937" x2="34632" y2="11937"/>
                        <a14:foregroundMark x1="9483" y1="7148" x2="91194" y2="11937"/>
                        <a14:foregroundMark x1="10246" y1="12294" x2="54953" y2="12294"/>
                        <a14:foregroundMark x1="7451" y1="13295" x2="17612" y2="8863"/>
                        <a14:foregroundMark x1="21677" y1="9864" x2="37511" y2="8863"/>
                        <a14:foregroundMark x1="61473" y1="11580" x2="65538" y2="11580"/>
                        <a14:foregroundMark x1="86706" y1="9507" x2="90347" y2="9149"/>
                        <a14:foregroundMark x1="89585" y1="82916" x2="84674" y2="82202"/>
                        <a14:foregroundMark x1="85521" y1="75340" x2="85521" y2="79843"/>
                        <a14:foregroundMark x1="79340" y1="82202" x2="12701" y2="82916"/>
                        <a14:foregroundMark x1="15157" y1="85990" x2="26926" y2="83917"/>
                        <a14:foregroundMark x1="16342" y1="79128" x2="24471" y2="79128"/>
                        <a14:foregroundMark x1="37087" y1="78771" x2="37087" y2="83917"/>
                        <a14:foregroundMark x1="44030" y1="90422" x2="44454" y2="76054"/>
                        <a14:foregroundMark x1="49280" y1="84632" x2="56647" y2="84632"/>
                        <a14:foregroundMark x1="54191" y1="75340" x2="53768" y2="83917"/>
                        <a14:foregroundMark x1="59865" y1="86347" x2="65114" y2="83631"/>
                        <a14:foregroundMark x1="76969" y1="89778" x2="72904" y2="83631"/>
                      </a14:backgroundRemoval>
                    </a14:imgEffect>
                  </a14:imgLayer>
                </a14:imgProps>
              </a:ext>
              <a:ext uri="{28A0092B-C50C-407E-A947-70E740481C1C}">
                <a14:useLocalDpi xmlns:a14="http://schemas.microsoft.com/office/drawing/2010/main" val="0"/>
              </a:ext>
            </a:extLst>
          </a:blip>
          <a:srcRect/>
          <a:stretch>
            <a:fillRect/>
          </a:stretch>
        </p:blipFill>
        <p:spPr bwMode="auto">
          <a:xfrm>
            <a:off x="5870750" y="0"/>
            <a:ext cx="966742" cy="1146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grosbill.com/imagesproduitnew/imagesgallery/BIG/21894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3918" y="58294"/>
            <a:ext cx="669218" cy="10573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msquaredtechnologies.com/images/compatible-with-linux-logo-80x9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152" y="-18875"/>
            <a:ext cx="951030" cy="116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gt; o _ o )&gt;          --[__W  A  R___Q  U  I  Z__]--          &lt;[ x _ x &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599" y="5580112"/>
            <a:ext cx="3109775" cy="2403282"/>
          </a:xfrm>
          <a:prstGeom prst="rect">
            <a:avLst/>
          </a:prstGeom>
        </p:spPr>
      </p:pic>
      <p:sp>
        <p:nvSpPr>
          <p:cNvPr id="10" name="ZoneTexte 9"/>
          <p:cNvSpPr txBox="1"/>
          <p:nvPr/>
        </p:nvSpPr>
        <p:spPr>
          <a:xfrm>
            <a:off x="3653195" y="2108627"/>
            <a:ext cx="3204805" cy="2031325"/>
          </a:xfrm>
          <a:prstGeom prst="rect">
            <a:avLst/>
          </a:prstGeom>
          <a:noFill/>
        </p:spPr>
        <p:txBody>
          <a:bodyPr wrap="square" rtlCol="0">
            <a:spAutoFit/>
          </a:bodyPr>
          <a:lstStyle/>
          <a:p>
            <a:pPr algn="just"/>
            <a:r>
              <a:rPr lang="fr-FR" dirty="0" smtClean="0"/>
              <a:t>En cliquant sur Créer, une nouvelle fenêtre apparaitra pour que vous renseigniez le nom de votre futur quiz.</a:t>
            </a:r>
          </a:p>
          <a:p>
            <a:pPr algn="just"/>
            <a:r>
              <a:rPr lang="fr-FR" dirty="0" smtClean="0"/>
              <a:t>Appuyez sur OK pour continuer la création et accéder à l’ajout de réponses.</a:t>
            </a:r>
            <a:endParaRPr lang="fr-FR" dirty="0"/>
          </a:p>
        </p:txBody>
      </p:sp>
      <p:sp>
        <p:nvSpPr>
          <p:cNvPr id="11" name="ZoneTexte 10"/>
          <p:cNvSpPr txBox="1"/>
          <p:nvPr/>
        </p:nvSpPr>
        <p:spPr>
          <a:xfrm>
            <a:off x="1588022" y="1934126"/>
            <a:ext cx="256802" cy="261610"/>
          </a:xfrm>
          <a:prstGeom prst="rect">
            <a:avLst/>
          </a:prstGeom>
          <a:noFill/>
        </p:spPr>
        <p:txBody>
          <a:bodyPr wrap="none" rtlCol="0">
            <a:spAutoFit/>
          </a:bodyPr>
          <a:lstStyle/>
          <a:p>
            <a:r>
              <a:rPr lang="fr-FR" sz="1100" dirty="0" smtClean="0">
                <a:solidFill>
                  <a:srgbClr val="00B050"/>
                </a:solidFill>
              </a:rPr>
              <a:t>1</a:t>
            </a:r>
            <a:endParaRPr lang="fr-FR" sz="1100" dirty="0">
              <a:solidFill>
                <a:srgbClr val="00B050"/>
              </a:solidFill>
            </a:endParaRPr>
          </a:p>
        </p:txBody>
      </p:sp>
      <p:sp>
        <p:nvSpPr>
          <p:cNvPr id="24" name="ZoneTexte 23"/>
          <p:cNvSpPr txBox="1"/>
          <p:nvPr/>
        </p:nvSpPr>
        <p:spPr>
          <a:xfrm>
            <a:off x="3672408" y="5508104"/>
            <a:ext cx="2852936" cy="2308324"/>
          </a:xfrm>
          <a:prstGeom prst="rect">
            <a:avLst/>
          </a:prstGeom>
          <a:noFill/>
        </p:spPr>
        <p:txBody>
          <a:bodyPr wrap="square" rtlCol="0">
            <a:spAutoFit/>
          </a:bodyPr>
          <a:lstStyle/>
          <a:p>
            <a:pPr algn="just"/>
            <a:r>
              <a:rPr lang="fr-FR" dirty="0" smtClean="0"/>
              <a:t>Une fois votre quiz créé, vous accédez à la partie qui vous permet d’ajouter des questions et des réponses.</a:t>
            </a:r>
          </a:p>
          <a:p>
            <a:pPr algn="just"/>
            <a:r>
              <a:rPr lang="fr-FR" dirty="0" smtClean="0"/>
              <a:t>De base, un quiz à 0 question. Il vous faut donc les créer ainsi que leurs réponses respectives.</a:t>
            </a:r>
          </a:p>
        </p:txBody>
      </p:sp>
      <p:sp>
        <p:nvSpPr>
          <p:cNvPr id="25" name="ZoneTexte 24"/>
          <p:cNvSpPr txBox="1"/>
          <p:nvPr/>
        </p:nvSpPr>
        <p:spPr>
          <a:xfrm>
            <a:off x="476672" y="421958"/>
            <a:ext cx="2969724" cy="523220"/>
          </a:xfrm>
          <a:prstGeom prst="rect">
            <a:avLst/>
          </a:prstGeom>
          <a:noFill/>
        </p:spPr>
        <p:txBody>
          <a:bodyPr wrap="none" rtlCol="0">
            <a:spAutoFit/>
          </a:bodyPr>
          <a:lstStyle/>
          <a:p>
            <a:r>
              <a:rPr lang="fr-FR" sz="2800" dirty="0" smtClean="0"/>
              <a:t>IV / Administrateur</a:t>
            </a:r>
            <a:endParaRPr lang="fr-FR" sz="2800" dirty="0"/>
          </a:p>
        </p:txBody>
      </p:sp>
      <p:sp>
        <p:nvSpPr>
          <p:cNvPr id="26" name="ZoneTexte 25"/>
          <p:cNvSpPr txBox="1"/>
          <p:nvPr/>
        </p:nvSpPr>
        <p:spPr>
          <a:xfrm>
            <a:off x="977229" y="1384484"/>
            <a:ext cx="2297488" cy="523220"/>
          </a:xfrm>
          <a:prstGeom prst="rect">
            <a:avLst/>
          </a:prstGeom>
          <a:noFill/>
        </p:spPr>
        <p:txBody>
          <a:bodyPr wrap="none" rtlCol="0">
            <a:spAutoFit/>
          </a:bodyPr>
          <a:lstStyle/>
          <a:p>
            <a:r>
              <a:rPr lang="fr-FR" sz="2800" dirty="0" smtClean="0"/>
              <a:t>Créer un quiz :</a:t>
            </a:r>
            <a:endParaRPr lang="fr-FR" sz="2800" dirty="0"/>
          </a:p>
        </p:txBody>
      </p:sp>
      <p:sp>
        <p:nvSpPr>
          <p:cNvPr id="27" name="ZoneTexte 26"/>
          <p:cNvSpPr txBox="1"/>
          <p:nvPr/>
        </p:nvSpPr>
        <p:spPr>
          <a:xfrm>
            <a:off x="977229" y="5056892"/>
            <a:ext cx="1872692" cy="523220"/>
          </a:xfrm>
          <a:prstGeom prst="rect">
            <a:avLst/>
          </a:prstGeom>
          <a:noFill/>
        </p:spPr>
        <p:txBody>
          <a:bodyPr wrap="none" rtlCol="0">
            <a:spAutoFit/>
          </a:bodyPr>
          <a:lstStyle/>
          <a:p>
            <a:r>
              <a:rPr lang="fr-FR" sz="2800" dirty="0" smtClean="0"/>
              <a:t>Gérer quiz :</a:t>
            </a:r>
            <a:endParaRPr lang="fr-FR" sz="2800" dirty="0"/>
          </a:p>
        </p:txBody>
      </p:sp>
      <p:sp>
        <p:nvSpPr>
          <p:cNvPr id="3" name="Rectangle 2"/>
          <p:cNvSpPr/>
          <p:nvPr/>
        </p:nvSpPr>
        <p:spPr>
          <a:xfrm>
            <a:off x="727200" y="2822400"/>
            <a:ext cx="1501200" cy="10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7" name="Rectangle 6"/>
          <p:cNvSpPr/>
          <p:nvPr/>
        </p:nvSpPr>
        <p:spPr>
          <a:xfrm>
            <a:off x="3114000" y="3477600"/>
            <a:ext cx="385200" cy="13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8" name="ZoneTexte 27"/>
          <p:cNvSpPr txBox="1"/>
          <p:nvPr/>
        </p:nvSpPr>
        <p:spPr>
          <a:xfrm>
            <a:off x="1961873" y="3651590"/>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29" name="ZoneTexte 28"/>
          <p:cNvSpPr txBox="1"/>
          <p:nvPr/>
        </p:nvSpPr>
        <p:spPr>
          <a:xfrm>
            <a:off x="3306600" y="3413395"/>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pic>
        <p:nvPicPr>
          <p:cNvPr id="6" name="Image 5" descr="(&gt; o _ o )&gt;          --[__W  A  R___Q  U  I  Z__]--          &lt;[ x _ x &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186" y="1907704"/>
            <a:ext cx="3110808" cy="2404081"/>
          </a:xfrm>
          <a:prstGeom prst="rect">
            <a:avLst/>
          </a:prstGeom>
        </p:spPr>
      </p:pic>
      <p:pic>
        <p:nvPicPr>
          <p:cNvPr id="9" name="Image 8" descr="Creation Quiz"/>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19" y="2539796"/>
            <a:ext cx="2497381" cy="1042678"/>
          </a:xfrm>
          <a:prstGeom prst="rect">
            <a:avLst/>
          </a:prstGeom>
        </p:spPr>
      </p:pic>
      <p:sp>
        <p:nvSpPr>
          <p:cNvPr id="14" name="Rectangle 13"/>
          <p:cNvSpPr/>
          <p:nvPr/>
        </p:nvSpPr>
        <p:spPr>
          <a:xfrm>
            <a:off x="3153600" y="7362000"/>
            <a:ext cx="435600" cy="14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34" name="Rectangle 33"/>
          <p:cNvSpPr/>
          <p:nvPr/>
        </p:nvSpPr>
        <p:spPr>
          <a:xfrm>
            <a:off x="2736000" y="6354000"/>
            <a:ext cx="626400" cy="13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36" name="ZoneTexte 35"/>
          <p:cNvSpPr txBox="1"/>
          <p:nvPr/>
        </p:nvSpPr>
        <p:spPr>
          <a:xfrm>
            <a:off x="489592" y="7956376"/>
            <a:ext cx="5963744" cy="646331"/>
          </a:xfrm>
          <a:prstGeom prst="rect">
            <a:avLst/>
          </a:prstGeom>
          <a:noFill/>
        </p:spPr>
        <p:txBody>
          <a:bodyPr wrap="square" rtlCol="0">
            <a:spAutoFit/>
          </a:bodyPr>
          <a:lstStyle/>
          <a:p>
            <a:pPr algn="just"/>
            <a:r>
              <a:rPr lang="fr-FR" dirty="0" smtClean="0"/>
              <a:t>Chaque quiz possède un difficulté </a:t>
            </a:r>
            <a:r>
              <a:rPr lang="fr-FR" dirty="0" smtClean="0">
                <a:solidFill>
                  <a:srgbClr val="FF0000"/>
                </a:solidFill>
              </a:rPr>
              <a:t>(1</a:t>
            </a:r>
            <a:r>
              <a:rPr lang="fr-FR" dirty="0" smtClean="0">
                <a:solidFill>
                  <a:srgbClr val="FF0000"/>
                </a:solidFill>
              </a:rPr>
              <a:t>) </a:t>
            </a:r>
            <a:r>
              <a:rPr lang="fr-FR" dirty="0" smtClean="0"/>
              <a:t>qui peut varier de facile à difficile. </a:t>
            </a:r>
          </a:p>
        </p:txBody>
      </p:sp>
      <p:sp>
        <p:nvSpPr>
          <p:cNvPr id="18" name="ZoneTexte 17"/>
          <p:cNvSpPr txBox="1"/>
          <p:nvPr/>
        </p:nvSpPr>
        <p:spPr>
          <a:xfrm>
            <a:off x="2867946" y="7303195"/>
            <a:ext cx="256802" cy="261610"/>
          </a:xfrm>
          <a:prstGeom prst="rect">
            <a:avLst/>
          </a:prstGeom>
          <a:noFill/>
        </p:spPr>
        <p:txBody>
          <a:bodyPr wrap="none" rtlCol="0">
            <a:spAutoFit/>
          </a:bodyPr>
          <a:lstStyle/>
          <a:p>
            <a:r>
              <a:rPr lang="fr-FR" sz="1100" dirty="0" smtClean="0">
                <a:solidFill>
                  <a:srgbClr val="FF0000"/>
                </a:solidFill>
              </a:rPr>
              <a:t>4</a:t>
            </a:r>
            <a:endParaRPr lang="fr-FR" sz="1100" dirty="0">
              <a:solidFill>
                <a:srgbClr val="FF0000"/>
              </a:solidFill>
            </a:endParaRPr>
          </a:p>
        </p:txBody>
      </p:sp>
      <p:sp>
        <p:nvSpPr>
          <p:cNvPr id="19" name="ZoneTexte 18"/>
          <p:cNvSpPr txBox="1"/>
          <p:nvPr/>
        </p:nvSpPr>
        <p:spPr>
          <a:xfrm>
            <a:off x="2487297" y="6317011"/>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4" name="Rectangle 3"/>
          <p:cNvSpPr/>
          <p:nvPr/>
        </p:nvSpPr>
        <p:spPr>
          <a:xfrm>
            <a:off x="2862000" y="6732240"/>
            <a:ext cx="75600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5" name="Rectangle 4"/>
          <p:cNvSpPr/>
          <p:nvPr/>
        </p:nvSpPr>
        <p:spPr>
          <a:xfrm>
            <a:off x="2952000" y="6969600"/>
            <a:ext cx="612000" cy="14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3" name="ZoneTexte 22"/>
          <p:cNvSpPr txBox="1"/>
          <p:nvPr/>
        </p:nvSpPr>
        <p:spPr>
          <a:xfrm>
            <a:off x="2611144" y="6650948"/>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
        <p:nvSpPr>
          <p:cNvPr id="30" name="ZoneTexte 29"/>
          <p:cNvSpPr txBox="1"/>
          <p:nvPr/>
        </p:nvSpPr>
        <p:spPr>
          <a:xfrm>
            <a:off x="2662142" y="6910795"/>
            <a:ext cx="256802" cy="261610"/>
          </a:xfrm>
          <a:prstGeom prst="rect">
            <a:avLst/>
          </a:prstGeom>
          <a:noFill/>
        </p:spPr>
        <p:txBody>
          <a:bodyPr wrap="none" rtlCol="0">
            <a:spAutoFit/>
          </a:bodyPr>
          <a:lstStyle/>
          <a:p>
            <a:r>
              <a:rPr lang="fr-FR" sz="1100" dirty="0" smtClean="0">
                <a:solidFill>
                  <a:srgbClr val="FF0000"/>
                </a:solidFill>
              </a:rPr>
              <a:t>3</a:t>
            </a:r>
            <a:endParaRPr lang="fr-FR" sz="1100" dirty="0">
              <a:solidFill>
                <a:srgbClr val="FF0000"/>
              </a:solidFill>
            </a:endParaRPr>
          </a:p>
        </p:txBody>
      </p:sp>
    </p:spTree>
    <p:extLst>
      <p:ext uri="{BB962C8B-B14F-4D97-AF65-F5344CB8AC3E}">
        <p14:creationId xmlns:p14="http://schemas.microsoft.com/office/powerpoint/2010/main" val="355491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76672" y="467544"/>
            <a:ext cx="6381328" cy="1754326"/>
          </a:xfrm>
          <a:prstGeom prst="rect">
            <a:avLst/>
          </a:prstGeom>
          <a:noFill/>
        </p:spPr>
        <p:txBody>
          <a:bodyPr wrap="square" rtlCol="0">
            <a:spAutoFit/>
          </a:bodyPr>
          <a:lstStyle/>
          <a:p>
            <a:pPr algn="just"/>
            <a:r>
              <a:rPr lang="fr-FR" dirty="0" smtClean="0"/>
              <a:t>Vous devez entrer le temps </a:t>
            </a:r>
            <a:r>
              <a:rPr lang="fr-FR" dirty="0" smtClean="0">
                <a:solidFill>
                  <a:srgbClr val="FF0000"/>
                </a:solidFill>
              </a:rPr>
              <a:t>(2)</a:t>
            </a:r>
            <a:r>
              <a:rPr lang="fr-FR" dirty="0" smtClean="0"/>
              <a:t> que vous aller donner aux joueurs afin de réaliser votre quiz.</a:t>
            </a:r>
          </a:p>
          <a:p>
            <a:pPr algn="just"/>
            <a:r>
              <a:rPr lang="fr-FR" dirty="0" smtClean="0"/>
              <a:t>Votre quiz doit contenir des questions. Pour les ajouter cliquez sur </a:t>
            </a:r>
            <a:r>
              <a:rPr lang="fr-FR" dirty="0" smtClean="0">
                <a:solidFill>
                  <a:srgbClr val="FF0000"/>
                </a:solidFill>
              </a:rPr>
              <a:t>(3) </a:t>
            </a:r>
            <a:r>
              <a:rPr lang="fr-FR" dirty="0" smtClean="0"/>
              <a:t>puis entrez votre question dans la fenêtre qui s’est ouverte.</a:t>
            </a:r>
          </a:p>
          <a:p>
            <a:pPr algn="just"/>
            <a:r>
              <a:rPr lang="fr-FR" dirty="0" smtClean="0"/>
              <a:t>Une </a:t>
            </a:r>
            <a:r>
              <a:rPr lang="fr-FR" dirty="0"/>
              <a:t>fois que vous avez terminé, validez </a:t>
            </a:r>
            <a:r>
              <a:rPr lang="fr-FR" dirty="0" smtClean="0">
                <a:solidFill>
                  <a:srgbClr val="FF0000"/>
                </a:solidFill>
              </a:rPr>
              <a:t>(4)</a:t>
            </a:r>
            <a:r>
              <a:rPr lang="fr-FR" dirty="0" smtClean="0"/>
              <a:t> </a:t>
            </a:r>
            <a:r>
              <a:rPr lang="fr-FR" dirty="0"/>
              <a:t>votre quiz. Il sera immédiatement jouable.</a:t>
            </a:r>
            <a:endParaRPr lang="fr-FR" dirty="0"/>
          </a:p>
        </p:txBody>
      </p:sp>
    </p:spTree>
    <p:extLst>
      <p:ext uri="{BB962C8B-B14F-4D97-AF65-F5344CB8AC3E}">
        <p14:creationId xmlns:p14="http://schemas.microsoft.com/office/powerpoint/2010/main" val="389595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gt; o _ o )&gt;          --[__W  A  R___Q  U  I  Z__]--          &lt;[ x _ x &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599" y="5580431"/>
            <a:ext cx="3074402" cy="2375946"/>
          </a:xfrm>
          <a:prstGeom prst="rect">
            <a:avLst/>
          </a:prstGeom>
        </p:spPr>
      </p:pic>
      <p:pic>
        <p:nvPicPr>
          <p:cNvPr id="6" name="Image 5" descr="(&gt; o _ o )&gt;          --[__W  A  R___Q  U  I  Z__]--          &lt;[ x _ x &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697" y="1898318"/>
            <a:ext cx="3096264" cy="2392841"/>
          </a:xfrm>
          <a:prstGeom prst="rect">
            <a:avLst/>
          </a:prstGeom>
        </p:spPr>
      </p:pic>
      <p:sp>
        <p:nvSpPr>
          <p:cNvPr id="10" name="ZoneTexte 9"/>
          <p:cNvSpPr txBox="1"/>
          <p:nvPr/>
        </p:nvSpPr>
        <p:spPr>
          <a:xfrm>
            <a:off x="3653195" y="5508104"/>
            <a:ext cx="3204805" cy="2585323"/>
          </a:xfrm>
          <a:prstGeom prst="rect">
            <a:avLst/>
          </a:prstGeom>
          <a:noFill/>
        </p:spPr>
        <p:txBody>
          <a:bodyPr wrap="square" rtlCol="0">
            <a:spAutoFit/>
          </a:bodyPr>
          <a:lstStyle/>
          <a:p>
            <a:pPr algn="just"/>
            <a:r>
              <a:rPr lang="fr-FR" dirty="0" smtClean="0"/>
              <a:t>Une fois que vous avez cliqué sur une question, vous pouvez ajouter des réponses à celle-ci.</a:t>
            </a:r>
          </a:p>
          <a:p>
            <a:pPr algn="just"/>
            <a:r>
              <a:rPr lang="fr-FR" dirty="0" smtClean="0"/>
              <a:t>Cliquer sur « Ajouter une réponse » </a:t>
            </a:r>
            <a:r>
              <a:rPr lang="fr-FR" dirty="0" smtClean="0">
                <a:solidFill>
                  <a:srgbClr val="FF0000"/>
                </a:solidFill>
              </a:rPr>
              <a:t>(1)</a:t>
            </a:r>
            <a:r>
              <a:rPr lang="fr-FR" dirty="0" smtClean="0"/>
              <a:t> puis renseigner le champs de réponse qui a apparu </a:t>
            </a:r>
            <a:r>
              <a:rPr lang="fr-FR" dirty="0" smtClean="0">
                <a:solidFill>
                  <a:srgbClr val="FF0000"/>
                </a:solidFill>
              </a:rPr>
              <a:t>(2)</a:t>
            </a:r>
            <a:r>
              <a:rPr lang="fr-FR" dirty="0" smtClean="0"/>
              <a:t>.</a:t>
            </a:r>
          </a:p>
          <a:p>
            <a:pPr algn="just"/>
            <a:r>
              <a:rPr lang="fr-FR" dirty="0" smtClean="0"/>
              <a:t>Pour dire que la réponse est juste, cochez la case sur la</a:t>
            </a:r>
            <a:endParaRPr lang="fr-FR" dirty="0"/>
          </a:p>
        </p:txBody>
      </p:sp>
      <p:sp>
        <p:nvSpPr>
          <p:cNvPr id="25" name="ZoneTexte 24"/>
          <p:cNvSpPr txBox="1"/>
          <p:nvPr/>
        </p:nvSpPr>
        <p:spPr>
          <a:xfrm>
            <a:off x="476672" y="421958"/>
            <a:ext cx="2969724" cy="523220"/>
          </a:xfrm>
          <a:prstGeom prst="rect">
            <a:avLst/>
          </a:prstGeom>
          <a:noFill/>
        </p:spPr>
        <p:txBody>
          <a:bodyPr wrap="none" rtlCol="0">
            <a:spAutoFit/>
          </a:bodyPr>
          <a:lstStyle/>
          <a:p>
            <a:r>
              <a:rPr lang="fr-FR" sz="2800" dirty="0" smtClean="0"/>
              <a:t>IV / Administrateur</a:t>
            </a:r>
            <a:endParaRPr lang="fr-FR" sz="2800" dirty="0"/>
          </a:p>
        </p:txBody>
      </p:sp>
      <p:sp>
        <p:nvSpPr>
          <p:cNvPr id="26" name="ZoneTexte 25"/>
          <p:cNvSpPr txBox="1"/>
          <p:nvPr/>
        </p:nvSpPr>
        <p:spPr>
          <a:xfrm>
            <a:off x="977229" y="5058000"/>
            <a:ext cx="2597314" cy="523220"/>
          </a:xfrm>
          <a:prstGeom prst="rect">
            <a:avLst/>
          </a:prstGeom>
          <a:noFill/>
        </p:spPr>
        <p:txBody>
          <a:bodyPr wrap="none" rtlCol="0">
            <a:spAutoFit/>
          </a:bodyPr>
          <a:lstStyle/>
          <a:p>
            <a:r>
              <a:rPr lang="fr-FR" sz="2800" dirty="0" smtClean="0"/>
              <a:t>Gérer réponses :</a:t>
            </a:r>
            <a:endParaRPr lang="fr-FR" sz="2800" dirty="0"/>
          </a:p>
        </p:txBody>
      </p:sp>
      <p:sp>
        <p:nvSpPr>
          <p:cNvPr id="22" name="ZoneTexte 21"/>
          <p:cNvSpPr txBox="1"/>
          <p:nvPr/>
        </p:nvSpPr>
        <p:spPr>
          <a:xfrm>
            <a:off x="3644995" y="1826310"/>
            <a:ext cx="2852936" cy="2308324"/>
          </a:xfrm>
          <a:prstGeom prst="rect">
            <a:avLst/>
          </a:prstGeom>
          <a:noFill/>
        </p:spPr>
        <p:txBody>
          <a:bodyPr wrap="square" rtlCol="0">
            <a:spAutoFit/>
          </a:bodyPr>
          <a:lstStyle/>
          <a:p>
            <a:pPr algn="just"/>
            <a:r>
              <a:rPr lang="fr-FR" dirty="0" smtClean="0"/>
              <a:t>Pour ajouter des question cliquez sur « Ajouter une question » </a:t>
            </a:r>
            <a:r>
              <a:rPr lang="fr-FR" dirty="0" smtClean="0">
                <a:solidFill>
                  <a:srgbClr val="FF0000"/>
                </a:solidFill>
              </a:rPr>
              <a:t>(1)</a:t>
            </a:r>
            <a:r>
              <a:rPr lang="fr-FR" dirty="0" smtClean="0"/>
              <a:t>. Une fenêtre vous demandera d’entrer votre question </a:t>
            </a:r>
            <a:r>
              <a:rPr lang="fr-FR" dirty="0" smtClean="0">
                <a:solidFill>
                  <a:srgbClr val="FF0000"/>
                </a:solidFill>
              </a:rPr>
              <a:t>(2)</a:t>
            </a:r>
            <a:r>
              <a:rPr lang="fr-FR" dirty="0" smtClean="0"/>
              <a:t>.</a:t>
            </a:r>
          </a:p>
          <a:p>
            <a:pPr algn="just"/>
            <a:r>
              <a:rPr lang="fr-FR" dirty="0" smtClean="0"/>
              <a:t>Une fois validée, votre question apparait dans le tableau de gestion.</a:t>
            </a:r>
          </a:p>
        </p:txBody>
      </p:sp>
      <p:sp>
        <p:nvSpPr>
          <p:cNvPr id="23" name="ZoneTexte 22"/>
          <p:cNvSpPr txBox="1"/>
          <p:nvPr/>
        </p:nvSpPr>
        <p:spPr>
          <a:xfrm>
            <a:off x="949816" y="1375098"/>
            <a:ext cx="2686185" cy="523220"/>
          </a:xfrm>
          <a:prstGeom prst="rect">
            <a:avLst/>
          </a:prstGeom>
          <a:noFill/>
        </p:spPr>
        <p:txBody>
          <a:bodyPr wrap="none" rtlCol="0">
            <a:spAutoFit/>
          </a:bodyPr>
          <a:lstStyle/>
          <a:p>
            <a:r>
              <a:rPr lang="fr-FR" sz="2800" dirty="0" smtClean="0"/>
              <a:t>Gérer questions :</a:t>
            </a:r>
            <a:endParaRPr lang="fr-FR" sz="2800" dirty="0"/>
          </a:p>
        </p:txBody>
      </p:sp>
      <p:sp>
        <p:nvSpPr>
          <p:cNvPr id="30" name="Rectangle 29"/>
          <p:cNvSpPr/>
          <p:nvPr/>
        </p:nvSpPr>
        <p:spPr>
          <a:xfrm>
            <a:off x="2931787" y="3275872"/>
            <a:ext cx="615600" cy="14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pic>
        <p:nvPicPr>
          <p:cNvPr id="33" name="Image 32" descr="Creation Quiz"/>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07" y="3099959"/>
            <a:ext cx="1824829" cy="761882"/>
          </a:xfrm>
          <a:prstGeom prst="rect">
            <a:avLst/>
          </a:prstGeom>
        </p:spPr>
      </p:pic>
      <p:sp>
        <p:nvSpPr>
          <p:cNvPr id="35" name="ZoneTexte 34"/>
          <p:cNvSpPr txBox="1"/>
          <p:nvPr/>
        </p:nvSpPr>
        <p:spPr>
          <a:xfrm>
            <a:off x="462179" y="4274582"/>
            <a:ext cx="5963744" cy="923330"/>
          </a:xfrm>
          <a:prstGeom prst="rect">
            <a:avLst/>
          </a:prstGeom>
          <a:noFill/>
        </p:spPr>
        <p:txBody>
          <a:bodyPr wrap="square" rtlCol="0">
            <a:spAutoFit/>
          </a:bodyPr>
          <a:lstStyle/>
          <a:p>
            <a:pPr algn="just"/>
            <a:r>
              <a:rPr lang="fr-FR" dirty="0" smtClean="0"/>
              <a:t>Vous pouvez ainsi supprimer une question en cliquant sur la croix ou ajouter des réponses à une question en cliquant sur celle-ci.</a:t>
            </a:r>
            <a:endParaRPr lang="fr-FR" dirty="0"/>
          </a:p>
        </p:txBody>
      </p:sp>
      <p:sp>
        <p:nvSpPr>
          <p:cNvPr id="5" name="Rectangle 4"/>
          <p:cNvSpPr/>
          <p:nvPr/>
        </p:nvSpPr>
        <p:spPr>
          <a:xfrm>
            <a:off x="727200" y="3099959"/>
            <a:ext cx="1836136" cy="7618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8" name="Rectangle 7"/>
          <p:cNvSpPr/>
          <p:nvPr/>
        </p:nvSpPr>
        <p:spPr>
          <a:xfrm>
            <a:off x="2952000" y="6822000"/>
            <a:ext cx="612000" cy="14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5" name="Rectangle 14"/>
          <p:cNvSpPr/>
          <p:nvPr/>
        </p:nvSpPr>
        <p:spPr>
          <a:xfrm>
            <a:off x="561599" y="6513972"/>
            <a:ext cx="1026423" cy="2607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6" name="ZoneTexte 15"/>
          <p:cNvSpPr txBox="1"/>
          <p:nvPr/>
        </p:nvSpPr>
        <p:spPr>
          <a:xfrm>
            <a:off x="476672" y="7956376"/>
            <a:ext cx="5936332" cy="1631216"/>
          </a:xfrm>
          <a:prstGeom prst="rect">
            <a:avLst/>
          </a:prstGeom>
          <a:noFill/>
        </p:spPr>
        <p:txBody>
          <a:bodyPr wrap="square" rtlCol="0">
            <a:spAutoFit/>
          </a:bodyPr>
          <a:lstStyle/>
          <a:p>
            <a:pPr algn="just"/>
            <a:r>
              <a:rPr lang="fr-FR" dirty="0"/>
              <a:t>gauche de celle-ci. Vous pouvez supprimer une réponse en cliquant sur la croix</a:t>
            </a:r>
            <a:r>
              <a:rPr lang="fr-FR" dirty="0" smtClean="0"/>
              <a:t>.</a:t>
            </a:r>
          </a:p>
          <a:p>
            <a:pPr algn="just"/>
            <a:r>
              <a:rPr lang="fr-FR" dirty="0" smtClean="0"/>
              <a:t>Cliquez sur « Retour au quiz » </a:t>
            </a:r>
            <a:r>
              <a:rPr lang="fr-FR" dirty="0" smtClean="0">
                <a:solidFill>
                  <a:srgbClr val="FF0000"/>
                </a:solidFill>
              </a:rPr>
              <a:t>(3)</a:t>
            </a:r>
            <a:r>
              <a:rPr lang="fr-FR" dirty="0" smtClean="0"/>
              <a:t> pour revenir à la vue des questions. Vos réponses seront sauvegardées.</a:t>
            </a:r>
            <a:endParaRPr lang="fr-FR" dirty="0"/>
          </a:p>
          <a:p>
            <a:pPr algn="just"/>
            <a:endParaRPr lang="fr-FR" sz="2800" dirty="0"/>
          </a:p>
        </p:txBody>
      </p:sp>
      <p:sp>
        <p:nvSpPr>
          <p:cNvPr id="24" name="ZoneTexte 23"/>
          <p:cNvSpPr txBox="1"/>
          <p:nvPr/>
        </p:nvSpPr>
        <p:spPr>
          <a:xfrm>
            <a:off x="2695198" y="6784155"/>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27" name="ZoneTexte 26"/>
          <p:cNvSpPr txBox="1"/>
          <p:nvPr/>
        </p:nvSpPr>
        <p:spPr>
          <a:xfrm>
            <a:off x="1331220" y="6300192"/>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
        <p:nvSpPr>
          <p:cNvPr id="31" name="ZoneTexte 30"/>
          <p:cNvSpPr txBox="1"/>
          <p:nvPr/>
        </p:nvSpPr>
        <p:spPr>
          <a:xfrm>
            <a:off x="2784059" y="7300481"/>
            <a:ext cx="256802" cy="261610"/>
          </a:xfrm>
          <a:prstGeom prst="rect">
            <a:avLst/>
          </a:prstGeom>
          <a:noFill/>
        </p:spPr>
        <p:txBody>
          <a:bodyPr wrap="none" rtlCol="0">
            <a:spAutoFit/>
          </a:bodyPr>
          <a:lstStyle/>
          <a:p>
            <a:r>
              <a:rPr lang="fr-FR" sz="1100" dirty="0" smtClean="0">
                <a:solidFill>
                  <a:srgbClr val="FF0000"/>
                </a:solidFill>
              </a:rPr>
              <a:t>3</a:t>
            </a:r>
            <a:endParaRPr lang="fr-FR" sz="1100" dirty="0">
              <a:solidFill>
                <a:srgbClr val="FF0000"/>
              </a:solidFill>
            </a:endParaRPr>
          </a:p>
        </p:txBody>
      </p:sp>
      <p:sp>
        <p:nvSpPr>
          <p:cNvPr id="2" name="Rectangle 1"/>
          <p:cNvSpPr/>
          <p:nvPr/>
        </p:nvSpPr>
        <p:spPr>
          <a:xfrm>
            <a:off x="3114000" y="7343162"/>
            <a:ext cx="433387" cy="130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32" name="ZoneTexte 31"/>
          <p:cNvSpPr txBox="1"/>
          <p:nvPr/>
        </p:nvSpPr>
        <p:spPr>
          <a:xfrm>
            <a:off x="2708920" y="3219741"/>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34" name="ZoneTexte 33"/>
          <p:cNvSpPr txBox="1"/>
          <p:nvPr/>
        </p:nvSpPr>
        <p:spPr>
          <a:xfrm>
            <a:off x="2306534" y="3600231"/>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Tree>
    <p:extLst>
      <p:ext uri="{BB962C8B-B14F-4D97-AF65-F5344CB8AC3E}">
        <p14:creationId xmlns:p14="http://schemas.microsoft.com/office/powerpoint/2010/main" val="308271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cstate="print">
            <a:extLst>
              <a:ext uri="{28A0092B-C50C-407E-A947-70E740481C1C}">
                <a14:useLocalDpi xmlns:a14="http://schemas.microsoft.com/office/drawing/2010/main" val="0"/>
              </a:ext>
            </a:extLst>
          </a:blip>
          <a:stretch>
            <a:fillRect/>
          </a:stretch>
        </p:blipFill>
        <p:spPr>
          <a:xfrm>
            <a:off x="540509" y="1884938"/>
            <a:ext cx="3104515" cy="2399030"/>
          </a:xfrm>
          <a:prstGeom prst="rect">
            <a:avLst/>
          </a:prstGeom>
        </p:spPr>
      </p:pic>
      <p:pic>
        <p:nvPicPr>
          <p:cNvPr id="5" name="Image 4"/>
          <p:cNvPicPr/>
          <p:nvPr/>
        </p:nvPicPr>
        <p:blipFill>
          <a:blip r:embed="rId3" cstate="print">
            <a:extLst>
              <a:ext uri="{28A0092B-C50C-407E-A947-70E740481C1C}">
                <a14:useLocalDpi xmlns:a14="http://schemas.microsoft.com/office/drawing/2010/main" val="0"/>
              </a:ext>
            </a:extLst>
          </a:blip>
          <a:stretch>
            <a:fillRect/>
          </a:stretch>
        </p:blipFill>
        <p:spPr>
          <a:xfrm>
            <a:off x="540508" y="5580112"/>
            <a:ext cx="3104515" cy="2399030"/>
          </a:xfrm>
          <a:prstGeom prst="rect">
            <a:avLst/>
          </a:prstGeom>
        </p:spPr>
      </p:pic>
      <p:sp>
        <p:nvSpPr>
          <p:cNvPr id="6" name="Rectangle 5"/>
          <p:cNvSpPr/>
          <p:nvPr/>
        </p:nvSpPr>
        <p:spPr>
          <a:xfrm>
            <a:off x="3635342" y="2108627"/>
            <a:ext cx="3222658" cy="2031325"/>
          </a:xfrm>
          <a:prstGeom prst="rect">
            <a:avLst/>
          </a:prstGeom>
        </p:spPr>
        <p:txBody>
          <a:bodyPr wrap="square">
            <a:spAutoFit/>
          </a:bodyPr>
          <a:lstStyle/>
          <a:p>
            <a:pPr algn="just"/>
            <a:r>
              <a:rPr lang="fr-FR" dirty="0"/>
              <a:t>Pour vous connecter, entrez votre pseudo et mot de passe puis cliquez sur </a:t>
            </a:r>
            <a:r>
              <a:rPr lang="fr-FR" b="1" dirty="0">
                <a:solidFill>
                  <a:srgbClr val="FF0000"/>
                </a:solidFill>
              </a:rPr>
              <a:t>2</a:t>
            </a:r>
            <a:r>
              <a:rPr lang="fr-FR" dirty="0"/>
              <a:t> pour valider la connexion.</a:t>
            </a:r>
          </a:p>
          <a:p>
            <a:pPr algn="just"/>
            <a:r>
              <a:rPr lang="fr-FR" dirty="0"/>
              <a:t>Si vous n’êtes pas inscrit sur le quiz, vous pouvez le faire en cliquant sur </a:t>
            </a:r>
            <a:r>
              <a:rPr lang="fr-FR" b="1" dirty="0">
                <a:solidFill>
                  <a:srgbClr val="FF0000"/>
                </a:solidFill>
              </a:rPr>
              <a:t>1</a:t>
            </a:r>
            <a:r>
              <a:rPr lang="fr-FR" dirty="0"/>
              <a:t>.</a:t>
            </a:r>
          </a:p>
        </p:txBody>
      </p:sp>
      <p:sp>
        <p:nvSpPr>
          <p:cNvPr id="7" name="Zone de texte 7"/>
          <p:cNvSpPr txBox="1"/>
          <p:nvPr/>
        </p:nvSpPr>
        <p:spPr>
          <a:xfrm>
            <a:off x="2092975" y="7014934"/>
            <a:ext cx="255905" cy="2933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dirty="0">
                <a:solidFill>
                  <a:srgbClr val="FF0000"/>
                </a:solidFill>
                <a:effectLst/>
                <a:ea typeface="Calibri"/>
                <a:cs typeface="Times New Roman"/>
              </a:rPr>
              <a:t>3</a:t>
            </a:r>
            <a:endParaRPr lang="fr-FR" sz="1100" dirty="0">
              <a:effectLst/>
              <a:ea typeface="Calibri"/>
              <a:cs typeface="Times New Roman"/>
            </a:endParaRPr>
          </a:p>
        </p:txBody>
      </p:sp>
      <p:sp>
        <p:nvSpPr>
          <p:cNvPr id="8" name="Zone de texte 8"/>
          <p:cNvSpPr txBox="1"/>
          <p:nvPr/>
        </p:nvSpPr>
        <p:spPr>
          <a:xfrm>
            <a:off x="2741047" y="7014934"/>
            <a:ext cx="255905" cy="2933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dirty="0">
                <a:solidFill>
                  <a:srgbClr val="FF0000"/>
                </a:solidFill>
                <a:effectLst/>
                <a:ea typeface="Calibri"/>
                <a:cs typeface="Times New Roman"/>
              </a:rPr>
              <a:t>4</a:t>
            </a:r>
            <a:endParaRPr lang="fr-FR" sz="1100" dirty="0">
              <a:effectLst/>
              <a:ea typeface="Calibri"/>
              <a:cs typeface="Times New Roman"/>
            </a:endParaRPr>
          </a:p>
        </p:txBody>
      </p:sp>
      <p:sp>
        <p:nvSpPr>
          <p:cNvPr id="9" name="Rectangle 3"/>
          <p:cNvSpPr>
            <a:spLocks noChangeArrowheads="1"/>
          </p:cNvSpPr>
          <p:nvPr/>
        </p:nvSpPr>
        <p:spPr bwMode="auto">
          <a:xfrm>
            <a:off x="3645024" y="5441613"/>
            <a:ext cx="319092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ea typeface="Calibri" pitchFamily="34" charset="0"/>
                <a:cs typeface="Times New Roman" pitchFamily="18" charset="0"/>
              </a:rPr>
              <a:t>Pour vous inscrire, entrez votre pseudo, votre mot de passe ainsi que votre e-mail.</a:t>
            </a:r>
            <a:endParaRPr kumimoji="0" lang="fr-FR" altLang="fr-FR"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ea typeface="Calibri" pitchFamily="34" charset="0"/>
                <a:cs typeface="Times New Roman" pitchFamily="18" charset="0"/>
              </a:rPr>
              <a:t>Une fois ces informations valides, cliquez sur </a:t>
            </a:r>
            <a:r>
              <a:rPr kumimoji="0" lang="fr-FR" altLang="fr-FR" b="1" i="0" u="none" strike="noStrike" cap="none" normalizeH="0" baseline="0" dirty="0" smtClean="0">
                <a:ln>
                  <a:noFill/>
                </a:ln>
                <a:solidFill>
                  <a:srgbClr val="FF0000"/>
                </a:solidFill>
                <a:effectLst/>
                <a:ea typeface="Calibri" pitchFamily="34" charset="0"/>
                <a:cs typeface="Times New Roman" pitchFamily="18" charset="0"/>
              </a:rPr>
              <a:t>4</a:t>
            </a:r>
            <a:r>
              <a:rPr kumimoji="0" lang="fr-FR" altLang="fr-FR" b="0" i="0" u="none" strike="noStrike" cap="none" normalizeH="0" baseline="0" dirty="0" smtClean="0">
                <a:ln>
                  <a:noFill/>
                </a:ln>
                <a:solidFill>
                  <a:schemeClr val="tx1"/>
                </a:solidFill>
                <a:effectLst/>
                <a:ea typeface="Calibri" pitchFamily="34" charset="0"/>
                <a:cs typeface="Times New Roman" pitchFamily="18" charset="0"/>
              </a:rPr>
              <a:t> afin d’enregistrer votre compte.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smtClean="0">
              <a:ln>
                <a:noFill/>
              </a:ln>
              <a:solidFill>
                <a:schemeClr val="tx1"/>
              </a:solidFill>
              <a:effectLst/>
              <a:cs typeface="Arial" pitchFamily="34" charset="0"/>
            </a:endParaRPr>
          </a:p>
        </p:txBody>
      </p:sp>
      <p:sp>
        <p:nvSpPr>
          <p:cNvPr id="11" name="Rectangle 5"/>
          <p:cNvSpPr>
            <a:spLocks noChangeArrowheads="1"/>
          </p:cNvSpPr>
          <p:nvPr/>
        </p:nvSpPr>
        <p:spPr bwMode="auto">
          <a:xfrm>
            <a:off x="3645024" y="7164288"/>
            <a:ext cx="31909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ea typeface="Calibri" pitchFamily="34" charset="0"/>
                <a:cs typeface="Times New Roman" pitchFamily="18" charset="0"/>
              </a:rPr>
              <a:t>Une fois cela fait, vous n’avez plus qu’à vous connecter.</a:t>
            </a:r>
            <a:r>
              <a:rPr kumimoji="0" lang="fr-FR" altLang="fr-FR" b="0" i="0" u="none" strike="noStrike" cap="none" normalizeH="0" dirty="0" smtClean="0">
                <a:ln>
                  <a:noFill/>
                </a:ln>
                <a:solidFill>
                  <a:schemeClr val="tx1"/>
                </a:solidFill>
                <a:effectLst/>
                <a:ea typeface="Calibri" pitchFamily="34" charset="0"/>
                <a:cs typeface="Times New Roman" pitchFamily="18" charset="0"/>
              </a:rPr>
              <a:t> Vous pouvez retourner à l’écran de connexion</a:t>
            </a:r>
            <a:r>
              <a:rPr kumimoji="0" lang="fr-FR" altLang="fr-FR" b="0" i="0" u="none" strike="noStrike" cap="none" normalizeH="0" baseline="0" dirty="0" smtClean="0">
                <a:ln>
                  <a:noFill/>
                </a:ln>
                <a:solidFill>
                  <a:schemeClr val="tx1"/>
                </a:solidFill>
                <a:effectLst/>
                <a:ea typeface="Calibri" pitchFamily="34" charset="0"/>
                <a:cs typeface="Times New Roman" pitchFamily="18" charset="0"/>
              </a:rPr>
              <a:t> en cliquant sur </a:t>
            </a:r>
            <a:r>
              <a:rPr kumimoji="0" lang="fr-FR" altLang="fr-FR" b="1" i="0" u="none" strike="noStrike" cap="none" normalizeH="0" baseline="0" dirty="0" smtClean="0">
                <a:ln>
                  <a:noFill/>
                </a:ln>
                <a:solidFill>
                  <a:srgbClr val="FF0000"/>
                </a:solidFill>
                <a:effectLst/>
                <a:ea typeface="Calibri" pitchFamily="34" charset="0"/>
                <a:cs typeface="Times New Roman" pitchFamily="18" charset="0"/>
              </a:rPr>
              <a:t>3</a:t>
            </a:r>
            <a:r>
              <a:rPr kumimoji="0" lang="fr-FR" altLang="fr-FR" b="0" i="0" u="none" strike="noStrike" cap="none" normalizeH="0" baseline="0" dirty="0" smtClean="0">
                <a:ln>
                  <a:noFill/>
                </a:ln>
                <a:solidFill>
                  <a:schemeClr val="tx1"/>
                </a:solidFill>
                <a:effectLst/>
                <a:ea typeface="Calibri" pitchFamily="34" charset="0"/>
                <a:cs typeface="Times New Roman" pitchFamily="18" charset="0"/>
              </a:rPr>
              <a:t> puis à suivre </a:t>
            </a:r>
            <a:r>
              <a:rPr kumimoji="0" lang="fr-FR" altLang="fr-FR" b="1" i="1" u="sng" strike="noStrike" cap="none" normalizeH="0" baseline="0" dirty="0" smtClean="0">
                <a:ln>
                  <a:noFill/>
                </a:ln>
                <a:solidFill>
                  <a:schemeClr val="tx1"/>
                </a:solidFill>
                <a:effectLst/>
                <a:ea typeface="Calibri" pitchFamily="34" charset="0"/>
                <a:cs typeface="Times New Roman" pitchFamily="18" charset="0"/>
              </a:rPr>
              <a:t>Connexion</a:t>
            </a:r>
            <a:r>
              <a:rPr kumimoji="0" lang="fr-FR" altLang="fr-FR" b="0" i="0" u="none" strike="noStrike" cap="none" normalizeH="0" baseline="0" dirty="0" smtClean="0">
                <a:ln>
                  <a:noFill/>
                </a:ln>
                <a:solidFill>
                  <a:schemeClr val="tx1"/>
                </a:solidFill>
                <a:effectLst/>
                <a:ea typeface="Calibri" pitchFamily="34" charset="0"/>
                <a:cs typeface="Times New Roman" pitchFamily="18" charset="0"/>
              </a:rPr>
              <a:t>.</a:t>
            </a:r>
            <a:r>
              <a:rPr kumimoji="0" lang="fr-FR" altLang="fr-FR" b="0" i="0" u="none" strike="noStrike" cap="none" normalizeH="0" baseline="0" dirty="0" smtClean="0">
                <a:ln>
                  <a:noFill/>
                </a:ln>
                <a:solidFill>
                  <a:schemeClr val="tx1"/>
                </a:solidFill>
                <a:effectLst/>
                <a:cs typeface="Arial" pitchFamily="34" charset="0"/>
              </a:rPr>
              <a:t> </a:t>
            </a:r>
          </a:p>
        </p:txBody>
      </p:sp>
      <p:sp>
        <p:nvSpPr>
          <p:cNvPr id="12" name="ZoneTexte 11"/>
          <p:cNvSpPr txBox="1"/>
          <p:nvPr/>
        </p:nvSpPr>
        <p:spPr>
          <a:xfrm>
            <a:off x="476672" y="421958"/>
            <a:ext cx="2123658" cy="523220"/>
          </a:xfrm>
          <a:prstGeom prst="rect">
            <a:avLst/>
          </a:prstGeom>
          <a:noFill/>
        </p:spPr>
        <p:txBody>
          <a:bodyPr wrap="none" rtlCol="0">
            <a:spAutoFit/>
          </a:bodyPr>
          <a:lstStyle/>
          <a:p>
            <a:r>
              <a:rPr lang="fr-FR" sz="2800" dirty="0" smtClean="0"/>
              <a:t>I / Connexion</a:t>
            </a:r>
            <a:endParaRPr lang="fr-FR" sz="2800" dirty="0"/>
          </a:p>
        </p:txBody>
      </p:sp>
      <p:sp>
        <p:nvSpPr>
          <p:cNvPr id="13" name="ZoneTexte 12"/>
          <p:cNvSpPr txBox="1"/>
          <p:nvPr/>
        </p:nvSpPr>
        <p:spPr>
          <a:xfrm>
            <a:off x="980728" y="1384484"/>
            <a:ext cx="1908856" cy="523220"/>
          </a:xfrm>
          <a:prstGeom prst="rect">
            <a:avLst/>
          </a:prstGeom>
          <a:noFill/>
        </p:spPr>
        <p:txBody>
          <a:bodyPr wrap="none" rtlCol="0">
            <a:spAutoFit/>
          </a:bodyPr>
          <a:lstStyle/>
          <a:p>
            <a:r>
              <a:rPr lang="fr-FR" sz="2800" dirty="0" smtClean="0"/>
              <a:t>Connexion :</a:t>
            </a:r>
            <a:endParaRPr lang="fr-FR" sz="2800" dirty="0"/>
          </a:p>
        </p:txBody>
      </p:sp>
      <p:sp>
        <p:nvSpPr>
          <p:cNvPr id="14" name="ZoneTexte 13"/>
          <p:cNvSpPr txBox="1"/>
          <p:nvPr/>
        </p:nvSpPr>
        <p:spPr>
          <a:xfrm>
            <a:off x="980728" y="5056892"/>
            <a:ext cx="1909497" cy="523220"/>
          </a:xfrm>
          <a:prstGeom prst="rect">
            <a:avLst/>
          </a:prstGeom>
          <a:noFill/>
        </p:spPr>
        <p:txBody>
          <a:bodyPr wrap="none" rtlCol="0">
            <a:spAutoFit/>
          </a:bodyPr>
          <a:lstStyle/>
          <a:p>
            <a:r>
              <a:rPr lang="fr-FR" sz="2800" dirty="0" smtClean="0"/>
              <a:t>Inscription :</a:t>
            </a:r>
            <a:endParaRPr lang="fr-FR" sz="2800" dirty="0"/>
          </a:p>
        </p:txBody>
      </p:sp>
      <p:sp>
        <p:nvSpPr>
          <p:cNvPr id="15" name="Zone de texte 7"/>
          <p:cNvSpPr txBox="1"/>
          <p:nvPr/>
        </p:nvSpPr>
        <p:spPr>
          <a:xfrm>
            <a:off x="2117422" y="3342526"/>
            <a:ext cx="255905" cy="2933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dirty="0">
                <a:solidFill>
                  <a:srgbClr val="FF0000"/>
                </a:solidFill>
                <a:ea typeface="Calibri"/>
                <a:cs typeface="Times New Roman"/>
              </a:rPr>
              <a:t>1</a:t>
            </a:r>
            <a:endParaRPr lang="fr-FR" sz="1100" dirty="0">
              <a:effectLst/>
              <a:ea typeface="Calibri"/>
              <a:cs typeface="Times New Roman"/>
            </a:endParaRPr>
          </a:p>
        </p:txBody>
      </p:sp>
      <p:sp>
        <p:nvSpPr>
          <p:cNvPr id="16" name="Zone de texte 7"/>
          <p:cNvSpPr txBox="1"/>
          <p:nvPr/>
        </p:nvSpPr>
        <p:spPr>
          <a:xfrm>
            <a:off x="2741047" y="3342526"/>
            <a:ext cx="255905" cy="2933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dirty="0">
                <a:solidFill>
                  <a:srgbClr val="FF0000"/>
                </a:solidFill>
                <a:ea typeface="Calibri"/>
                <a:cs typeface="Times New Roman"/>
              </a:rPr>
              <a:t>2</a:t>
            </a:r>
            <a:endParaRPr lang="fr-FR" sz="1100" dirty="0">
              <a:effectLst/>
              <a:ea typeface="Calibri"/>
              <a:cs typeface="Times New Roman"/>
            </a:endParaRPr>
          </a:p>
        </p:txBody>
      </p:sp>
    </p:spTree>
    <p:extLst>
      <p:ext uri="{BB962C8B-B14F-4D97-AF65-F5344CB8AC3E}">
        <p14:creationId xmlns:p14="http://schemas.microsoft.com/office/powerpoint/2010/main" val="156117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cstate="print">
            <a:extLst>
              <a:ext uri="{28A0092B-C50C-407E-A947-70E740481C1C}">
                <a14:useLocalDpi xmlns:a14="http://schemas.microsoft.com/office/drawing/2010/main" val="0"/>
              </a:ext>
            </a:extLst>
          </a:blip>
          <a:stretch>
            <a:fillRect/>
          </a:stretch>
        </p:blipFill>
        <p:spPr>
          <a:xfrm>
            <a:off x="548680" y="1884938"/>
            <a:ext cx="3104515" cy="2399030"/>
          </a:xfrm>
          <a:prstGeom prst="rect">
            <a:avLst/>
          </a:prstGeom>
        </p:spPr>
      </p:pic>
      <p:sp>
        <p:nvSpPr>
          <p:cNvPr id="5" name="Rectangle 4"/>
          <p:cNvSpPr/>
          <p:nvPr/>
        </p:nvSpPr>
        <p:spPr>
          <a:xfrm>
            <a:off x="561600" y="1947600"/>
            <a:ext cx="3081600" cy="381600"/>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sz="2800">
              <a:noFill/>
            </a:endParaRPr>
          </a:p>
        </p:txBody>
      </p:sp>
      <p:sp>
        <p:nvSpPr>
          <p:cNvPr id="6" name="Rectangle 5"/>
          <p:cNvSpPr/>
          <p:nvPr/>
        </p:nvSpPr>
        <p:spPr>
          <a:xfrm>
            <a:off x="3437171" y="1972800"/>
            <a:ext cx="180000" cy="144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8" name="Rectangle 7"/>
          <p:cNvSpPr/>
          <p:nvPr/>
        </p:nvSpPr>
        <p:spPr>
          <a:xfrm>
            <a:off x="586800" y="1972800"/>
            <a:ext cx="1404000" cy="331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9" name="Rectangle 8"/>
          <p:cNvSpPr/>
          <p:nvPr/>
        </p:nvSpPr>
        <p:spPr>
          <a:xfrm>
            <a:off x="3258000" y="1972800"/>
            <a:ext cx="180000" cy="144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0" name="ZoneTexte 9"/>
          <p:cNvSpPr txBox="1"/>
          <p:nvPr/>
        </p:nvSpPr>
        <p:spPr>
          <a:xfrm>
            <a:off x="3653195" y="1842661"/>
            <a:ext cx="3204805" cy="3139321"/>
          </a:xfrm>
          <a:prstGeom prst="rect">
            <a:avLst/>
          </a:prstGeom>
          <a:noFill/>
        </p:spPr>
        <p:txBody>
          <a:bodyPr wrap="square" rtlCol="0">
            <a:spAutoFit/>
          </a:bodyPr>
          <a:lstStyle/>
          <a:p>
            <a:pPr algn="just"/>
            <a:r>
              <a:rPr lang="fr-FR" dirty="0" smtClean="0"/>
              <a:t>Durant </a:t>
            </a:r>
            <a:r>
              <a:rPr lang="fr-FR" dirty="0"/>
              <a:t>toute votre expérience, vous retrouverez toujours le menu en haut de l’application.</a:t>
            </a:r>
          </a:p>
          <a:p>
            <a:pPr algn="just"/>
            <a:r>
              <a:rPr lang="fr-FR" dirty="0"/>
              <a:t>Cette barre de menu comporte plusieurs zones ainsi que plusieurs boutons.</a:t>
            </a:r>
          </a:p>
          <a:p>
            <a:r>
              <a:rPr lang="fr-FR" dirty="0">
                <a:solidFill>
                  <a:srgbClr val="00B050"/>
                </a:solidFill>
              </a:rPr>
              <a:t>1</a:t>
            </a:r>
            <a:r>
              <a:rPr lang="fr-FR" dirty="0"/>
              <a:t> : Redirection sur l’accueil</a:t>
            </a:r>
            <a:r>
              <a:rPr lang="fr-FR" dirty="0" smtClean="0"/>
              <a:t>.</a:t>
            </a:r>
          </a:p>
          <a:p>
            <a:r>
              <a:rPr lang="fr-FR" dirty="0" smtClean="0">
                <a:solidFill>
                  <a:srgbClr val="00B050"/>
                </a:solidFill>
              </a:rPr>
              <a:t>2</a:t>
            </a:r>
            <a:r>
              <a:rPr lang="fr-FR" dirty="0" smtClean="0"/>
              <a:t> : Votre nom d’utilisateur et statut</a:t>
            </a:r>
            <a:endParaRPr lang="fr-FR" dirty="0"/>
          </a:p>
          <a:p>
            <a:r>
              <a:rPr lang="fr-FR" dirty="0" smtClean="0">
                <a:solidFill>
                  <a:srgbClr val="00B050"/>
                </a:solidFill>
              </a:rPr>
              <a:t>3</a:t>
            </a:r>
            <a:r>
              <a:rPr lang="fr-FR" dirty="0"/>
              <a:t> : Options de l’application.</a:t>
            </a:r>
          </a:p>
          <a:p>
            <a:r>
              <a:rPr lang="fr-FR" dirty="0" smtClean="0">
                <a:solidFill>
                  <a:srgbClr val="00B050"/>
                </a:solidFill>
              </a:rPr>
              <a:t>4</a:t>
            </a:r>
            <a:r>
              <a:rPr lang="fr-FR" dirty="0"/>
              <a:t> : Déconnexion</a:t>
            </a:r>
            <a:r>
              <a:rPr lang="fr-FR" dirty="0" smtClean="0"/>
              <a:t>.</a:t>
            </a:r>
            <a:endParaRPr lang="fr-FR" dirty="0"/>
          </a:p>
        </p:txBody>
      </p:sp>
      <p:sp>
        <p:nvSpPr>
          <p:cNvPr id="11" name="ZoneTexte 10"/>
          <p:cNvSpPr txBox="1"/>
          <p:nvPr/>
        </p:nvSpPr>
        <p:spPr>
          <a:xfrm>
            <a:off x="1588022" y="1934126"/>
            <a:ext cx="256802" cy="261610"/>
          </a:xfrm>
          <a:prstGeom prst="rect">
            <a:avLst/>
          </a:prstGeom>
          <a:noFill/>
        </p:spPr>
        <p:txBody>
          <a:bodyPr wrap="none" rtlCol="0">
            <a:spAutoFit/>
          </a:bodyPr>
          <a:lstStyle/>
          <a:p>
            <a:r>
              <a:rPr lang="fr-FR" sz="1100" dirty="0" smtClean="0">
                <a:solidFill>
                  <a:srgbClr val="00B050"/>
                </a:solidFill>
              </a:rPr>
              <a:t>1</a:t>
            </a:r>
            <a:endParaRPr lang="fr-FR" sz="1100" dirty="0">
              <a:solidFill>
                <a:srgbClr val="00B050"/>
              </a:solidFill>
            </a:endParaRPr>
          </a:p>
        </p:txBody>
      </p:sp>
      <p:sp>
        <p:nvSpPr>
          <p:cNvPr id="12" name="ZoneTexte 11"/>
          <p:cNvSpPr txBox="1"/>
          <p:nvPr/>
        </p:nvSpPr>
        <p:spPr>
          <a:xfrm>
            <a:off x="2709442" y="2082931"/>
            <a:ext cx="256802" cy="261610"/>
          </a:xfrm>
          <a:prstGeom prst="rect">
            <a:avLst/>
          </a:prstGeom>
          <a:noFill/>
        </p:spPr>
        <p:txBody>
          <a:bodyPr wrap="none" rtlCol="0">
            <a:spAutoFit/>
          </a:bodyPr>
          <a:lstStyle/>
          <a:p>
            <a:r>
              <a:rPr lang="fr-FR" sz="1100" dirty="0" smtClean="0">
                <a:solidFill>
                  <a:srgbClr val="00B050"/>
                </a:solidFill>
              </a:rPr>
              <a:t>2</a:t>
            </a:r>
            <a:endParaRPr lang="fr-FR" sz="1100" dirty="0">
              <a:solidFill>
                <a:srgbClr val="00B050"/>
              </a:solidFill>
            </a:endParaRPr>
          </a:p>
        </p:txBody>
      </p:sp>
      <p:sp>
        <p:nvSpPr>
          <p:cNvPr id="13" name="ZoneTexte 12"/>
          <p:cNvSpPr txBox="1"/>
          <p:nvPr/>
        </p:nvSpPr>
        <p:spPr>
          <a:xfrm>
            <a:off x="3212976" y="2051720"/>
            <a:ext cx="256802" cy="261610"/>
          </a:xfrm>
          <a:prstGeom prst="rect">
            <a:avLst/>
          </a:prstGeom>
          <a:noFill/>
        </p:spPr>
        <p:txBody>
          <a:bodyPr wrap="none" rtlCol="0">
            <a:spAutoFit/>
          </a:bodyPr>
          <a:lstStyle/>
          <a:p>
            <a:r>
              <a:rPr lang="fr-FR" sz="1100" dirty="0" smtClean="0">
                <a:solidFill>
                  <a:srgbClr val="00B050"/>
                </a:solidFill>
              </a:rPr>
              <a:t>3</a:t>
            </a:r>
            <a:endParaRPr lang="fr-FR" sz="1100" dirty="0">
              <a:solidFill>
                <a:srgbClr val="00B050"/>
              </a:solidFill>
            </a:endParaRPr>
          </a:p>
        </p:txBody>
      </p:sp>
      <p:pic>
        <p:nvPicPr>
          <p:cNvPr id="14" name="Image 13"/>
          <p:cNvPicPr/>
          <p:nvPr/>
        </p:nvPicPr>
        <p:blipFill>
          <a:blip r:embed="rId2" cstate="print">
            <a:extLst>
              <a:ext uri="{28A0092B-C50C-407E-A947-70E740481C1C}">
                <a14:useLocalDpi xmlns:a14="http://schemas.microsoft.com/office/drawing/2010/main" val="0"/>
              </a:ext>
            </a:extLst>
          </a:blip>
          <a:stretch>
            <a:fillRect/>
          </a:stretch>
        </p:blipFill>
        <p:spPr>
          <a:xfrm>
            <a:off x="561600" y="5580112"/>
            <a:ext cx="3104515" cy="2399030"/>
          </a:xfrm>
          <a:prstGeom prst="rect">
            <a:avLst/>
          </a:prstGeom>
          <a:effectLst/>
        </p:spPr>
      </p:pic>
      <p:sp>
        <p:nvSpPr>
          <p:cNvPr id="15" name="Rectangle 14"/>
          <p:cNvSpPr/>
          <p:nvPr/>
        </p:nvSpPr>
        <p:spPr>
          <a:xfrm>
            <a:off x="957600" y="6444000"/>
            <a:ext cx="10512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6" name="Rectangle 15"/>
          <p:cNvSpPr/>
          <p:nvPr/>
        </p:nvSpPr>
        <p:spPr>
          <a:xfrm>
            <a:off x="957600" y="6742800"/>
            <a:ext cx="10512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8" name="Rectangle 17"/>
          <p:cNvSpPr/>
          <p:nvPr/>
        </p:nvSpPr>
        <p:spPr>
          <a:xfrm>
            <a:off x="957600" y="7358400"/>
            <a:ext cx="10512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9" name="Rectangle 18"/>
          <p:cNvSpPr/>
          <p:nvPr/>
        </p:nvSpPr>
        <p:spPr>
          <a:xfrm>
            <a:off x="957600" y="7041600"/>
            <a:ext cx="10512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0" name="ZoneTexte 19"/>
          <p:cNvSpPr txBox="1"/>
          <p:nvPr/>
        </p:nvSpPr>
        <p:spPr>
          <a:xfrm>
            <a:off x="1988840" y="6421207"/>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21" name="ZoneTexte 20"/>
          <p:cNvSpPr txBox="1"/>
          <p:nvPr/>
        </p:nvSpPr>
        <p:spPr>
          <a:xfrm>
            <a:off x="2012839" y="6720007"/>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
        <p:nvSpPr>
          <p:cNvPr id="22" name="ZoneTexte 21"/>
          <p:cNvSpPr txBox="1"/>
          <p:nvPr/>
        </p:nvSpPr>
        <p:spPr>
          <a:xfrm>
            <a:off x="2014409" y="7018807"/>
            <a:ext cx="256802" cy="261610"/>
          </a:xfrm>
          <a:prstGeom prst="rect">
            <a:avLst/>
          </a:prstGeom>
          <a:noFill/>
        </p:spPr>
        <p:txBody>
          <a:bodyPr wrap="none" rtlCol="0">
            <a:spAutoFit/>
          </a:bodyPr>
          <a:lstStyle/>
          <a:p>
            <a:r>
              <a:rPr lang="fr-FR" sz="1100" dirty="0" smtClean="0">
                <a:solidFill>
                  <a:srgbClr val="FF0000"/>
                </a:solidFill>
              </a:rPr>
              <a:t>3</a:t>
            </a:r>
            <a:endParaRPr lang="fr-FR" sz="1100" dirty="0">
              <a:solidFill>
                <a:srgbClr val="FF0000"/>
              </a:solidFill>
            </a:endParaRPr>
          </a:p>
        </p:txBody>
      </p:sp>
      <p:sp>
        <p:nvSpPr>
          <p:cNvPr id="23" name="ZoneTexte 22"/>
          <p:cNvSpPr txBox="1"/>
          <p:nvPr/>
        </p:nvSpPr>
        <p:spPr>
          <a:xfrm>
            <a:off x="2019482" y="7335607"/>
            <a:ext cx="256802" cy="261610"/>
          </a:xfrm>
          <a:prstGeom prst="rect">
            <a:avLst/>
          </a:prstGeom>
          <a:noFill/>
        </p:spPr>
        <p:txBody>
          <a:bodyPr wrap="none" rtlCol="0">
            <a:spAutoFit/>
          </a:bodyPr>
          <a:lstStyle/>
          <a:p>
            <a:r>
              <a:rPr lang="fr-FR" sz="1100" dirty="0" smtClean="0">
                <a:solidFill>
                  <a:srgbClr val="FF0000"/>
                </a:solidFill>
              </a:rPr>
              <a:t>4</a:t>
            </a:r>
            <a:endParaRPr lang="fr-FR" sz="1100" dirty="0">
              <a:solidFill>
                <a:srgbClr val="FF0000"/>
              </a:solidFill>
            </a:endParaRPr>
          </a:p>
        </p:txBody>
      </p:sp>
      <p:sp>
        <p:nvSpPr>
          <p:cNvPr id="24" name="ZoneTexte 23"/>
          <p:cNvSpPr txBox="1"/>
          <p:nvPr/>
        </p:nvSpPr>
        <p:spPr>
          <a:xfrm>
            <a:off x="3672408" y="5709027"/>
            <a:ext cx="2852936" cy="2031325"/>
          </a:xfrm>
          <a:prstGeom prst="rect">
            <a:avLst/>
          </a:prstGeom>
          <a:noFill/>
        </p:spPr>
        <p:txBody>
          <a:bodyPr wrap="square" rtlCol="0">
            <a:spAutoFit/>
          </a:bodyPr>
          <a:lstStyle/>
          <a:p>
            <a:pPr algn="just"/>
            <a:r>
              <a:rPr lang="fr-FR" dirty="0" smtClean="0"/>
              <a:t>Afin de naviguer dans l’application, vous avez le choix entre quatre boutons.</a:t>
            </a:r>
          </a:p>
          <a:p>
            <a:r>
              <a:rPr lang="fr-FR" dirty="0" smtClean="0">
                <a:solidFill>
                  <a:srgbClr val="FF0000"/>
                </a:solidFill>
              </a:rPr>
              <a:t>1</a:t>
            </a:r>
            <a:r>
              <a:rPr lang="fr-FR" dirty="0" smtClean="0"/>
              <a:t> : Jouer à un quiz.</a:t>
            </a:r>
          </a:p>
          <a:p>
            <a:r>
              <a:rPr lang="fr-FR" dirty="0" smtClean="0">
                <a:solidFill>
                  <a:srgbClr val="FF0000"/>
                </a:solidFill>
              </a:rPr>
              <a:t>2</a:t>
            </a:r>
            <a:r>
              <a:rPr lang="fr-FR" dirty="0" smtClean="0"/>
              <a:t> : Voir les statistiques.</a:t>
            </a:r>
          </a:p>
          <a:p>
            <a:r>
              <a:rPr lang="fr-FR" dirty="0" smtClean="0">
                <a:solidFill>
                  <a:srgbClr val="FF0000"/>
                </a:solidFill>
              </a:rPr>
              <a:t>3</a:t>
            </a:r>
            <a:r>
              <a:rPr lang="fr-FR" dirty="0" smtClean="0"/>
              <a:t> : Voir les crédits.</a:t>
            </a:r>
          </a:p>
          <a:p>
            <a:r>
              <a:rPr lang="fr-FR" dirty="0" smtClean="0">
                <a:solidFill>
                  <a:srgbClr val="FF0000"/>
                </a:solidFill>
              </a:rPr>
              <a:t>4</a:t>
            </a:r>
            <a:r>
              <a:rPr lang="fr-FR" dirty="0" smtClean="0"/>
              <a:t> : Quitter l’application.</a:t>
            </a:r>
            <a:endParaRPr lang="fr-FR" dirty="0"/>
          </a:p>
        </p:txBody>
      </p:sp>
      <p:sp>
        <p:nvSpPr>
          <p:cNvPr id="25" name="ZoneTexte 24"/>
          <p:cNvSpPr txBox="1"/>
          <p:nvPr/>
        </p:nvSpPr>
        <p:spPr>
          <a:xfrm>
            <a:off x="476672" y="421958"/>
            <a:ext cx="2181238" cy="523220"/>
          </a:xfrm>
          <a:prstGeom prst="rect">
            <a:avLst/>
          </a:prstGeom>
          <a:noFill/>
        </p:spPr>
        <p:txBody>
          <a:bodyPr wrap="none" rtlCol="0">
            <a:spAutoFit/>
          </a:bodyPr>
          <a:lstStyle/>
          <a:p>
            <a:r>
              <a:rPr lang="fr-FR" sz="2800" dirty="0" smtClean="0"/>
              <a:t>II / Utilisateur</a:t>
            </a:r>
            <a:endParaRPr lang="fr-FR" sz="2800" dirty="0"/>
          </a:p>
        </p:txBody>
      </p:sp>
      <p:sp>
        <p:nvSpPr>
          <p:cNvPr id="26" name="ZoneTexte 25"/>
          <p:cNvSpPr txBox="1"/>
          <p:nvPr/>
        </p:nvSpPr>
        <p:spPr>
          <a:xfrm>
            <a:off x="977229" y="1384484"/>
            <a:ext cx="1803699" cy="523220"/>
          </a:xfrm>
          <a:prstGeom prst="rect">
            <a:avLst/>
          </a:prstGeom>
          <a:noFill/>
        </p:spPr>
        <p:txBody>
          <a:bodyPr wrap="none" rtlCol="0">
            <a:spAutoFit/>
          </a:bodyPr>
          <a:lstStyle/>
          <a:p>
            <a:r>
              <a:rPr lang="fr-FR" sz="2800" dirty="0" smtClean="0"/>
              <a:t>Le header :</a:t>
            </a:r>
            <a:endParaRPr lang="fr-FR" sz="2800" dirty="0"/>
          </a:p>
        </p:txBody>
      </p:sp>
      <p:sp>
        <p:nvSpPr>
          <p:cNvPr id="27" name="ZoneTexte 26"/>
          <p:cNvSpPr txBox="1"/>
          <p:nvPr/>
        </p:nvSpPr>
        <p:spPr>
          <a:xfrm>
            <a:off x="977229" y="5056892"/>
            <a:ext cx="2117567" cy="523220"/>
          </a:xfrm>
          <a:prstGeom prst="rect">
            <a:avLst/>
          </a:prstGeom>
          <a:noFill/>
        </p:spPr>
        <p:txBody>
          <a:bodyPr wrap="none" rtlCol="0">
            <a:spAutoFit/>
          </a:bodyPr>
          <a:lstStyle/>
          <a:p>
            <a:r>
              <a:rPr lang="fr-FR" sz="2800" dirty="0" smtClean="0"/>
              <a:t>Les boutons :</a:t>
            </a:r>
            <a:endParaRPr lang="fr-FR" sz="2800" dirty="0"/>
          </a:p>
        </p:txBody>
      </p:sp>
      <p:sp>
        <p:nvSpPr>
          <p:cNvPr id="28" name="Rectangle 27"/>
          <p:cNvSpPr/>
          <p:nvPr/>
        </p:nvSpPr>
        <p:spPr>
          <a:xfrm>
            <a:off x="1995392" y="1969980"/>
            <a:ext cx="1001560" cy="1468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9" name="ZoneTexte 28"/>
          <p:cNvSpPr txBox="1"/>
          <p:nvPr/>
        </p:nvSpPr>
        <p:spPr>
          <a:xfrm>
            <a:off x="3388222" y="2051720"/>
            <a:ext cx="256802" cy="261610"/>
          </a:xfrm>
          <a:prstGeom prst="rect">
            <a:avLst/>
          </a:prstGeom>
          <a:noFill/>
        </p:spPr>
        <p:txBody>
          <a:bodyPr wrap="none" rtlCol="0">
            <a:spAutoFit/>
          </a:bodyPr>
          <a:lstStyle/>
          <a:p>
            <a:r>
              <a:rPr lang="fr-FR" sz="1100" dirty="0" smtClean="0">
                <a:solidFill>
                  <a:srgbClr val="00B050"/>
                </a:solidFill>
              </a:rPr>
              <a:t>4</a:t>
            </a:r>
            <a:endParaRPr lang="fr-FR" sz="1100" dirty="0">
              <a:solidFill>
                <a:srgbClr val="00B050"/>
              </a:solidFill>
            </a:endParaRPr>
          </a:p>
        </p:txBody>
      </p:sp>
    </p:spTree>
    <p:extLst>
      <p:ext uri="{BB962C8B-B14F-4D97-AF65-F5344CB8AC3E}">
        <p14:creationId xmlns:p14="http://schemas.microsoft.com/office/powerpoint/2010/main" val="311434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gt; o _ o )&gt;          --[__W  A  R___Q  U  I  Z__]--          &lt;[ x _ x &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032" y="5580112"/>
            <a:ext cx="3111739" cy="2404800"/>
          </a:xfrm>
          <a:prstGeom prst="rect">
            <a:avLst/>
          </a:prstGeom>
        </p:spPr>
      </p:pic>
      <p:sp>
        <p:nvSpPr>
          <p:cNvPr id="10" name="ZoneTexte 9"/>
          <p:cNvSpPr txBox="1"/>
          <p:nvPr/>
        </p:nvSpPr>
        <p:spPr>
          <a:xfrm>
            <a:off x="3653195" y="2496542"/>
            <a:ext cx="3204805" cy="1200329"/>
          </a:xfrm>
          <a:prstGeom prst="rect">
            <a:avLst/>
          </a:prstGeom>
          <a:noFill/>
        </p:spPr>
        <p:txBody>
          <a:bodyPr wrap="square" rtlCol="0">
            <a:spAutoFit/>
          </a:bodyPr>
          <a:lstStyle/>
          <a:p>
            <a:pPr algn="just"/>
            <a:r>
              <a:rPr lang="fr-FR" dirty="0" smtClean="0"/>
              <a:t>Les crédits regroupent l’ensemble des membres de l’équipe qui ont contribué à la réalisation de l’application.</a:t>
            </a:r>
          </a:p>
        </p:txBody>
      </p:sp>
      <p:sp>
        <p:nvSpPr>
          <p:cNvPr id="24" name="ZoneTexte 23"/>
          <p:cNvSpPr txBox="1"/>
          <p:nvPr/>
        </p:nvSpPr>
        <p:spPr>
          <a:xfrm>
            <a:off x="3672408" y="5508104"/>
            <a:ext cx="2852936" cy="3416320"/>
          </a:xfrm>
          <a:prstGeom prst="rect">
            <a:avLst/>
          </a:prstGeom>
          <a:noFill/>
        </p:spPr>
        <p:txBody>
          <a:bodyPr wrap="square" rtlCol="0">
            <a:spAutoFit/>
          </a:bodyPr>
          <a:lstStyle/>
          <a:p>
            <a:pPr algn="just"/>
            <a:r>
              <a:rPr lang="fr-FR" dirty="0" smtClean="0"/>
              <a:t>La partie Statistiques vous permet d’obtenir des informations sur vos parties jouées.</a:t>
            </a:r>
          </a:p>
          <a:p>
            <a:r>
              <a:rPr lang="fr-FR" dirty="0" smtClean="0">
                <a:solidFill>
                  <a:srgbClr val="FF0000"/>
                </a:solidFill>
              </a:rPr>
              <a:t>1</a:t>
            </a:r>
            <a:r>
              <a:rPr lang="fr-FR" dirty="0" smtClean="0"/>
              <a:t> : Consultez les statistiques généraux de vos parties.</a:t>
            </a:r>
          </a:p>
          <a:p>
            <a:r>
              <a:rPr lang="fr-FR" dirty="0" smtClean="0">
                <a:solidFill>
                  <a:srgbClr val="FF0000"/>
                </a:solidFill>
              </a:rPr>
              <a:t>2</a:t>
            </a:r>
            <a:r>
              <a:rPr lang="fr-FR" dirty="0" smtClean="0"/>
              <a:t> : Filtrez vos quiz selon vos préférences de difficulté.</a:t>
            </a:r>
          </a:p>
          <a:p>
            <a:r>
              <a:rPr lang="fr-FR" dirty="0" smtClean="0">
                <a:solidFill>
                  <a:srgbClr val="FF0000"/>
                </a:solidFill>
              </a:rPr>
              <a:t>3</a:t>
            </a:r>
            <a:r>
              <a:rPr lang="fr-FR" dirty="0" smtClean="0"/>
              <a:t> : Une fois un quiz sélectionné dans la liste, consultez les statistiques ce celui-ci.</a:t>
            </a:r>
          </a:p>
        </p:txBody>
      </p:sp>
      <p:sp>
        <p:nvSpPr>
          <p:cNvPr id="25" name="ZoneTexte 24"/>
          <p:cNvSpPr txBox="1"/>
          <p:nvPr/>
        </p:nvSpPr>
        <p:spPr>
          <a:xfrm>
            <a:off x="476672" y="421958"/>
            <a:ext cx="2181238" cy="523220"/>
          </a:xfrm>
          <a:prstGeom prst="rect">
            <a:avLst/>
          </a:prstGeom>
          <a:noFill/>
        </p:spPr>
        <p:txBody>
          <a:bodyPr wrap="none" rtlCol="0">
            <a:spAutoFit/>
          </a:bodyPr>
          <a:lstStyle/>
          <a:p>
            <a:r>
              <a:rPr lang="fr-FR" sz="2800" dirty="0" smtClean="0"/>
              <a:t>II / Utilisateur</a:t>
            </a:r>
            <a:endParaRPr lang="fr-FR" sz="2800" dirty="0"/>
          </a:p>
        </p:txBody>
      </p:sp>
      <p:pic>
        <p:nvPicPr>
          <p:cNvPr id="2" name="Image 1" descr="(&gt; o _ o )&gt;          --[__W  A  R___Q  U  I  Z__]--          &lt;[ x _ x &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762" y="1907704"/>
            <a:ext cx="3094438" cy="2391430"/>
          </a:xfrm>
          <a:prstGeom prst="rect">
            <a:avLst/>
          </a:prstGeom>
        </p:spPr>
      </p:pic>
      <p:sp>
        <p:nvSpPr>
          <p:cNvPr id="4" name="Rectangle 3"/>
          <p:cNvSpPr/>
          <p:nvPr/>
        </p:nvSpPr>
        <p:spPr>
          <a:xfrm>
            <a:off x="1004400" y="6552012"/>
            <a:ext cx="1422000" cy="728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5" name="Rectangle 4"/>
          <p:cNvSpPr/>
          <p:nvPr/>
        </p:nvSpPr>
        <p:spPr>
          <a:xfrm>
            <a:off x="1052736" y="7308304"/>
            <a:ext cx="95606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6" name="ZoneTexte 25"/>
          <p:cNvSpPr txBox="1"/>
          <p:nvPr/>
        </p:nvSpPr>
        <p:spPr>
          <a:xfrm>
            <a:off x="1778668" y="6313403"/>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27" name="ZoneTexte 26"/>
          <p:cNvSpPr txBox="1"/>
          <p:nvPr/>
        </p:nvSpPr>
        <p:spPr>
          <a:xfrm>
            <a:off x="2141240" y="7002436"/>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
        <p:nvSpPr>
          <p:cNvPr id="28" name="Rectangle 27"/>
          <p:cNvSpPr/>
          <p:nvPr/>
        </p:nvSpPr>
        <p:spPr>
          <a:xfrm>
            <a:off x="1052736" y="6372200"/>
            <a:ext cx="96674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9" name="ZoneTexte 28"/>
          <p:cNvSpPr txBox="1"/>
          <p:nvPr/>
        </p:nvSpPr>
        <p:spPr>
          <a:xfrm>
            <a:off x="1792420" y="7380312"/>
            <a:ext cx="256802" cy="261610"/>
          </a:xfrm>
          <a:prstGeom prst="rect">
            <a:avLst/>
          </a:prstGeom>
          <a:noFill/>
        </p:spPr>
        <p:txBody>
          <a:bodyPr wrap="none" rtlCol="0">
            <a:spAutoFit/>
          </a:bodyPr>
          <a:lstStyle/>
          <a:p>
            <a:r>
              <a:rPr lang="fr-FR" sz="1100" dirty="0" smtClean="0">
                <a:solidFill>
                  <a:srgbClr val="FF0000"/>
                </a:solidFill>
              </a:rPr>
              <a:t>3</a:t>
            </a:r>
            <a:endParaRPr lang="fr-FR" sz="1100" dirty="0">
              <a:solidFill>
                <a:srgbClr val="FF0000"/>
              </a:solidFill>
            </a:endParaRPr>
          </a:p>
        </p:txBody>
      </p:sp>
      <p:sp>
        <p:nvSpPr>
          <p:cNvPr id="30" name="ZoneTexte 29"/>
          <p:cNvSpPr txBox="1"/>
          <p:nvPr/>
        </p:nvSpPr>
        <p:spPr>
          <a:xfrm>
            <a:off x="977229" y="1384484"/>
            <a:ext cx="1896738" cy="523220"/>
          </a:xfrm>
          <a:prstGeom prst="rect">
            <a:avLst/>
          </a:prstGeom>
          <a:noFill/>
        </p:spPr>
        <p:txBody>
          <a:bodyPr wrap="none" rtlCol="0">
            <a:spAutoFit/>
          </a:bodyPr>
          <a:lstStyle/>
          <a:p>
            <a:r>
              <a:rPr lang="fr-FR" sz="2800" dirty="0" smtClean="0"/>
              <a:t>Les crédits :</a:t>
            </a:r>
            <a:endParaRPr lang="fr-FR" sz="2800" dirty="0"/>
          </a:p>
        </p:txBody>
      </p:sp>
      <p:sp>
        <p:nvSpPr>
          <p:cNvPr id="31" name="ZoneTexte 30"/>
          <p:cNvSpPr txBox="1"/>
          <p:nvPr/>
        </p:nvSpPr>
        <p:spPr>
          <a:xfrm>
            <a:off x="977229" y="5056892"/>
            <a:ext cx="2573397" cy="523220"/>
          </a:xfrm>
          <a:prstGeom prst="rect">
            <a:avLst/>
          </a:prstGeom>
          <a:noFill/>
        </p:spPr>
        <p:txBody>
          <a:bodyPr wrap="none" rtlCol="0">
            <a:spAutoFit/>
          </a:bodyPr>
          <a:lstStyle/>
          <a:p>
            <a:r>
              <a:rPr lang="fr-FR" sz="2800" dirty="0" smtClean="0"/>
              <a:t>Les statistiques :</a:t>
            </a:r>
            <a:endParaRPr lang="fr-FR" sz="2800" dirty="0"/>
          </a:p>
        </p:txBody>
      </p:sp>
    </p:spTree>
    <p:extLst>
      <p:ext uri="{BB962C8B-B14F-4D97-AF65-F5344CB8AC3E}">
        <p14:creationId xmlns:p14="http://schemas.microsoft.com/office/powerpoint/2010/main" val="252940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descr="(&gt; o _ o )&gt;          --[__W  A  R___Q  U  I  Z__]--          &lt;[ x _ x &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031" y="1887711"/>
            <a:ext cx="3094439" cy="2391431"/>
          </a:xfrm>
          <a:prstGeom prst="rect">
            <a:avLst/>
          </a:prstGeom>
        </p:spPr>
      </p:pic>
      <p:sp>
        <p:nvSpPr>
          <p:cNvPr id="5" name="ZoneTexte 4"/>
          <p:cNvSpPr txBox="1"/>
          <p:nvPr/>
        </p:nvSpPr>
        <p:spPr>
          <a:xfrm>
            <a:off x="3653195" y="2496542"/>
            <a:ext cx="3204805" cy="2031325"/>
          </a:xfrm>
          <a:prstGeom prst="rect">
            <a:avLst/>
          </a:prstGeom>
          <a:noFill/>
        </p:spPr>
        <p:txBody>
          <a:bodyPr wrap="square" rtlCol="0">
            <a:spAutoFit/>
          </a:bodyPr>
          <a:lstStyle/>
          <a:p>
            <a:pPr algn="just"/>
            <a:r>
              <a:rPr lang="fr-FR" dirty="0" smtClean="0"/>
              <a:t>Vous pouvez choisir un thème pour votre application parmi 3 au choix. </a:t>
            </a:r>
          </a:p>
          <a:p>
            <a:pPr algn="just"/>
            <a:r>
              <a:rPr lang="fr-FR" dirty="0" smtClean="0"/>
              <a:t>Cliquez sur un thème puis valider pour retourner là où vous étiez avant de cliquer sur le bouton d’option.</a:t>
            </a:r>
            <a:endParaRPr lang="fr-FR" dirty="0" smtClean="0"/>
          </a:p>
        </p:txBody>
      </p:sp>
      <p:sp>
        <p:nvSpPr>
          <p:cNvPr id="6" name="ZoneTexte 5"/>
          <p:cNvSpPr txBox="1"/>
          <p:nvPr/>
        </p:nvSpPr>
        <p:spPr>
          <a:xfrm>
            <a:off x="620688" y="4537696"/>
            <a:ext cx="5760640" cy="369332"/>
          </a:xfrm>
          <a:prstGeom prst="rect">
            <a:avLst/>
          </a:prstGeom>
          <a:noFill/>
        </p:spPr>
        <p:txBody>
          <a:bodyPr wrap="square" rtlCol="0">
            <a:spAutoFit/>
          </a:bodyPr>
          <a:lstStyle/>
          <a:p>
            <a:pPr algn="just"/>
            <a:r>
              <a:rPr lang="fr-FR" dirty="0" smtClean="0"/>
              <a:t>Vous pouvez changer de thème à tout moment.</a:t>
            </a:r>
            <a:endParaRPr lang="fr-FR" dirty="0" smtClean="0"/>
          </a:p>
        </p:txBody>
      </p:sp>
      <p:sp>
        <p:nvSpPr>
          <p:cNvPr id="7" name="ZoneTexte 6"/>
          <p:cNvSpPr txBox="1"/>
          <p:nvPr/>
        </p:nvSpPr>
        <p:spPr>
          <a:xfrm>
            <a:off x="476672" y="421958"/>
            <a:ext cx="2181238" cy="523220"/>
          </a:xfrm>
          <a:prstGeom prst="rect">
            <a:avLst/>
          </a:prstGeom>
          <a:noFill/>
        </p:spPr>
        <p:txBody>
          <a:bodyPr wrap="none" rtlCol="0">
            <a:spAutoFit/>
          </a:bodyPr>
          <a:lstStyle/>
          <a:p>
            <a:r>
              <a:rPr lang="fr-FR" sz="2800" dirty="0" smtClean="0"/>
              <a:t>II / Utilisateur</a:t>
            </a:r>
            <a:endParaRPr lang="fr-FR" sz="2800" dirty="0"/>
          </a:p>
        </p:txBody>
      </p:sp>
      <p:sp>
        <p:nvSpPr>
          <p:cNvPr id="15" name="ZoneTexte 14"/>
          <p:cNvSpPr txBox="1"/>
          <p:nvPr/>
        </p:nvSpPr>
        <p:spPr>
          <a:xfrm>
            <a:off x="977229" y="1384484"/>
            <a:ext cx="2007281" cy="523220"/>
          </a:xfrm>
          <a:prstGeom prst="rect">
            <a:avLst/>
          </a:prstGeom>
          <a:noFill/>
        </p:spPr>
        <p:txBody>
          <a:bodyPr wrap="none" rtlCol="0">
            <a:spAutoFit/>
          </a:bodyPr>
          <a:lstStyle/>
          <a:p>
            <a:r>
              <a:rPr lang="fr-FR" sz="2800" dirty="0" smtClean="0"/>
              <a:t>Les </a:t>
            </a:r>
            <a:r>
              <a:rPr lang="fr-FR" sz="2800" dirty="0" smtClean="0"/>
              <a:t>thèmes </a:t>
            </a:r>
            <a:r>
              <a:rPr lang="fr-FR" sz="2800" dirty="0" smtClean="0"/>
              <a:t>:</a:t>
            </a:r>
            <a:endParaRPr lang="fr-FR" sz="2800" dirty="0"/>
          </a:p>
        </p:txBody>
      </p:sp>
    </p:spTree>
    <p:extLst>
      <p:ext uri="{BB962C8B-B14F-4D97-AF65-F5344CB8AC3E}">
        <p14:creationId xmlns:p14="http://schemas.microsoft.com/office/powerpoint/2010/main" val="39000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descr="(&gt; o _ o )&gt;          --[__W  A  R___Q  U  I  Z__]--          &lt;[ x _ x &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0" y="5562000"/>
            <a:ext cx="3100915" cy="2396435"/>
          </a:xfrm>
          <a:prstGeom prst="rect">
            <a:avLst/>
          </a:prstGeom>
        </p:spPr>
      </p:pic>
      <p:sp>
        <p:nvSpPr>
          <p:cNvPr id="10" name="ZoneTexte 9"/>
          <p:cNvSpPr txBox="1"/>
          <p:nvPr/>
        </p:nvSpPr>
        <p:spPr>
          <a:xfrm>
            <a:off x="3653195" y="2108627"/>
            <a:ext cx="3204805" cy="2031325"/>
          </a:xfrm>
          <a:prstGeom prst="rect">
            <a:avLst/>
          </a:prstGeom>
          <a:noFill/>
        </p:spPr>
        <p:txBody>
          <a:bodyPr wrap="square" rtlCol="0">
            <a:spAutoFit/>
          </a:bodyPr>
          <a:lstStyle/>
          <a:p>
            <a:pPr algn="just"/>
            <a:r>
              <a:rPr lang="fr-FR" dirty="0" smtClean="0"/>
              <a:t>Quand vous cliquez sur JOUER dans l’accueil, vous aller devoir via cette fenêtre, choisir le quiz auquel vous souhaitez jouer.</a:t>
            </a:r>
            <a:endParaRPr lang="fr-FR" dirty="0"/>
          </a:p>
          <a:p>
            <a:r>
              <a:rPr lang="fr-FR" dirty="0">
                <a:solidFill>
                  <a:srgbClr val="FF0000"/>
                </a:solidFill>
              </a:rPr>
              <a:t>1</a:t>
            </a:r>
            <a:r>
              <a:rPr lang="fr-FR" dirty="0"/>
              <a:t> : </a:t>
            </a:r>
            <a:r>
              <a:rPr lang="fr-FR" dirty="0" smtClean="0"/>
              <a:t>Filtrez les quiz selon vos choix de difficulté.</a:t>
            </a:r>
            <a:endParaRPr lang="fr-FR" dirty="0"/>
          </a:p>
          <a:p>
            <a:r>
              <a:rPr lang="fr-FR" dirty="0">
                <a:solidFill>
                  <a:srgbClr val="FF0000"/>
                </a:solidFill>
              </a:rPr>
              <a:t>2</a:t>
            </a:r>
            <a:r>
              <a:rPr lang="fr-FR" dirty="0"/>
              <a:t> : </a:t>
            </a:r>
            <a:r>
              <a:rPr lang="fr-FR" dirty="0" smtClean="0"/>
              <a:t>Jouer au quiz sélectionné.</a:t>
            </a:r>
            <a:endParaRPr lang="fr-FR" dirty="0"/>
          </a:p>
        </p:txBody>
      </p:sp>
      <p:sp>
        <p:nvSpPr>
          <p:cNvPr id="11" name="ZoneTexte 10"/>
          <p:cNvSpPr txBox="1"/>
          <p:nvPr/>
        </p:nvSpPr>
        <p:spPr>
          <a:xfrm>
            <a:off x="1588022" y="1934126"/>
            <a:ext cx="256802" cy="261610"/>
          </a:xfrm>
          <a:prstGeom prst="rect">
            <a:avLst/>
          </a:prstGeom>
          <a:noFill/>
        </p:spPr>
        <p:txBody>
          <a:bodyPr wrap="none" rtlCol="0">
            <a:spAutoFit/>
          </a:bodyPr>
          <a:lstStyle/>
          <a:p>
            <a:r>
              <a:rPr lang="fr-FR" sz="1100" dirty="0" smtClean="0">
                <a:solidFill>
                  <a:srgbClr val="00B050"/>
                </a:solidFill>
              </a:rPr>
              <a:t>1</a:t>
            </a:r>
            <a:endParaRPr lang="fr-FR" sz="1100" dirty="0">
              <a:solidFill>
                <a:srgbClr val="00B050"/>
              </a:solidFill>
            </a:endParaRPr>
          </a:p>
        </p:txBody>
      </p:sp>
      <p:sp>
        <p:nvSpPr>
          <p:cNvPr id="24" name="ZoneTexte 23"/>
          <p:cNvSpPr txBox="1"/>
          <p:nvPr/>
        </p:nvSpPr>
        <p:spPr>
          <a:xfrm>
            <a:off x="3672408" y="5487193"/>
            <a:ext cx="2852936" cy="2446824"/>
          </a:xfrm>
          <a:prstGeom prst="rect">
            <a:avLst/>
          </a:prstGeom>
          <a:noFill/>
        </p:spPr>
        <p:txBody>
          <a:bodyPr wrap="square" rtlCol="0">
            <a:spAutoFit/>
          </a:bodyPr>
          <a:lstStyle/>
          <a:p>
            <a:pPr algn="just"/>
            <a:r>
              <a:rPr lang="fr-FR" sz="1700" dirty="0" smtClean="0"/>
              <a:t>Quand vous commencer la partie, vous avez le temps imparti pour répondre au questions et valider le quiz.</a:t>
            </a:r>
          </a:p>
          <a:p>
            <a:r>
              <a:rPr lang="fr-FR" sz="1700" dirty="0" smtClean="0">
                <a:solidFill>
                  <a:srgbClr val="FF0000"/>
                </a:solidFill>
              </a:rPr>
              <a:t>1</a:t>
            </a:r>
            <a:r>
              <a:rPr lang="fr-FR" sz="1700" dirty="0" smtClean="0"/>
              <a:t> : changer de questions comme vous voulez. Si le cadre est vert c’est que vous avez répondu sinon il est gris. Le bleu signifie que vous ne</a:t>
            </a:r>
            <a:endParaRPr lang="fr-FR" sz="1700" dirty="0"/>
          </a:p>
        </p:txBody>
      </p:sp>
      <p:sp>
        <p:nvSpPr>
          <p:cNvPr id="25" name="ZoneTexte 24"/>
          <p:cNvSpPr txBox="1"/>
          <p:nvPr/>
        </p:nvSpPr>
        <p:spPr>
          <a:xfrm>
            <a:off x="476672" y="421958"/>
            <a:ext cx="3137397" cy="523220"/>
          </a:xfrm>
          <a:prstGeom prst="rect">
            <a:avLst/>
          </a:prstGeom>
          <a:noFill/>
        </p:spPr>
        <p:txBody>
          <a:bodyPr wrap="none" rtlCol="0">
            <a:spAutoFit/>
          </a:bodyPr>
          <a:lstStyle/>
          <a:p>
            <a:r>
              <a:rPr lang="fr-FR" sz="2800" dirty="0" smtClean="0"/>
              <a:t>III / Jouer une partie</a:t>
            </a:r>
            <a:endParaRPr lang="fr-FR" sz="2800" dirty="0"/>
          </a:p>
        </p:txBody>
      </p:sp>
      <p:sp>
        <p:nvSpPr>
          <p:cNvPr id="26" name="ZoneTexte 25"/>
          <p:cNvSpPr txBox="1"/>
          <p:nvPr/>
        </p:nvSpPr>
        <p:spPr>
          <a:xfrm>
            <a:off x="977229" y="1384484"/>
            <a:ext cx="2759089" cy="523220"/>
          </a:xfrm>
          <a:prstGeom prst="rect">
            <a:avLst/>
          </a:prstGeom>
          <a:noFill/>
        </p:spPr>
        <p:txBody>
          <a:bodyPr wrap="none" rtlCol="0">
            <a:spAutoFit/>
          </a:bodyPr>
          <a:lstStyle/>
          <a:p>
            <a:r>
              <a:rPr lang="fr-FR" sz="2800" dirty="0" smtClean="0"/>
              <a:t>Sélection du quiz:</a:t>
            </a:r>
            <a:endParaRPr lang="fr-FR" sz="2800" dirty="0"/>
          </a:p>
        </p:txBody>
      </p:sp>
      <p:sp>
        <p:nvSpPr>
          <p:cNvPr id="27" name="ZoneTexte 26"/>
          <p:cNvSpPr txBox="1"/>
          <p:nvPr/>
        </p:nvSpPr>
        <p:spPr>
          <a:xfrm>
            <a:off x="977229" y="5056892"/>
            <a:ext cx="2282997" cy="523220"/>
          </a:xfrm>
          <a:prstGeom prst="rect">
            <a:avLst/>
          </a:prstGeom>
          <a:noFill/>
        </p:spPr>
        <p:txBody>
          <a:bodyPr wrap="none" rtlCol="0">
            <a:spAutoFit/>
          </a:bodyPr>
          <a:lstStyle/>
          <a:p>
            <a:r>
              <a:rPr lang="fr-FR" sz="2800" dirty="0" smtClean="0"/>
              <a:t>Jouer au quiz :</a:t>
            </a:r>
            <a:endParaRPr lang="fr-FR" sz="2800" dirty="0"/>
          </a:p>
        </p:txBody>
      </p:sp>
      <p:pic>
        <p:nvPicPr>
          <p:cNvPr id="2" name="Image 1" descr="(&gt; o _ o )&gt;          --[__W  A  R___Q  U  I  Z__]--          &lt;[ x _ x &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79" y="1907704"/>
            <a:ext cx="3104515" cy="2399217"/>
          </a:xfrm>
          <a:prstGeom prst="rect">
            <a:avLst/>
          </a:prstGeom>
        </p:spPr>
      </p:pic>
      <p:sp>
        <p:nvSpPr>
          <p:cNvPr id="3" name="Rectangle 2"/>
          <p:cNvSpPr/>
          <p:nvPr/>
        </p:nvSpPr>
        <p:spPr>
          <a:xfrm>
            <a:off x="727200" y="2822400"/>
            <a:ext cx="1501200" cy="10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7" name="Rectangle 6"/>
          <p:cNvSpPr/>
          <p:nvPr/>
        </p:nvSpPr>
        <p:spPr>
          <a:xfrm>
            <a:off x="3114000" y="3477600"/>
            <a:ext cx="385200" cy="13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8" name="ZoneTexte 27"/>
          <p:cNvSpPr txBox="1"/>
          <p:nvPr/>
        </p:nvSpPr>
        <p:spPr>
          <a:xfrm>
            <a:off x="1961873" y="3651590"/>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29" name="ZoneTexte 28"/>
          <p:cNvSpPr txBox="1"/>
          <p:nvPr/>
        </p:nvSpPr>
        <p:spPr>
          <a:xfrm>
            <a:off x="3306600" y="3413395"/>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
        <p:nvSpPr>
          <p:cNvPr id="5" name="Rectangle 4"/>
          <p:cNvSpPr/>
          <p:nvPr/>
        </p:nvSpPr>
        <p:spPr>
          <a:xfrm>
            <a:off x="1998000" y="5799600"/>
            <a:ext cx="1224000" cy="9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6" name="Rectangle 5"/>
          <p:cNvSpPr/>
          <p:nvPr/>
        </p:nvSpPr>
        <p:spPr>
          <a:xfrm>
            <a:off x="620688" y="6372200"/>
            <a:ext cx="1800200"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8" name="Rectangle 7"/>
          <p:cNvSpPr/>
          <p:nvPr/>
        </p:nvSpPr>
        <p:spPr>
          <a:xfrm>
            <a:off x="764704" y="6174000"/>
            <a:ext cx="75060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9" name="Rectangle 8"/>
          <p:cNvSpPr/>
          <p:nvPr/>
        </p:nvSpPr>
        <p:spPr>
          <a:xfrm>
            <a:off x="2286573" y="5940152"/>
            <a:ext cx="1142427"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2" name="Rectangle 11"/>
          <p:cNvSpPr/>
          <p:nvPr/>
        </p:nvSpPr>
        <p:spPr>
          <a:xfrm>
            <a:off x="3110400" y="7826400"/>
            <a:ext cx="539194" cy="13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3" name="Rectangle 12"/>
          <p:cNvSpPr/>
          <p:nvPr/>
        </p:nvSpPr>
        <p:spPr>
          <a:xfrm>
            <a:off x="3067200" y="7099200"/>
            <a:ext cx="527349"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7" name="Rectangle 16"/>
          <p:cNvSpPr/>
          <p:nvPr/>
        </p:nvSpPr>
        <p:spPr>
          <a:xfrm>
            <a:off x="3096000" y="7344000"/>
            <a:ext cx="504000" cy="13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31" name="ZoneTexte 30"/>
          <p:cNvSpPr txBox="1"/>
          <p:nvPr/>
        </p:nvSpPr>
        <p:spPr>
          <a:xfrm>
            <a:off x="1516135" y="6115203"/>
            <a:ext cx="256802" cy="261610"/>
          </a:xfrm>
          <a:prstGeom prst="rect">
            <a:avLst/>
          </a:prstGeom>
          <a:noFill/>
        </p:spPr>
        <p:txBody>
          <a:bodyPr wrap="none" rtlCol="0">
            <a:spAutoFit/>
          </a:bodyPr>
          <a:lstStyle/>
          <a:p>
            <a:r>
              <a:rPr lang="fr-FR" sz="1100" dirty="0" smtClean="0">
                <a:solidFill>
                  <a:srgbClr val="FF0000"/>
                </a:solidFill>
              </a:rPr>
              <a:t>3</a:t>
            </a:r>
            <a:endParaRPr lang="fr-FR" sz="1100" dirty="0">
              <a:solidFill>
                <a:srgbClr val="FF0000"/>
              </a:solidFill>
            </a:endParaRPr>
          </a:p>
        </p:txBody>
      </p:sp>
      <p:sp>
        <p:nvSpPr>
          <p:cNvPr id="32" name="ZoneTexte 31"/>
          <p:cNvSpPr txBox="1"/>
          <p:nvPr/>
        </p:nvSpPr>
        <p:spPr>
          <a:xfrm>
            <a:off x="3239256" y="5713795"/>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33" name="ZoneTexte 32"/>
          <p:cNvSpPr txBox="1"/>
          <p:nvPr/>
        </p:nvSpPr>
        <p:spPr>
          <a:xfrm>
            <a:off x="2158172" y="7609547"/>
            <a:ext cx="256802" cy="261610"/>
          </a:xfrm>
          <a:prstGeom prst="rect">
            <a:avLst/>
          </a:prstGeom>
          <a:noFill/>
        </p:spPr>
        <p:txBody>
          <a:bodyPr wrap="none" rtlCol="0">
            <a:spAutoFit/>
          </a:bodyPr>
          <a:lstStyle/>
          <a:p>
            <a:r>
              <a:rPr lang="fr-FR" sz="1100" dirty="0" smtClean="0">
                <a:solidFill>
                  <a:srgbClr val="FF0000"/>
                </a:solidFill>
              </a:rPr>
              <a:t>4</a:t>
            </a:r>
            <a:endParaRPr lang="fr-FR" sz="1100" dirty="0">
              <a:solidFill>
                <a:srgbClr val="FF0000"/>
              </a:solidFill>
            </a:endParaRPr>
          </a:p>
        </p:txBody>
      </p:sp>
      <p:sp>
        <p:nvSpPr>
          <p:cNvPr id="34" name="ZoneTexte 33"/>
          <p:cNvSpPr txBox="1"/>
          <p:nvPr/>
        </p:nvSpPr>
        <p:spPr>
          <a:xfrm>
            <a:off x="3172198" y="5948297"/>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
        <p:nvSpPr>
          <p:cNvPr id="35" name="ZoneTexte 34"/>
          <p:cNvSpPr txBox="1"/>
          <p:nvPr/>
        </p:nvSpPr>
        <p:spPr>
          <a:xfrm>
            <a:off x="2745391" y="7033483"/>
            <a:ext cx="256802" cy="261610"/>
          </a:xfrm>
          <a:prstGeom prst="rect">
            <a:avLst/>
          </a:prstGeom>
          <a:noFill/>
        </p:spPr>
        <p:txBody>
          <a:bodyPr wrap="none" rtlCol="0">
            <a:spAutoFit/>
          </a:bodyPr>
          <a:lstStyle/>
          <a:p>
            <a:r>
              <a:rPr lang="fr-FR" sz="1100" dirty="0" smtClean="0">
                <a:solidFill>
                  <a:srgbClr val="FF0000"/>
                </a:solidFill>
              </a:rPr>
              <a:t>5</a:t>
            </a:r>
            <a:endParaRPr lang="fr-FR" sz="1100" dirty="0">
              <a:solidFill>
                <a:srgbClr val="FF0000"/>
              </a:solidFill>
            </a:endParaRPr>
          </a:p>
        </p:txBody>
      </p:sp>
      <p:sp>
        <p:nvSpPr>
          <p:cNvPr id="36" name="ZoneTexte 35"/>
          <p:cNvSpPr txBox="1"/>
          <p:nvPr/>
        </p:nvSpPr>
        <p:spPr>
          <a:xfrm>
            <a:off x="2839198" y="7281595"/>
            <a:ext cx="256802" cy="261610"/>
          </a:xfrm>
          <a:prstGeom prst="rect">
            <a:avLst/>
          </a:prstGeom>
          <a:noFill/>
        </p:spPr>
        <p:txBody>
          <a:bodyPr wrap="none" rtlCol="0">
            <a:spAutoFit/>
          </a:bodyPr>
          <a:lstStyle/>
          <a:p>
            <a:r>
              <a:rPr lang="fr-FR" sz="1100" dirty="0" smtClean="0">
                <a:solidFill>
                  <a:srgbClr val="FF0000"/>
                </a:solidFill>
              </a:rPr>
              <a:t>6</a:t>
            </a:r>
            <a:endParaRPr lang="fr-FR" sz="1100" dirty="0">
              <a:solidFill>
                <a:srgbClr val="FF0000"/>
              </a:solidFill>
            </a:endParaRPr>
          </a:p>
        </p:txBody>
      </p:sp>
      <p:sp>
        <p:nvSpPr>
          <p:cNvPr id="37" name="ZoneTexte 36"/>
          <p:cNvSpPr txBox="1"/>
          <p:nvPr/>
        </p:nvSpPr>
        <p:spPr>
          <a:xfrm>
            <a:off x="2857786" y="7762195"/>
            <a:ext cx="256802" cy="261610"/>
          </a:xfrm>
          <a:prstGeom prst="rect">
            <a:avLst/>
          </a:prstGeom>
          <a:noFill/>
        </p:spPr>
        <p:txBody>
          <a:bodyPr wrap="none" rtlCol="0">
            <a:spAutoFit/>
          </a:bodyPr>
          <a:lstStyle/>
          <a:p>
            <a:r>
              <a:rPr lang="fr-FR" sz="1100" dirty="0" smtClean="0">
                <a:solidFill>
                  <a:srgbClr val="FF0000"/>
                </a:solidFill>
              </a:rPr>
              <a:t>7</a:t>
            </a:r>
            <a:endParaRPr lang="fr-FR" sz="1100" dirty="0">
              <a:solidFill>
                <a:srgbClr val="FF0000"/>
              </a:solidFill>
            </a:endParaRPr>
          </a:p>
        </p:txBody>
      </p:sp>
      <p:sp>
        <p:nvSpPr>
          <p:cNvPr id="38" name="ZoneTexte 37"/>
          <p:cNvSpPr txBox="1"/>
          <p:nvPr/>
        </p:nvSpPr>
        <p:spPr>
          <a:xfrm>
            <a:off x="491130" y="8020186"/>
            <a:ext cx="5962206" cy="1138773"/>
          </a:xfrm>
          <a:prstGeom prst="rect">
            <a:avLst/>
          </a:prstGeom>
          <a:noFill/>
        </p:spPr>
        <p:txBody>
          <a:bodyPr wrap="square" rtlCol="0">
            <a:spAutoFit/>
          </a:bodyPr>
          <a:lstStyle/>
          <a:p>
            <a:r>
              <a:rPr lang="fr-FR" sz="1700" dirty="0"/>
              <a:t>l’avez pas consulté</a:t>
            </a:r>
            <a:r>
              <a:rPr lang="fr-FR" sz="1700" dirty="0" smtClean="0"/>
              <a:t>. Le orange indique à quelle question vous êtes.</a:t>
            </a:r>
            <a:endParaRPr lang="fr-FR" sz="1700" dirty="0"/>
          </a:p>
          <a:p>
            <a:r>
              <a:rPr lang="fr-FR" sz="1700" dirty="0">
                <a:solidFill>
                  <a:srgbClr val="FF0000"/>
                </a:solidFill>
              </a:rPr>
              <a:t>2</a:t>
            </a:r>
            <a:r>
              <a:rPr lang="fr-FR" sz="1700" dirty="0"/>
              <a:t> : </a:t>
            </a:r>
            <a:r>
              <a:rPr lang="fr-FR" sz="1700" dirty="0" smtClean="0"/>
              <a:t>Le titre du quiz et sa difficulté.</a:t>
            </a:r>
            <a:endParaRPr lang="fr-FR" sz="1700" dirty="0"/>
          </a:p>
          <a:p>
            <a:r>
              <a:rPr lang="fr-FR" sz="1700" dirty="0">
                <a:solidFill>
                  <a:srgbClr val="FF0000"/>
                </a:solidFill>
              </a:rPr>
              <a:t>3</a:t>
            </a:r>
            <a:r>
              <a:rPr lang="fr-FR" sz="1700" dirty="0"/>
              <a:t> : </a:t>
            </a:r>
            <a:r>
              <a:rPr lang="fr-FR" sz="1700" dirty="0" smtClean="0"/>
              <a:t>Le numéro de la question en cours avec des boutons pour passer à la suivante ou revenir à la précédente</a:t>
            </a:r>
            <a:endParaRPr lang="fr-FR" sz="1700" dirty="0"/>
          </a:p>
        </p:txBody>
      </p:sp>
    </p:spTree>
    <p:extLst>
      <p:ext uri="{BB962C8B-B14F-4D97-AF65-F5344CB8AC3E}">
        <p14:creationId xmlns:p14="http://schemas.microsoft.com/office/powerpoint/2010/main" val="288862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441" y="3262197"/>
            <a:ext cx="1862136" cy="792275"/>
          </a:xfrm>
          <a:prstGeom prst="rect">
            <a:avLst/>
          </a:prstGeom>
        </p:spPr>
      </p:pic>
      <p:sp>
        <p:nvSpPr>
          <p:cNvPr id="5" name="ZoneTexte 4"/>
          <p:cNvSpPr txBox="1"/>
          <p:nvPr/>
        </p:nvSpPr>
        <p:spPr>
          <a:xfrm>
            <a:off x="620688" y="179511"/>
            <a:ext cx="5256584" cy="3662541"/>
          </a:xfrm>
          <a:prstGeom prst="rect">
            <a:avLst/>
          </a:prstGeom>
          <a:noFill/>
        </p:spPr>
        <p:txBody>
          <a:bodyPr wrap="square" rtlCol="0">
            <a:spAutoFit/>
          </a:bodyPr>
          <a:lstStyle/>
          <a:p>
            <a:r>
              <a:rPr lang="fr-FR" sz="1700" dirty="0">
                <a:solidFill>
                  <a:srgbClr val="FF0000"/>
                </a:solidFill>
              </a:rPr>
              <a:t>4</a:t>
            </a:r>
            <a:r>
              <a:rPr lang="fr-FR" sz="1700" dirty="0"/>
              <a:t> : </a:t>
            </a:r>
            <a:r>
              <a:rPr lang="fr-FR" sz="1700" dirty="0" smtClean="0"/>
              <a:t> Cochez les bonnes réponses à la question en cours.</a:t>
            </a:r>
          </a:p>
          <a:p>
            <a:r>
              <a:rPr lang="fr-FR" sz="1700" dirty="0" smtClean="0">
                <a:solidFill>
                  <a:srgbClr val="FF0000"/>
                </a:solidFill>
              </a:rPr>
              <a:t>5</a:t>
            </a:r>
            <a:r>
              <a:rPr lang="fr-FR" sz="1700" dirty="0" smtClean="0"/>
              <a:t> : Validez votre quiz.</a:t>
            </a:r>
          </a:p>
          <a:p>
            <a:r>
              <a:rPr lang="fr-FR" sz="1700" dirty="0" smtClean="0">
                <a:solidFill>
                  <a:srgbClr val="FF0000"/>
                </a:solidFill>
              </a:rPr>
              <a:t>6</a:t>
            </a:r>
            <a:r>
              <a:rPr lang="fr-FR" sz="1700" dirty="0" smtClean="0"/>
              <a:t> : Quittez la partie en cours et revenez à la sélection des quiz.</a:t>
            </a:r>
          </a:p>
          <a:p>
            <a:pPr algn="just"/>
            <a:r>
              <a:rPr lang="fr-FR" sz="1700" dirty="0" smtClean="0">
                <a:solidFill>
                  <a:srgbClr val="FF0000"/>
                </a:solidFill>
              </a:rPr>
              <a:t>7</a:t>
            </a:r>
            <a:r>
              <a:rPr lang="fr-FR" sz="1700" dirty="0" smtClean="0"/>
              <a:t> : Le chronomètre défini le temps que vous avez pour répondre à toutes les questions et valider le quiz.</a:t>
            </a:r>
          </a:p>
          <a:p>
            <a:pPr algn="just"/>
            <a:r>
              <a:rPr lang="fr-FR" sz="1700" dirty="0" smtClean="0"/>
              <a:t>Si le fond du chronomètre devient rouge, pensez à valider, car il ne vous reste plus beaucoup de temps.</a:t>
            </a:r>
          </a:p>
          <a:p>
            <a:pPr algn="just"/>
            <a:r>
              <a:rPr lang="fr-FR" sz="1700" dirty="0" smtClean="0"/>
              <a:t>Quand le temps arrive à 0, une nouvelle fenêtre vous propose d’aller voir la correction ou non.</a:t>
            </a:r>
          </a:p>
          <a:p>
            <a:pPr algn="just"/>
            <a:r>
              <a:rPr lang="fr-FR" sz="1700" dirty="0" smtClean="0"/>
              <a:t>Cliquez sur OK pour aller la consulter et sur Annuler pour revenir à l’accueil.</a:t>
            </a:r>
            <a:endParaRPr lang="fr-FR" sz="1700" dirty="0"/>
          </a:p>
          <a:p>
            <a:endParaRPr lang="fr-FR" sz="2800"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927" y="5554800"/>
            <a:ext cx="3093624" cy="2401200"/>
          </a:xfrm>
          <a:prstGeom prst="rect">
            <a:avLst/>
          </a:prstGeom>
        </p:spPr>
      </p:pic>
      <p:sp>
        <p:nvSpPr>
          <p:cNvPr id="7" name="ZoneTexte 6"/>
          <p:cNvSpPr txBox="1"/>
          <p:nvPr/>
        </p:nvSpPr>
        <p:spPr>
          <a:xfrm>
            <a:off x="977229" y="5056892"/>
            <a:ext cx="3041282" cy="523220"/>
          </a:xfrm>
          <a:prstGeom prst="rect">
            <a:avLst/>
          </a:prstGeom>
          <a:noFill/>
        </p:spPr>
        <p:txBody>
          <a:bodyPr wrap="none" rtlCol="0">
            <a:spAutoFit/>
          </a:bodyPr>
          <a:lstStyle/>
          <a:p>
            <a:r>
              <a:rPr lang="fr-FR" sz="2800" dirty="0" smtClean="0"/>
              <a:t>Correction du quiz :</a:t>
            </a:r>
            <a:endParaRPr lang="fr-FR" sz="2800" dirty="0"/>
          </a:p>
        </p:txBody>
      </p:sp>
      <p:sp>
        <p:nvSpPr>
          <p:cNvPr id="8" name="Rectangle 7"/>
          <p:cNvSpPr/>
          <p:nvPr/>
        </p:nvSpPr>
        <p:spPr>
          <a:xfrm>
            <a:off x="3116386" y="7292860"/>
            <a:ext cx="396000" cy="12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9" name="Rectangle 8"/>
          <p:cNvSpPr/>
          <p:nvPr/>
        </p:nvSpPr>
        <p:spPr>
          <a:xfrm>
            <a:off x="1967552" y="5826980"/>
            <a:ext cx="1238400" cy="8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0" name="Rectangle 9"/>
          <p:cNvSpPr/>
          <p:nvPr/>
        </p:nvSpPr>
        <p:spPr>
          <a:xfrm>
            <a:off x="620688" y="6540979"/>
            <a:ext cx="1656184" cy="1271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2" name="ZoneTexte 11"/>
          <p:cNvSpPr txBox="1"/>
          <p:nvPr/>
        </p:nvSpPr>
        <p:spPr>
          <a:xfrm>
            <a:off x="1987200" y="7596336"/>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
        <p:nvSpPr>
          <p:cNvPr id="13" name="ZoneTexte 12"/>
          <p:cNvSpPr txBox="1"/>
          <p:nvPr/>
        </p:nvSpPr>
        <p:spPr>
          <a:xfrm>
            <a:off x="3185985" y="5743452"/>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14" name="ZoneTexte 13"/>
          <p:cNvSpPr txBox="1"/>
          <p:nvPr/>
        </p:nvSpPr>
        <p:spPr>
          <a:xfrm>
            <a:off x="2522640" y="6577812"/>
            <a:ext cx="256802" cy="261610"/>
          </a:xfrm>
          <a:prstGeom prst="rect">
            <a:avLst/>
          </a:prstGeom>
          <a:noFill/>
        </p:spPr>
        <p:txBody>
          <a:bodyPr wrap="none" rtlCol="0">
            <a:spAutoFit/>
          </a:bodyPr>
          <a:lstStyle/>
          <a:p>
            <a:r>
              <a:rPr lang="fr-FR" sz="1100" dirty="0" smtClean="0">
                <a:solidFill>
                  <a:srgbClr val="FF0000"/>
                </a:solidFill>
              </a:rPr>
              <a:t>3</a:t>
            </a:r>
            <a:endParaRPr lang="fr-FR" sz="1100" dirty="0">
              <a:solidFill>
                <a:srgbClr val="FF0000"/>
              </a:solidFill>
            </a:endParaRPr>
          </a:p>
        </p:txBody>
      </p:sp>
      <p:sp>
        <p:nvSpPr>
          <p:cNvPr id="15" name="ZoneTexte 14"/>
          <p:cNvSpPr txBox="1"/>
          <p:nvPr/>
        </p:nvSpPr>
        <p:spPr>
          <a:xfrm>
            <a:off x="3717032" y="5443061"/>
            <a:ext cx="2880320" cy="2585323"/>
          </a:xfrm>
          <a:prstGeom prst="rect">
            <a:avLst/>
          </a:prstGeom>
          <a:noFill/>
        </p:spPr>
        <p:txBody>
          <a:bodyPr wrap="square" rtlCol="0">
            <a:spAutoFit/>
          </a:bodyPr>
          <a:lstStyle/>
          <a:p>
            <a:pPr algn="just"/>
            <a:r>
              <a:rPr lang="fr-FR" dirty="0" smtClean="0"/>
              <a:t>La correction vous permet de consulter les bonnes réponses au quiz que vous venez de jouer.</a:t>
            </a:r>
          </a:p>
          <a:p>
            <a:r>
              <a:rPr lang="fr-FR" dirty="0" smtClean="0">
                <a:solidFill>
                  <a:srgbClr val="FF0000"/>
                </a:solidFill>
              </a:rPr>
              <a:t>1</a:t>
            </a:r>
            <a:r>
              <a:rPr lang="fr-FR" dirty="0" smtClean="0"/>
              <a:t> : Vous changez de question comme vous voulez. Le gris signifie que vous avez déjà consulté la réponse sinon le bouton est bleu.</a:t>
            </a:r>
            <a:endParaRPr lang="fr-FR" dirty="0"/>
          </a:p>
        </p:txBody>
      </p:sp>
      <p:sp>
        <p:nvSpPr>
          <p:cNvPr id="16" name="ZoneTexte 15"/>
          <p:cNvSpPr txBox="1"/>
          <p:nvPr/>
        </p:nvSpPr>
        <p:spPr>
          <a:xfrm>
            <a:off x="547200" y="7956376"/>
            <a:ext cx="5546096" cy="1477328"/>
          </a:xfrm>
          <a:prstGeom prst="rect">
            <a:avLst/>
          </a:prstGeom>
          <a:noFill/>
        </p:spPr>
        <p:txBody>
          <a:bodyPr wrap="square" rtlCol="0">
            <a:spAutoFit/>
          </a:bodyPr>
          <a:lstStyle/>
          <a:p>
            <a:r>
              <a:rPr lang="fr-FR" dirty="0" smtClean="0">
                <a:solidFill>
                  <a:srgbClr val="FF0000"/>
                </a:solidFill>
              </a:rPr>
              <a:t>2</a:t>
            </a:r>
            <a:r>
              <a:rPr lang="fr-FR" dirty="0" smtClean="0"/>
              <a:t> : Consultez </a:t>
            </a:r>
            <a:r>
              <a:rPr lang="fr-FR" dirty="0" smtClean="0"/>
              <a:t>les réponses que vous avez cochés pour chaque question. Le rouge signifie qu’il fallait la coché si vous ne l’avez pas fait ou qu’il ne fallait pas si vous l’avez fait. C’est pareil pour une réponse non cochée.</a:t>
            </a:r>
            <a:endParaRPr lang="fr-FR" dirty="0" smtClean="0"/>
          </a:p>
          <a:p>
            <a:endParaRPr lang="fr-FR" dirty="0"/>
          </a:p>
        </p:txBody>
      </p:sp>
      <p:sp>
        <p:nvSpPr>
          <p:cNvPr id="2" name="Rectangle 1"/>
          <p:cNvSpPr/>
          <p:nvPr/>
        </p:nvSpPr>
        <p:spPr>
          <a:xfrm>
            <a:off x="2780928" y="6540979"/>
            <a:ext cx="717581" cy="335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7" name="ZoneTexte 16"/>
          <p:cNvSpPr txBox="1"/>
          <p:nvPr/>
        </p:nvSpPr>
        <p:spPr>
          <a:xfrm>
            <a:off x="2859584" y="7225055"/>
            <a:ext cx="256802" cy="261610"/>
          </a:xfrm>
          <a:prstGeom prst="rect">
            <a:avLst/>
          </a:prstGeom>
          <a:noFill/>
        </p:spPr>
        <p:txBody>
          <a:bodyPr wrap="none" rtlCol="0">
            <a:spAutoFit/>
          </a:bodyPr>
          <a:lstStyle/>
          <a:p>
            <a:r>
              <a:rPr lang="fr-FR" sz="1100" dirty="0" smtClean="0">
                <a:solidFill>
                  <a:srgbClr val="FF0000"/>
                </a:solidFill>
              </a:rPr>
              <a:t>4</a:t>
            </a:r>
            <a:endParaRPr lang="fr-FR" sz="1100" dirty="0">
              <a:solidFill>
                <a:srgbClr val="FF0000"/>
              </a:solidFill>
            </a:endParaRPr>
          </a:p>
        </p:txBody>
      </p:sp>
    </p:spTree>
    <p:extLst>
      <p:ext uri="{BB962C8B-B14F-4D97-AF65-F5344CB8AC3E}">
        <p14:creationId xmlns:p14="http://schemas.microsoft.com/office/powerpoint/2010/main" val="124128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20688" y="323528"/>
            <a:ext cx="6237312" cy="1754326"/>
          </a:xfrm>
          <a:prstGeom prst="rect">
            <a:avLst/>
          </a:prstGeom>
          <a:noFill/>
        </p:spPr>
        <p:txBody>
          <a:bodyPr wrap="square" rtlCol="0">
            <a:spAutoFit/>
          </a:bodyPr>
          <a:lstStyle/>
          <a:p>
            <a:r>
              <a:rPr lang="fr-FR" dirty="0" smtClean="0">
                <a:solidFill>
                  <a:srgbClr val="FF0000"/>
                </a:solidFill>
              </a:rPr>
              <a:t>3: </a:t>
            </a:r>
            <a:r>
              <a:rPr lang="fr-FR" dirty="0" smtClean="0"/>
              <a:t>Consultez votre score.  Pour chaque question, si vous avez toutes les réponses de juste, vous avez 1 point. Une seule réponse fausse à une question vous  fera tomber à 0 point pour cette question. </a:t>
            </a:r>
          </a:p>
          <a:p>
            <a:r>
              <a:rPr lang="fr-FR" dirty="0" smtClean="0"/>
              <a:t>A la fin de la partie, le score est remis sur 100.</a:t>
            </a:r>
          </a:p>
          <a:p>
            <a:r>
              <a:rPr lang="fr-FR" dirty="0" smtClean="0">
                <a:solidFill>
                  <a:srgbClr val="FF0000"/>
                </a:solidFill>
              </a:rPr>
              <a:t>4</a:t>
            </a:r>
            <a:r>
              <a:rPr lang="fr-FR" dirty="0" smtClean="0"/>
              <a:t> </a:t>
            </a:r>
            <a:r>
              <a:rPr lang="fr-FR" dirty="0"/>
              <a:t>: Revenez à l’accueil</a:t>
            </a:r>
            <a:endParaRPr lang="fr-FR" dirty="0"/>
          </a:p>
        </p:txBody>
      </p:sp>
    </p:spTree>
    <p:extLst>
      <p:ext uri="{BB962C8B-B14F-4D97-AF65-F5344CB8AC3E}">
        <p14:creationId xmlns:p14="http://schemas.microsoft.com/office/powerpoint/2010/main" val="155986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3653195" y="1835696"/>
            <a:ext cx="3204805" cy="2585323"/>
          </a:xfrm>
          <a:prstGeom prst="rect">
            <a:avLst/>
          </a:prstGeom>
          <a:noFill/>
        </p:spPr>
        <p:txBody>
          <a:bodyPr wrap="square" rtlCol="0">
            <a:spAutoFit/>
          </a:bodyPr>
          <a:lstStyle/>
          <a:p>
            <a:pPr algn="just"/>
            <a:r>
              <a:rPr lang="fr-FR" dirty="0" smtClean="0"/>
              <a:t>Lorsque vous êtes connecté en administrateur, vous ne pouvez pas jouer, cependant, vous pouvez accéder à la gestion des quiz.</a:t>
            </a:r>
            <a:endParaRPr lang="fr-FR" dirty="0"/>
          </a:p>
          <a:p>
            <a:r>
              <a:rPr lang="fr-FR" dirty="0">
                <a:solidFill>
                  <a:srgbClr val="FF0000"/>
                </a:solidFill>
              </a:rPr>
              <a:t>1</a:t>
            </a:r>
            <a:r>
              <a:rPr lang="fr-FR" dirty="0"/>
              <a:t> : </a:t>
            </a:r>
            <a:r>
              <a:rPr lang="fr-FR" dirty="0" smtClean="0"/>
              <a:t>Le bouton gérer vous permet d’accéder à la partie qui permet la création, modification et suppression d’un quiz.</a:t>
            </a:r>
            <a:endParaRPr lang="fr-FR" dirty="0"/>
          </a:p>
        </p:txBody>
      </p:sp>
      <p:sp>
        <p:nvSpPr>
          <p:cNvPr id="11" name="ZoneTexte 10"/>
          <p:cNvSpPr txBox="1"/>
          <p:nvPr/>
        </p:nvSpPr>
        <p:spPr>
          <a:xfrm>
            <a:off x="1588022" y="1934126"/>
            <a:ext cx="256802" cy="261610"/>
          </a:xfrm>
          <a:prstGeom prst="rect">
            <a:avLst/>
          </a:prstGeom>
          <a:noFill/>
        </p:spPr>
        <p:txBody>
          <a:bodyPr wrap="none" rtlCol="0">
            <a:spAutoFit/>
          </a:bodyPr>
          <a:lstStyle/>
          <a:p>
            <a:r>
              <a:rPr lang="fr-FR" sz="1100" dirty="0" smtClean="0">
                <a:solidFill>
                  <a:srgbClr val="00B050"/>
                </a:solidFill>
              </a:rPr>
              <a:t>1</a:t>
            </a:r>
            <a:endParaRPr lang="fr-FR" sz="1100" dirty="0">
              <a:solidFill>
                <a:srgbClr val="00B050"/>
              </a:solidFill>
            </a:endParaRPr>
          </a:p>
        </p:txBody>
      </p:sp>
      <p:sp>
        <p:nvSpPr>
          <p:cNvPr id="15" name="Rectangle 14"/>
          <p:cNvSpPr/>
          <p:nvPr/>
        </p:nvSpPr>
        <p:spPr>
          <a:xfrm>
            <a:off x="957600" y="6444000"/>
            <a:ext cx="10512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6" name="Rectangle 15"/>
          <p:cNvSpPr/>
          <p:nvPr/>
        </p:nvSpPr>
        <p:spPr>
          <a:xfrm>
            <a:off x="957600" y="6742800"/>
            <a:ext cx="10512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8" name="Rectangle 17"/>
          <p:cNvSpPr/>
          <p:nvPr/>
        </p:nvSpPr>
        <p:spPr>
          <a:xfrm>
            <a:off x="957600" y="7358400"/>
            <a:ext cx="10512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19" name="Rectangle 18"/>
          <p:cNvSpPr/>
          <p:nvPr/>
        </p:nvSpPr>
        <p:spPr>
          <a:xfrm>
            <a:off x="957600" y="7041600"/>
            <a:ext cx="10512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0" name="ZoneTexte 19"/>
          <p:cNvSpPr txBox="1"/>
          <p:nvPr/>
        </p:nvSpPr>
        <p:spPr>
          <a:xfrm>
            <a:off x="1988840" y="6421207"/>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21" name="ZoneTexte 20"/>
          <p:cNvSpPr txBox="1"/>
          <p:nvPr/>
        </p:nvSpPr>
        <p:spPr>
          <a:xfrm>
            <a:off x="2012839" y="6720007"/>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sp>
        <p:nvSpPr>
          <p:cNvPr id="22" name="ZoneTexte 21"/>
          <p:cNvSpPr txBox="1"/>
          <p:nvPr/>
        </p:nvSpPr>
        <p:spPr>
          <a:xfrm>
            <a:off x="2014409" y="7018807"/>
            <a:ext cx="256802" cy="261610"/>
          </a:xfrm>
          <a:prstGeom prst="rect">
            <a:avLst/>
          </a:prstGeom>
          <a:noFill/>
        </p:spPr>
        <p:txBody>
          <a:bodyPr wrap="none" rtlCol="0">
            <a:spAutoFit/>
          </a:bodyPr>
          <a:lstStyle/>
          <a:p>
            <a:r>
              <a:rPr lang="fr-FR" sz="1100" dirty="0" smtClean="0">
                <a:solidFill>
                  <a:srgbClr val="FF0000"/>
                </a:solidFill>
              </a:rPr>
              <a:t>3</a:t>
            </a:r>
            <a:endParaRPr lang="fr-FR" sz="1100" dirty="0">
              <a:solidFill>
                <a:srgbClr val="FF0000"/>
              </a:solidFill>
            </a:endParaRPr>
          </a:p>
        </p:txBody>
      </p:sp>
      <p:sp>
        <p:nvSpPr>
          <p:cNvPr id="23" name="ZoneTexte 22"/>
          <p:cNvSpPr txBox="1"/>
          <p:nvPr/>
        </p:nvSpPr>
        <p:spPr>
          <a:xfrm>
            <a:off x="2019482" y="7335607"/>
            <a:ext cx="256802" cy="261610"/>
          </a:xfrm>
          <a:prstGeom prst="rect">
            <a:avLst/>
          </a:prstGeom>
          <a:noFill/>
        </p:spPr>
        <p:txBody>
          <a:bodyPr wrap="none" rtlCol="0">
            <a:spAutoFit/>
          </a:bodyPr>
          <a:lstStyle/>
          <a:p>
            <a:r>
              <a:rPr lang="fr-FR" sz="1100" dirty="0" smtClean="0">
                <a:solidFill>
                  <a:srgbClr val="FF0000"/>
                </a:solidFill>
              </a:rPr>
              <a:t>4</a:t>
            </a:r>
            <a:endParaRPr lang="fr-FR" sz="1100" dirty="0">
              <a:solidFill>
                <a:srgbClr val="FF0000"/>
              </a:solidFill>
            </a:endParaRPr>
          </a:p>
        </p:txBody>
      </p:sp>
      <p:sp>
        <p:nvSpPr>
          <p:cNvPr id="24" name="ZoneTexte 23"/>
          <p:cNvSpPr txBox="1"/>
          <p:nvPr/>
        </p:nvSpPr>
        <p:spPr>
          <a:xfrm>
            <a:off x="3672408" y="5508104"/>
            <a:ext cx="2852936" cy="2862322"/>
          </a:xfrm>
          <a:prstGeom prst="rect">
            <a:avLst/>
          </a:prstGeom>
          <a:noFill/>
        </p:spPr>
        <p:txBody>
          <a:bodyPr wrap="square" rtlCol="0">
            <a:spAutoFit/>
          </a:bodyPr>
          <a:lstStyle/>
          <a:p>
            <a:pPr algn="just"/>
            <a:r>
              <a:rPr lang="fr-FR" dirty="0" smtClean="0"/>
              <a:t>Après avoir cliqué sur GERER, vous devez choisir un quiz pour le modifier ou le supprimer. Vous pouvez aussi en créer un nouveau. </a:t>
            </a:r>
          </a:p>
          <a:p>
            <a:r>
              <a:rPr lang="fr-FR" dirty="0" smtClean="0">
                <a:solidFill>
                  <a:srgbClr val="FF0000"/>
                </a:solidFill>
              </a:rPr>
              <a:t>1</a:t>
            </a:r>
            <a:r>
              <a:rPr lang="fr-FR" dirty="0" smtClean="0"/>
              <a:t> : Sélectionnez le quiz à modifier ou supprimer</a:t>
            </a:r>
          </a:p>
          <a:p>
            <a:r>
              <a:rPr lang="fr-FR" dirty="0" smtClean="0">
                <a:solidFill>
                  <a:srgbClr val="00B050"/>
                </a:solidFill>
              </a:rPr>
              <a:t>2</a:t>
            </a:r>
            <a:r>
              <a:rPr lang="fr-FR" dirty="0" smtClean="0"/>
              <a:t> : Créer un quiz ou sélectionnez un quiz puis éditez ou supprimez le.</a:t>
            </a:r>
          </a:p>
        </p:txBody>
      </p:sp>
      <p:sp>
        <p:nvSpPr>
          <p:cNvPr id="25" name="ZoneTexte 24"/>
          <p:cNvSpPr txBox="1"/>
          <p:nvPr/>
        </p:nvSpPr>
        <p:spPr>
          <a:xfrm>
            <a:off x="476672" y="421958"/>
            <a:ext cx="2969724" cy="523220"/>
          </a:xfrm>
          <a:prstGeom prst="rect">
            <a:avLst/>
          </a:prstGeom>
          <a:noFill/>
        </p:spPr>
        <p:txBody>
          <a:bodyPr wrap="none" rtlCol="0">
            <a:spAutoFit/>
          </a:bodyPr>
          <a:lstStyle/>
          <a:p>
            <a:r>
              <a:rPr lang="fr-FR" sz="2800" dirty="0" smtClean="0"/>
              <a:t>IV / Administrateur</a:t>
            </a:r>
            <a:endParaRPr lang="fr-FR" sz="2800" dirty="0"/>
          </a:p>
        </p:txBody>
      </p:sp>
      <p:sp>
        <p:nvSpPr>
          <p:cNvPr id="26" name="ZoneTexte 25"/>
          <p:cNvSpPr txBox="1"/>
          <p:nvPr/>
        </p:nvSpPr>
        <p:spPr>
          <a:xfrm>
            <a:off x="977229" y="1384484"/>
            <a:ext cx="1228221" cy="523220"/>
          </a:xfrm>
          <a:prstGeom prst="rect">
            <a:avLst/>
          </a:prstGeom>
          <a:noFill/>
        </p:spPr>
        <p:txBody>
          <a:bodyPr wrap="none" rtlCol="0">
            <a:spAutoFit/>
          </a:bodyPr>
          <a:lstStyle/>
          <a:p>
            <a:r>
              <a:rPr lang="fr-FR" sz="2800" dirty="0" smtClean="0"/>
              <a:t>Accueil</a:t>
            </a:r>
            <a:endParaRPr lang="fr-FR" sz="2800" dirty="0"/>
          </a:p>
        </p:txBody>
      </p:sp>
      <p:sp>
        <p:nvSpPr>
          <p:cNvPr id="27" name="ZoneTexte 26"/>
          <p:cNvSpPr txBox="1"/>
          <p:nvPr/>
        </p:nvSpPr>
        <p:spPr>
          <a:xfrm>
            <a:off x="977229" y="5056892"/>
            <a:ext cx="3332964" cy="523220"/>
          </a:xfrm>
          <a:prstGeom prst="rect">
            <a:avLst/>
          </a:prstGeom>
          <a:noFill/>
        </p:spPr>
        <p:txBody>
          <a:bodyPr wrap="none" rtlCol="0">
            <a:spAutoFit/>
          </a:bodyPr>
          <a:lstStyle/>
          <a:p>
            <a:r>
              <a:rPr lang="fr-FR" sz="2800" dirty="0" smtClean="0"/>
              <a:t>Sélectionner un quiz :</a:t>
            </a:r>
            <a:endParaRPr lang="fr-FR" sz="2800" dirty="0"/>
          </a:p>
        </p:txBody>
      </p:sp>
      <p:sp>
        <p:nvSpPr>
          <p:cNvPr id="3" name="Rectangle 2"/>
          <p:cNvSpPr/>
          <p:nvPr/>
        </p:nvSpPr>
        <p:spPr>
          <a:xfrm>
            <a:off x="727200" y="2822400"/>
            <a:ext cx="1501200" cy="10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7" name="Rectangle 6"/>
          <p:cNvSpPr/>
          <p:nvPr/>
        </p:nvSpPr>
        <p:spPr>
          <a:xfrm>
            <a:off x="3114000" y="3477600"/>
            <a:ext cx="385200" cy="13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28" name="ZoneTexte 27"/>
          <p:cNvSpPr txBox="1"/>
          <p:nvPr/>
        </p:nvSpPr>
        <p:spPr>
          <a:xfrm>
            <a:off x="1961873" y="3651590"/>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29" name="ZoneTexte 28"/>
          <p:cNvSpPr txBox="1"/>
          <p:nvPr/>
        </p:nvSpPr>
        <p:spPr>
          <a:xfrm>
            <a:off x="3306600" y="3413395"/>
            <a:ext cx="256802" cy="261610"/>
          </a:xfrm>
          <a:prstGeom prst="rect">
            <a:avLst/>
          </a:prstGeom>
          <a:noFill/>
        </p:spPr>
        <p:txBody>
          <a:bodyPr wrap="none" rtlCol="0">
            <a:spAutoFit/>
          </a:bodyPr>
          <a:lstStyle/>
          <a:p>
            <a:r>
              <a:rPr lang="fr-FR" sz="1100" dirty="0" smtClean="0">
                <a:solidFill>
                  <a:srgbClr val="FF0000"/>
                </a:solidFill>
              </a:rPr>
              <a:t>2</a:t>
            </a:r>
            <a:endParaRPr lang="fr-FR" sz="1100" dirty="0">
              <a:solidFill>
                <a:srgbClr val="FF0000"/>
              </a:solidFill>
            </a:endParaRPr>
          </a:p>
        </p:txBody>
      </p:sp>
      <p:pic>
        <p:nvPicPr>
          <p:cNvPr id="4" name="Image 3" descr="(&gt; o _ o )&gt;          --[__W  A  R___Q  U  I  Z__]--          &lt;[ x _ x &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052" y="1907704"/>
            <a:ext cx="3101972" cy="2397252"/>
          </a:xfrm>
          <a:prstGeom prst="rect">
            <a:avLst/>
          </a:prstGeom>
        </p:spPr>
      </p:pic>
      <p:sp>
        <p:nvSpPr>
          <p:cNvPr id="5" name="Rectangle 4"/>
          <p:cNvSpPr/>
          <p:nvPr/>
        </p:nvSpPr>
        <p:spPr>
          <a:xfrm>
            <a:off x="908720" y="2771800"/>
            <a:ext cx="111076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30" name="ZoneTexte 29"/>
          <p:cNvSpPr txBox="1"/>
          <p:nvPr/>
        </p:nvSpPr>
        <p:spPr>
          <a:xfrm>
            <a:off x="2019482" y="2749007"/>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pic>
        <p:nvPicPr>
          <p:cNvPr id="6" name="Image 5" descr="(&gt; o _ o )&gt;          --[__W  A  R___Q  U  I  Z__]--          &lt;[ x _ x &l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00" y="5580112"/>
            <a:ext cx="3110808" cy="2404081"/>
          </a:xfrm>
          <a:prstGeom prst="rect">
            <a:avLst/>
          </a:prstGeom>
        </p:spPr>
      </p:pic>
      <p:sp>
        <p:nvSpPr>
          <p:cNvPr id="8" name="Rectangle 7"/>
          <p:cNvSpPr/>
          <p:nvPr/>
        </p:nvSpPr>
        <p:spPr>
          <a:xfrm>
            <a:off x="813600" y="6480000"/>
            <a:ext cx="1368000" cy="124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31" name="Rectangle 30"/>
          <p:cNvSpPr/>
          <p:nvPr/>
        </p:nvSpPr>
        <p:spPr>
          <a:xfrm>
            <a:off x="3139200" y="6786000"/>
            <a:ext cx="388800" cy="406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32" name="ZoneTexte 31"/>
          <p:cNvSpPr txBox="1"/>
          <p:nvPr/>
        </p:nvSpPr>
        <p:spPr>
          <a:xfrm>
            <a:off x="1904627" y="7460390"/>
            <a:ext cx="256802" cy="261610"/>
          </a:xfrm>
          <a:prstGeom prst="rect">
            <a:avLst/>
          </a:prstGeom>
          <a:noFill/>
        </p:spPr>
        <p:txBody>
          <a:bodyPr wrap="none" rtlCol="0">
            <a:spAutoFit/>
          </a:bodyPr>
          <a:lstStyle/>
          <a:p>
            <a:r>
              <a:rPr lang="fr-FR" sz="1100" dirty="0" smtClean="0">
                <a:solidFill>
                  <a:srgbClr val="FF0000"/>
                </a:solidFill>
              </a:rPr>
              <a:t>1</a:t>
            </a:r>
            <a:endParaRPr lang="fr-FR" sz="1100" dirty="0">
              <a:solidFill>
                <a:srgbClr val="FF0000"/>
              </a:solidFill>
            </a:endParaRPr>
          </a:p>
        </p:txBody>
      </p:sp>
      <p:sp>
        <p:nvSpPr>
          <p:cNvPr id="33" name="ZoneTexte 32"/>
          <p:cNvSpPr txBox="1"/>
          <p:nvPr/>
        </p:nvSpPr>
        <p:spPr>
          <a:xfrm>
            <a:off x="3205199" y="7215044"/>
            <a:ext cx="256802" cy="261610"/>
          </a:xfrm>
          <a:prstGeom prst="rect">
            <a:avLst/>
          </a:prstGeom>
          <a:noFill/>
        </p:spPr>
        <p:txBody>
          <a:bodyPr wrap="none" rtlCol="0">
            <a:spAutoFit/>
          </a:bodyPr>
          <a:lstStyle/>
          <a:p>
            <a:r>
              <a:rPr lang="fr-FR" sz="1100" dirty="0" smtClean="0">
                <a:solidFill>
                  <a:srgbClr val="00B050"/>
                </a:solidFill>
              </a:rPr>
              <a:t>2</a:t>
            </a:r>
            <a:endParaRPr lang="fr-FR" sz="1100" dirty="0">
              <a:solidFill>
                <a:srgbClr val="00B050"/>
              </a:solidFill>
            </a:endParaRPr>
          </a:p>
        </p:txBody>
      </p:sp>
    </p:spTree>
    <p:extLst>
      <p:ext uri="{BB962C8B-B14F-4D97-AF65-F5344CB8AC3E}">
        <p14:creationId xmlns:p14="http://schemas.microsoft.com/office/powerpoint/2010/main" val="224665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_16x9">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437</TotalTime>
  <Words>1077</Words>
  <Application>Microsoft Office PowerPoint</Application>
  <PresentationFormat>Affichage à l'écran (4:3)</PresentationFormat>
  <Paragraphs>142</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Tech_16x9</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Sinardet</dc:creator>
  <cp:lastModifiedBy>Sinardet</cp:lastModifiedBy>
  <cp:revision>44</cp:revision>
  <dcterms:created xsi:type="dcterms:W3CDTF">2014-05-16T09:05:27Z</dcterms:created>
  <dcterms:modified xsi:type="dcterms:W3CDTF">2014-05-19T19:38:47Z</dcterms:modified>
</cp:coreProperties>
</file>