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7"/>
    <p:restoredTop sz="95624"/>
  </p:normalViewPr>
  <p:slideViewPr>
    <p:cSldViewPr snapToGrid="0" snapToObjects="1">
      <p:cViewPr varScale="1">
        <p:scale>
          <a:sx n="123" d="100"/>
          <a:sy n="123"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2067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46C117F-5CCF-4837-BE5F-2B92066CAFAF}"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0421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84EB90BD-B6CE-46B7-997F-7313B992CCDC}"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47294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CDB9D11F-B188-461D-B23F-39381795C052}"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73645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2E6D8D9-55A2-4063-B0F3-121F44549695}"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8650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3" name="Date Placeholder 2"/>
          <p:cNvSpPr>
            <a:spLocks noGrp="1"/>
          </p:cNvSpPr>
          <p:nvPr>
            <p:ph type="dt" sz="half" idx="10"/>
          </p:nvPr>
        </p:nvSpPr>
        <p:spPr/>
        <p:txBody>
          <a:bodyPr/>
          <a:lstStyle/>
          <a:p>
            <a:fld id="{D4B24536-994D-4021-A283-9F449C0DB509}" type="datetimeFigureOut">
              <a:rPr lang="en-US" smtClean="0"/>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5260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3" name="Date Placeholder 2"/>
          <p:cNvSpPr>
            <a:spLocks noGrp="1"/>
          </p:cNvSpPr>
          <p:nvPr>
            <p:ph type="dt" sz="half" idx="10"/>
          </p:nvPr>
        </p:nvSpPr>
        <p:spPr/>
        <p:txBody>
          <a:bodyPr/>
          <a:lstStyle/>
          <a:p>
            <a:fld id="{3CBBBB78-C96F-47B7-AB17-D852CA960AC9}" type="datetimeFigureOut">
              <a:rPr lang="en-US" smtClean="0"/>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8780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6235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4/8/24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320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026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0578ACC-22D6-47C1-A373-4FD133E34F3C}" type="datetimeFigureOut">
              <a:rPr lang="en-US" smtClean="0"/>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9403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5706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971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7611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904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E331444B-B92B-4E27-8C94-BB93EAF5CB18}"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9390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63EFA5E-FA76-400D-B3DC-F0BA90E6D107}" type="datetimeFigureOut">
              <a:rPr lang="en-US" smtClean="0"/>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589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4/8/24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9701388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374AE-8D09-F34E-A910-449B4127234F}"/>
              </a:ext>
            </a:extLst>
          </p:cNvPr>
          <p:cNvSpPr>
            <a:spLocks noGrp="1"/>
          </p:cNvSpPr>
          <p:nvPr>
            <p:ph type="ctrTitle"/>
          </p:nvPr>
        </p:nvSpPr>
        <p:spPr>
          <a:xfrm>
            <a:off x="680322" y="2796055"/>
            <a:ext cx="8144134" cy="1373070"/>
          </a:xfrm>
        </p:spPr>
        <p:txBody>
          <a:bodyPr/>
          <a:lstStyle/>
          <a:p>
            <a:r>
              <a:rPr lang="es-MX" dirty="0">
                <a:latin typeface="American Typewriter" panose="02090604020004020304" pitchFamily="18" charset="77"/>
              </a:rPr>
              <a:t>Análisis y </a:t>
            </a:r>
            <a:r>
              <a:rPr lang="es-MX" dirty="0">
                <a:latin typeface="American Typewriter" panose="02090604020004020304" pitchFamily="18" charset="77"/>
                <a:cs typeface="Apple Chancery" panose="03020702040506060504" pitchFamily="66" charset="-79"/>
              </a:rPr>
              <a:t>Pronóstico</a:t>
            </a:r>
            <a:r>
              <a:rPr lang="es-MX" dirty="0">
                <a:latin typeface="American Typewriter" panose="02090604020004020304" pitchFamily="18" charset="77"/>
              </a:rPr>
              <a:t> de la Tasa de Desempleo</a:t>
            </a:r>
          </a:p>
        </p:txBody>
      </p:sp>
      <p:sp>
        <p:nvSpPr>
          <p:cNvPr id="3" name="Subtítulo 2">
            <a:extLst>
              <a:ext uri="{FF2B5EF4-FFF2-40B4-BE49-F238E27FC236}">
                <a16:creationId xmlns:a16="http://schemas.microsoft.com/office/drawing/2014/main" id="{E1D33018-0E5D-8E47-BB1E-AEBC5DEA422B}"/>
              </a:ext>
            </a:extLst>
          </p:cNvPr>
          <p:cNvSpPr>
            <a:spLocks noGrp="1"/>
          </p:cNvSpPr>
          <p:nvPr>
            <p:ph type="subTitle" idx="1"/>
          </p:nvPr>
        </p:nvSpPr>
        <p:spPr/>
        <p:txBody>
          <a:bodyPr/>
          <a:lstStyle/>
          <a:p>
            <a:r>
              <a:rPr lang="es-MX" dirty="0"/>
              <a:t>José Pablo Azanza Güitrón</a:t>
            </a:r>
          </a:p>
        </p:txBody>
      </p:sp>
    </p:spTree>
    <p:extLst>
      <p:ext uri="{BB962C8B-B14F-4D97-AF65-F5344CB8AC3E}">
        <p14:creationId xmlns:p14="http://schemas.microsoft.com/office/powerpoint/2010/main" val="424468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9869C-BA7F-7142-8393-1719CA23FBB2}"/>
              </a:ext>
            </a:extLst>
          </p:cNvPr>
          <p:cNvSpPr>
            <a:spLocks noGrp="1"/>
          </p:cNvSpPr>
          <p:nvPr>
            <p:ph type="title"/>
          </p:nvPr>
        </p:nvSpPr>
        <p:spPr/>
        <p:txBody>
          <a:bodyPr/>
          <a:lstStyle/>
          <a:p>
            <a:r>
              <a:rPr lang="es-MX" dirty="0">
                <a:latin typeface="American Typewriter" panose="02090604020004020304" pitchFamily="18" charset="77"/>
              </a:rPr>
              <a:t>Conclusiones</a:t>
            </a:r>
          </a:p>
        </p:txBody>
      </p:sp>
      <p:sp>
        <p:nvSpPr>
          <p:cNvPr id="3" name="Marcador de contenido 2">
            <a:extLst>
              <a:ext uri="{FF2B5EF4-FFF2-40B4-BE49-F238E27FC236}">
                <a16:creationId xmlns:a16="http://schemas.microsoft.com/office/drawing/2014/main" id="{6F7908D3-ED38-1D43-AFC3-FDCD80518B18}"/>
              </a:ext>
            </a:extLst>
          </p:cNvPr>
          <p:cNvSpPr>
            <a:spLocks noGrp="1"/>
          </p:cNvSpPr>
          <p:nvPr>
            <p:ph idx="1"/>
          </p:nvPr>
        </p:nvSpPr>
        <p:spPr/>
        <p:txBody>
          <a:bodyPr/>
          <a:lstStyle/>
          <a:p>
            <a:r>
              <a:rPr lang="es-MX" dirty="0">
                <a:latin typeface="American Typewriter" panose="02090604020004020304" pitchFamily="18" charset="77"/>
              </a:rPr>
              <a:t>El pronóstico de la tasa de desempleo como serie de tiempo es una herramienta poderosa para comprender la dinámica del mercado laboral y su impacto en la economía y la sociedad. Proporciona información valiosa para la formulación de políticas y la toma de decisiones tanto a nivel gubernamental como individual. Al identificar tendencias, patrones estacionales y relaciones con otros indicadores económicos, este análisis puede ayudar a anticipar cambios en el mercado laboral y diseñar estrategias para abordar el desempleo y sus efectos.</a:t>
            </a:r>
          </a:p>
        </p:txBody>
      </p:sp>
    </p:spTree>
    <p:extLst>
      <p:ext uri="{BB962C8B-B14F-4D97-AF65-F5344CB8AC3E}">
        <p14:creationId xmlns:p14="http://schemas.microsoft.com/office/powerpoint/2010/main" val="70041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ED5DB3-2EF1-D646-8CF7-C632ADF0639A}"/>
              </a:ext>
            </a:extLst>
          </p:cNvPr>
          <p:cNvSpPr>
            <a:spLocks noGrp="1"/>
          </p:cNvSpPr>
          <p:nvPr>
            <p:ph idx="1"/>
          </p:nvPr>
        </p:nvSpPr>
        <p:spPr>
          <a:xfrm>
            <a:off x="680321" y="2139444"/>
            <a:ext cx="6156897" cy="4718556"/>
          </a:xfrm>
        </p:spPr>
        <p:txBody>
          <a:bodyPr>
            <a:normAutofit fontScale="92500" lnSpcReduction="10000"/>
          </a:bodyPr>
          <a:lstStyle/>
          <a:p>
            <a:r>
              <a:rPr lang="es-MX" dirty="0">
                <a:latin typeface="American Typewriter" panose="02090604020004020304" pitchFamily="18" charset="77"/>
              </a:rPr>
              <a:t>Qué está pronosticando y por qué?</a:t>
            </a:r>
          </a:p>
          <a:p>
            <a:endParaRPr lang="es-MX" dirty="0">
              <a:latin typeface="American Typewriter" panose="02090604020004020304" pitchFamily="18" charset="77"/>
            </a:endParaRPr>
          </a:p>
          <a:p>
            <a:pPr marL="0" indent="0">
              <a:buNone/>
            </a:pPr>
            <a:r>
              <a:rPr lang="es-MX" dirty="0">
                <a:latin typeface="American Typewriter" panose="02090604020004020304" pitchFamily="18" charset="77"/>
              </a:rPr>
              <a:t>Tasa de Desempleo: El análisis es fundamental por varias razones. Primero, sirve como indicador clave de la salud económica de un país, ya que tasas altas pueden señalar debilidades económicas. Segundo, los responsables políticos utilizan esta información para ajustar estrategias económicas y laborales. Por último, el desempleo tiene un impacto significativo en el bienestar social y económico de individuos y comunidades, por lo que entender su evolución es crucial para guiar políticas sociales.</a:t>
            </a:r>
          </a:p>
          <a:p>
            <a:endParaRPr lang="es-MX" dirty="0">
              <a:latin typeface="American Typewriter" panose="02090604020004020304" pitchFamily="18" charset="77"/>
            </a:endParaRPr>
          </a:p>
          <a:p>
            <a:endParaRPr lang="es-MX" dirty="0">
              <a:latin typeface="American Typewriter" panose="02090604020004020304" pitchFamily="18" charset="77"/>
            </a:endParaRPr>
          </a:p>
        </p:txBody>
      </p:sp>
      <p:sp>
        <p:nvSpPr>
          <p:cNvPr id="4" name="Rectángulo 3">
            <a:extLst>
              <a:ext uri="{FF2B5EF4-FFF2-40B4-BE49-F238E27FC236}">
                <a16:creationId xmlns:a16="http://schemas.microsoft.com/office/drawing/2014/main" id="{B2ABB26E-08D9-574F-A215-DAE39237DD44}"/>
              </a:ext>
            </a:extLst>
          </p:cNvPr>
          <p:cNvSpPr/>
          <p:nvPr/>
        </p:nvSpPr>
        <p:spPr>
          <a:xfrm>
            <a:off x="1517073" y="1132609"/>
            <a:ext cx="7502236" cy="384464"/>
          </a:xfrm>
          <a:prstGeom prst="rect">
            <a:avLst/>
          </a:prstGeom>
          <a:solidFill>
            <a:schemeClr val="bg1">
              <a:lumMod val="85000"/>
              <a:lumOff val="1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American Typewriter" panose="02090604020004020304" pitchFamily="18" charset="77"/>
              </a:rPr>
              <a:t>Razón de mi pronóstico</a:t>
            </a:r>
          </a:p>
        </p:txBody>
      </p:sp>
      <p:sp>
        <p:nvSpPr>
          <p:cNvPr id="5" name="Rectángulo 4">
            <a:extLst>
              <a:ext uri="{FF2B5EF4-FFF2-40B4-BE49-F238E27FC236}">
                <a16:creationId xmlns:a16="http://schemas.microsoft.com/office/drawing/2014/main" id="{788AC40C-380B-4440-BDE5-5806E5A66AFB}"/>
              </a:ext>
            </a:extLst>
          </p:cNvPr>
          <p:cNvSpPr/>
          <p:nvPr/>
        </p:nvSpPr>
        <p:spPr>
          <a:xfrm>
            <a:off x="7813965" y="2059770"/>
            <a:ext cx="3686353" cy="3801041"/>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es-MX" sz="2000" dirty="0">
                <a:latin typeface="American Typewriter" panose="02090604020004020304" pitchFamily="18" charset="77"/>
              </a:rPr>
              <a:t>Cuánto tiempo en el futuro lo estas proyectando?</a:t>
            </a:r>
          </a:p>
          <a:p>
            <a:pPr marL="228600" indent="-228600" defTabSz="914400">
              <a:lnSpc>
                <a:spcPct val="90000"/>
              </a:lnSpc>
              <a:spcBef>
                <a:spcPts val="1000"/>
              </a:spcBef>
              <a:buFont typeface="Arial" panose="020B0604020202020204" pitchFamily="34" charset="0"/>
              <a:buChar char="•"/>
            </a:pPr>
            <a:endParaRPr lang="es-MX" sz="2000" dirty="0">
              <a:latin typeface="American Typewriter" panose="02090604020004020304" pitchFamily="18" charset="77"/>
            </a:endParaRPr>
          </a:p>
          <a:p>
            <a:pPr defTabSz="914400">
              <a:lnSpc>
                <a:spcPct val="90000"/>
              </a:lnSpc>
              <a:spcBef>
                <a:spcPts val="1000"/>
              </a:spcBef>
            </a:pPr>
            <a:r>
              <a:rPr lang="es-MX" sz="2000" dirty="0">
                <a:latin typeface="American Typewriter" panose="02090604020004020304" pitchFamily="18" charset="77"/>
              </a:rPr>
              <a:t>Los datos van desde enero de 2005 hasta enero de 2022, razón por la cuál </a:t>
            </a:r>
          </a:p>
          <a:p>
            <a:pPr defTabSz="914400">
              <a:lnSpc>
                <a:spcPct val="90000"/>
              </a:lnSpc>
              <a:spcBef>
                <a:spcPts val="1000"/>
              </a:spcBef>
            </a:pPr>
            <a:r>
              <a:rPr lang="es-MX" sz="2000" dirty="0">
                <a:latin typeface="American Typewriter" panose="02090604020004020304" pitchFamily="18" charset="77"/>
              </a:rPr>
              <a:t>Mi pronóstico se da hasta 2024</a:t>
            </a:r>
          </a:p>
        </p:txBody>
      </p:sp>
      <p:cxnSp>
        <p:nvCxnSpPr>
          <p:cNvPr id="8" name="Conector recto 7">
            <a:extLst>
              <a:ext uri="{FF2B5EF4-FFF2-40B4-BE49-F238E27FC236}">
                <a16:creationId xmlns:a16="http://schemas.microsoft.com/office/drawing/2014/main" id="{0C74CB6B-55A3-B746-8D0C-C3C47062C50F}"/>
              </a:ext>
            </a:extLst>
          </p:cNvPr>
          <p:cNvCxnSpPr/>
          <p:nvPr/>
        </p:nvCxnSpPr>
        <p:spPr>
          <a:xfrm>
            <a:off x="7325591" y="2514600"/>
            <a:ext cx="0" cy="31380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67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E2057-F4A2-D344-8D2A-CFBCF7E99F44}"/>
              </a:ext>
            </a:extLst>
          </p:cNvPr>
          <p:cNvSpPr>
            <a:spLocks noGrp="1"/>
          </p:cNvSpPr>
          <p:nvPr>
            <p:ph type="title"/>
          </p:nvPr>
        </p:nvSpPr>
        <p:spPr/>
        <p:txBody>
          <a:bodyPr/>
          <a:lstStyle/>
          <a:p>
            <a:r>
              <a:rPr lang="es-MX" dirty="0"/>
              <a:t>Gráfico de Tendencia</a:t>
            </a:r>
          </a:p>
        </p:txBody>
      </p:sp>
      <p:pic>
        <p:nvPicPr>
          <p:cNvPr id="5" name="Marcador de contenido 4">
            <a:extLst>
              <a:ext uri="{FF2B5EF4-FFF2-40B4-BE49-F238E27FC236}">
                <a16:creationId xmlns:a16="http://schemas.microsoft.com/office/drawing/2014/main" id="{C4FCB659-4E49-7449-AF7F-AC02F4763E1A}"/>
              </a:ext>
            </a:extLst>
          </p:cNvPr>
          <p:cNvPicPr>
            <a:picLocks noGrp="1" noChangeAspect="1"/>
          </p:cNvPicPr>
          <p:nvPr>
            <p:ph idx="1"/>
          </p:nvPr>
        </p:nvPicPr>
        <p:blipFill>
          <a:blip r:embed="rId2"/>
          <a:stretch>
            <a:fillRect/>
          </a:stretch>
        </p:blipFill>
        <p:spPr>
          <a:xfrm>
            <a:off x="1666979" y="1834166"/>
            <a:ext cx="7996565" cy="4817738"/>
          </a:xfrm>
        </p:spPr>
      </p:pic>
    </p:spTree>
    <p:extLst>
      <p:ext uri="{BB962C8B-B14F-4D97-AF65-F5344CB8AC3E}">
        <p14:creationId xmlns:p14="http://schemas.microsoft.com/office/powerpoint/2010/main" val="154348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FEAB5-82AB-424B-AD9E-90C3A6CA6DD4}"/>
              </a:ext>
            </a:extLst>
          </p:cNvPr>
          <p:cNvSpPr>
            <a:spLocks noGrp="1"/>
          </p:cNvSpPr>
          <p:nvPr>
            <p:ph type="title"/>
          </p:nvPr>
        </p:nvSpPr>
        <p:spPr/>
        <p:txBody>
          <a:bodyPr/>
          <a:lstStyle/>
          <a:p>
            <a:r>
              <a:rPr lang="es-MX" dirty="0"/>
              <a:t>Gráfico de Estacionalidad</a:t>
            </a:r>
          </a:p>
        </p:txBody>
      </p:sp>
      <p:pic>
        <p:nvPicPr>
          <p:cNvPr id="5" name="Marcador de contenido 4">
            <a:extLst>
              <a:ext uri="{FF2B5EF4-FFF2-40B4-BE49-F238E27FC236}">
                <a16:creationId xmlns:a16="http://schemas.microsoft.com/office/drawing/2014/main" id="{EF5B206F-8186-C443-84B6-6C59F9187B11}"/>
              </a:ext>
            </a:extLst>
          </p:cNvPr>
          <p:cNvPicPr>
            <a:picLocks noGrp="1" noChangeAspect="1"/>
          </p:cNvPicPr>
          <p:nvPr>
            <p:ph idx="1"/>
          </p:nvPr>
        </p:nvPicPr>
        <p:blipFill>
          <a:blip r:embed="rId2"/>
          <a:stretch>
            <a:fillRect/>
          </a:stretch>
        </p:blipFill>
        <p:spPr>
          <a:xfrm>
            <a:off x="1752951" y="1834166"/>
            <a:ext cx="7723558" cy="4760364"/>
          </a:xfrm>
        </p:spPr>
      </p:pic>
    </p:spTree>
    <p:extLst>
      <p:ext uri="{BB962C8B-B14F-4D97-AF65-F5344CB8AC3E}">
        <p14:creationId xmlns:p14="http://schemas.microsoft.com/office/powerpoint/2010/main" val="96563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E1C97-C491-3040-8641-DEC949C1B527}"/>
              </a:ext>
            </a:extLst>
          </p:cNvPr>
          <p:cNvSpPr>
            <a:spLocks noGrp="1"/>
          </p:cNvSpPr>
          <p:nvPr>
            <p:ph type="title"/>
          </p:nvPr>
        </p:nvSpPr>
        <p:spPr/>
        <p:txBody>
          <a:bodyPr/>
          <a:lstStyle/>
          <a:p>
            <a:r>
              <a:rPr lang="es-MX" dirty="0"/>
              <a:t>Gráfico de Autocorrelación</a:t>
            </a:r>
          </a:p>
        </p:txBody>
      </p:sp>
      <p:pic>
        <p:nvPicPr>
          <p:cNvPr id="5" name="Marcador de contenido 4">
            <a:extLst>
              <a:ext uri="{FF2B5EF4-FFF2-40B4-BE49-F238E27FC236}">
                <a16:creationId xmlns:a16="http://schemas.microsoft.com/office/drawing/2014/main" id="{7986EEDC-ADEB-AF43-A7D1-6B5FFBAF16E9}"/>
              </a:ext>
            </a:extLst>
          </p:cNvPr>
          <p:cNvPicPr>
            <a:picLocks noGrp="1" noChangeAspect="1"/>
          </p:cNvPicPr>
          <p:nvPr>
            <p:ph idx="1"/>
          </p:nvPr>
        </p:nvPicPr>
        <p:blipFill>
          <a:blip r:embed="rId2"/>
          <a:stretch>
            <a:fillRect/>
          </a:stretch>
        </p:blipFill>
        <p:spPr>
          <a:xfrm>
            <a:off x="1624751" y="1834166"/>
            <a:ext cx="7646109" cy="4556243"/>
          </a:xfrm>
        </p:spPr>
      </p:pic>
    </p:spTree>
    <p:extLst>
      <p:ext uri="{BB962C8B-B14F-4D97-AF65-F5344CB8AC3E}">
        <p14:creationId xmlns:p14="http://schemas.microsoft.com/office/powerpoint/2010/main" val="24707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E1121-2D37-FA4B-A0B9-475CF7E8C899}"/>
              </a:ext>
            </a:extLst>
          </p:cNvPr>
          <p:cNvSpPr>
            <a:spLocks noGrp="1"/>
          </p:cNvSpPr>
          <p:nvPr>
            <p:ph type="title"/>
          </p:nvPr>
        </p:nvSpPr>
        <p:spPr/>
        <p:txBody>
          <a:bodyPr/>
          <a:lstStyle/>
          <a:p>
            <a:r>
              <a:rPr lang="es-MX" dirty="0">
                <a:latin typeface="American Typewriter" panose="02090604020004020304" pitchFamily="18" charset="77"/>
              </a:rPr>
              <a:t>Modelos</a:t>
            </a:r>
          </a:p>
        </p:txBody>
      </p:sp>
      <p:sp>
        <p:nvSpPr>
          <p:cNvPr id="3" name="Marcador de contenido 2">
            <a:extLst>
              <a:ext uri="{FF2B5EF4-FFF2-40B4-BE49-F238E27FC236}">
                <a16:creationId xmlns:a16="http://schemas.microsoft.com/office/drawing/2014/main" id="{9E8DD977-1A64-8A42-ADD2-F9B121461554}"/>
              </a:ext>
            </a:extLst>
          </p:cNvPr>
          <p:cNvSpPr>
            <a:spLocks noGrp="1"/>
          </p:cNvSpPr>
          <p:nvPr>
            <p:ph idx="1"/>
          </p:nvPr>
        </p:nvSpPr>
        <p:spPr>
          <a:xfrm>
            <a:off x="680322" y="2336873"/>
            <a:ext cx="4473570" cy="3599316"/>
          </a:xfrm>
        </p:spPr>
        <p:txBody>
          <a:bodyPr/>
          <a:lstStyle/>
          <a:p>
            <a:r>
              <a:rPr lang="es-MX" dirty="0">
                <a:latin typeface="American Typewriter" panose="02090604020004020304" pitchFamily="18" charset="77"/>
              </a:rPr>
              <a:t>Qué modelo se ajusta mejor?</a:t>
            </a:r>
          </a:p>
          <a:p>
            <a:pPr marL="0" indent="0">
              <a:buNone/>
            </a:pPr>
            <a:r>
              <a:rPr lang="es-MX" dirty="0">
                <a:latin typeface="American Typewriter" panose="02090604020004020304" pitchFamily="18" charset="77"/>
              </a:rPr>
              <a:t>Ambos modelos se ajustan bien, pero creo que el modelo ARIMA se ajusta mejor a mi serie de tiempo.Específicamente me convenció SARIMA.</a:t>
            </a:r>
          </a:p>
        </p:txBody>
      </p:sp>
      <p:sp>
        <p:nvSpPr>
          <p:cNvPr id="4" name="Marcador de contenido 2">
            <a:extLst>
              <a:ext uri="{FF2B5EF4-FFF2-40B4-BE49-F238E27FC236}">
                <a16:creationId xmlns:a16="http://schemas.microsoft.com/office/drawing/2014/main" id="{D643AE74-1ED1-5E4D-AF65-7EC60570CE0D}"/>
              </a:ext>
            </a:extLst>
          </p:cNvPr>
          <p:cNvSpPr txBox="1">
            <a:spLocks/>
          </p:cNvSpPr>
          <p:nvPr/>
        </p:nvSpPr>
        <p:spPr>
          <a:xfrm>
            <a:off x="6339905" y="2336873"/>
            <a:ext cx="4473570"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s-MX" dirty="0">
                <a:latin typeface="American Typewriter" panose="02090604020004020304" pitchFamily="18" charset="77"/>
              </a:rPr>
              <a:t>Por qué decidiste usar este modelo?</a:t>
            </a:r>
          </a:p>
          <a:p>
            <a:pPr marL="0" indent="0">
              <a:buNone/>
            </a:pPr>
            <a:r>
              <a:rPr lang="es-MX" dirty="0">
                <a:latin typeface="American Typewriter" panose="02090604020004020304" pitchFamily="18" charset="77"/>
              </a:rPr>
              <a:t>Escogí SARIMA porque mi serie de tiempo mostraba mucha estacionalidad, lo  que lo convierte en una opción sólida cuando la estacionalidad es una característica prominente de los datos.</a:t>
            </a:r>
          </a:p>
          <a:p>
            <a:endParaRPr lang="es-MX" dirty="0">
              <a:latin typeface="American Typewriter" panose="02090604020004020304" pitchFamily="18" charset="77"/>
            </a:endParaRPr>
          </a:p>
          <a:p>
            <a:pPr marL="0" indent="0">
              <a:buNone/>
            </a:pPr>
            <a:endParaRPr lang="es-MX" dirty="0">
              <a:latin typeface="American Typewriter" panose="02090604020004020304" pitchFamily="18" charset="77"/>
            </a:endParaRPr>
          </a:p>
          <a:p>
            <a:pPr marL="0" indent="0">
              <a:buFont typeface="Arial" panose="020B0604020202020204" pitchFamily="34" charset="0"/>
              <a:buNone/>
            </a:pPr>
            <a:endParaRPr lang="es-MX" dirty="0">
              <a:latin typeface="American Typewriter" panose="02090604020004020304" pitchFamily="18" charset="77"/>
            </a:endParaRPr>
          </a:p>
        </p:txBody>
      </p:sp>
    </p:spTree>
    <p:extLst>
      <p:ext uri="{BB962C8B-B14F-4D97-AF65-F5344CB8AC3E}">
        <p14:creationId xmlns:p14="http://schemas.microsoft.com/office/powerpoint/2010/main" val="233430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983A3-C1C2-CB45-8AB4-542C3A9F011C}"/>
              </a:ext>
            </a:extLst>
          </p:cNvPr>
          <p:cNvSpPr>
            <a:spLocks noGrp="1"/>
          </p:cNvSpPr>
          <p:nvPr>
            <p:ph type="title"/>
          </p:nvPr>
        </p:nvSpPr>
        <p:spPr/>
        <p:txBody>
          <a:bodyPr/>
          <a:lstStyle/>
          <a:p>
            <a:r>
              <a:rPr lang="es-MX" dirty="0">
                <a:latin typeface="American Typewriter" panose="02090604020004020304" pitchFamily="18" charset="77"/>
              </a:rPr>
              <a:t>ARIMA</a:t>
            </a:r>
          </a:p>
        </p:txBody>
      </p:sp>
      <p:pic>
        <p:nvPicPr>
          <p:cNvPr id="5" name="Marcador de contenido 4">
            <a:extLst>
              <a:ext uri="{FF2B5EF4-FFF2-40B4-BE49-F238E27FC236}">
                <a16:creationId xmlns:a16="http://schemas.microsoft.com/office/drawing/2014/main" id="{763EDC43-F236-2B47-AE9E-850363599D2E}"/>
              </a:ext>
            </a:extLst>
          </p:cNvPr>
          <p:cNvPicPr>
            <a:picLocks noGrp="1" noChangeAspect="1"/>
          </p:cNvPicPr>
          <p:nvPr>
            <p:ph idx="1"/>
          </p:nvPr>
        </p:nvPicPr>
        <p:blipFill>
          <a:blip r:embed="rId2"/>
          <a:stretch>
            <a:fillRect/>
          </a:stretch>
        </p:blipFill>
        <p:spPr>
          <a:xfrm>
            <a:off x="304891" y="2170546"/>
            <a:ext cx="5607157" cy="3598863"/>
          </a:xfrm>
        </p:spPr>
      </p:pic>
      <p:sp>
        <p:nvSpPr>
          <p:cNvPr id="6" name="Título 1">
            <a:extLst>
              <a:ext uri="{FF2B5EF4-FFF2-40B4-BE49-F238E27FC236}">
                <a16:creationId xmlns:a16="http://schemas.microsoft.com/office/drawing/2014/main" id="{63E4921E-E2D1-3F4D-9E59-AFEE41785FF8}"/>
              </a:ext>
            </a:extLst>
          </p:cNvPr>
          <p:cNvSpPr txBox="1">
            <a:spLocks/>
          </p:cNvSpPr>
          <p:nvPr/>
        </p:nvSpPr>
        <p:spPr>
          <a:xfrm>
            <a:off x="7158956" y="1917010"/>
            <a:ext cx="5121270"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MX" dirty="0">
                <a:latin typeface="American Typewriter" panose="02090604020004020304" pitchFamily="18" charset="77"/>
              </a:rPr>
              <a:t>Regresión Dinámica</a:t>
            </a:r>
          </a:p>
        </p:txBody>
      </p:sp>
      <p:pic>
        <p:nvPicPr>
          <p:cNvPr id="8" name="Imagen 7">
            <a:extLst>
              <a:ext uri="{FF2B5EF4-FFF2-40B4-BE49-F238E27FC236}">
                <a16:creationId xmlns:a16="http://schemas.microsoft.com/office/drawing/2014/main" id="{AD6D5B12-13EA-6F48-94FE-297C0CCF1EED}"/>
              </a:ext>
            </a:extLst>
          </p:cNvPr>
          <p:cNvPicPr>
            <a:picLocks noChangeAspect="1"/>
          </p:cNvPicPr>
          <p:nvPr/>
        </p:nvPicPr>
        <p:blipFill>
          <a:blip r:embed="rId3"/>
          <a:stretch>
            <a:fillRect/>
          </a:stretch>
        </p:blipFill>
        <p:spPr>
          <a:xfrm>
            <a:off x="6268013" y="2815937"/>
            <a:ext cx="5749650" cy="3614303"/>
          </a:xfrm>
          <a:prstGeom prst="rect">
            <a:avLst/>
          </a:prstGeom>
        </p:spPr>
      </p:pic>
    </p:spTree>
    <p:extLst>
      <p:ext uri="{BB962C8B-B14F-4D97-AF65-F5344CB8AC3E}">
        <p14:creationId xmlns:p14="http://schemas.microsoft.com/office/powerpoint/2010/main" val="382839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8F986-4FD7-F344-B328-35A694A19CE2}"/>
              </a:ext>
            </a:extLst>
          </p:cNvPr>
          <p:cNvSpPr>
            <a:spLocks noGrp="1"/>
          </p:cNvSpPr>
          <p:nvPr>
            <p:ph type="title"/>
          </p:nvPr>
        </p:nvSpPr>
        <p:spPr>
          <a:xfrm>
            <a:off x="3922285" y="753228"/>
            <a:ext cx="9613861" cy="1080938"/>
          </a:xfrm>
        </p:spPr>
        <p:txBody>
          <a:bodyPr/>
          <a:lstStyle/>
          <a:p>
            <a:r>
              <a:rPr lang="es-MX" dirty="0">
                <a:latin typeface="American Typewriter" panose="02090604020004020304" pitchFamily="18" charset="77"/>
              </a:rPr>
              <a:t>Pronósticos</a:t>
            </a:r>
          </a:p>
        </p:txBody>
      </p:sp>
      <p:pic>
        <p:nvPicPr>
          <p:cNvPr id="5" name="Marcador de contenido 4">
            <a:extLst>
              <a:ext uri="{FF2B5EF4-FFF2-40B4-BE49-F238E27FC236}">
                <a16:creationId xmlns:a16="http://schemas.microsoft.com/office/drawing/2014/main" id="{AC249DA6-6E31-F84D-823D-96D5A00D75D4}"/>
              </a:ext>
            </a:extLst>
          </p:cNvPr>
          <p:cNvPicPr>
            <a:picLocks noGrp="1" noChangeAspect="1"/>
          </p:cNvPicPr>
          <p:nvPr>
            <p:ph idx="1"/>
          </p:nvPr>
        </p:nvPicPr>
        <p:blipFill>
          <a:blip r:embed="rId2"/>
          <a:stretch>
            <a:fillRect/>
          </a:stretch>
        </p:blipFill>
        <p:spPr>
          <a:xfrm>
            <a:off x="680321" y="2380486"/>
            <a:ext cx="9613900" cy="554814"/>
          </a:xfrm>
        </p:spPr>
      </p:pic>
      <p:pic>
        <p:nvPicPr>
          <p:cNvPr id="7" name="Imagen 6">
            <a:extLst>
              <a:ext uri="{FF2B5EF4-FFF2-40B4-BE49-F238E27FC236}">
                <a16:creationId xmlns:a16="http://schemas.microsoft.com/office/drawing/2014/main" id="{9D8DD0EA-B9FE-7444-95DD-40E7799F10CD}"/>
              </a:ext>
            </a:extLst>
          </p:cNvPr>
          <p:cNvPicPr>
            <a:picLocks noChangeAspect="1"/>
          </p:cNvPicPr>
          <p:nvPr/>
        </p:nvPicPr>
        <p:blipFill>
          <a:blip r:embed="rId3"/>
          <a:stretch>
            <a:fillRect/>
          </a:stretch>
        </p:blipFill>
        <p:spPr>
          <a:xfrm>
            <a:off x="2602345" y="3172690"/>
            <a:ext cx="4826000" cy="3238500"/>
          </a:xfrm>
          <a:prstGeom prst="rect">
            <a:avLst/>
          </a:prstGeom>
        </p:spPr>
      </p:pic>
    </p:spTree>
    <p:extLst>
      <p:ext uri="{BB962C8B-B14F-4D97-AF65-F5344CB8AC3E}">
        <p14:creationId xmlns:p14="http://schemas.microsoft.com/office/powerpoint/2010/main" val="356133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3ECE8-CC13-1E40-88D4-5DEB5C9A9E2F}"/>
              </a:ext>
            </a:extLst>
          </p:cNvPr>
          <p:cNvSpPr>
            <a:spLocks noGrp="1"/>
          </p:cNvSpPr>
          <p:nvPr>
            <p:ph type="title"/>
          </p:nvPr>
        </p:nvSpPr>
        <p:spPr/>
        <p:txBody>
          <a:bodyPr/>
          <a:lstStyle/>
          <a:p>
            <a:r>
              <a:rPr lang="es-MX" dirty="0">
                <a:latin typeface="American Typewriter" panose="02090604020004020304" pitchFamily="18" charset="77"/>
              </a:rPr>
              <a:t>Pronósticos</a:t>
            </a:r>
          </a:p>
        </p:txBody>
      </p:sp>
      <p:pic>
        <p:nvPicPr>
          <p:cNvPr id="5" name="Marcador de contenido 4">
            <a:extLst>
              <a:ext uri="{FF2B5EF4-FFF2-40B4-BE49-F238E27FC236}">
                <a16:creationId xmlns:a16="http://schemas.microsoft.com/office/drawing/2014/main" id="{7396DDA1-42BD-4546-A9B9-002049CD4CF3}"/>
              </a:ext>
            </a:extLst>
          </p:cNvPr>
          <p:cNvPicPr>
            <a:picLocks noGrp="1" noChangeAspect="1"/>
          </p:cNvPicPr>
          <p:nvPr>
            <p:ph idx="1"/>
          </p:nvPr>
        </p:nvPicPr>
        <p:blipFill>
          <a:blip r:embed="rId2"/>
          <a:stretch>
            <a:fillRect/>
          </a:stretch>
        </p:blipFill>
        <p:spPr>
          <a:xfrm>
            <a:off x="2118485" y="1834166"/>
            <a:ext cx="8175697" cy="4916618"/>
          </a:xfrm>
        </p:spPr>
      </p:pic>
    </p:spTree>
    <p:extLst>
      <p:ext uri="{BB962C8B-B14F-4D97-AF65-F5344CB8AC3E}">
        <p14:creationId xmlns:p14="http://schemas.microsoft.com/office/powerpoint/2010/main" val="1522918001"/>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{0DDBE91D-AAC1-254A-BFDB-DFE909A05E7C}tf10001057</Template>
  <TotalTime>56</TotalTime>
  <Words>309</Words>
  <Application>Microsoft Macintosh PowerPoint</Application>
  <PresentationFormat>Panorámica</PresentationFormat>
  <Paragraphs>25</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American Typewriter</vt:lpstr>
      <vt:lpstr>Apple Chancery</vt:lpstr>
      <vt:lpstr>Arial</vt:lpstr>
      <vt:lpstr>Trebuchet MS</vt:lpstr>
      <vt:lpstr>Berlín</vt:lpstr>
      <vt:lpstr>Análisis y Pronóstico de la Tasa de Desempleo</vt:lpstr>
      <vt:lpstr>Presentación de PowerPoint</vt:lpstr>
      <vt:lpstr>Gráfico de Tendencia</vt:lpstr>
      <vt:lpstr>Gráfico de Estacionalidad</vt:lpstr>
      <vt:lpstr>Gráfico de Autocorrelación</vt:lpstr>
      <vt:lpstr>Modelos</vt:lpstr>
      <vt:lpstr>ARIMA</vt:lpstr>
      <vt:lpstr>Pronósticos</vt:lpstr>
      <vt:lpstr>Pronósticos</vt:lpstr>
      <vt:lpstr>Conclusiones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Pronóstico de la Tasa de Desempleo</dc:title>
  <dc:creator>AZANZA GUITRON, JOSE PABLO</dc:creator>
  <cp:lastModifiedBy>AZANZA GUITRON, JOSE PABLO</cp:lastModifiedBy>
  <cp:revision>4</cp:revision>
  <dcterms:created xsi:type="dcterms:W3CDTF">2024-04-08T22:31:53Z</dcterms:created>
  <dcterms:modified xsi:type="dcterms:W3CDTF">2024-04-08T23:28:13Z</dcterms:modified>
</cp:coreProperties>
</file>