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erif"/>
      <p:regular r:id="rId24"/>
      <p:bold r:id="rId25"/>
      <p:italic r:id="rId26"/>
      <p:boldItalic r:id="rId27"/>
    </p:embeddedFont>
    <p:embeddedFont>
      <p:font typeface="Source Code Pro"/>
      <p:regular r:id="rId28"/>
      <p:bold r:id="rId29"/>
      <p:italic r:id="rId30"/>
      <p:boldItalic r:id="rId31"/>
    </p:embeddedFont>
    <p:embeddedFont>
      <p:font typeface="Merriweather"/>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erif-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erif-italic.fntdata"/><Relationship Id="rId25" Type="http://schemas.openxmlformats.org/officeDocument/2006/relationships/font" Target="fonts/RobotoSerif-bold.fntdata"/><Relationship Id="rId28" Type="http://schemas.openxmlformats.org/officeDocument/2006/relationships/font" Target="fonts/SourceCodePro-regular.fntdata"/><Relationship Id="rId27" Type="http://schemas.openxmlformats.org/officeDocument/2006/relationships/font" Target="fonts/RobotoSerif-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Merriweather-bold.fntdata"/><Relationship Id="rId10" Type="http://schemas.openxmlformats.org/officeDocument/2006/relationships/slide" Target="slides/slide5.xml"/><Relationship Id="rId32" Type="http://schemas.openxmlformats.org/officeDocument/2006/relationships/font" Target="fonts/Merriweather-regular.fntdata"/><Relationship Id="rId13" Type="http://schemas.openxmlformats.org/officeDocument/2006/relationships/slide" Target="slides/slide8.xml"/><Relationship Id="rId35" Type="http://schemas.openxmlformats.org/officeDocument/2006/relationships/font" Target="fonts/Merriweather-boldItalic.fntdata"/><Relationship Id="rId12" Type="http://schemas.openxmlformats.org/officeDocument/2006/relationships/slide" Target="slides/slide7.xml"/><Relationship Id="rId34" Type="http://schemas.openxmlformats.org/officeDocument/2006/relationships/font" Target="fonts/Merriweather-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14567440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14567440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1456744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1456744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14567440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514567440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5153f895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5153f895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1456744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1456744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14567440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14567440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14567440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14567440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14567440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14567440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153f895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153f895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0abf49da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0abf49da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0abf49da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0abf49da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0abf49d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0abf49d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0abf49d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50abf49d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14567440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14567440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0abf49da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0abf49da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5145674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5145674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14567440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14567440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5900" y="2555775"/>
            <a:ext cx="4451700" cy="153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Authors: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Conti Filippo [218297]</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Gianuzzi Nicola [209309] </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Meneghin Mattia [210561]</a:t>
            </a:r>
            <a:endParaRPr sz="1700">
              <a:solidFill>
                <a:schemeClr val="lt2"/>
              </a:solidFill>
              <a:latin typeface="Roboto Serif"/>
              <a:ea typeface="Roboto Serif"/>
              <a:cs typeface="Roboto Serif"/>
              <a:sym typeface="Roboto Serif"/>
            </a:endParaRPr>
          </a:p>
        </p:txBody>
      </p:sp>
      <p:sp>
        <p:nvSpPr>
          <p:cNvPr id="55" name="Google Shape;55;p1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56" name="Google Shape;56;p1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57" name="Google Shape;57;p13"/>
          <p:cNvSpPr txBox="1"/>
          <p:nvPr/>
        </p:nvSpPr>
        <p:spPr>
          <a:xfrm>
            <a:off x="435900" y="1902100"/>
            <a:ext cx="1821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Group K</a:t>
            </a:r>
            <a:endParaRPr b="1">
              <a:solidFill>
                <a:schemeClr val="lt1"/>
              </a:solidFill>
            </a:endParaRPr>
          </a:p>
        </p:txBody>
      </p:sp>
      <p:sp>
        <p:nvSpPr>
          <p:cNvPr id="58" name="Google Shape;58;p1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59" name="Google Shape;59;p13"/>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2"/>
          <p:cNvSpPr txBox="1"/>
          <p:nvPr>
            <p:ph idx="1" type="subTitle"/>
          </p:nvPr>
        </p:nvSpPr>
        <p:spPr>
          <a:xfrm>
            <a:off x="526950" y="1846450"/>
            <a:ext cx="7541400" cy="1836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Kinetics is the library that contains all the primitive instructions in order to calculate </a:t>
            </a:r>
            <a:r>
              <a:rPr i="1" lang="it" sz="1700">
                <a:solidFill>
                  <a:schemeClr val="lt2"/>
                </a:solidFill>
                <a:latin typeface="Roboto Serif"/>
                <a:ea typeface="Roboto Serif"/>
                <a:cs typeface="Roboto Serif"/>
                <a:sym typeface="Roboto Serif"/>
              </a:rPr>
              <a:t>angles</a:t>
            </a:r>
            <a:r>
              <a:rPr lang="it" sz="1700">
                <a:solidFill>
                  <a:schemeClr val="lt2"/>
                </a:solidFill>
                <a:latin typeface="Roboto Serif"/>
                <a:ea typeface="Roboto Serif"/>
                <a:cs typeface="Roboto Serif"/>
                <a:sym typeface="Roboto Serif"/>
              </a:rPr>
              <a:t>, </a:t>
            </a:r>
            <a:r>
              <a:rPr i="1" lang="it" sz="1700">
                <a:solidFill>
                  <a:schemeClr val="lt2"/>
                </a:solidFill>
                <a:latin typeface="Roboto Serif"/>
                <a:ea typeface="Roboto Serif"/>
                <a:cs typeface="Roboto Serif"/>
                <a:sym typeface="Roboto Serif"/>
              </a:rPr>
              <a:t>spatial displacement</a:t>
            </a:r>
            <a:r>
              <a:rPr lang="it" sz="1700">
                <a:solidFill>
                  <a:schemeClr val="lt2"/>
                </a:solidFill>
                <a:latin typeface="Roboto Serif"/>
                <a:ea typeface="Roboto Serif"/>
                <a:cs typeface="Roboto Serif"/>
                <a:sym typeface="Roboto Serif"/>
              </a:rPr>
              <a:t>, </a:t>
            </a:r>
            <a:r>
              <a:rPr i="1" lang="it" sz="1700">
                <a:solidFill>
                  <a:schemeClr val="lt2"/>
                </a:solidFill>
                <a:latin typeface="Roboto Serif"/>
                <a:ea typeface="Roboto Serif"/>
                <a:cs typeface="Roboto Serif"/>
                <a:sym typeface="Roboto Serif"/>
              </a:rPr>
              <a:t>matrix</a:t>
            </a:r>
            <a:r>
              <a:rPr lang="it" sz="1700">
                <a:solidFill>
                  <a:schemeClr val="lt2"/>
                </a:solidFill>
                <a:latin typeface="Roboto Serif"/>
                <a:ea typeface="Roboto Serif"/>
                <a:cs typeface="Roboto Serif"/>
                <a:sym typeface="Roboto Serif"/>
              </a:rPr>
              <a:t> and </a:t>
            </a:r>
            <a:r>
              <a:rPr lang="it" sz="1700">
                <a:solidFill>
                  <a:schemeClr val="lt2"/>
                </a:solidFill>
                <a:latin typeface="Roboto Serif"/>
                <a:ea typeface="Roboto Serif"/>
                <a:cs typeface="Roboto Serif"/>
                <a:sym typeface="Roboto Serif"/>
              </a:rPr>
              <a:t>all the </a:t>
            </a:r>
            <a:r>
              <a:rPr i="1" lang="it" sz="1700">
                <a:solidFill>
                  <a:schemeClr val="lt2"/>
                </a:solidFill>
                <a:latin typeface="Roboto Serif"/>
                <a:ea typeface="Roboto Serif"/>
                <a:cs typeface="Roboto Serif"/>
                <a:sym typeface="Roboto Serif"/>
              </a:rPr>
              <a:t>mathematical functions</a:t>
            </a:r>
            <a:r>
              <a:rPr lang="it" sz="1700">
                <a:solidFill>
                  <a:schemeClr val="lt2"/>
                </a:solidFill>
                <a:latin typeface="Roboto Serif"/>
                <a:ea typeface="Roboto Serif"/>
                <a:cs typeface="Roboto Serif"/>
                <a:sym typeface="Roboto Serif"/>
              </a:rPr>
              <a:t> related.</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It includes the necessary classes and functions for dense matrix operations, it provides a wide range of functionalities, including matrix algebraic operations.</a:t>
            </a:r>
            <a:endParaRPr sz="1700">
              <a:solidFill>
                <a:schemeClr val="lt2"/>
              </a:solidFill>
              <a:latin typeface="Roboto Serif"/>
              <a:ea typeface="Roboto Serif"/>
              <a:cs typeface="Roboto Serif"/>
              <a:sym typeface="Roboto Serif"/>
            </a:endParaRPr>
          </a:p>
        </p:txBody>
      </p:sp>
      <p:sp>
        <p:nvSpPr>
          <p:cNvPr id="154" name="Google Shape;154;p22"/>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55" name="Google Shape;155;p22"/>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56" name="Google Shape;156;p22"/>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2.3 Kinetics</a:t>
            </a:r>
            <a:endParaRPr b="1" sz="2800">
              <a:solidFill>
                <a:schemeClr val="lt1"/>
              </a:solidFill>
            </a:endParaRPr>
          </a:p>
        </p:txBody>
      </p:sp>
      <p:sp>
        <p:nvSpPr>
          <p:cNvPr id="157" name="Google Shape;157;p22"/>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58" name="Google Shape;158;p22"/>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It allows you to choose the operating mode</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Since the communication between two different modules is done through messages with a certain </a:t>
            </a:r>
            <a:r>
              <a:rPr i="1" lang="it" sz="1700">
                <a:solidFill>
                  <a:schemeClr val="lt2"/>
                </a:solidFill>
                <a:latin typeface="Roboto Serif"/>
                <a:ea typeface="Roboto Serif"/>
                <a:cs typeface="Roboto Serif"/>
                <a:sym typeface="Roboto Serif"/>
              </a:rPr>
              <a:t>command IDs</a:t>
            </a:r>
            <a:r>
              <a:rPr lang="it" sz="1700">
                <a:solidFill>
                  <a:schemeClr val="lt2"/>
                </a:solidFill>
                <a:latin typeface="Roboto Serif"/>
                <a:ea typeface="Roboto Serif"/>
                <a:cs typeface="Roboto Serif"/>
                <a:sym typeface="Roboto Serif"/>
              </a:rPr>
              <a:t>, each of these is defined in order to give back a variable called </a:t>
            </a:r>
            <a:r>
              <a:rPr b="1" lang="it" sz="1700">
                <a:solidFill>
                  <a:schemeClr val="lt2"/>
                </a:solidFill>
                <a:latin typeface="Roboto Serif"/>
                <a:ea typeface="Roboto Serif"/>
                <a:cs typeface="Roboto Serif"/>
                <a:sym typeface="Roboto Serif"/>
              </a:rPr>
              <a:t>send_ack</a:t>
            </a:r>
            <a:r>
              <a:rPr lang="it" sz="1700">
                <a:solidFill>
                  <a:schemeClr val="lt2"/>
                </a:solidFill>
                <a:latin typeface="Roboto Serif"/>
                <a:ea typeface="Roboto Serif"/>
                <a:cs typeface="Roboto Serif"/>
                <a:sym typeface="Roboto Serif"/>
              </a:rPr>
              <a:t>.</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If you want an execution results back to the </a:t>
            </a:r>
            <a:r>
              <a:rPr i="1" lang="it" sz="1700">
                <a:solidFill>
                  <a:schemeClr val="lt2"/>
                </a:solidFill>
                <a:latin typeface="Roboto Serif"/>
                <a:ea typeface="Roboto Serif"/>
                <a:cs typeface="Roboto Serif"/>
                <a:sym typeface="Roboto Serif"/>
              </a:rPr>
              <a:t>caller module</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send_ack must be equal to </a:t>
            </a:r>
            <a:r>
              <a:rPr b="1" lang="it" sz="1700">
                <a:solidFill>
                  <a:srgbClr val="00FF00"/>
                </a:solidFill>
                <a:latin typeface="Roboto Serif"/>
                <a:ea typeface="Roboto Serif"/>
                <a:cs typeface="Roboto Serif"/>
                <a:sym typeface="Roboto Serif"/>
              </a:rPr>
              <a:t>1</a:t>
            </a:r>
            <a:r>
              <a:rPr lang="it" sz="1700">
                <a:solidFill>
                  <a:schemeClr val="lt2"/>
                </a:solidFill>
                <a:latin typeface="Roboto Serif"/>
                <a:ea typeface="Roboto Serif"/>
                <a:cs typeface="Roboto Serif"/>
                <a:sym typeface="Roboto Serif"/>
              </a:rPr>
              <a:t>. </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It enforces the </a:t>
            </a:r>
            <a:r>
              <a:rPr i="1" lang="it" sz="1700">
                <a:solidFill>
                  <a:schemeClr val="lt2"/>
                </a:solidFill>
                <a:latin typeface="Roboto Serif"/>
                <a:ea typeface="Roboto Serif"/>
                <a:cs typeface="Roboto Serif"/>
                <a:sym typeface="Roboto Serif"/>
              </a:rPr>
              <a:t>called module</a:t>
            </a:r>
            <a:r>
              <a:rPr lang="it" sz="1700">
                <a:solidFill>
                  <a:schemeClr val="lt2"/>
                </a:solidFill>
                <a:latin typeface="Roboto Serif"/>
                <a:ea typeface="Roboto Serif"/>
                <a:cs typeface="Roboto Serif"/>
                <a:sym typeface="Roboto Serif"/>
              </a:rPr>
              <a:t> to complete the requested command and </a:t>
            </a:r>
            <a:r>
              <a:rPr b="1" lang="it" sz="1700">
                <a:solidFill>
                  <a:schemeClr val="lt2"/>
                </a:solidFill>
                <a:latin typeface="Roboto Serif"/>
                <a:ea typeface="Roboto Serif"/>
                <a:cs typeface="Roboto Serif"/>
                <a:sym typeface="Roboto Serif"/>
              </a:rPr>
              <a:t>send back</a:t>
            </a:r>
            <a:r>
              <a:rPr lang="it" sz="1700">
                <a:solidFill>
                  <a:schemeClr val="lt2"/>
                </a:solidFill>
                <a:latin typeface="Roboto Serif"/>
                <a:ea typeface="Roboto Serif"/>
                <a:cs typeface="Roboto Serif"/>
                <a:sym typeface="Roboto Serif"/>
              </a:rPr>
              <a:t> the results via event message. </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If you just need the execution without caring about its completions,</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leave "send_ack" equal to </a:t>
            </a:r>
            <a:r>
              <a:rPr b="1" lang="it" sz="1700">
                <a:solidFill>
                  <a:srgbClr val="FF0000"/>
                </a:solidFill>
                <a:latin typeface="Roboto Serif"/>
                <a:ea typeface="Roboto Serif"/>
                <a:cs typeface="Roboto Serif"/>
                <a:sym typeface="Roboto Serif"/>
              </a:rPr>
              <a:t>0</a:t>
            </a:r>
            <a:endParaRPr b="1" sz="1700">
              <a:solidFill>
                <a:srgbClr val="FF0000"/>
              </a:solidFill>
              <a:latin typeface="Roboto Serif"/>
              <a:ea typeface="Roboto Serif"/>
              <a:cs typeface="Roboto Serif"/>
              <a:sym typeface="Roboto Serif"/>
            </a:endParaRPr>
          </a:p>
        </p:txBody>
      </p:sp>
      <p:sp>
        <p:nvSpPr>
          <p:cNvPr id="164" name="Google Shape;164;p23"/>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65" name="Google Shape;165;p23"/>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66" name="Google Shape;166;p23"/>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2.5 Acknowledgement system</a:t>
            </a:r>
            <a:endParaRPr b="1" sz="2800">
              <a:solidFill>
                <a:schemeClr val="lt1"/>
              </a:solidFill>
            </a:endParaRPr>
          </a:p>
        </p:txBody>
      </p:sp>
      <p:sp>
        <p:nvSpPr>
          <p:cNvPr id="167" name="Google Shape;167;p23"/>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68" name="Google Shape;168;p23"/>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74" name="Google Shape;174;p2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75" name="Google Shape;175;p24"/>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2.5 Acknowledgement system flow</a:t>
            </a:r>
            <a:endParaRPr b="1" sz="2800">
              <a:solidFill>
                <a:schemeClr val="lt1"/>
              </a:solidFill>
            </a:endParaRPr>
          </a:p>
        </p:txBody>
      </p:sp>
      <p:sp>
        <p:nvSpPr>
          <p:cNvPr id="176" name="Google Shape;176;p2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77" name="Google Shape;177;p24"/>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78" name="Google Shape;178;p24"/>
          <p:cNvPicPr preferRelativeResize="0"/>
          <p:nvPr/>
        </p:nvPicPr>
        <p:blipFill rotWithShape="1">
          <a:blip r:embed="rId5">
            <a:alphaModFix/>
          </a:blip>
          <a:srcRect b="5340" l="2226" r="2216" t="6538"/>
          <a:stretch/>
        </p:blipFill>
        <p:spPr>
          <a:xfrm>
            <a:off x="889725" y="1846450"/>
            <a:ext cx="7364574" cy="2334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2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84" name="Google Shape;184;p2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85" name="Google Shape;185;p25"/>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2.5 Secure communication system</a:t>
            </a:r>
            <a:endParaRPr b="1" sz="2800">
              <a:solidFill>
                <a:schemeClr val="lt1"/>
              </a:solidFill>
            </a:endParaRPr>
          </a:p>
        </p:txBody>
      </p:sp>
      <p:sp>
        <p:nvSpPr>
          <p:cNvPr id="186" name="Google Shape;186;p2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87" name="Google Shape;187;p25"/>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6"/>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In charge of practice the deep learning to create an “artificial neural network” that can learn and make intelligent decisions on its own</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The goal is to make ZED-Camera able to recognize the 11 different models (legos) starting from a dataset (pool of ~2500 images).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Tool used:</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b="1" lang="it" sz="1700">
                <a:solidFill>
                  <a:schemeClr val="lt2"/>
                </a:solidFill>
                <a:latin typeface="Roboto Serif"/>
                <a:ea typeface="Roboto Serif"/>
                <a:cs typeface="Roboto Serif"/>
                <a:sym typeface="Roboto Serif"/>
              </a:rPr>
              <a:t>MakeSense AI</a:t>
            </a:r>
            <a:r>
              <a:rPr lang="it" sz="1700">
                <a:solidFill>
                  <a:schemeClr val="lt2"/>
                </a:solidFill>
                <a:latin typeface="Roboto Serif"/>
                <a:ea typeface="Roboto Serif"/>
                <a:cs typeface="Roboto Serif"/>
                <a:sym typeface="Roboto Serif"/>
              </a:rPr>
              <a:t>					Get annotations</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b="1" lang="it" sz="1700">
                <a:solidFill>
                  <a:schemeClr val="lt2"/>
                </a:solidFill>
                <a:latin typeface="Roboto Serif"/>
                <a:ea typeface="Roboto Serif"/>
                <a:cs typeface="Roboto Serif"/>
                <a:sym typeface="Roboto Serif"/>
              </a:rPr>
              <a:t>Roboflow</a:t>
            </a:r>
            <a:r>
              <a:rPr lang="it" sz="1700">
                <a:solidFill>
                  <a:schemeClr val="lt2"/>
                </a:solidFill>
                <a:latin typeface="Roboto Serif"/>
                <a:ea typeface="Roboto Serif"/>
                <a:cs typeface="Roboto Serif"/>
                <a:sym typeface="Roboto Serif"/>
              </a:rPr>
              <a:t>						Create and refine the dataset</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b="1" lang="it" sz="1700">
                <a:solidFill>
                  <a:schemeClr val="lt2"/>
                </a:solidFill>
                <a:latin typeface="Roboto Serif"/>
                <a:ea typeface="Roboto Serif"/>
                <a:cs typeface="Roboto Serif"/>
                <a:sym typeface="Roboto Serif"/>
              </a:rPr>
              <a:t>Yolov5</a:t>
            </a:r>
            <a:r>
              <a:rPr lang="it" sz="1700">
                <a:solidFill>
                  <a:schemeClr val="lt2"/>
                </a:solidFill>
                <a:latin typeface="Roboto Serif"/>
                <a:ea typeface="Roboto Serif"/>
                <a:cs typeface="Roboto Serif"/>
                <a:sym typeface="Roboto Serif"/>
              </a:rPr>
              <a:t> (Ultralytics) in Colab		Train</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b="1" lang="it" sz="1700">
                <a:solidFill>
                  <a:schemeClr val="lt2"/>
                </a:solidFill>
                <a:latin typeface="Roboto Serif"/>
                <a:ea typeface="Roboto Serif"/>
                <a:cs typeface="Roboto Serif"/>
                <a:sym typeface="Roboto Serif"/>
              </a:rPr>
              <a:t>Pythorch</a:t>
            </a:r>
            <a:r>
              <a:rPr lang="it" sz="1700">
                <a:solidFill>
                  <a:schemeClr val="lt2"/>
                </a:solidFill>
                <a:latin typeface="Roboto Serif"/>
                <a:ea typeface="Roboto Serif"/>
                <a:cs typeface="Roboto Serif"/>
                <a:sym typeface="Roboto Serif"/>
              </a:rPr>
              <a:t>						Test in practice</a:t>
            </a:r>
            <a:endParaRPr sz="1700">
              <a:solidFill>
                <a:schemeClr val="lt2"/>
              </a:solidFill>
              <a:latin typeface="Roboto Serif"/>
              <a:ea typeface="Roboto Serif"/>
              <a:cs typeface="Roboto Serif"/>
              <a:sym typeface="Roboto Serif"/>
            </a:endParaRPr>
          </a:p>
        </p:txBody>
      </p:sp>
      <p:sp>
        <p:nvSpPr>
          <p:cNvPr id="193" name="Google Shape;193;p2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94" name="Google Shape;194;p2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95" name="Google Shape;195;p26"/>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3 Vision</a:t>
            </a:r>
            <a:endParaRPr b="1" sz="2800">
              <a:solidFill>
                <a:schemeClr val="lt1"/>
              </a:solidFill>
            </a:endParaRPr>
          </a:p>
        </p:txBody>
      </p:sp>
      <p:sp>
        <p:nvSpPr>
          <p:cNvPr id="196" name="Google Shape;196;p2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97" name="Google Shape;197;p26"/>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2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03" name="Google Shape;203;p2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04" name="Google Shape;204;p27"/>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3 Vision Results</a:t>
            </a:r>
            <a:endParaRPr b="1" sz="2800">
              <a:solidFill>
                <a:schemeClr val="lt1"/>
              </a:solidFill>
            </a:endParaRPr>
          </a:p>
        </p:txBody>
      </p:sp>
      <p:sp>
        <p:nvSpPr>
          <p:cNvPr id="205" name="Google Shape;205;p2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06" name="Google Shape;206;p2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07" name="Google Shape;207;p27"/>
          <p:cNvPicPr preferRelativeResize="0"/>
          <p:nvPr/>
        </p:nvPicPr>
        <p:blipFill>
          <a:blip r:embed="rId5">
            <a:alphaModFix/>
          </a:blip>
          <a:stretch>
            <a:fillRect/>
          </a:stretch>
        </p:blipFill>
        <p:spPr>
          <a:xfrm>
            <a:off x="627743" y="1893825"/>
            <a:ext cx="4667032" cy="2299175"/>
          </a:xfrm>
          <a:prstGeom prst="rect">
            <a:avLst/>
          </a:prstGeom>
          <a:noFill/>
          <a:ln>
            <a:noFill/>
          </a:ln>
        </p:spPr>
      </p:pic>
      <p:pic>
        <p:nvPicPr>
          <p:cNvPr id="208" name="Google Shape;208;p27"/>
          <p:cNvPicPr preferRelativeResize="0"/>
          <p:nvPr/>
        </p:nvPicPr>
        <p:blipFill>
          <a:blip r:embed="rId6">
            <a:alphaModFix/>
          </a:blip>
          <a:stretch>
            <a:fillRect/>
          </a:stretch>
        </p:blipFill>
        <p:spPr>
          <a:xfrm>
            <a:off x="5400300" y="1341087"/>
            <a:ext cx="3216782" cy="28482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8"/>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Move into the repository folder, then catkin_ws</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Source Code Pro"/>
              <a:buChar char="○"/>
            </a:pPr>
            <a:r>
              <a:rPr lang="it" sz="1700">
                <a:solidFill>
                  <a:schemeClr val="lt2"/>
                </a:solidFill>
                <a:latin typeface="Source Code Pro"/>
                <a:ea typeface="Source Code Pro"/>
                <a:cs typeface="Source Code Pro"/>
                <a:sym typeface="Source Code Pro"/>
              </a:rPr>
              <a:t>cd Robotics_ICE23_UNITN/catkin_ws/</a:t>
            </a:r>
            <a:endParaRPr sz="1700">
              <a:solidFill>
                <a:schemeClr val="lt2"/>
              </a:solidFill>
              <a:latin typeface="Source Code Pro"/>
              <a:ea typeface="Source Code Pro"/>
              <a:cs typeface="Source Code Pro"/>
              <a:sym typeface="Source Code Pro"/>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Build the packages</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Source Code Pro"/>
                <a:ea typeface="Source Code Pro"/>
                <a:cs typeface="Source Code Pro"/>
                <a:sym typeface="Source Code Pro"/>
              </a:rPr>
              <a:t>catkin_make install</a:t>
            </a:r>
            <a:endParaRPr sz="1700">
              <a:solidFill>
                <a:schemeClr val="lt2"/>
              </a:solidFill>
              <a:latin typeface="Source Code Pro"/>
              <a:ea typeface="Source Code Pro"/>
              <a:cs typeface="Source Code Pro"/>
              <a:sym typeface="Source Code Pro"/>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Run the </a:t>
            </a:r>
            <a:r>
              <a:rPr b="1" lang="it" sz="1700">
                <a:solidFill>
                  <a:schemeClr val="lt2"/>
                </a:solidFill>
                <a:latin typeface="Roboto Serif"/>
                <a:ea typeface="Roboto Serif"/>
                <a:cs typeface="Roboto Serif"/>
                <a:sym typeface="Roboto Serif"/>
              </a:rPr>
              <a:t>start.sh</a:t>
            </a:r>
            <a:r>
              <a:rPr lang="it" sz="1700">
                <a:solidFill>
                  <a:schemeClr val="lt2"/>
                </a:solidFill>
                <a:latin typeface="Roboto Serif"/>
                <a:ea typeface="Roboto Serif"/>
                <a:cs typeface="Roboto Serif"/>
                <a:sym typeface="Roboto Serif"/>
              </a:rPr>
              <a:t> script using</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Source Code Pro"/>
                <a:ea typeface="Source Code Pro"/>
                <a:cs typeface="Source Code Pro"/>
                <a:sym typeface="Source Code Pro"/>
              </a:rPr>
              <a:t>bash ~/</a:t>
            </a:r>
            <a:r>
              <a:rPr lang="it" sz="1700">
                <a:solidFill>
                  <a:schemeClr val="lt2"/>
                </a:solidFill>
                <a:latin typeface="Roboto Serif"/>
                <a:ea typeface="Roboto Serif"/>
                <a:cs typeface="Roboto Serif"/>
                <a:sym typeface="Roboto Serif"/>
              </a:rPr>
              <a:t>Robotics_ICE23_UNITN/start.sh</a:t>
            </a:r>
            <a:endParaRPr sz="1700">
              <a:solidFill>
                <a:schemeClr val="lt2"/>
              </a:solidFill>
              <a:latin typeface="Roboto Serif"/>
              <a:ea typeface="Roboto Serif"/>
              <a:cs typeface="Roboto Serif"/>
              <a:sym typeface="Roboto Serif"/>
            </a:endParaRPr>
          </a:p>
        </p:txBody>
      </p:sp>
      <p:sp>
        <p:nvSpPr>
          <p:cNvPr id="214" name="Google Shape;214;p2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15" name="Google Shape;215;p2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16" name="Google Shape;216;p28"/>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Run The Project</a:t>
            </a:r>
            <a:endParaRPr b="1" sz="2800">
              <a:solidFill>
                <a:schemeClr val="lt1"/>
              </a:solidFill>
            </a:endParaRPr>
          </a:p>
        </p:txBody>
      </p:sp>
      <p:sp>
        <p:nvSpPr>
          <p:cNvPr id="217" name="Google Shape;217;p2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18" name="Google Shape;218;p28"/>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19" name="Google Shape;219;p28"/>
          <p:cNvPicPr preferRelativeResize="0"/>
          <p:nvPr/>
        </p:nvPicPr>
        <p:blipFill>
          <a:blip r:embed="rId5">
            <a:alphaModFix/>
          </a:blip>
          <a:stretch>
            <a:fillRect/>
          </a:stretch>
        </p:blipFill>
        <p:spPr>
          <a:xfrm>
            <a:off x="1066150" y="3591700"/>
            <a:ext cx="3505851" cy="1278400"/>
          </a:xfrm>
          <a:prstGeom prst="rect">
            <a:avLst/>
          </a:prstGeom>
          <a:noFill/>
          <a:ln>
            <a:noFill/>
          </a:ln>
        </p:spPr>
      </p:pic>
      <p:sp>
        <p:nvSpPr>
          <p:cNvPr id="220" name="Google Shape;220;p28"/>
          <p:cNvSpPr txBox="1"/>
          <p:nvPr/>
        </p:nvSpPr>
        <p:spPr>
          <a:xfrm>
            <a:off x="4804925" y="3637900"/>
            <a:ext cx="435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1"/>
                </a:solidFill>
              </a:rPr>
              <a:t>Note: Necessary to wait the accomplishment of the homing procedure in </a:t>
            </a:r>
            <a:r>
              <a:rPr lang="it">
                <a:solidFill>
                  <a:schemeClr val="lt1"/>
                </a:solidFill>
              </a:rPr>
              <a:t>the “environment” terminal</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9"/>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Select the number of the assignment or EXIT</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Then you can</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re-call some modules in case of failures typing </a:t>
            </a:r>
            <a:r>
              <a:rPr lang="it" sz="1700">
                <a:solidFill>
                  <a:srgbClr val="00FF00"/>
                </a:solidFill>
                <a:latin typeface="Roboto Serif"/>
                <a:ea typeface="Roboto Serif"/>
                <a:cs typeface="Roboto Serif"/>
                <a:sym typeface="Roboto Serif"/>
              </a:rPr>
              <a:t>Y</a:t>
            </a:r>
            <a:endParaRPr sz="1700">
              <a:solidFill>
                <a:srgbClr val="00FF00"/>
              </a:solidFill>
              <a:latin typeface="Roboto Serif"/>
              <a:ea typeface="Roboto Serif"/>
              <a:cs typeface="Roboto Serif"/>
              <a:sym typeface="Roboto Serif"/>
            </a:endParaRPr>
          </a:p>
          <a:p>
            <a:pPr indent="-336550" lvl="1" marL="914400" rtl="0" algn="l">
              <a:spcBef>
                <a:spcPts val="0"/>
              </a:spcBef>
              <a:spcAft>
                <a:spcPts val="0"/>
              </a:spcAft>
              <a:buClr>
                <a:schemeClr val="lt1"/>
              </a:buClr>
              <a:buSzPts val="1700"/>
              <a:buFont typeface="Roboto Serif"/>
              <a:buChar char="○"/>
            </a:pPr>
            <a:r>
              <a:rPr lang="it" sz="1700">
                <a:solidFill>
                  <a:schemeClr val="lt1"/>
                </a:solidFill>
                <a:latin typeface="Roboto Serif"/>
                <a:ea typeface="Roboto Serif"/>
                <a:cs typeface="Roboto Serif"/>
                <a:sym typeface="Roboto Serif"/>
              </a:rPr>
              <a:t>Quit correctly, killing all ROS nodes typing </a:t>
            </a:r>
            <a:r>
              <a:rPr lang="it" sz="1700">
                <a:solidFill>
                  <a:srgbClr val="FF0000"/>
                </a:solidFill>
                <a:latin typeface="Roboto Serif"/>
                <a:ea typeface="Roboto Serif"/>
                <a:cs typeface="Roboto Serif"/>
                <a:sym typeface="Roboto Serif"/>
              </a:rPr>
              <a:t>n</a:t>
            </a:r>
            <a:endParaRPr sz="1700">
              <a:solidFill>
                <a:srgbClr val="FF0000"/>
              </a:solidFill>
              <a:latin typeface="Roboto Serif"/>
              <a:ea typeface="Roboto Serif"/>
              <a:cs typeface="Roboto Serif"/>
              <a:sym typeface="Roboto Serif"/>
            </a:endParaRPr>
          </a:p>
        </p:txBody>
      </p:sp>
      <p:sp>
        <p:nvSpPr>
          <p:cNvPr id="226" name="Google Shape;226;p2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27" name="Google Shape;227;p2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28" name="Google Shape;228;p29"/>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Run The Project</a:t>
            </a:r>
            <a:endParaRPr b="1" sz="2800">
              <a:solidFill>
                <a:schemeClr val="lt1"/>
              </a:solidFill>
            </a:endParaRPr>
          </a:p>
        </p:txBody>
      </p:sp>
      <p:sp>
        <p:nvSpPr>
          <p:cNvPr id="229" name="Google Shape;229;p2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30" name="Google Shape;230;p29"/>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231" name="Google Shape;231;p29"/>
          <p:cNvPicPr preferRelativeResize="0"/>
          <p:nvPr/>
        </p:nvPicPr>
        <p:blipFill>
          <a:blip r:embed="rId5">
            <a:alphaModFix/>
          </a:blip>
          <a:stretch>
            <a:fillRect/>
          </a:stretch>
        </p:blipFill>
        <p:spPr>
          <a:xfrm>
            <a:off x="1077301" y="3072801"/>
            <a:ext cx="2698849" cy="179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0"/>
          <p:cNvSpPr txBox="1"/>
          <p:nvPr>
            <p:ph idx="1" type="subTitle"/>
          </p:nvPr>
        </p:nvSpPr>
        <p:spPr>
          <a:xfrm>
            <a:off x="526950" y="1846450"/>
            <a:ext cx="8456100" cy="2735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Roboto Serif"/>
              <a:buChar char="●"/>
            </a:pPr>
            <a:r>
              <a:t/>
            </a:r>
            <a:endParaRPr sz="1700">
              <a:solidFill>
                <a:srgbClr val="FF0000"/>
              </a:solidFill>
              <a:latin typeface="Roboto Serif"/>
              <a:ea typeface="Roboto Serif"/>
              <a:cs typeface="Roboto Serif"/>
              <a:sym typeface="Roboto Serif"/>
            </a:endParaRPr>
          </a:p>
        </p:txBody>
      </p:sp>
      <p:sp>
        <p:nvSpPr>
          <p:cNvPr id="237" name="Google Shape;237;p3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238" name="Google Shape;238;p3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239" name="Google Shape;239;p30"/>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Results</a:t>
            </a:r>
            <a:endParaRPr b="1" sz="2800">
              <a:solidFill>
                <a:schemeClr val="lt1"/>
              </a:solidFill>
            </a:endParaRPr>
          </a:p>
        </p:txBody>
      </p:sp>
      <p:sp>
        <p:nvSpPr>
          <p:cNvPr id="240" name="Google Shape;240;p3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241" name="Google Shape;241;p3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idx="1" type="subTitle"/>
          </p:nvPr>
        </p:nvSpPr>
        <p:spPr>
          <a:xfrm>
            <a:off x="526950" y="2070025"/>
            <a:ext cx="8243400" cy="2223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4705"/>
              <a:buFont typeface="Arial"/>
              <a:buNone/>
            </a:pPr>
            <a:r>
              <a:rPr lang="it" sz="1700">
                <a:solidFill>
                  <a:schemeClr val="lt2"/>
                </a:solidFill>
                <a:latin typeface="Roboto Serif"/>
                <a:ea typeface="Roboto Serif"/>
                <a:cs typeface="Roboto Serif"/>
                <a:sym typeface="Roboto Serif"/>
              </a:rPr>
              <a:t>Proposal 1: A number of objects are stored without any specific order on a stand located within the workspace of a robotic manipulator.  This one is an anthropomorphic arm, with a spherical wrist and a three-fingered gripper as end-effector.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objects can belong to different classes but have a known geometry ( STL files).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goal of the project is to pick the objects using the UR5 manipulator in sequence and to position them on a different stand according to a specified order.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A calibrated 3D sensor is used to locate the different objects and to detect their</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mutual position in the initial stand.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The project is organised as a sequence of assignments of increasing complexity.</a:t>
            </a:r>
            <a:endParaRPr sz="1700">
              <a:solidFill>
                <a:schemeClr val="lt2"/>
              </a:solidFill>
              <a:latin typeface="Roboto Serif"/>
              <a:ea typeface="Roboto Serif"/>
              <a:cs typeface="Roboto Serif"/>
              <a:sym typeface="Roboto Serif"/>
            </a:endParaRPr>
          </a:p>
        </p:txBody>
      </p:sp>
      <p:sp>
        <p:nvSpPr>
          <p:cNvPr id="65" name="Google Shape;65;p14"/>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66" name="Google Shape;66;p14"/>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67" name="Google Shape;67;p14"/>
          <p:cNvSpPr txBox="1"/>
          <p:nvPr/>
        </p:nvSpPr>
        <p:spPr>
          <a:xfrm>
            <a:off x="435900" y="1454425"/>
            <a:ext cx="351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Project Overview </a:t>
            </a:r>
            <a:endParaRPr b="1">
              <a:solidFill>
                <a:schemeClr val="lt1"/>
              </a:solidFill>
            </a:endParaRPr>
          </a:p>
        </p:txBody>
      </p:sp>
      <p:sp>
        <p:nvSpPr>
          <p:cNvPr id="68" name="Google Shape;68;p14"/>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69" name="Google Shape;69;p14"/>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idx="1" type="subTitle"/>
          </p:nvPr>
        </p:nvSpPr>
        <p:spPr>
          <a:xfrm>
            <a:off x="526950" y="2070025"/>
            <a:ext cx="20952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ROS noetic</a:t>
            </a:r>
            <a:endParaRPr sz="1700">
              <a:solidFill>
                <a:schemeClr val="lt2"/>
              </a:solidFill>
              <a:latin typeface="Roboto Serif"/>
              <a:ea typeface="Roboto Serif"/>
              <a:cs typeface="Roboto Serif"/>
              <a:sym typeface="Roboto Serif"/>
            </a:endParaRPr>
          </a:p>
        </p:txBody>
      </p:sp>
      <p:sp>
        <p:nvSpPr>
          <p:cNvPr id="75" name="Google Shape;75;p15"/>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76" name="Google Shape;76;p15"/>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77" name="Google Shape;77;p15"/>
          <p:cNvSpPr txBox="1"/>
          <p:nvPr/>
        </p:nvSpPr>
        <p:spPr>
          <a:xfrm>
            <a:off x="435900" y="1454425"/>
            <a:ext cx="21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Tool used</a:t>
            </a:r>
            <a:endParaRPr b="1">
              <a:solidFill>
                <a:schemeClr val="lt1"/>
              </a:solidFill>
            </a:endParaRPr>
          </a:p>
        </p:txBody>
      </p:sp>
      <p:sp>
        <p:nvSpPr>
          <p:cNvPr id="78" name="Google Shape;78;p15"/>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79" name="Google Shape;79;p15"/>
          <p:cNvPicPr preferRelativeResize="0"/>
          <p:nvPr/>
        </p:nvPicPr>
        <p:blipFill>
          <a:blip r:embed="rId4">
            <a:alphaModFix/>
          </a:blip>
          <a:stretch>
            <a:fillRect/>
          </a:stretch>
        </p:blipFill>
        <p:spPr>
          <a:xfrm>
            <a:off x="7721347" y="4253153"/>
            <a:ext cx="700500" cy="710697"/>
          </a:xfrm>
          <a:prstGeom prst="rect">
            <a:avLst/>
          </a:prstGeom>
          <a:noFill/>
          <a:ln>
            <a:noFill/>
          </a:ln>
        </p:spPr>
      </p:pic>
      <p:sp>
        <p:nvSpPr>
          <p:cNvPr id="80" name="Google Shape;80;p15"/>
          <p:cNvSpPr txBox="1"/>
          <p:nvPr>
            <p:ph idx="1" type="subTitle"/>
          </p:nvPr>
        </p:nvSpPr>
        <p:spPr>
          <a:xfrm>
            <a:off x="526950" y="245920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Locosim</a:t>
            </a:r>
            <a:endParaRPr sz="1700">
              <a:solidFill>
                <a:schemeClr val="lt2"/>
              </a:solidFill>
              <a:latin typeface="Roboto Serif"/>
              <a:ea typeface="Roboto Serif"/>
              <a:cs typeface="Roboto Serif"/>
              <a:sym typeface="Roboto Serif"/>
            </a:endParaRPr>
          </a:p>
        </p:txBody>
      </p:sp>
      <p:sp>
        <p:nvSpPr>
          <p:cNvPr id="81" name="Google Shape;81;p15"/>
          <p:cNvSpPr txBox="1"/>
          <p:nvPr>
            <p:ph idx="1" type="subTitle"/>
          </p:nvPr>
        </p:nvSpPr>
        <p:spPr>
          <a:xfrm>
            <a:off x="526950" y="2858275"/>
            <a:ext cx="1988400" cy="523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t" sz="1817">
                <a:solidFill>
                  <a:schemeClr val="lt2"/>
                </a:solidFill>
                <a:latin typeface="Roboto Serif"/>
                <a:ea typeface="Roboto Serif"/>
                <a:cs typeface="Roboto Serif"/>
                <a:sym typeface="Roboto Serif"/>
              </a:rPr>
              <a:t>Gazebo &amp; Rviz</a:t>
            </a:r>
            <a:endParaRPr sz="1817">
              <a:solidFill>
                <a:schemeClr val="lt2"/>
              </a:solidFill>
              <a:latin typeface="Roboto Serif"/>
              <a:ea typeface="Roboto Serif"/>
              <a:cs typeface="Roboto Serif"/>
              <a:sym typeface="Roboto Serif"/>
            </a:endParaRPr>
          </a:p>
        </p:txBody>
      </p:sp>
      <p:sp>
        <p:nvSpPr>
          <p:cNvPr id="82" name="Google Shape;82;p15"/>
          <p:cNvSpPr txBox="1"/>
          <p:nvPr>
            <p:ph idx="1" type="subTitle"/>
          </p:nvPr>
        </p:nvSpPr>
        <p:spPr>
          <a:xfrm>
            <a:off x="526950" y="32756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Catkin</a:t>
            </a:r>
            <a:endParaRPr sz="1700">
              <a:solidFill>
                <a:schemeClr val="lt2"/>
              </a:solidFill>
              <a:latin typeface="Roboto Serif"/>
              <a:ea typeface="Roboto Serif"/>
              <a:cs typeface="Roboto Serif"/>
              <a:sym typeface="Roboto Serif"/>
            </a:endParaRPr>
          </a:p>
        </p:txBody>
      </p:sp>
      <p:sp>
        <p:nvSpPr>
          <p:cNvPr id="83" name="Google Shape;83;p15"/>
          <p:cNvSpPr txBox="1"/>
          <p:nvPr/>
        </p:nvSpPr>
        <p:spPr>
          <a:xfrm>
            <a:off x="4739350" y="1510000"/>
            <a:ext cx="306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Programming </a:t>
            </a:r>
            <a:br>
              <a:rPr b="1" lang="it" sz="2800">
                <a:solidFill>
                  <a:schemeClr val="lt1"/>
                </a:solidFill>
              </a:rPr>
            </a:br>
            <a:r>
              <a:rPr b="1" lang="it" sz="2800">
                <a:solidFill>
                  <a:schemeClr val="lt1"/>
                </a:solidFill>
              </a:rPr>
              <a:t>Languages used</a:t>
            </a:r>
            <a:endParaRPr b="1">
              <a:solidFill>
                <a:schemeClr val="lt1"/>
              </a:solidFill>
            </a:endParaRPr>
          </a:p>
        </p:txBody>
      </p:sp>
      <p:sp>
        <p:nvSpPr>
          <p:cNvPr id="84" name="Google Shape;84;p15"/>
          <p:cNvSpPr txBox="1"/>
          <p:nvPr>
            <p:ph idx="1" type="subTitle"/>
          </p:nvPr>
        </p:nvSpPr>
        <p:spPr>
          <a:xfrm>
            <a:off x="4739350" y="2615175"/>
            <a:ext cx="1601400" cy="5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Python</a:t>
            </a:r>
            <a:endParaRPr sz="1700">
              <a:solidFill>
                <a:schemeClr val="lt2"/>
              </a:solidFill>
              <a:latin typeface="Roboto Serif"/>
              <a:ea typeface="Roboto Serif"/>
              <a:cs typeface="Roboto Serif"/>
              <a:sym typeface="Roboto Serif"/>
            </a:endParaRPr>
          </a:p>
        </p:txBody>
      </p:sp>
      <p:sp>
        <p:nvSpPr>
          <p:cNvPr id="85" name="Google Shape;85;p15"/>
          <p:cNvSpPr txBox="1"/>
          <p:nvPr>
            <p:ph idx="1" type="subTitle"/>
          </p:nvPr>
        </p:nvSpPr>
        <p:spPr>
          <a:xfrm>
            <a:off x="4739350" y="3004350"/>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C++</a:t>
            </a:r>
            <a:endParaRPr sz="1700">
              <a:solidFill>
                <a:schemeClr val="lt2"/>
              </a:solidFill>
              <a:latin typeface="Roboto Serif"/>
              <a:ea typeface="Roboto Serif"/>
              <a:cs typeface="Roboto Serif"/>
              <a:sym typeface="Roboto Serif"/>
            </a:endParaRPr>
          </a:p>
        </p:txBody>
      </p:sp>
      <p:sp>
        <p:nvSpPr>
          <p:cNvPr id="86" name="Google Shape;86;p15"/>
          <p:cNvSpPr txBox="1"/>
          <p:nvPr>
            <p:ph idx="1" type="subTitle"/>
          </p:nvPr>
        </p:nvSpPr>
        <p:spPr>
          <a:xfrm>
            <a:off x="4739350" y="3403425"/>
            <a:ext cx="16014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Bash</a:t>
            </a:r>
            <a:endParaRPr sz="1700">
              <a:solidFill>
                <a:schemeClr val="lt2"/>
              </a:solidFill>
              <a:latin typeface="Roboto Serif"/>
              <a:ea typeface="Roboto Serif"/>
              <a:cs typeface="Roboto Serif"/>
              <a:sym typeface="Roboto Serif"/>
            </a:endParaRPr>
          </a:p>
        </p:txBody>
      </p:sp>
      <p:sp>
        <p:nvSpPr>
          <p:cNvPr id="87" name="Google Shape;87;p15"/>
          <p:cNvSpPr txBox="1"/>
          <p:nvPr>
            <p:ph idx="1" type="subTitle"/>
          </p:nvPr>
        </p:nvSpPr>
        <p:spPr>
          <a:xfrm>
            <a:off x="526950" y="3668125"/>
            <a:ext cx="2186100" cy="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lt2"/>
                </a:solidFill>
                <a:latin typeface="Roboto Serif"/>
                <a:ea typeface="Roboto Serif"/>
                <a:cs typeface="Roboto Serif"/>
                <a:sym typeface="Roboto Serif"/>
              </a:rPr>
              <a:t>Yolov5 &amp; Pytorch </a:t>
            </a:r>
            <a:endParaRPr sz="1600">
              <a:solidFill>
                <a:schemeClr val="lt2"/>
              </a:solidFill>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6"/>
          <p:cNvSpPr txBox="1"/>
          <p:nvPr>
            <p:ph idx="1" type="subTitle"/>
          </p:nvPr>
        </p:nvSpPr>
        <p:spPr>
          <a:xfrm>
            <a:off x="526950" y="2070025"/>
            <a:ext cx="8243400" cy="2223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Based on the assignments we decided to split the tasks into 4 packages:</a:t>
            </a:r>
            <a:br>
              <a:rPr lang="it" sz="1700">
                <a:solidFill>
                  <a:schemeClr val="lt2"/>
                </a:solidFill>
                <a:latin typeface="Roboto Serif"/>
                <a:ea typeface="Roboto Serif"/>
                <a:cs typeface="Roboto Serif"/>
                <a:sym typeface="Roboto Serif"/>
              </a:rPr>
            </a:b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Environment</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Spawner Lego</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Motion</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Planner</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Movement</a:t>
            </a:r>
            <a:endParaRPr sz="1700">
              <a:solidFill>
                <a:schemeClr val="lt2"/>
              </a:solidFill>
              <a:latin typeface="Roboto Serif"/>
              <a:ea typeface="Roboto Serif"/>
              <a:cs typeface="Roboto Serif"/>
              <a:sym typeface="Roboto Serif"/>
            </a:endParaRPr>
          </a:p>
          <a:p>
            <a:pPr indent="-320357" lvl="0" marL="4572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Vision</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Vision.py</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RecogniseLego</a:t>
            </a:r>
            <a:endParaRPr sz="1700">
              <a:solidFill>
                <a:schemeClr val="lt2"/>
              </a:solidFill>
              <a:latin typeface="Roboto Serif"/>
              <a:ea typeface="Roboto Serif"/>
              <a:cs typeface="Roboto Serif"/>
              <a:sym typeface="Roboto Serif"/>
            </a:endParaRPr>
          </a:p>
          <a:p>
            <a:pPr indent="-320357" lvl="1" marL="914400" rtl="0" algn="l">
              <a:spcBef>
                <a:spcPts val="0"/>
              </a:spcBef>
              <a:spcAft>
                <a:spcPts val="0"/>
              </a:spcAft>
              <a:buClr>
                <a:schemeClr val="lt2"/>
              </a:buClr>
              <a:buSzPct val="100000"/>
              <a:buFont typeface="Roboto Serif"/>
              <a:buAutoNum type="arabicPeriod"/>
            </a:pPr>
            <a:r>
              <a:rPr lang="it" sz="1700">
                <a:solidFill>
                  <a:schemeClr val="lt2"/>
                </a:solidFill>
                <a:latin typeface="Roboto Serif"/>
                <a:ea typeface="Roboto Serif"/>
                <a:cs typeface="Roboto Serif"/>
                <a:sym typeface="Roboto Serif"/>
              </a:rPr>
              <a:t>RecogniseArea</a:t>
            </a:r>
            <a:endParaRPr sz="1700">
              <a:solidFill>
                <a:schemeClr val="lt2"/>
              </a:solidFill>
              <a:latin typeface="Roboto Serif"/>
              <a:ea typeface="Roboto Serif"/>
              <a:cs typeface="Roboto Serif"/>
              <a:sym typeface="Roboto Serif"/>
            </a:endParaRPr>
          </a:p>
        </p:txBody>
      </p:sp>
      <p:sp>
        <p:nvSpPr>
          <p:cNvPr id="93" name="Google Shape;93;p16"/>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94" name="Google Shape;94;p16"/>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95" name="Google Shape;95;p16"/>
          <p:cNvSpPr txBox="1"/>
          <p:nvPr/>
        </p:nvSpPr>
        <p:spPr>
          <a:xfrm>
            <a:off x="435900" y="1454425"/>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Structure of the Project</a:t>
            </a:r>
            <a:endParaRPr b="1">
              <a:solidFill>
                <a:schemeClr val="lt1"/>
              </a:solidFill>
            </a:endParaRPr>
          </a:p>
        </p:txBody>
      </p:sp>
      <p:sp>
        <p:nvSpPr>
          <p:cNvPr id="96" name="Google Shape;96;p16"/>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97" name="Google Shape;97;p16"/>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7"/>
          <p:cNvSpPr txBox="1"/>
          <p:nvPr>
            <p:ph idx="1" type="subTitle"/>
          </p:nvPr>
        </p:nvSpPr>
        <p:spPr>
          <a:xfrm>
            <a:off x="526950" y="1846450"/>
            <a:ext cx="5520900" cy="277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This module is in charge of launch all the environment. </a:t>
            </a:r>
            <a:br>
              <a:rPr lang="it" sz="1700">
                <a:solidFill>
                  <a:schemeClr val="lt2"/>
                </a:solidFill>
                <a:latin typeface="Roboto Serif"/>
                <a:ea typeface="Roboto Serif"/>
                <a:cs typeface="Roboto Serif"/>
                <a:sym typeface="Roboto Serif"/>
              </a:rPr>
            </a:br>
            <a:r>
              <a:rPr lang="it" sz="1700">
                <a:solidFill>
                  <a:schemeClr val="lt2"/>
                </a:solidFill>
                <a:latin typeface="Roboto Serif"/>
                <a:ea typeface="Roboto Serif"/>
                <a:cs typeface="Roboto Serif"/>
                <a:sym typeface="Roboto Serif"/>
              </a:rPr>
              <a:t>It will open Gazebo and Rviz using the didactic framework </a:t>
            </a:r>
            <a:r>
              <a:rPr b="1" lang="it" sz="1700">
                <a:solidFill>
                  <a:schemeClr val="lt2"/>
                </a:solidFill>
                <a:latin typeface="Roboto Serif"/>
                <a:ea typeface="Roboto Serif"/>
                <a:cs typeface="Roboto Serif"/>
                <a:sym typeface="Roboto Serif"/>
              </a:rPr>
              <a:t>Locosim</a:t>
            </a:r>
            <a:r>
              <a:rPr lang="it" sz="1700">
                <a:solidFill>
                  <a:schemeClr val="lt2"/>
                </a:solidFill>
                <a:latin typeface="Roboto Serif"/>
                <a:ea typeface="Roboto Serif"/>
                <a:cs typeface="Roboto Serif"/>
                <a:sym typeface="Roboto Serif"/>
              </a:rPr>
              <a: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In this way the UR5 is ready to do the tasks that will be assigned from the planner module. This module is mostly done by the author of this framework, we edit the models in the </a:t>
            </a:r>
            <a:r>
              <a:rPr i="1" lang="it" sz="1700">
                <a:solidFill>
                  <a:schemeClr val="lt2"/>
                </a:solidFill>
                <a:latin typeface="Roboto Serif"/>
                <a:ea typeface="Roboto Serif"/>
                <a:cs typeface="Roboto Serif"/>
                <a:sym typeface="Roboto Serif"/>
              </a:rPr>
              <a:t>worlds</a:t>
            </a:r>
            <a:r>
              <a:rPr lang="it" sz="1700">
                <a:solidFill>
                  <a:schemeClr val="lt2"/>
                </a:solidFill>
                <a:latin typeface="Roboto Serif"/>
                <a:ea typeface="Roboto Serif"/>
                <a:cs typeface="Roboto Serif"/>
                <a:sym typeface="Roboto Serif"/>
              </a:rPr>
              <a:t> folder in order to </a:t>
            </a:r>
            <a:r>
              <a:rPr b="1" lang="it" sz="1700">
                <a:solidFill>
                  <a:schemeClr val="lt2"/>
                </a:solidFill>
                <a:latin typeface="Roboto Serif"/>
                <a:ea typeface="Roboto Serif"/>
                <a:cs typeface="Roboto Serif"/>
                <a:sym typeface="Roboto Serif"/>
              </a:rPr>
              <a:t>customize the world</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different version</a:t>
            </a:r>
            <a:r>
              <a:rPr lang="it" sz="1700">
                <a:solidFill>
                  <a:schemeClr val="lt2"/>
                </a:solidFill>
                <a:latin typeface="Roboto Serif"/>
                <a:ea typeface="Roboto Serif"/>
                <a:cs typeface="Roboto Serif"/>
                <a:sym typeface="Roboto Serif"/>
              </a:rPr>
              <a:t> of the lego models</a:t>
            </a:r>
            <a:endParaRPr sz="1700">
              <a:solidFill>
                <a:schemeClr val="lt2"/>
              </a:solidFill>
              <a:latin typeface="Roboto Serif"/>
              <a:ea typeface="Roboto Serif"/>
              <a:cs typeface="Roboto Serif"/>
              <a:sym typeface="Roboto Serif"/>
            </a:endParaRPr>
          </a:p>
          <a:p>
            <a:pPr indent="-328453" lvl="1" marL="9144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from 1.4 to 1.6</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Mesh on the table with the object silhouette</a:t>
            </a:r>
            <a:endParaRPr sz="1700">
              <a:solidFill>
                <a:schemeClr val="lt2"/>
              </a:solidFill>
              <a:latin typeface="Roboto Serif"/>
              <a:ea typeface="Roboto Serif"/>
              <a:cs typeface="Roboto Serif"/>
              <a:sym typeface="Roboto Serif"/>
            </a:endParaRPr>
          </a:p>
          <a:p>
            <a:pPr indent="-328453" lvl="0" marL="457200" rtl="0" algn="l">
              <a:spcBef>
                <a:spcPts val="0"/>
              </a:spcBef>
              <a:spcAft>
                <a:spcPts val="0"/>
              </a:spcAft>
              <a:buClr>
                <a:schemeClr val="lt2"/>
              </a:buClr>
              <a:buSzPct val="100000"/>
              <a:buFont typeface="Roboto Serif"/>
              <a:buChar char="●"/>
            </a:pPr>
            <a:r>
              <a:rPr lang="it" sz="1700">
                <a:solidFill>
                  <a:schemeClr val="lt2"/>
                </a:solidFill>
                <a:latin typeface="Roboto Serif"/>
                <a:ea typeface="Roboto Serif"/>
                <a:cs typeface="Roboto Serif"/>
                <a:sym typeface="Roboto Serif"/>
              </a:rPr>
              <a:t>Custom lego.world</a:t>
            </a:r>
            <a:endParaRPr sz="1700">
              <a:solidFill>
                <a:schemeClr val="lt2"/>
              </a:solidFill>
              <a:latin typeface="Roboto Serif"/>
              <a:ea typeface="Roboto Serif"/>
              <a:cs typeface="Roboto Serif"/>
              <a:sym typeface="Roboto Serif"/>
            </a:endParaRPr>
          </a:p>
        </p:txBody>
      </p:sp>
      <p:sp>
        <p:nvSpPr>
          <p:cNvPr id="103" name="Google Shape;103;p17"/>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04" name="Google Shape;104;p17"/>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05" name="Google Shape;105;p17"/>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 Environment</a:t>
            </a:r>
            <a:endParaRPr b="1">
              <a:solidFill>
                <a:schemeClr val="lt1"/>
              </a:solidFill>
            </a:endParaRPr>
          </a:p>
        </p:txBody>
      </p:sp>
      <p:sp>
        <p:nvSpPr>
          <p:cNvPr id="106" name="Google Shape;106;p17"/>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07" name="Google Shape;107;p17"/>
          <p:cNvPicPr preferRelativeResize="0"/>
          <p:nvPr/>
        </p:nvPicPr>
        <p:blipFill>
          <a:blip r:embed="rId4">
            <a:alphaModFix/>
          </a:blip>
          <a:stretch>
            <a:fillRect/>
          </a:stretch>
        </p:blipFill>
        <p:spPr>
          <a:xfrm>
            <a:off x="7721347" y="4253153"/>
            <a:ext cx="700500" cy="710697"/>
          </a:xfrm>
          <a:prstGeom prst="rect">
            <a:avLst/>
          </a:prstGeom>
          <a:noFill/>
          <a:ln>
            <a:noFill/>
          </a:ln>
        </p:spPr>
      </p:pic>
      <p:pic>
        <p:nvPicPr>
          <p:cNvPr id="108" name="Google Shape;108;p17"/>
          <p:cNvPicPr preferRelativeResize="0"/>
          <p:nvPr/>
        </p:nvPicPr>
        <p:blipFill rotWithShape="1">
          <a:blip r:embed="rId5">
            <a:alphaModFix/>
          </a:blip>
          <a:srcRect b="19546" l="40636" r="22793" t="16157"/>
          <a:stretch/>
        </p:blipFill>
        <p:spPr>
          <a:xfrm>
            <a:off x="6157575" y="1458675"/>
            <a:ext cx="2446322" cy="24531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18"/>
          <p:cNvSpPr txBox="1"/>
          <p:nvPr>
            <p:ph idx="1" type="subTitle"/>
          </p:nvPr>
        </p:nvSpPr>
        <p:spPr>
          <a:xfrm>
            <a:off x="526950" y="1846450"/>
            <a:ext cx="8456100" cy="28143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Generates the lego objects on the table</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Possibility to set position, orientation and distances between objects)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Capability to select the assignment number and also special features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Parameters:</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No parameter</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-a[assignment]		where [assignment] = {1, 2, 3, 4} (e.g. -a2)</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-s1 (beta)</a:t>
            </a:r>
            <a:endParaRPr sz="1700">
              <a:solidFill>
                <a:schemeClr val="lt2"/>
              </a:solidFill>
              <a:latin typeface="Roboto Serif"/>
              <a:ea typeface="Roboto Serif"/>
              <a:cs typeface="Roboto Serif"/>
              <a:sym typeface="Roboto Serif"/>
            </a:endParaRPr>
          </a:p>
          <a:p>
            <a:pPr indent="-336550" lvl="2" marL="13716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Wait for some external spawn commands (for testing)</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-s2</a:t>
            </a:r>
            <a:r>
              <a:rPr lang="it" sz="1700">
                <a:solidFill>
                  <a:schemeClr val="lt2"/>
                </a:solidFill>
                <a:latin typeface="Roboto Serif"/>
                <a:ea typeface="Roboto Serif"/>
                <a:cs typeface="Roboto Serif"/>
                <a:sym typeface="Roboto Serif"/>
              </a:rPr>
              <a:t> (beta)</a:t>
            </a:r>
            <a:endParaRPr sz="1700">
              <a:solidFill>
                <a:schemeClr val="lt2"/>
              </a:solidFill>
              <a:latin typeface="Roboto Serif"/>
              <a:ea typeface="Roboto Serif"/>
              <a:cs typeface="Roboto Serif"/>
              <a:sym typeface="Roboto Serif"/>
            </a:endParaRPr>
          </a:p>
          <a:p>
            <a:pPr indent="-336550" lvl="2" marL="13716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Spawns lego and removes them after a certain delay</a:t>
            </a:r>
            <a:endParaRPr sz="1700">
              <a:solidFill>
                <a:schemeClr val="lt2"/>
              </a:solidFill>
              <a:latin typeface="Roboto Serif"/>
              <a:ea typeface="Roboto Serif"/>
              <a:cs typeface="Roboto Serif"/>
              <a:sym typeface="Roboto Serif"/>
            </a:endParaRPr>
          </a:p>
          <a:p>
            <a:pPr indent="-336550" lvl="2" marL="13716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Used to take pictures</a:t>
            </a:r>
            <a:endParaRPr sz="1700">
              <a:solidFill>
                <a:schemeClr val="lt2"/>
              </a:solidFill>
              <a:latin typeface="Roboto Serif"/>
              <a:ea typeface="Roboto Serif"/>
              <a:cs typeface="Roboto Serif"/>
              <a:sym typeface="Roboto Serif"/>
            </a:endParaRPr>
          </a:p>
        </p:txBody>
      </p:sp>
      <p:sp>
        <p:nvSpPr>
          <p:cNvPr id="114" name="Google Shape;114;p18"/>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15" name="Google Shape;115;p18"/>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16" name="Google Shape;116;p18"/>
          <p:cNvSpPr txBox="1"/>
          <p:nvPr/>
        </p:nvSpPr>
        <p:spPr>
          <a:xfrm>
            <a:off x="526950" y="1230850"/>
            <a:ext cx="68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1.1 Spawn Lego</a:t>
            </a:r>
            <a:endParaRPr b="1" sz="2800">
              <a:solidFill>
                <a:schemeClr val="lt1"/>
              </a:solidFill>
            </a:endParaRPr>
          </a:p>
        </p:txBody>
      </p:sp>
      <p:sp>
        <p:nvSpPr>
          <p:cNvPr id="117" name="Google Shape;117;p18"/>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18" name="Google Shape;118;p18"/>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19"/>
          <p:cNvSpPr txBox="1"/>
          <p:nvPr>
            <p:ph idx="1" type="subTitle"/>
          </p:nvPr>
        </p:nvSpPr>
        <p:spPr>
          <a:xfrm>
            <a:off x="526950" y="1846450"/>
            <a:ext cx="7404300" cy="263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Communicates with the </a:t>
            </a:r>
            <a:r>
              <a:rPr b="1" lang="it" sz="1700">
                <a:solidFill>
                  <a:schemeClr val="lt2"/>
                </a:solidFill>
                <a:latin typeface="Roboto Serif"/>
                <a:ea typeface="Roboto Serif"/>
                <a:cs typeface="Roboto Serif"/>
                <a:sym typeface="Roboto Serif"/>
              </a:rPr>
              <a:t>vision </a:t>
            </a:r>
            <a:r>
              <a:rPr lang="it" sz="1700">
                <a:solidFill>
                  <a:schemeClr val="lt2"/>
                </a:solidFill>
                <a:latin typeface="Roboto Serif"/>
                <a:ea typeface="Roboto Serif"/>
                <a:cs typeface="Roboto Serif"/>
                <a:sym typeface="Roboto Serif"/>
              </a:rPr>
              <a:t>module</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vision publisher → planner subscriber</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Get info about the object detected through </a:t>
            </a:r>
            <a:r>
              <a:rPr b="1" i="1" lang="it" sz="1700">
                <a:solidFill>
                  <a:schemeClr val="lt2"/>
                </a:solidFill>
                <a:latin typeface="Roboto Serif"/>
                <a:ea typeface="Roboto Serif"/>
                <a:cs typeface="Roboto Serif"/>
                <a:sym typeface="Roboto Serif"/>
              </a:rPr>
              <a:t>legoFound.msg</a:t>
            </a:r>
            <a:r>
              <a:rPr lang="it" sz="1700">
                <a:solidFill>
                  <a:schemeClr val="lt2"/>
                </a:solidFill>
                <a:latin typeface="Roboto Serif"/>
                <a:ea typeface="Roboto Serif"/>
                <a:cs typeface="Roboto Serif"/>
                <a:sym typeface="Roboto Serif"/>
              </a:rPr>
              <a:t> </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(e.g. Coordinates, orientation, class)</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3 available commands from vision</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0 - No Command</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1 - Detect</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2 - Quit</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With a given class, it defines the final coordinates</a:t>
            </a:r>
            <a:endParaRPr sz="1700">
              <a:solidFill>
                <a:schemeClr val="lt2"/>
              </a:solidFill>
              <a:latin typeface="Roboto Serif"/>
              <a:ea typeface="Roboto Serif"/>
              <a:cs typeface="Roboto Serif"/>
              <a:sym typeface="Roboto Serif"/>
            </a:endParaRPr>
          </a:p>
        </p:txBody>
      </p:sp>
      <p:sp>
        <p:nvSpPr>
          <p:cNvPr id="124" name="Google Shape;124;p19"/>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25" name="Google Shape;125;p19"/>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26" name="Google Shape;126;p19"/>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2.1</a:t>
            </a:r>
            <a:r>
              <a:rPr b="1" lang="it" sz="2800">
                <a:solidFill>
                  <a:schemeClr val="lt1"/>
                </a:solidFill>
              </a:rPr>
              <a:t> Planner</a:t>
            </a:r>
            <a:endParaRPr b="1">
              <a:solidFill>
                <a:schemeClr val="lt1"/>
              </a:solidFill>
            </a:endParaRPr>
          </a:p>
        </p:txBody>
      </p:sp>
      <p:sp>
        <p:nvSpPr>
          <p:cNvPr id="127" name="Google Shape;127;p19"/>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28" name="Google Shape;128;p19"/>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0"/>
          <p:cNvSpPr txBox="1"/>
          <p:nvPr>
            <p:ph idx="1" type="subTitle"/>
          </p:nvPr>
        </p:nvSpPr>
        <p:spPr>
          <a:xfrm>
            <a:off x="526950" y="1846450"/>
            <a:ext cx="7541400" cy="24531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Communicates with the planner module</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planner publisher → Movement subscriber</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It receives the </a:t>
            </a:r>
            <a:r>
              <a:rPr b="1" i="1" lang="it" sz="1700">
                <a:solidFill>
                  <a:schemeClr val="lt2"/>
                </a:solidFill>
                <a:latin typeface="Roboto Serif"/>
                <a:ea typeface="Roboto Serif"/>
                <a:cs typeface="Roboto Serif"/>
                <a:sym typeface="Roboto Serif"/>
              </a:rPr>
              <a:t>legoTask.msg</a:t>
            </a:r>
            <a:r>
              <a:rPr lang="it" sz="1700">
                <a:solidFill>
                  <a:schemeClr val="lt2"/>
                </a:solidFill>
                <a:latin typeface="Roboto Serif"/>
                <a:ea typeface="Roboto Serif"/>
                <a:cs typeface="Roboto Serif"/>
                <a:sym typeface="Roboto Serif"/>
              </a:rPr>
              <a:t> from the Planner and gets the info about:</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command to execute without caring about the class</a:t>
            </a:r>
            <a:endParaRPr sz="1700">
              <a:solidFill>
                <a:schemeClr val="lt2"/>
              </a:solidFill>
              <a:latin typeface="Roboto Serif"/>
              <a:ea typeface="Roboto Serif"/>
              <a:cs typeface="Roboto Serif"/>
              <a:sym typeface="Roboto Serif"/>
            </a:endParaRPr>
          </a:p>
          <a:p>
            <a:pPr indent="-336550" lvl="2" marL="13716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most frequent is the 0: </a:t>
            </a:r>
            <a:r>
              <a:rPr i="1" lang="it" sz="1700">
                <a:solidFill>
                  <a:schemeClr val="lt2"/>
                </a:solidFill>
                <a:latin typeface="Roboto Serif"/>
                <a:ea typeface="Roboto Serif"/>
                <a:cs typeface="Roboto Serif"/>
                <a:sym typeface="Roboto Serif"/>
              </a:rPr>
              <a:t>catch_obj</a:t>
            </a:r>
            <a:endParaRPr i="1"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Initial coordinates</a:t>
            </a:r>
            <a:endParaRPr sz="1700">
              <a:solidFill>
                <a:schemeClr val="lt2"/>
              </a:solidFill>
              <a:latin typeface="Roboto Serif"/>
              <a:ea typeface="Roboto Serif"/>
              <a:cs typeface="Roboto Serif"/>
              <a:sym typeface="Roboto Serif"/>
            </a:endParaRPr>
          </a:p>
          <a:p>
            <a:pPr indent="-336550" lvl="1" marL="9144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Diameter gripping and the final object position [optional]</a:t>
            </a:r>
            <a:endParaRPr sz="1700">
              <a:solidFill>
                <a:schemeClr val="lt2"/>
              </a:solidFill>
              <a:latin typeface="Roboto Serif"/>
              <a:ea typeface="Roboto Serif"/>
              <a:cs typeface="Roboto Serif"/>
              <a:sym typeface="Roboto Serif"/>
            </a:endParaRPr>
          </a:p>
          <a:p>
            <a:pPr indent="-336550" lvl="0" marL="457200" rtl="0" algn="l">
              <a:spcBef>
                <a:spcPts val="0"/>
              </a:spcBef>
              <a:spcAft>
                <a:spcPts val="0"/>
              </a:spcAft>
              <a:buClr>
                <a:schemeClr val="lt2"/>
              </a:buClr>
              <a:buSzPts val="1700"/>
              <a:buFont typeface="Roboto Serif"/>
              <a:buChar char="●"/>
            </a:pPr>
            <a:r>
              <a:rPr lang="it" sz="1700">
                <a:solidFill>
                  <a:schemeClr val="lt2"/>
                </a:solidFill>
                <a:latin typeface="Roboto Serif"/>
                <a:ea typeface="Roboto Serif"/>
                <a:cs typeface="Roboto Serif"/>
                <a:sym typeface="Roboto Serif"/>
              </a:rPr>
              <a:t>Inside the movement.cpp there are basic instructions to move the UR5 robot referring to a library called </a:t>
            </a:r>
            <a:r>
              <a:rPr b="1" lang="it" sz="1700">
                <a:solidFill>
                  <a:schemeClr val="lt2"/>
                </a:solidFill>
                <a:latin typeface="Roboto Serif"/>
                <a:ea typeface="Roboto Serif"/>
                <a:cs typeface="Roboto Serif"/>
                <a:sym typeface="Roboto Serif"/>
              </a:rPr>
              <a:t>Kinetics</a:t>
            </a:r>
            <a:endParaRPr b="1" sz="1700">
              <a:solidFill>
                <a:schemeClr val="lt2"/>
              </a:solidFill>
              <a:latin typeface="Roboto Serif"/>
              <a:ea typeface="Roboto Serif"/>
              <a:cs typeface="Roboto Serif"/>
              <a:sym typeface="Roboto Serif"/>
            </a:endParaRPr>
          </a:p>
        </p:txBody>
      </p:sp>
      <p:sp>
        <p:nvSpPr>
          <p:cNvPr id="134" name="Google Shape;134;p20"/>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35" name="Google Shape;135;p20"/>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36" name="Google Shape;136;p20"/>
          <p:cNvSpPr txBox="1"/>
          <p:nvPr/>
        </p:nvSpPr>
        <p:spPr>
          <a:xfrm>
            <a:off x="526950" y="1230838"/>
            <a:ext cx="413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800">
                <a:solidFill>
                  <a:schemeClr val="lt1"/>
                </a:solidFill>
              </a:rPr>
              <a:t>2.2 Movement</a:t>
            </a:r>
            <a:endParaRPr b="1">
              <a:solidFill>
                <a:schemeClr val="lt1"/>
              </a:solidFill>
            </a:endParaRPr>
          </a:p>
        </p:txBody>
      </p:sp>
      <p:sp>
        <p:nvSpPr>
          <p:cNvPr id="137" name="Google Shape;137;p20"/>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38" name="Google Shape;138;p20"/>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1"/>
          <p:cNvSpPr txBox="1"/>
          <p:nvPr>
            <p:ph idx="1" type="subTitle"/>
          </p:nvPr>
        </p:nvSpPr>
        <p:spPr>
          <a:xfrm>
            <a:off x="526950" y="1846450"/>
            <a:ext cx="7541400" cy="24531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0 - No Command</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1 - Test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2 - Wait</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3 - Move</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4 - 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5 - Ungrasp</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6 - Default position</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7 - Fast catch</a:t>
            </a:r>
            <a:endParaRPr sz="1700">
              <a:solidFill>
                <a:schemeClr val="lt2"/>
              </a:solidFill>
              <a:latin typeface="Roboto Serif"/>
              <a:ea typeface="Roboto Serif"/>
              <a:cs typeface="Roboto Serif"/>
              <a:sym typeface="Roboto Serif"/>
            </a:endParaRPr>
          </a:p>
          <a:p>
            <a:pPr indent="0" lvl="0" marL="0" rtl="0" algn="l">
              <a:spcBef>
                <a:spcPts val="0"/>
              </a:spcBef>
              <a:spcAft>
                <a:spcPts val="0"/>
              </a:spcAft>
              <a:buNone/>
            </a:pPr>
            <a:r>
              <a:rPr lang="it" sz="1700">
                <a:solidFill>
                  <a:schemeClr val="lt2"/>
                </a:solidFill>
                <a:latin typeface="Roboto Serif"/>
                <a:ea typeface="Roboto Serif"/>
                <a:cs typeface="Roboto Serif"/>
                <a:sym typeface="Roboto Serif"/>
              </a:rPr>
              <a:t>8 - Catch</a:t>
            </a:r>
            <a:endParaRPr sz="1700">
              <a:solidFill>
                <a:schemeClr val="lt2"/>
              </a:solidFill>
              <a:latin typeface="Roboto Serif"/>
              <a:ea typeface="Roboto Serif"/>
              <a:cs typeface="Roboto Serif"/>
              <a:sym typeface="Roboto Serif"/>
            </a:endParaRPr>
          </a:p>
        </p:txBody>
      </p:sp>
      <p:sp>
        <p:nvSpPr>
          <p:cNvPr id="144" name="Google Shape;144;p21"/>
          <p:cNvSpPr txBox="1"/>
          <p:nvPr>
            <p:ph idx="12" type="sldNum"/>
          </p:nvPr>
        </p:nvSpPr>
        <p:spPr>
          <a:xfrm>
            <a:off x="8320623" y="4533627"/>
            <a:ext cx="700500" cy="5232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sz="1800">
                <a:solidFill>
                  <a:schemeClr val="lt1"/>
                </a:solidFill>
              </a:rPr>
              <a:t>‹#›</a:t>
            </a:fld>
            <a:endParaRPr sz="1800">
              <a:solidFill>
                <a:schemeClr val="lt1"/>
              </a:solidFill>
            </a:endParaRPr>
          </a:p>
        </p:txBody>
      </p:sp>
      <p:sp>
        <p:nvSpPr>
          <p:cNvPr id="145" name="Google Shape;145;p21"/>
          <p:cNvSpPr/>
          <p:nvPr/>
        </p:nvSpPr>
        <p:spPr>
          <a:xfrm>
            <a:off x="526938" y="436825"/>
            <a:ext cx="8090131" cy="7466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Oswald"/>
              </a:rPr>
              <a:t>Fundamentals of Robotics project</a:t>
            </a:r>
          </a:p>
        </p:txBody>
      </p:sp>
      <p:sp>
        <p:nvSpPr>
          <p:cNvPr id="146" name="Google Shape;146;p21"/>
          <p:cNvSpPr txBox="1"/>
          <p:nvPr/>
        </p:nvSpPr>
        <p:spPr>
          <a:xfrm>
            <a:off x="526950" y="1230850"/>
            <a:ext cx="6813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2300">
                <a:solidFill>
                  <a:schemeClr val="lt1"/>
                </a:solidFill>
              </a:rPr>
              <a:t>Movement commands from the planner module</a:t>
            </a:r>
            <a:endParaRPr b="1" sz="2300">
              <a:solidFill>
                <a:schemeClr val="lt1"/>
              </a:solidFill>
            </a:endParaRPr>
          </a:p>
        </p:txBody>
      </p:sp>
      <p:sp>
        <p:nvSpPr>
          <p:cNvPr id="147" name="Google Shape;147;p21"/>
          <p:cNvSpPr txBox="1"/>
          <p:nvPr/>
        </p:nvSpPr>
        <p:spPr>
          <a:xfrm>
            <a:off x="4739350" y="4346900"/>
            <a:ext cx="29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2200">
                <a:solidFill>
                  <a:schemeClr val="lt1"/>
                </a:solidFill>
                <a:latin typeface="Merriweather"/>
                <a:ea typeface="Merriweather"/>
                <a:cs typeface="Merriweather"/>
                <a:sym typeface="Merriweather"/>
              </a:rPr>
              <a:t>University of Trento</a:t>
            </a:r>
            <a:endParaRPr sz="800">
              <a:solidFill>
                <a:schemeClr val="lt1"/>
              </a:solidFill>
              <a:latin typeface="Merriweather"/>
              <a:ea typeface="Merriweather"/>
              <a:cs typeface="Merriweather"/>
              <a:sym typeface="Merriweather"/>
            </a:endParaRPr>
          </a:p>
        </p:txBody>
      </p:sp>
      <p:pic>
        <p:nvPicPr>
          <p:cNvPr id="148" name="Google Shape;148;p21"/>
          <p:cNvPicPr preferRelativeResize="0"/>
          <p:nvPr/>
        </p:nvPicPr>
        <p:blipFill>
          <a:blip r:embed="rId4">
            <a:alphaModFix/>
          </a:blip>
          <a:stretch>
            <a:fillRect/>
          </a:stretch>
        </p:blipFill>
        <p:spPr>
          <a:xfrm>
            <a:off x="7721347" y="4253153"/>
            <a:ext cx="700500" cy="7106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