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erif"/>
      <p:regular r:id="rId28"/>
      <p:bold r:id="rId29"/>
      <p:italic r:id="rId30"/>
      <p:boldItalic r:id="rId31"/>
    </p:embeddedFont>
    <p:embeddedFont>
      <p:font typeface="Source Code Pro"/>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erif-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erif-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erif-boldItalic.fntdata"/><Relationship Id="rId30" Type="http://schemas.openxmlformats.org/officeDocument/2006/relationships/font" Target="fonts/RobotoSerif-italic.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1456744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1456744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1456744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1456744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1456744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1456744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1456744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1456744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153f895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153f895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17e02b84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17e02b84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17e02b84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17e02b84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17e02b84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17e02b84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1456744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1456744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1456744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1456744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0abf49da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0abf49da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1456744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1456744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1456744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1456744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153f895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153f895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0abf49d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0abf49d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0abf49d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0abf49d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0abf49d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0abf49d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1456744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1456744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7e02b8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7e02b8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0abf49da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0abf49da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145674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145674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5900" y="2555775"/>
            <a:ext cx="4451700" cy="15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Authors: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Conti Filippo [218297]</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Gianuzzi Nicola [209309] </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Meneghin Mattia [210561]</a:t>
            </a:r>
            <a:endParaRPr sz="1700">
              <a:solidFill>
                <a:schemeClr val="lt2"/>
              </a:solidFill>
              <a:latin typeface="Roboto Serif"/>
              <a:ea typeface="Roboto Serif"/>
              <a:cs typeface="Roboto Serif"/>
              <a:sym typeface="Roboto Serif"/>
            </a:endParaRPr>
          </a:p>
        </p:txBody>
      </p:sp>
      <p:sp>
        <p:nvSpPr>
          <p:cNvPr id="55" name="Google Shape;55;p1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56" name="Google Shape;56;p1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57" name="Google Shape;57;p13"/>
          <p:cNvSpPr txBox="1"/>
          <p:nvPr/>
        </p:nvSpPr>
        <p:spPr>
          <a:xfrm>
            <a:off x="435900" y="1902100"/>
            <a:ext cx="182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Group K</a:t>
            </a:r>
            <a:endParaRPr b="1">
              <a:solidFill>
                <a:schemeClr val="lt1"/>
              </a:solidFill>
            </a:endParaRPr>
          </a:p>
        </p:txBody>
      </p:sp>
      <p:sp>
        <p:nvSpPr>
          <p:cNvPr id="58" name="Google Shape;58;p1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59" name="Google Shape;59;p1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60" name="Google Shape;60;p13"/>
          <p:cNvPicPr preferRelativeResize="0"/>
          <p:nvPr/>
        </p:nvPicPr>
        <p:blipFill rotWithShape="1">
          <a:blip r:embed="rId5">
            <a:alphaModFix/>
          </a:blip>
          <a:srcRect b="31417" l="20481" r="21181" t="0"/>
          <a:stretch/>
        </p:blipFill>
        <p:spPr>
          <a:xfrm>
            <a:off x="4887600" y="1548275"/>
            <a:ext cx="3394962" cy="22616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2"/>
          <p:cNvSpPr txBox="1"/>
          <p:nvPr>
            <p:ph idx="1" type="subTitle"/>
          </p:nvPr>
        </p:nvSpPr>
        <p:spPr>
          <a:xfrm>
            <a:off x="526950" y="1846450"/>
            <a:ext cx="7541400" cy="245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0 - No Command				Security system commands:</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1 - Test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2 - Wait							9 - Handshake</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3 - Move						10 - Auth key</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4 - 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5 - Ungrasp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6 - Default position</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7 - Fast catch</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8 - Catch</a:t>
            </a:r>
            <a:endParaRPr sz="1700">
              <a:solidFill>
                <a:schemeClr val="lt2"/>
              </a:solidFill>
              <a:latin typeface="Roboto Serif"/>
              <a:ea typeface="Roboto Serif"/>
              <a:cs typeface="Roboto Serif"/>
              <a:sym typeface="Roboto Serif"/>
            </a:endParaRPr>
          </a:p>
        </p:txBody>
      </p:sp>
      <p:sp>
        <p:nvSpPr>
          <p:cNvPr id="158" name="Google Shape;158;p2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59" name="Google Shape;159;p2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60" name="Google Shape;160;p22"/>
          <p:cNvSpPr txBox="1"/>
          <p:nvPr/>
        </p:nvSpPr>
        <p:spPr>
          <a:xfrm>
            <a:off x="526950" y="1230850"/>
            <a:ext cx="7743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300">
                <a:solidFill>
                  <a:schemeClr val="lt1"/>
                </a:solidFill>
              </a:rPr>
              <a:t>2.2 Movement commands from the planner module</a:t>
            </a:r>
            <a:endParaRPr b="1" sz="2300">
              <a:solidFill>
                <a:schemeClr val="lt1"/>
              </a:solidFill>
            </a:endParaRPr>
          </a:p>
        </p:txBody>
      </p:sp>
      <p:sp>
        <p:nvSpPr>
          <p:cNvPr id="161" name="Google Shape;161;p2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62" name="Google Shape;162;p22"/>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63" name="Google Shape;163;p22"/>
          <p:cNvPicPr preferRelativeResize="0"/>
          <p:nvPr/>
        </p:nvPicPr>
        <p:blipFill>
          <a:blip r:embed="rId5">
            <a:alphaModFix/>
          </a:blip>
          <a:stretch>
            <a:fillRect/>
          </a:stretch>
        </p:blipFill>
        <p:spPr>
          <a:xfrm>
            <a:off x="6630700" y="2466538"/>
            <a:ext cx="1183475" cy="118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3"/>
          <p:cNvSpPr txBox="1"/>
          <p:nvPr>
            <p:ph idx="1" type="subTitle"/>
          </p:nvPr>
        </p:nvSpPr>
        <p:spPr>
          <a:xfrm>
            <a:off x="3453725" y="1564263"/>
            <a:ext cx="5133300" cy="2277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Kinetics is the library that contains all the primitive instructions in order to calculate </a:t>
            </a:r>
            <a:r>
              <a:rPr i="1" lang="it" sz="1600">
                <a:solidFill>
                  <a:schemeClr val="lt2"/>
                </a:solidFill>
                <a:latin typeface="Roboto Serif"/>
                <a:ea typeface="Roboto Serif"/>
                <a:cs typeface="Roboto Serif"/>
                <a:sym typeface="Roboto Serif"/>
              </a:rPr>
              <a:t>angles</a:t>
            </a:r>
            <a:r>
              <a:rPr lang="it" sz="1600">
                <a:solidFill>
                  <a:schemeClr val="lt2"/>
                </a:solidFill>
                <a:latin typeface="Roboto Serif"/>
                <a:ea typeface="Roboto Serif"/>
                <a:cs typeface="Roboto Serif"/>
                <a:sym typeface="Roboto Serif"/>
              </a:rPr>
              <a:t>, </a:t>
            </a:r>
            <a:r>
              <a:rPr i="1" lang="it" sz="1600">
                <a:solidFill>
                  <a:schemeClr val="lt2"/>
                </a:solidFill>
                <a:latin typeface="Roboto Serif"/>
                <a:ea typeface="Roboto Serif"/>
                <a:cs typeface="Roboto Serif"/>
                <a:sym typeface="Roboto Serif"/>
              </a:rPr>
              <a:t>spatial displacement</a:t>
            </a:r>
            <a:r>
              <a:rPr lang="it" sz="1600">
                <a:solidFill>
                  <a:schemeClr val="lt2"/>
                </a:solidFill>
                <a:latin typeface="Roboto Serif"/>
                <a:ea typeface="Roboto Serif"/>
                <a:cs typeface="Roboto Serif"/>
                <a:sym typeface="Roboto Serif"/>
              </a:rPr>
              <a:t>, </a:t>
            </a:r>
            <a:r>
              <a:rPr i="1" lang="it" sz="1600">
                <a:solidFill>
                  <a:schemeClr val="lt2"/>
                </a:solidFill>
                <a:latin typeface="Roboto Serif"/>
                <a:ea typeface="Roboto Serif"/>
                <a:cs typeface="Roboto Serif"/>
                <a:sym typeface="Roboto Serif"/>
              </a:rPr>
              <a:t>matrix</a:t>
            </a:r>
            <a:r>
              <a:rPr lang="it" sz="1600">
                <a:solidFill>
                  <a:schemeClr val="lt2"/>
                </a:solidFill>
                <a:latin typeface="Roboto Serif"/>
                <a:ea typeface="Roboto Serif"/>
                <a:cs typeface="Roboto Serif"/>
                <a:sym typeface="Roboto Serif"/>
              </a:rPr>
              <a:t> and </a:t>
            </a:r>
            <a:r>
              <a:rPr lang="it" sz="1600">
                <a:solidFill>
                  <a:schemeClr val="lt2"/>
                </a:solidFill>
                <a:latin typeface="Roboto Serif"/>
                <a:ea typeface="Roboto Serif"/>
                <a:cs typeface="Roboto Serif"/>
                <a:sym typeface="Roboto Serif"/>
              </a:rPr>
              <a:t>all the </a:t>
            </a:r>
            <a:r>
              <a:rPr i="1" lang="it" sz="1600">
                <a:solidFill>
                  <a:schemeClr val="lt2"/>
                </a:solidFill>
                <a:latin typeface="Roboto Serif"/>
                <a:ea typeface="Roboto Serif"/>
                <a:cs typeface="Roboto Serif"/>
                <a:sym typeface="Roboto Serif"/>
              </a:rPr>
              <a:t>mathematical functions</a:t>
            </a:r>
            <a:r>
              <a:rPr lang="it" sz="1600">
                <a:solidFill>
                  <a:schemeClr val="lt2"/>
                </a:solidFill>
                <a:latin typeface="Roboto Serif"/>
                <a:ea typeface="Roboto Serif"/>
                <a:cs typeface="Roboto Serif"/>
                <a:sym typeface="Roboto Serif"/>
              </a:rPr>
              <a:t> related.</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includes the necessary classes and functions for dense matrix operations, it provides a wide range of functionalities, including matrix algebraic operations.</a:t>
            </a:r>
            <a:endParaRPr sz="1600">
              <a:solidFill>
                <a:schemeClr val="lt2"/>
              </a:solidFill>
              <a:latin typeface="Roboto Serif"/>
              <a:ea typeface="Roboto Serif"/>
              <a:cs typeface="Roboto Serif"/>
              <a:sym typeface="Roboto Serif"/>
            </a:endParaRPr>
          </a:p>
        </p:txBody>
      </p:sp>
      <p:sp>
        <p:nvSpPr>
          <p:cNvPr id="169" name="Google Shape;169;p2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70" name="Google Shape;170;p2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71" name="Google Shape;171;p23"/>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2.3 Kinetics</a:t>
            </a:r>
            <a:endParaRPr b="1" sz="2800">
              <a:solidFill>
                <a:schemeClr val="lt1"/>
              </a:solidFill>
            </a:endParaRPr>
          </a:p>
        </p:txBody>
      </p:sp>
      <p:sp>
        <p:nvSpPr>
          <p:cNvPr id="172" name="Google Shape;172;p2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73" name="Google Shape;173;p2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74" name="Google Shape;174;p23"/>
          <p:cNvPicPr preferRelativeResize="0"/>
          <p:nvPr/>
        </p:nvPicPr>
        <p:blipFill>
          <a:blip r:embed="rId5">
            <a:alphaModFix/>
          </a:blip>
          <a:stretch>
            <a:fillRect/>
          </a:stretch>
        </p:blipFill>
        <p:spPr>
          <a:xfrm>
            <a:off x="668300" y="2350550"/>
            <a:ext cx="2094700" cy="167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4"/>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allows you to choose the operating mode</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Since the communication between two different modules is done through messages with a certain </a:t>
            </a:r>
            <a:r>
              <a:rPr i="1" lang="it" sz="1600">
                <a:solidFill>
                  <a:schemeClr val="lt2"/>
                </a:solidFill>
                <a:latin typeface="Roboto Serif"/>
                <a:ea typeface="Roboto Serif"/>
                <a:cs typeface="Roboto Serif"/>
                <a:sym typeface="Roboto Serif"/>
              </a:rPr>
              <a:t>command IDs</a:t>
            </a:r>
            <a:r>
              <a:rPr lang="it" sz="1600">
                <a:solidFill>
                  <a:schemeClr val="lt2"/>
                </a:solidFill>
                <a:latin typeface="Roboto Serif"/>
                <a:ea typeface="Roboto Serif"/>
                <a:cs typeface="Roboto Serif"/>
                <a:sym typeface="Roboto Serif"/>
              </a:rPr>
              <a:t>, each of these is defined in order to give back a variable called </a:t>
            </a:r>
            <a:r>
              <a:rPr b="1" lang="it" sz="1600">
                <a:solidFill>
                  <a:schemeClr val="lt2"/>
                </a:solidFill>
                <a:latin typeface="Roboto Serif"/>
                <a:ea typeface="Roboto Serif"/>
                <a:cs typeface="Roboto Serif"/>
                <a:sym typeface="Roboto Serif"/>
              </a:rPr>
              <a:t>send_ack</a:t>
            </a:r>
            <a:r>
              <a:rPr lang="it" sz="1600">
                <a:solidFill>
                  <a:schemeClr val="lt2"/>
                </a:solidFill>
                <a:latin typeface="Roboto Serif"/>
                <a:ea typeface="Roboto Serif"/>
                <a:cs typeface="Roboto Serif"/>
                <a:sym typeface="Roboto Serif"/>
              </a:rPr>
              <a:t>.</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If you want an execution results back to the </a:t>
            </a:r>
            <a:r>
              <a:rPr i="1" lang="it" sz="1600">
                <a:solidFill>
                  <a:schemeClr val="lt2"/>
                </a:solidFill>
                <a:latin typeface="Roboto Serif"/>
                <a:ea typeface="Roboto Serif"/>
                <a:cs typeface="Roboto Serif"/>
                <a:sym typeface="Roboto Serif"/>
              </a:rPr>
              <a:t>caller module</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send_ack must be equal to </a:t>
            </a:r>
            <a:r>
              <a:rPr b="1" lang="it" sz="1600">
                <a:solidFill>
                  <a:srgbClr val="00FF00"/>
                </a:solidFill>
                <a:latin typeface="Roboto Serif"/>
                <a:ea typeface="Roboto Serif"/>
                <a:cs typeface="Roboto Serif"/>
                <a:sym typeface="Roboto Serif"/>
              </a:rPr>
              <a:t>1</a:t>
            </a:r>
            <a:r>
              <a:rPr lang="it" sz="1600">
                <a:solidFill>
                  <a:schemeClr val="lt2"/>
                </a:solidFill>
                <a:latin typeface="Roboto Serif"/>
                <a:ea typeface="Roboto Serif"/>
                <a:cs typeface="Roboto Serif"/>
                <a:sym typeface="Roboto Serif"/>
              </a:rPr>
              <a:t>. </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enforces the </a:t>
            </a:r>
            <a:r>
              <a:rPr i="1" lang="it" sz="1600">
                <a:solidFill>
                  <a:schemeClr val="lt2"/>
                </a:solidFill>
                <a:latin typeface="Roboto Serif"/>
                <a:ea typeface="Roboto Serif"/>
                <a:cs typeface="Roboto Serif"/>
                <a:sym typeface="Roboto Serif"/>
              </a:rPr>
              <a:t>called module</a:t>
            </a:r>
            <a:r>
              <a:rPr lang="it" sz="1600">
                <a:solidFill>
                  <a:schemeClr val="lt2"/>
                </a:solidFill>
                <a:latin typeface="Roboto Serif"/>
                <a:ea typeface="Roboto Serif"/>
                <a:cs typeface="Roboto Serif"/>
                <a:sym typeface="Roboto Serif"/>
              </a:rPr>
              <a:t> to complete the requested command and </a:t>
            </a:r>
            <a:r>
              <a:rPr b="1" lang="it" sz="1600">
                <a:solidFill>
                  <a:schemeClr val="lt2"/>
                </a:solidFill>
                <a:latin typeface="Roboto Serif"/>
                <a:ea typeface="Roboto Serif"/>
                <a:cs typeface="Roboto Serif"/>
                <a:sym typeface="Roboto Serif"/>
              </a:rPr>
              <a:t>send back</a:t>
            </a:r>
            <a:r>
              <a:rPr lang="it" sz="1600">
                <a:solidFill>
                  <a:schemeClr val="lt2"/>
                </a:solidFill>
                <a:latin typeface="Roboto Serif"/>
                <a:ea typeface="Roboto Serif"/>
                <a:cs typeface="Roboto Serif"/>
                <a:sym typeface="Roboto Serif"/>
              </a:rPr>
              <a:t> the results via event message. </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If you just need the execution without caring about its completions,</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leave "send_ack" equal to </a:t>
            </a:r>
            <a:r>
              <a:rPr b="1" lang="it" sz="1600">
                <a:solidFill>
                  <a:srgbClr val="FF0000"/>
                </a:solidFill>
                <a:latin typeface="Roboto Serif"/>
                <a:ea typeface="Roboto Serif"/>
                <a:cs typeface="Roboto Serif"/>
                <a:sym typeface="Roboto Serif"/>
              </a:rPr>
              <a:t>0</a:t>
            </a:r>
            <a:endParaRPr b="1" sz="1600">
              <a:solidFill>
                <a:srgbClr val="FF0000"/>
              </a:solidFill>
              <a:latin typeface="Roboto Serif"/>
              <a:ea typeface="Roboto Serif"/>
              <a:cs typeface="Roboto Serif"/>
              <a:sym typeface="Roboto Serif"/>
            </a:endParaRPr>
          </a:p>
        </p:txBody>
      </p:sp>
      <p:sp>
        <p:nvSpPr>
          <p:cNvPr id="180" name="Google Shape;180;p2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81" name="Google Shape;181;p2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82" name="Google Shape;182;p24"/>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2.4 Acknowledgement system</a:t>
            </a:r>
            <a:endParaRPr b="1" sz="2800">
              <a:solidFill>
                <a:schemeClr val="lt1"/>
              </a:solidFill>
            </a:endParaRPr>
          </a:p>
        </p:txBody>
      </p:sp>
      <p:sp>
        <p:nvSpPr>
          <p:cNvPr id="183" name="Google Shape;183;p2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84" name="Google Shape;184;p2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90" name="Google Shape;190;p2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91" name="Google Shape;191;p25"/>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2.4 Acknowledgement system flow</a:t>
            </a:r>
            <a:endParaRPr b="1" sz="2800">
              <a:solidFill>
                <a:schemeClr val="lt1"/>
              </a:solidFill>
            </a:endParaRPr>
          </a:p>
        </p:txBody>
      </p:sp>
      <p:sp>
        <p:nvSpPr>
          <p:cNvPr id="192" name="Google Shape;192;p2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93" name="Google Shape;193;p25"/>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94" name="Google Shape;194;p25"/>
          <p:cNvPicPr preferRelativeResize="0"/>
          <p:nvPr/>
        </p:nvPicPr>
        <p:blipFill>
          <a:blip r:embed="rId5">
            <a:alphaModFix/>
          </a:blip>
          <a:stretch>
            <a:fillRect/>
          </a:stretch>
        </p:blipFill>
        <p:spPr>
          <a:xfrm>
            <a:off x="910725" y="1922650"/>
            <a:ext cx="6592779" cy="234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00" name="Google Shape;200;p2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01" name="Google Shape;201;p26"/>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2.5 Secure communication system</a:t>
            </a:r>
            <a:endParaRPr b="1" sz="2800">
              <a:solidFill>
                <a:schemeClr val="lt1"/>
              </a:solidFill>
            </a:endParaRPr>
          </a:p>
        </p:txBody>
      </p:sp>
      <p:sp>
        <p:nvSpPr>
          <p:cNvPr id="202" name="Google Shape;202;p2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03" name="Google Shape;203;p26"/>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204" name="Google Shape;204;p26"/>
          <p:cNvSpPr txBox="1"/>
          <p:nvPr/>
        </p:nvSpPr>
        <p:spPr>
          <a:xfrm>
            <a:off x="617275" y="1840975"/>
            <a:ext cx="493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The planner can be rosrun with the -s parameter which enables the authorization </a:t>
            </a:r>
            <a:r>
              <a:rPr lang="it" sz="1600">
                <a:solidFill>
                  <a:schemeClr val="lt2"/>
                </a:solidFill>
                <a:latin typeface="Roboto Serif"/>
                <a:ea typeface="Roboto Serif"/>
                <a:cs typeface="Roboto Serif"/>
                <a:sym typeface="Roboto Serif"/>
              </a:rPr>
              <a:t>system: In the first time will be an handshake procedure where the planner and the module share their keys in a encoded channel. One ready, this system prevents to send commands to the movement module without a valid authorization code that changes over the time.</a:t>
            </a:r>
            <a:endParaRPr sz="1600">
              <a:solidFill>
                <a:schemeClr val="lt2"/>
              </a:solidFill>
              <a:latin typeface="Roboto Serif"/>
              <a:ea typeface="Roboto Serif"/>
              <a:cs typeface="Roboto Serif"/>
              <a:sym typeface="Roboto Serif"/>
            </a:endParaRPr>
          </a:p>
        </p:txBody>
      </p:sp>
      <p:pic>
        <p:nvPicPr>
          <p:cNvPr id="205" name="Google Shape;205;p26"/>
          <p:cNvPicPr preferRelativeResize="0"/>
          <p:nvPr/>
        </p:nvPicPr>
        <p:blipFill>
          <a:blip r:embed="rId5">
            <a:alphaModFix/>
          </a:blip>
          <a:stretch>
            <a:fillRect/>
          </a:stretch>
        </p:blipFill>
        <p:spPr>
          <a:xfrm>
            <a:off x="6761499" y="1840975"/>
            <a:ext cx="1434875" cy="1615850"/>
          </a:xfrm>
          <a:prstGeom prst="rect">
            <a:avLst/>
          </a:prstGeom>
          <a:noFill/>
          <a:ln>
            <a:noFill/>
          </a:ln>
        </p:spPr>
      </p:pic>
      <p:pic>
        <p:nvPicPr>
          <p:cNvPr id="206" name="Google Shape;206;p26"/>
          <p:cNvPicPr preferRelativeResize="0"/>
          <p:nvPr/>
        </p:nvPicPr>
        <p:blipFill>
          <a:blip r:embed="rId6">
            <a:alphaModFix/>
          </a:blip>
          <a:stretch>
            <a:fillRect/>
          </a:stretch>
        </p:blipFill>
        <p:spPr>
          <a:xfrm>
            <a:off x="5955625" y="2061763"/>
            <a:ext cx="1604650" cy="180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12" name="Google Shape;212;p2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13" name="Google Shape;213;p27"/>
          <p:cNvSpPr txBox="1"/>
          <p:nvPr/>
        </p:nvSpPr>
        <p:spPr>
          <a:xfrm>
            <a:off x="526950" y="1230850"/>
            <a:ext cx="809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lt1"/>
                </a:solidFill>
              </a:rPr>
              <a:t>2.5 Secure communication system diagram: Handshake part 1</a:t>
            </a:r>
            <a:endParaRPr b="1" sz="1800">
              <a:solidFill>
                <a:schemeClr val="lt1"/>
              </a:solidFill>
            </a:endParaRPr>
          </a:p>
        </p:txBody>
      </p:sp>
      <p:sp>
        <p:nvSpPr>
          <p:cNvPr id="214" name="Google Shape;214;p2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15" name="Google Shape;215;p2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16" name="Google Shape;216;p27"/>
          <p:cNvPicPr preferRelativeResize="0"/>
          <p:nvPr/>
        </p:nvPicPr>
        <p:blipFill>
          <a:blip r:embed="rId5">
            <a:alphaModFix/>
          </a:blip>
          <a:stretch>
            <a:fillRect/>
          </a:stretch>
        </p:blipFill>
        <p:spPr>
          <a:xfrm>
            <a:off x="1057825" y="1892174"/>
            <a:ext cx="5992300" cy="225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22" name="Google Shape;222;p2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23" name="Google Shape;223;p28"/>
          <p:cNvSpPr txBox="1"/>
          <p:nvPr/>
        </p:nvSpPr>
        <p:spPr>
          <a:xfrm>
            <a:off x="526950" y="1230850"/>
            <a:ext cx="809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lt1"/>
                </a:solidFill>
              </a:rPr>
              <a:t>2.5 Secure communication system diagram: Handshake part 2</a:t>
            </a:r>
            <a:endParaRPr b="1" sz="1800">
              <a:solidFill>
                <a:schemeClr val="lt1"/>
              </a:solidFill>
            </a:endParaRPr>
          </a:p>
        </p:txBody>
      </p:sp>
      <p:sp>
        <p:nvSpPr>
          <p:cNvPr id="224" name="Google Shape;224;p2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25" name="Google Shape;225;p28"/>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26" name="Google Shape;226;p28"/>
          <p:cNvPicPr preferRelativeResize="0"/>
          <p:nvPr/>
        </p:nvPicPr>
        <p:blipFill>
          <a:blip r:embed="rId5">
            <a:alphaModFix/>
          </a:blip>
          <a:stretch>
            <a:fillRect/>
          </a:stretch>
        </p:blipFill>
        <p:spPr>
          <a:xfrm>
            <a:off x="998650" y="1844950"/>
            <a:ext cx="6288169" cy="234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32" name="Google Shape;232;p2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33" name="Google Shape;233;p29"/>
          <p:cNvSpPr txBox="1"/>
          <p:nvPr/>
        </p:nvSpPr>
        <p:spPr>
          <a:xfrm>
            <a:off x="526950" y="1230850"/>
            <a:ext cx="809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solidFill>
                  <a:schemeClr val="lt1"/>
                </a:solidFill>
              </a:rPr>
              <a:t>2.5 Secure communication system diagram: On work</a:t>
            </a:r>
            <a:endParaRPr b="1" sz="1800">
              <a:solidFill>
                <a:schemeClr val="lt1"/>
              </a:solidFill>
            </a:endParaRPr>
          </a:p>
        </p:txBody>
      </p:sp>
      <p:sp>
        <p:nvSpPr>
          <p:cNvPr id="234" name="Google Shape;234;p2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35" name="Google Shape;235;p2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36" name="Google Shape;236;p29"/>
          <p:cNvPicPr preferRelativeResize="0"/>
          <p:nvPr/>
        </p:nvPicPr>
        <p:blipFill>
          <a:blip r:embed="rId5">
            <a:alphaModFix/>
          </a:blip>
          <a:stretch>
            <a:fillRect/>
          </a:stretch>
        </p:blipFill>
        <p:spPr>
          <a:xfrm>
            <a:off x="954700" y="1844950"/>
            <a:ext cx="6353952" cy="234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30"/>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In charge of practice the deep learning to create an “artificial neural network” that can learn and make intelligent decisions on its own</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goal is to make ZED-Camera able to recognize the 11 different models (legos) starting from a dataset (pool of ~2500 images).</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Tool used:</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MakeSense AI</a:t>
            </a:r>
            <a:r>
              <a:rPr lang="it" sz="1600">
                <a:solidFill>
                  <a:schemeClr val="lt2"/>
                </a:solidFill>
                <a:latin typeface="Roboto Serif"/>
                <a:ea typeface="Roboto Serif"/>
                <a:cs typeface="Roboto Serif"/>
                <a:sym typeface="Roboto Serif"/>
              </a:rPr>
              <a:t>					Get annotations</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Roboflow</a:t>
            </a:r>
            <a:r>
              <a:rPr lang="it" sz="1600">
                <a:solidFill>
                  <a:schemeClr val="lt2"/>
                </a:solidFill>
                <a:latin typeface="Roboto Serif"/>
                <a:ea typeface="Roboto Serif"/>
                <a:cs typeface="Roboto Serif"/>
                <a:sym typeface="Roboto Serif"/>
              </a:rPr>
              <a:t>						Create and refine the dataset</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Yolov5</a:t>
            </a:r>
            <a:r>
              <a:rPr lang="it" sz="1600">
                <a:solidFill>
                  <a:schemeClr val="lt2"/>
                </a:solidFill>
                <a:latin typeface="Roboto Serif"/>
                <a:ea typeface="Roboto Serif"/>
                <a:cs typeface="Roboto Serif"/>
                <a:sym typeface="Roboto Serif"/>
              </a:rPr>
              <a:t> (Ultralytics) in Colab		Train</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Pythorch</a:t>
            </a:r>
            <a:r>
              <a:rPr lang="it" sz="1600">
                <a:solidFill>
                  <a:schemeClr val="lt2"/>
                </a:solidFill>
                <a:latin typeface="Roboto Serif"/>
                <a:ea typeface="Roboto Serif"/>
                <a:cs typeface="Roboto Serif"/>
                <a:sym typeface="Roboto Serif"/>
              </a:rPr>
              <a:t>						Test in practice</a:t>
            </a:r>
            <a:endParaRPr sz="1600">
              <a:solidFill>
                <a:schemeClr val="lt2"/>
              </a:solidFill>
              <a:latin typeface="Roboto Serif"/>
              <a:ea typeface="Roboto Serif"/>
              <a:cs typeface="Roboto Serif"/>
              <a:sym typeface="Roboto Serif"/>
            </a:endParaRPr>
          </a:p>
        </p:txBody>
      </p:sp>
      <p:sp>
        <p:nvSpPr>
          <p:cNvPr id="242" name="Google Shape;242;p3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43" name="Google Shape;243;p3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44" name="Google Shape;244;p30"/>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3 Vision</a:t>
            </a:r>
            <a:endParaRPr b="1" sz="2800">
              <a:solidFill>
                <a:schemeClr val="lt1"/>
              </a:solidFill>
            </a:endParaRPr>
          </a:p>
        </p:txBody>
      </p:sp>
      <p:sp>
        <p:nvSpPr>
          <p:cNvPr id="245" name="Google Shape;245;p3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46" name="Google Shape;246;p3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52" name="Google Shape;252;p3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53" name="Google Shape;253;p31"/>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3 Vision Results</a:t>
            </a:r>
            <a:endParaRPr b="1" sz="2800">
              <a:solidFill>
                <a:schemeClr val="lt1"/>
              </a:solidFill>
            </a:endParaRPr>
          </a:p>
        </p:txBody>
      </p:sp>
      <p:sp>
        <p:nvSpPr>
          <p:cNvPr id="254" name="Google Shape;254;p3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55" name="Google Shape;255;p31"/>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56" name="Google Shape;256;p31"/>
          <p:cNvPicPr preferRelativeResize="0"/>
          <p:nvPr/>
        </p:nvPicPr>
        <p:blipFill>
          <a:blip r:embed="rId5">
            <a:alphaModFix/>
          </a:blip>
          <a:stretch>
            <a:fillRect/>
          </a:stretch>
        </p:blipFill>
        <p:spPr>
          <a:xfrm>
            <a:off x="627750" y="1893825"/>
            <a:ext cx="4397600" cy="2166451"/>
          </a:xfrm>
          <a:prstGeom prst="rect">
            <a:avLst/>
          </a:prstGeom>
          <a:noFill/>
          <a:ln>
            <a:noFill/>
          </a:ln>
        </p:spPr>
      </p:pic>
      <p:pic>
        <p:nvPicPr>
          <p:cNvPr id="257" name="Google Shape;257;p31"/>
          <p:cNvPicPr preferRelativeResize="0"/>
          <p:nvPr/>
        </p:nvPicPr>
        <p:blipFill>
          <a:blip r:embed="rId6">
            <a:alphaModFix/>
          </a:blip>
          <a:stretch>
            <a:fillRect/>
          </a:stretch>
        </p:blipFill>
        <p:spPr>
          <a:xfrm>
            <a:off x="5546020" y="1548950"/>
            <a:ext cx="2836280" cy="251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idx="1" type="subTitle"/>
          </p:nvPr>
        </p:nvSpPr>
        <p:spPr>
          <a:xfrm>
            <a:off x="526950" y="2070025"/>
            <a:ext cx="8362500" cy="2223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4705"/>
              <a:buFont typeface="Arial"/>
              <a:buNone/>
            </a:pPr>
            <a:r>
              <a:rPr lang="it" sz="1700">
                <a:solidFill>
                  <a:schemeClr val="lt2"/>
                </a:solidFill>
                <a:latin typeface="Roboto Serif"/>
                <a:ea typeface="Roboto Serif"/>
                <a:cs typeface="Roboto Serif"/>
                <a:sym typeface="Roboto Serif"/>
              </a:rPr>
              <a:t>A number of objects are stored randomly on a stand located within the workspace of a robotic manipulator (UR5), an anthropomorphic arm, with a spherical wrist and a three-fingered gripper as end-effector.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objects can belong to different classes but have a known geometry.</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goal of the project is to pick the objects using in sequence and to position them on a different stand using a calibrated 3D sensor to locate the different objects and to detect their mutual position in the initial stand.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project is organised as a sequence of assignments of increasing complexity.</a:t>
            </a:r>
            <a:endParaRPr sz="1700">
              <a:solidFill>
                <a:schemeClr val="lt2"/>
              </a:solidFill>
              <a:latin typeface="Roboto Serif"/>
              <a:ea typeface="Roboto Serif"/>
              <a:cs typeface="Roboto Serif"/>
              <a:sym typeface="Roboto Serif"/>
            </a:endParaRPr>
          </a:p>
        </p:txBody>
      </p:sp>
      <p:sp>
        <p:nvSpPr>
          <p:cNvPr id="66" name="Google Shape;66;p1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67" name="Google Shape;67;p1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68" name="Google Shape;68;p14"/>
          <p:cNvSpPr txBox="1"/>
          <p:nvPr/>
        </p:nvSpPr>
        <p:spPr>
          <a:xfrm>
            <a:off x="435900" y="1454425"/>
            <a:ext cx="525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Project Overview - Proposal 1 </a:t>
            </a:r>
            <a:endParaRPr b="1">
              <a:solidFill>
                <a:schemeClr val="lt1"/>
              </a:solidFill>
            </a:endParaRPr>
          </a:p>
        </p:txBody>
      </p:sp>
      <p:sp>
        <p:nvSpPr>
          <p:cNvPr id="69" name="Google Shape;69;p1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70" name="Google Shape;70;p1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2"/>
          <p:cNvSpPr txBox="1"/>
          <p:nvPr>
            <p:ph idx="1" type="subTitle"/>
          </p:nvPr>
        </p:nvSpPr>
        <p:spPr>
          <a:xfrm>
            <a:off x="307150" y="1945700"/>
            <a:ext cx="4487400" cy="2924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Move into the repository folder, then catkin_ws</a:t>
            </a:r>
            <a:endParaRPr sz="1500">
              <a:solidFill>
                <a:schemeClr val="lt2"/>
              </a:solidFill>
              <a:latin typeface="Roboto Serif"/>
              <a:ea typeface="Roboto Serif"/>
              <a:cs typeface="Roboto Serif"/>
              <a:sym typeface="Roboto Serif"/>
            </a:endParaRPr>
          </a:p>
          <a:p>
            <a:pPr indent="-311150" lvl="1" marL="914400" rtl="0" algn="l">
              <a:spcBef>
                <a:spcPts val="0"/>
              </a:spcBef>
              <a:spcAft>
                <a:spcPts val="0"/>
              </a:spcAft>
              <a:buClr>
                <a:schemeClr val="lt2"/>
              </a:buClr>
              <a:buSzPts val="1300"/>
              <a:buFont typeface="Source Code Pro"/>
              <a:buChar char="○"/>
            </a:pPr>
            <a:r>
              <a:rPr lang="it" sz="1300">
                <a:solidFill>
                  <a:schemeClr val="lt2"/>
                </a:solidFill>
                <a:latin typeface="Source Code Pro"/>
                <a:ea typeface="Source Code Pro"/>
                <a:cs typeface="Source Code Pro"/>
                <a:sym typeface="Source Code Pro"/>
              </a:rPr>
              <a:t>cd Robotics_ICE23_UNITN/catkin_ws/</a:t>
            </a:r>
            <a:endParaRPr sz="1300">
              <a:solidFill>
                <a:schemeClr val="lt2"/>
              </a:solidFill>
              <a:latin typeface="Source Code Pro"/>
              <a:ea typeface="Source Code Pro"/>
              <a:cs typeface="Source Code Pro"/>
              <a:sym typeface="Source Code Pro"/>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Build the packages</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Source Code Pro"/>
                <a:ea typeface="Source Code Pro"/>
                <a:cs typeface="Source Code Pro"/>
                <a:sym typeface="Source Code Pro"/>
              </a:rPr>
              <a:t>catkin_make install</a:t>
            </a:r>
            <a:endParaRPr sz="1500">
              <a:solidFill>
                <a:schemeClr val="lt2"/>
              </a:solidFill>
              <a:latin typeface="Source Code Pro"/>
              <a:ea typeface="Source Code Pro"/>
              <a:cs typeface="Source Code Pro"/>
              <a:sym typeface="Source Code Pro"/>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Run the </a:t>
            </a:r>
            <a:r>
              <a:rPr b="1" lang="it" sz="1500">
                <a:solidFill>
                  <a:schemeClr val="lt2"/>
                </a:solidFill>
                <a:latin typeface="Roboto Serif"/>
                <a:ea typeface="Roboto Serif"/>
                <a:cs typeface="Roboto Serif"/>
                <a:sym typeface="Roboto Serif"/>
              </a:rPr>
              <a:t>start.sh</a:t>
            </a:r>
            <a:r>
              <a:rPr lang="it" sz="1500">
                <a:solidFill>
                  <a:schemeClr val="lt2"/>
                </a:solidFill>
                <a:latin typeface="Roboto Serif"/>
                <a:ea typeface="Roboto Serif"/>
                <a:cs typeface="Roboto Serif"/>
                <a:sym typeface="Roboto Serif"/>
              </a:rPr>
              <a:t> script using</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Source Code Pro"/>
                <a:ea typeface="Source Code Pro"/>
                <a:cs typeface="Source Code Pro"/>
                <a:sym typeface="Source Code Pro"/>
              </a:rPr>
              <a:t>bash </a:t>
            </a:r>
            <a:r>
              <a:rPr lang="it" sz="1400">
                <a:solidFill>
                  <a:schemeClr val="lt2"/>
                </a:solidFill>
                <a:latin typeface="Source Code Pro"/>
                <a:ea typeface="Source Code Pro"/>
                <a:cs typeface="Source Code Pro"/>
                <a:sym typeface="Source Code Pro"/>
              </a:rPr>
              <a:t>~/</a:t>
            </a:r>
            <a:r>
              <a:rPr lang="it" sz="1400">
                <a:solidFill>
                  <a:schemeClr val="lt2"/>
                </a:solidFill>
                <a:latin typeface="Roboto Serif"/>
                <a:ea typeface="Roboto Serif"/>
                <a:cs typeface="Roboto Serif"/>
                <a:sym typeface="Roboto Serif"/>
              </a:rPr>
              <a:t>Robotics_ICE23_UNITN/start.sh</a:t>
            </a:r>
            <a:endParaRPr sz="1400">
              <a:solidFill>
                <a:schemeClr val="lt2"/>
              </a:solidFill>
              <a:latin typeface="Roboto Serif"/>
              <a:ea typeface="Roboto Serif"/>
              <a:cs typeface="Roboto Serif"/>
              <a:sym typeface="Roboto Serif"/>
            </a:endParaRPr>
          </a:p>
        </p:txBody>
      </p:sp>
      <p:sp>
        <p:nvSpPr>
          <p:cNvPr id="263" name="Google Shape;263;p3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64" name="Google Shape;264;p3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65" name="Google Shape;265;p32"/>
          <p:cNvSpPr txBox="1"/>
          <p:nvPr/>
        </p:nvSpPr>
        <p:spPr>
          <a:xfrm>
            <a:off x="526950" y="1230850"/>
            <a:ext cx="681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400">
                <a:solidFill>
                  <a:schemeClr val="lt1"/>
                </a:solidFill>
              </a:rPr>
              <a:t>Run The Project</a:t>
            </a:r>
            <a:endParaRPr b="1" sz="2400">
              <a:solidFill>
                <a:schemeClr val="lt1"/>
              </a:solidFill>
            </a:endParaRPr>
          </a:p>
        </p:txBody>
      </p:sp>
      <p:sp>
        <p:nvSpPr>
          <p:cNvPr id="266" name="Google Shape;266;p3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67" name="Google Shape;267;p32"/>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68" name="Google Shape;268;p32"/>
          <p:cNvPicPr preferRelativeResize="0"/>
          <p:nvPr/>
        </p:nvPicPr>
        <p:blipFill>
          <a:blip r:embed="rId5">
            <a:alphaModFix/>
          </a:blip>
          <a:stretch>
            <a:fillRect/>
          </a:stretch>
        </p:blipFill>
        <p:spPr>
          <a:xfrm>
            <a:off x="5111225" y="1577575"/>
            <a:ext cx="3505851" cy="1278400"/>
          </a:xfrm>
          <a:prstGeom prst="rect">
            <a:avLst/>
          </a:prstGeom>
          <a:noFill/>
          <a:ln>
            <a:noFill/>
          </a:ln>
        </p:spPr>
      </p:pic>
      <p:sp>
        <p:nvSpPr>
          <p:cNvPr id="269" name="Google Shape;269;p32"/>
          <p:cNvSpPr txBox="1"/>
          <p:nvPr/>
        </p:nvSpPr>
        <p:spPr>
          <a:xfrm>
            <a:off x="5253475" y="3107163"/>
            <a:ext cx="229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Note: Necessary to wait the accomplishment of the homing procedure in </a:t>
            </a:r>
            <a:r>
              <a:rPr lang="it">
                <a:solidFill>
                  <a:schemeClr val="lt1"/>
                </a:solidFill>
              </a:rPr>
              <a:t>the “environment” terminal</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3"/>
          <p:cNvSpPr txBox="1"/>
          <p:nvPr>
            <p:ph idx="1" type="subTitle"/>
          </p:nvPr>
        </p:nvSpPr>
        <p:spPr>
          <a:xfrm>
            <a:off x="526950" y="2104650"/>
            <a:ext cx="4509300" cy="247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Select the number of the assignment or EXIT</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Then you can</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re-call some modules in case of failures typing </a:t>
            </a:r>
            <a:r>
              <a:rPr lang="it" sz="1500">
                <a:solidFill>
                  <a:srgbClr val="00FF00"/>
                </a:solidFill>
                <a:latin typeface="Roboto Serif"/>
                <a:ea typeface="Roboto Serif"/>
                <a:cs typeface="Roboto Serif"/>
                <a:sym typeface="Roboto Serif"/>
              </a:rPr>
              <a:t>Y</a:t>
            </a:r>
            <a:endParaRPr sz="1500">
              <a:solidFill>
                <a:srgbClr val="00FF00"/>
              </a:solidFill>
              <a:latin typeface="Roboto Serif"/>
              <a:ea typeface="Roboto Serif"/>
              <a:cs typeface="Roboto Serif"/>
              <a:sym typeface="Roboto Serif"/>
            </a:endParaRPr>
          </a:p>
          <a:p>
            <a:pPr indent="-323850" lvl="1" marL="914400" rtl="0" algn="l">
              <a:spcBef>
                <a:spcPts val="0"/>
              </a:spcBef>
              <a:spcAft>
                <a:spcPts val="0"/>
              </a:spcAft>
              <a:buClr>
                <a:schemeClr val="lt1"/>
              </a:buClr>
              <a:buSzPts val="1500"/>
              <a:buFont typeface="Roboto Serif"/>
              <a:buChar char="○"/>
            </a:pPr>
            <a:r>
              <a:rPr lang="it" sz="1500">
                <a:solidFill>
                  <a:schemeClr val="lt1"/>
                </a:solidFill>
                <a:latin typeface="Roboto Serif"/>
                <a:ea typeface="Roboto Serif"/>
                <a:cs typeface="Roboto Serif"/>
                <a:sym typeface="Roboto Serif"/>
              </a:rPr>
              <a:t>Quit correctly, killing all ROS nodes typing </a:t>
            </a:r>
            <a:r>
              <a:rPr lang="it" sz="1500">
                <a:solidFill>
                  <a:srgbClr val="FF0000"/>
                </a:solidFill>
                <a:latin typeface="Roboto Serif"/>
                <a:ea typeface="Roboto Serif"/>
                <a:cs typeface="Roboto Serif"/>
                <a:sym typeface="Roboto Serif"/>
              </a:rPr>
              <a:t>n</a:t>
            </a:r>
            <a:endParaRPr sz="1500">
              <a:solidFill>
                <a:srgbClr val="FF0000"/>
              </a:solidFill>
              <a:latin typeface="Roboto Serif"/>
              <a:ea typeface="Roboto Serif"/>
              <a:cs typeface="Roboto Serif"/>
              <a:sym typeface="Roboto Serif"/>
            </a:endParaRPr>
          </a:p>
        </p:txBody>
      </p:sp>
      <p:sp>
        <p:nvSpPr>
          <p:cNvPr id="275" name="Google Shape;275;p3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76" name="Google Shape;276;p3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77" name="Google Shape;277;p33"/>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Run The Project</a:t>
            </a:r>
            <a:endParaRPr b="1" sz="2800">
              <a:solidFill>
                <a:schemeClr val="lt1"/>
              </a:solidFill>
            </a:endParaRPr>
          </a:p>
        </p:txBody>
      </p:sp>
      <p:sp>
        <p:nvSpPr>
          <p:cNvPr id="278" name="Google Shape;278;p3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79" name="Google Shape;279;p3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80" name="Google Shape;280;p33"/>
          <p:cNvPicPr preferRelativeResize="0"/>
          <p:nvPr/>
        </p:nvPicPr>
        <p:blipFill>
          <a:blip r:embed="rId5">
            <a:alphaModFix/>
          </a:blip>
          <a:stretch>
            <a:fillRect/>
          </a:stretch>
        </p:blipFill>
        <p:spPr>
          <a:xfrm>
            <a:off x="5621776" y="1819651"/>
            <a:ext cx="2698849" cy="1797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4"/>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t/>
            </a:r>
            <a:endParaRPr sz="1700">
              <a:solidFill>
                <a:srgbClr val="FF0000"/>
              </a:solidFill>
              <a:latin typeface="Roboto Serif"/>
              <a:ea typeface="Roboto Serif"/>
              <a:cs typeface="Roboto Serif"/>
              <a:sym typeface="Roboto Serif"/>
            </a:endParaRPr>
          </a:p>
        </p:txBody>
      </p:sp>
      <p:sp>
        <p:nvSpPr>
          <p:cNvPr id="286" name="Google Shape;286;p3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87" name="Google Shape;287;p3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88" name="Google Shape;288;p34"/>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Results</a:t>
            </a:r>
            <a:endParaRPr b="1" sz="2800">
              <a:solidFill>
                <a:schemeClr val="lt1"/>
              </a:solidFill>
            </a:endParaRPr>
          </a:p>
        </p:txBody>
      </p:sp>
      <p:sp>
        <p:nvSpPr>
          <p:cNvPr id="289" name="Google Shape;289;p3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90" name="Google Shape;290;p3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idx="1" type="subTitle"/>
          </p:nvPr>
        </p:nvSpPr>
        <p:spPr>
          <a:xfrm>
            <a:off x="526950" y="2070025"/>
            <a:ext cx="20952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ROS noetic</a:t>
            </a:r>
            <a:endParaRPr sz="1700">
              <a:solidFill>
                <a:schemeClr val="lt2"/>
              </a:solidFill>
              <a:latin typeface="Roboto Serif"/>
              <a:ea typeface="Roboto Serif"/>
              <a:cs typeface="Roboto Serif"/>
              <a:sym typeface="Roboto Serif"/>
            </a:endParaRPr>
          </a:p>
        </p:txBody>
      </p:sp>
      <p:sp>
        <p:nvSpPr>
          <p:cNvPr id="76" name="Google Shape;76;p1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77" name="Google Shape;77;p1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78" name="Google Shape;78;p15"/>
          <p:cNvSpPr txBox="1"/>
          <p:nvPr/>
        </p:nvSpPr>
        <p:spPr>
          <a:xfrm>
            <a:off x="435900" y="1454425"/>
            <a:ext cx="21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Tool used</a:t>
            </a:r>
            <a:endParaRPr b="1">
              <a:solidFill>
                <a:schemeClr val="lt1"/>
              </a:solidFill>
            </a:endParaRPr>
          </a:p>
        </p:txBody>
      </p:sp>
      <p:sp>
        <p:nvSpPr>
          <p:cNvPr id="79" name="Google Shape;79;p1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80" name="Google Shape;80;p15"/>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81" name="Google Shape;81;p15"/>
          <p:cNvSpPr txBox="1"/>
          <p:nvPr>
            <p:ph idx="1" type="subTitle"/>
          </p:nvPr>
        </p:nvSpPr>
        <p:spPr>
          <a:xfrm>
            <a:off x="526950" y="245920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Locosim</a:t>
            </a:r>
            <a:endParaRPr sz="1700">
              <a:solidFill>
                <a:schemeClr val="lt2"/>
              </a:solidFill>
              <a:latin typeface="Roboto Serif"/>
              <a:ea typeface="Roboto Serif"/>
              <a:cs typeface="Roboto Serif"/>
              <a:sym typeface="Roboto Serif"/>
            </a:endParaRPr>
          </a:p>
        </p:txBody>
      </p:sp>
      <p:sp>
        <p:nvSpPr>
          <p:cNvPr id="82" name="Google Shape;82;p15"/>
          <p:cNvSpPr txBox="1"/>
          <p:nvPr>
            <p:ph idx="1" type="subTitle"/>
          </p:nvPr>
        </p:nvSpPr>
        <p:spPr>
          <a:xfrm>
            <a:off x="526950" y="2858275"/>
            <a:ext cx="1988400" cy="523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sz="1817">
                <a:solidFill>
                  <a:schemeClr val="lt2"/>
                </a:solidFill>
                <a:latin typeface="Roboto Serif"/>
                <a:ea typeface="Roboto Serif"/>
                <a:cs typeface="Roboto Serif"/>
                <a:sym typeface="Roboto Serif"/>
              </a:rPr>
              <a:t>Gazebo &amp; Rviz</a:t>
            </a:r>
            <a:endParaRPr sz="1817">
              <a:solidFill>
                <a:schemeClr val="lt2"/>
              </a:solidFill>
              <a:latin typeface="Roboto Serif"/>
              <a:ea typeface="Roboto Serif"/>
              <a:cs typeface="Roboto Serif"/>
              <a:sym typeface="Roboto Serif"/>
            </a:endParaRPr>
          </a:p>
        </p:txBody>
      </p:sp>
      <p:sp>
        <p:nvSpPr>
          <p:cNvPr id="83" name="Google Shape;83;p15"/>
          <p:cNvSpPr txBox="1"/>
          <p:nvPr>
            <p:ph idx="1" type="subTitle"/>
          </p:nvPr>
        </p:nvSpPr>
        <p:spPr>
          <a:xfrm>
            <a:off x="526950" y="32756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Catkin</a:t>
            </a:r>
            <a:endParaRPr sz="1700">
              <a:solidFill>
                <a:schemeClr val="lt2"/>
              </a:solidFill>
              <a:latin typeface="Roboto Serif"/>
              <a:ea typeface="Roboto Serif"/>
              <a:cs typeface="Roboto Serif"/>
              <a:sym typeface="Roboto Serif"/>
            </a:endParaRPr>
          </a:p>
        </p:txBody>
      </p:sp>
      <p:sp>
        <p:nvSpPr>
          <p:cNvPr id="84" name="Google Shape;84;p15"/>
          <p:cNvSpPr txBox="1"/>
          <p:nvPr/>
        </p:nvSpPr>
        <p:spPr>
          <a:xfrm>
            <a:off x="4739350" y="1510000"/>
            <a:ext cx="306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Programming </a:t>
            </a:r>
            <a:br>
              <a:rPr b="1" lang="it" sz="2800">
                <a:solidFill>
                  <a:schemeClr val="lt1"/>
                </a:solidFill>
              </a:rPr>
            </a:br>
            <a:r>
              <a:rPr b="1" lang="it" sz="2800">
                <a:solidFill>
                  <a:schemeClr val="lt1"/>
                </a:solidFill>
              </a:rPr>
              <a:t>Languages used</a:t>
            </a:r>
            <a:endParaRPr b="1">
              <a:solidFill>
                <a:schemeClr val="lt1"/>
              </a:solidFill>
            </a:endParaRPr>
          </a:p>
        </p:txBody>
      </p:sp>
      <p:sp>
        <p:nvSpPr>
          <p:cNvPr id="85" name="Google Shape;85;p15"/>
          <p:cNvSpPr txBox="1"/>
          <p:nvPr>
            <p:ph idx="1" type="subTitle"/>
          </p:nvPr>
        </p:nvSpPr>
        <p:spPr>
          <a:xfrm>
            <a:off x="4739350" y="2615175"/>
            <a:ext cx="16014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sz="1700">
                <a:solidFill>
                  <a:schemeClr val="lt2"/>
                </a:solidFill>
                <a:latin typeface="Roboto Serif"/>
                <a:ea typeface="Roboto Serif"/>
                <a:cs typeface="Roboto Serif"/>
                <a:sym typeface="Roboto Serif"/>
              </a:rPr>
              <a:t>C++</a:t>
            </a:r>
            <a:endParaRPr sz="1700">
              <a:solidFill>
                <a:schemeClr val="lt2"/>
              </a:solidFill>
              <a:latin typeface="Roboto Serif"/>
              <a:ea typeface="Roboto Serif"/>
              <a:cs typeface="Roboto Serif"/>
              <a:sym typeface="Roboto Serif"/>
            </a:endParaRPr>
          </a:p>
        </p:txBody>
      </p:sp>
      <p:sp>
        <p:nvSpPr>
          <p:cNvPr id="86" name="Google Shape;86;p15"/>
          <p:cNvSpPr txBox="1"/>
          <p:nvPr>
            <p:ph idx="1" type="subTitle"/>
          </p:nvPr>
        </p:nvSpPr>
        <p:spPr>
          <a:xfrm>
            <a:off x="4739350" y="300435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Python</a:t>
            </a:r>
            <a:endParaRPr sz="1700">
              <a:solidFill>
                <a:schemeClr val="lt2"/>
              </a:solidFill>
              <a:latin typeface="Roboto Serif"/>
              <a:ea typeface="Roboto Serif"/>
              <a:cs typeface="Roboto Serif"/>
              <a:sym typeface="Roboto Serif"/>
            </a:endParaRPr>
          </a:p>
        </p:txBody>
      </p:sp>
      <p:sp>
        <p:nvSpPr>
          <p:cNvPr id="87" name="Google Shape;87;p15"/>
          <p:cNvSpPr txBox="1"/>
          <p:nvPr>
            <p:ph idx="1" type="subTitle"/>
          </p:nvPr>
        </p:nvSpPr>
        <p:spPr>
          <a:xfrm>
            <a:off x="4739350" y="34034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Bash</a:t>
            </a:r>
            <a:endParaRPr sz="1700">
              <a:solidFill>
                <a:schemeClr val="lt2"/>
              </a:solidFill>
              <a:latin typeface="Roboto Serif"/>
              <a:ea typeface="Roboto Serif"/>
              <a:cs typeface="Roboto Serif"/>
              <a:sym typeface="Roboto Serif"/>
            </a:endParaRPr>
          </a:p>
        </p:txBody>
      </p:sp>
      <p:sp>
        <p:nvSpPr>
          <p:cNvPr id="88" name="Google Shape;88;p15"/>
          <p:cNvSpPr txBox="1"/>
          <p:nvPr>
            <p:ph idx="1" type="subTitle"/>
          </p:nvPr>
        </p:nvSpPr>
        <p:spPr>
          <a:xfrm>
            <a:off x="526950" y="3668125"/>
            <a:ext cx="21861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Yolov5 &amp; Pytorch </a:t>
            </a:r>
            <a:endParaRPr sz="1600">
              <a:solidFill>
                <a:schemeClr val="lt2"/>
              </a:solidFill>
              <a:latin typeface="Roboto Serif"/>
              <a:ea typeface="Roboto Serif"/>
              <a:cs typeface="Roboto Serif"/>
              <a:sym typeface="Roboto Serif"/>
            </a:endParaRPr>
          </a:p>
        </p:txBody>
      </p:sp>
      <p:pic>
        <p:nvPicPr>
          <p:cNvPr id="89" name="Google Shape;89;p15"/>
          <p:cNvPicPr preferRelativeResize="0"/>
          <p:nvPr/>
        </p:nvPicPr>
        <p:blipFill>
          <a:blip r:embed="rId5">
            <a:alphaModFix/>
          </a:blip>
          <a:stretch>
            <a:fillRect/>
          </a:stretch>
        </p:blipFill>
        <p:spPr>
          <a:xfrm>
            <a:off x="6678750" y="2818800"/>
            <a:ext cx="700500" cy="786414"/>
          </a:xfrm>
          <a:prstGeom prst="rect">
            <a:avLst/>
          </a:prstGeom>
          <a:noFill/>
          <a:ln>
            <a:noFill/>
          </a:ln>
        </p:spPr>
      </p:pic>
      <p:pic>
        <p:nvPicPr>
          <p:cNvPr id="90" name="Google Shape;90;p15"/>
          <p:cNvPicPr preferRelativeResize="0"/>
          <p:nvPr/>
        </p:nvPicPr>
        <p:blipFill>
          <a:blip r:embed="rId6">
            <a:alphaModFix/>
          </a:blip>
          <a:stretch>
            <a:fillRect/>
          </a:stretch>
        </p:blipFill>
        <p:spPr>
          <a:xfrm>
            <a:off x="2622162" y="2220160"/>
            <a:ext cx="1246587" cy="85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idx="1" type="subTitle"/>
          </p:nvPr>
        </p:nvSpPr>
        <p:spPr>
          <a:xfrm>
            <a:off x="526950" y="2070025"/>
            <a:ext cx="8243400" cy="2223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it" sz="3426">
                <a:solidFill>
                  <a:schemeClr val="lt2"/>
                </a:solidFill>
                <a:latin typeface="Roboto Serif"/>
                <a:ea typeface="Roboto Serif"/>
                <a:cs typeface="Roboto Serif"/>
                <a:sym typeface="Roboto Serif"/>
              </a:rPr>
              <a:t>We decided to split the project into 3 packages:</a:t>
            </a:r>
            <a:br>
              <a:rPr lang="it" sz="3426">
                <a:solidFill>
                  <a:schemeClr val="lt2"/>
                </a:solidFill>
                <a:latin typeface="Roboto Serif"/>
                <a:ea typeface="Roboto Serif"/>
                <a:cs typeface="Roboto Serif"/>
                <a:sym typeface="Roboto Serif"/>
              </a:rPr>
            </a:br>
            <a:endParaRPr sz="3426">
              <a:solidFill>
                <a:schemeClr val="lt2"/>
              </a:solidFill>
              <a:latin typeface="Roboto Serif"/>
              <a:ea typeface="Roboto Serif"/>
              <a:cs typeface="Roboto Serif"/>
              <a:sym typeface="Roboto Serif"/>
            </a:endParaRPr>
          </a:p>
          <a:p>
            <a:pPr indent="-331956" lvl="0" marL="4572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Environment						3. 	Vision</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Spawner Lego					3.1 	Vision.py</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Lego models						3.2	RecogniseLego</a:t>
            </a:r>
            <a:endParaRPr sz="3426">
              <a:solidFill>
                <a:schemeClr val="lt2"/>
              </a:solidFill>
              <a:latin typeface="Roboto Serif"/>
              <a:ea typeface="Roboto Serif"/>
              <a:cs typeface="Roboto Serif"/>
              <a:sym typeface="Roboto Serif"/>
            </a:endParaRPr>
          </a:p>
          <a:p>
            <a:pPr indent="0" lvl="0" marL="457200" rtl="0" algn="l">
              <a:spcBef>
                <a:spcPts val="0"/>
              </a:spcBef>
              <a:spcAft>
                <a:spcPts val="0"/>
              </a:spcAft>
              <a:buNone/>
            </a:pPr>
            <a:r>
              <a:rPr lang="it" sz="3426">
                <a:solidFill>
                  <a:schemeClr val="lt2"/>
                </a:solidFill>
                <a:latin typeface="Roboto Serif"/>
                <a:ea typeface="Roboto Serif"/>
                <a:cs typeface="Roboto Serif"/>
                <a:sym typeface="Roboto Serif"/>
              </a:rPr>
              <a:t>									3.3	RecogniseArea</a:t>
            </a:r>
            <a:endParaRPr sz="3426">
              <a:solidFill>
                <a:schemeClr val="lt2"/>
              </a:solidFill>
              <a:latin typeface="Roboto Serif"/>
              <a:ea typeface="Roboto Serif"/>
              <a:cs typeface="Roboto Serif"/>
              <a:sym typeface="Roboto Serif"/>
            </a:endParaRPr>
          </a:p>
          <a:p>
            <a:pPr indent="-331956" lvl="0" marL="4572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Motion</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Planner</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Movement					Locosim (light version)</a:t>
            </a:r>
            <a:endParaRPr sz="3426">
              <a:solidFill>
                <a:schemeClr val="lt2"/>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2"/>
              </a:solidFill>
              <a:latin typeface="Roboto Serif"/>
              <a:ea typeface="Roboto Serif"/>
              <a:cs typeface="Roboto Serif"/>
              <a:sym typeface="Roboto Serif"/>
            </a:endParaRPr>
          </a:p>
        </p:txBody>
      </p:sp>
      <p:sp>
        <p:nvSpPr>
          <p:cNvPr id="96" name="Google Shape;96;p1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97" name="Google Shape;97;p1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98" name="Google Shape;98;p16"/>
          <p:cNvSpPr txBox="1"/>
          <p:nvPr/>
        </p:nvSpPr>
        <p:spPr>
          <a:xfrm>
            <a:off x="435900" y="1454425"/>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Structure of the Project</a:t>
            </a:r>
            <a:endParaRPr b="1">
              <a:solidFill>
                <a:schemeClr val="lt1"/>
              </a:solidFill>
            </a:endParaRPr>
          </a:p>
        </p:txBody>
      </p:sp>
      <p:sp>
        <p:nvSpPr>
          <p:cNvPr id="99" name="Google Shape;99;p1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00" name="Google Shape;100;p1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7"/>
          <p:cNvSpPr txBox="1"/>
          <p:nvPr>
            <p:ph idx="1" type="subTitle"/>
          </p:nvPr>
        </p:nvSpPr>
        <p:spPr>
          <a:xfrm>
            <a:off x="526950" y="1846450"/>
            <a:ext cx="5520900" cy="277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This module is in charge of launch all the environment.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It will open Gazebo and Rviz using the didactic framework </a:t>
            </a:r>
            <a:r>
              <a:rPr b="1" lang="it" sz="1700">
                <a:solidFill>
                  <a:schemeClr val="lt2"/>
                </a:solidFill>
                <a:latin typeface="Roboto Serif"/>
                <a:ea typeface="Roboto Serif"/>
                <a:cs typeface="Roboto Serif"/>
                <a:sym typeface="Roboto Serif"/>
              </a:rPr>
              <a:t>Locosim</a:t>
            </a:r>
            <a:r>
              <a:rPr lang="it" sz="1700">
                <a:solidFill>
                  <a:schemeClr val="lt2"/>
                </a:solidFill>
                <a:latin typeface="Roboto Serif"/>
                <a:ea typeface="Roboto Serif"/>
                <a:cs typeface="Roboto Serif"/>
                <a:sym typeface="Roboto Serif"/>
              </a:rPr>
              <a: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In this way the UR5 is ready to do the tasks that will be assigned from the planner module. This module is mostly done by the author of this framework, we edit the models in the </a:t>
            </a:r>
            <a:r>
              <a:rPr i="1" lang="it" sz="1700">
                <a:solidFill>
                  <a:schemeClr val="lt2"/>
                </a:solidFill>
                <a:latin typeface="Roboto Serif"/>
                <a:ea typeface="Roboto Serif"/>
                <a:cs typeface="Roboto Serif"/>
                <a:sym typeface="Roboto Serif"/>
              </a:rPr>
              <a:t>worlds</a:t>
            </a:r>
            <a:r>
              <a:rPr lang="it" sz="1700">
                <a:solidFill>
                  <a:schemeClr val="lt2"/>
                </a:solidFill>
                <a:latin typeface="Roboto Serif"/>
                <a:ea typeface="Roboto Serif"/>
                <a:cs typeface="Roboto Serif"/>
                <a:sym typeface="Roboto Serif"/>
              </a:rPr>
              <a:t> folder in order to </a:t>
            </a:r>
            <a:r>
              <a:rPr b="1" lang="it" sz="1700">
                <a:solidFill>
                  <a:schemeClr val="lt2"/>
                </a:solidFill>
                <a:latin typeface="Roboto Serif"/>
                <a:ea typeface="Roboto Serif"/>
                <a:cs typeface="Roboto Serif"/>
                <a:sym typeface="Roboto Serif"/>
              </a:rPr>
              <a:t>customize the world</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different version</a:t>
            </a:r>
            <a:r>
              <a:rPr lang="it" sz="1700">
                <a:solidFill>
                  <a:schemeClr val="lt2"/>
                </a:solidFill>
                <a:latin typeface="Roboto Serif"/>
                <a:ea typeface="Roboto Serif"/>
                <a:cs typeface="Roboto Serif"/>
                <a:sym typeface="Roboto Serif"/>
              </a:rPr>
              <a:t> of the lego models</a:t>
            </a:r>
            <a:endParaRPr sz="1700">
              <a:solidFill>
                <a:schemeClr val="lt2"/>
              </a:solidFill>
              <a:latin typeface="Roboto Serif"/>
              <a:ea typeface="Roboto Serif"/>
              <a:cs typeface="Roboto Serif"/>
              <a:sym typeface="Roboto Serif"/>
            </a:endParaRPr>
          </a:p>
          <a:p>
            <a:pPr indent="-328453"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from 1.4 to 1.6</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Mesh on the table with the object silhouette</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Custom lego.world</a:t>
            </a:r>
            <a:endParaRPr sz="1700">
              <a:solidFill>
                <a:schemeClr val="lt2"/>
              </a:solidFill>
              <a:latin typeface="Roboto Serif"/>
              <a:ea typeface="Roboto Serif"/>
              <a:cs typeface="Roboto Serif"/>
              <a:sym typeface="Roboto Serif"/>
            </a:endParaRPr>
          </a:p>
        </p:txBody>
      </p:sp>
      <p:sp>
        <p:nvSpPr>
          <p:cNvPr id="106" name="Google Shape;106;p1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07" name="Google Shape;107;p1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08" name="Google Shape;108;p17"/>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 Environment</a:t>
            </a:r>
            <a:endParaRPr b="1">
              <a:solidFill>
                <a:schemeClr val="lt1"/>
              </a:solidFill>
            </a:endParaRPr>
          </a:p>
        </p:txBody>
      </p:sp>
      <p:sp>
        <p:nvSpPr>
          <p:cNvPr id="109" name="Google Shape;109;p1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10" name="Google Shape;110;p1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11" name="Google Shape;111;p17"/>
          <p:cNvPicPr preferRelativeResize="0"/>
          <p:nvPr/>
        </p:nvPicPr>
        <p:blipFill rotWithShape="1">
          <a:blip r:embed="rId5">
            <a:alphaModFix/>
          </a:blip>
          <a:srcRect b="19546" l="40636" r="22793" t="16157"/>
          <a:stretch/>
        </p:blipFill>
        <p:spPr>
          <a:xfrm>
            <a:off x="6157575" y="1458675"/>
            <a:ext cx="2446322" cy="2453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8"/>
          <p:cNvSpPr txBox="1"/>
          <p:nvPr>
            <p:ph idx="1" type="subTitle"/>
          </p:nvPr>
        </p:nvSpPr>
        <p:spPr>
          <a:xfrm>
            <a:off x="526950" y="1846450"/>
            <a:ext cx="8456100" cy="2814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Generates the lego objects on the table</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Possibility to set position, orientation and distances between objects)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Capability to select the assignment number and also special features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Parameters:</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No parameter</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-a[assignment]		where [assignment] = {1, 2, 3, 4} (e.g. -a2)</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-s1 (beta)</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Wait for some external spawn commands (for testing)</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-s2</a:t>
            </a:r>
            <a:r>
              <a:rPr lang="it" sz="1600">
                <a:solidFill>
                  <a:schemeClr val="lt2"/>
                </a:solidFill>
                <a:latin typeface="Roboto Serif"/>
                <a:ea typeface="Roboto Serif"/>
                <a:cs typeface="Roboto Serif"/>
                <a:sym typeface="Roboto Serif"/>
              </a:rPr>
              <a:t> (beta)</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Spawns lego and removes them after a certain delay</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Used to take pictures</a:t>
            </a:r>
            <a:endParaRPr sz="1600">
              <a:solidFill>
                <a:schemeClr val="lt2"/>
              </a:solidFill>
              <a:latin typeface="Roboto Serif"/>
              <a:ea typeface="Roboto Serif"/>
              <a:cs typeface="Roboto Serif"/>
              <a:sym typeface="Roboto Serif"/>
            </a:endParaRPr>
          </a:p>
        </p:txBody>
      </p:sp>
      <p:sp>
        <p:nvSpPr>
          <p:cNvPr id="117" name="Google Shape;117;p1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18" name="Google Shape;118;p1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19" name="Google Shape;119;p18"/>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1.1 Spawn Lego</a:t>
            </a:r>
            <a:endParaRPr b="1" sz="2800">
              <a:solidFill>
                <a:schemeClr val="lt1"/>
              </a:solidFill>
            </a:endParaRPr>
          </a:p>
        </p:txBody>
      </p:sp>
      <p:sp>
        <p:nvSpPr>
          <p:cNvPr id="120" name="Google Shape;120;p1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21" name="Google Shape;121;p18"/>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9"/>
          <p:cNvSpPr txBox="1"/>
          <p:nvPr>
            <p:ph idx="1" type="subTitle"/>
          </p:nvPr>
        </p:nvSpPr>
        <p:spPr>
          <a:xfrm>
            <a:off x="526950" y="1846450"/>
            <a:ext cx="8218500" cy="27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It is the package in charge of handle the movement and tasks to do of the Universal Robot 5, it is composed by several modules and systems:</a:t>
            </a:r>
            <a:endParaRPr sz="16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Planner</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Movement</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Kinetics</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Task Waiting System</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Acknowledgement System</a:t>
            </a:r>
            <a:endParaRPr sz="1600">
              <a:solidFill>
                <a:schemeClr val="lt2"/>
              </a:solidFill>
              <a:latin typeface="Roboto Serif"/>
              <a:ea typeface="Roboto Serif"/>
              <a:cs typeface="Roboto Serif"/>
              <a:sym typeface="Roboto Serif"/>
            </a:endParaRPr>
          </a:p>
          <a:p>
            <a:pPr indent="0" lvl="0" marL="457200" rtl="0" algn="l">
              <a:spcBef>
                <a:spcPts val="0"/>
              </a:spcBef>
              <a:spcAft>
                <a:spcPts val="0"/>
              </a:spcAft>
              <a:buNone/>
            </a:pPr>
            <a:r>
              <a:t/>
            </a:r>
            <a:endParaRPr sz="16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2"/>
              </a:solidFill>
              <a:latin typeface="Roboto Serif"/>
              <a:ea typeface="Roboto Serif"/>
              <a:cs typeface="Roboto Serif"/>
              <a:sym typeface="Roboto Serif"/>
            </a:endParaRPr>
          </a:p>
        </p:txBody>
      </p:sp>
      <p:sp>
        <p:nvSpPr>
          <p:cNvPr id="127" name="Google Shape;127;p1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28" name="Google Shape;128;p1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29" name="Google Shape;129;p19"/>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a:t>
            </a:r>
            <a:r>
              <a:rPr b="1" lang="it" sz="2800">
                <a:solidFill>
                  <a:schemeClr val="lt1"/>
                </a:solidFill>
              </a:rPr>
              <a:t> Motion</a:t>
            </a:r>
            <a:endParaRPr b="1">
              <a:solidFill>
                <a:schemeClr val="lt1"/>
              </a:solidFill>
            </a:endParaRPr>
          </a:p>
        </p:txBody>
      </p:sp>
      <p:sp>
        <p:nvSpPr>
          <p:cNvPr id="130" name="Google Shape;130;p1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31" name="Google Shape;131;p1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32" name="Google Shape;132;p19"/>
          <p:cNvPicPr preferRelativeResize="0"/>
          <p:nvPr/>
        </p:nvPicPr>
        <p:blipFill>
          <a:blip r:embed="rId5">
            <a:alphaModFix/>
          </a:blip>
          <a:stretch>
            <a:fillRect/>
          </a:stretch>
        </p:blipFill>
        <p:spPr>
          <a:xfrm>
            <a:off x="4976836" y="2627686"/>
            <a:ext cx="2507026" cy="1363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0"/>
          <p:cNvSpPr txBox="1"/>
          <p:nvPr>
            <p:ph idx="1" type="subTitle"/>
          </p:nvPr>
        </p:nvSpPr>
        <p:spPr>
          <a:xfrm>
            <a:off x="526950" y="1846450"/>
            <a:ext cx="7404300" cy="26343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Communicates with the </a:t>
            </a:r>
            <a:r>
              <a:rPr b="1" lang="it" sz="1600">
                <a:solidFill>
                  <a:schemeClr val="lt2"/>
                </a:solidFill>
                <a:latin typeface="Roboto Serif"/>
                <a:ea typeface="Roboto Serif"/>
                <a:cs typeface="Roboto Serif"/>
                <a:sym typeface="Roboto Serif"/>
              </a:rPr>
              <a:t>vision </a:t>
            </a:r>
            <a:r>
              <a:rPr lang="it" sz="1600">
                <a:solidFill>
                  <a:schemeClr val="lt2"/>
                </a:solidFill>
                <a:latin typeface="Roboto Serif"/>
                <a:ea typeface="Roboto Serif"/>
                <a:cs typeface="Roboto Serif"/>
                <a:sym typeface="Roboto Serif"/>
              </a:rPr>
              <a:t>module with </a:t>
            </a:r>
            <a:r>
              <a:rPr lang="it" sz="1600">
                <a:solidFill>
                  <a:schemeClr val="lt2"/>
                </a:solidFill>
                <a:latin typeface="Roboto Serif"/>
                <a:ea typeface="Roboto Serif"/>
                <a:cs typeface="Roboto Serif"/>
                <a:sym typeface="Roboto Serif"/>
              </a:rPr>
              <a:t>acknowledgements</a:t>
            </a:r>
            <a:r>
              <a:rPr lang="it" sz="1600">
                <a:solidFill>
                  <a:schemeClr val="lt2"/>
                </a:solidFill>
                <a:latin typeface="Roboto Serif"/>
                <a:ea typeface="Roboto Serif"/>
                <a:cs typeface="Roboto Serif"/>
                <a:sym typeface="Roboto Serif"/>
              </a:rPr>
              <a:t> capability:</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vision publisher → planner subscriber</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Get info about the object detected through </a:t>
            </a:r>
            <a:r>
              <a:rPr b="1" i="1" lang="it" sz="1600">
                <a:solidFill>
                  <a:schemeClr val="lt2"/>
                </a:solidFill>
                <a:latin typeface="Roboto Serif"/>
                <a:ea typeface="Roboto Serif"/>
                <a:cs typeface="Roboto Serif"/>
                <a:sym typeface="Roboto Serif"/>
              </a:rPr>
              <a:t>legoFound.msg</a:t>
            </a:r>
            <a:r>
              <a:rPr lang="it" sz="1600">
                <a:solidFill>
                  <a:schemeClr val="lt2"/>
                </a:solidFill>
                <a:latin typeface="Roboto Serif"/>
                <a:ea typeface="Roboto Serif"/>
                <a:cs typeface="Roboto Serif"/>
                <a:sym typeface="Roboto Serif"/>
              </a:rPr>
              <a:t> </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(e.g. Coordinates, orientation, class)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3 available commands from vision</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0 - No Command</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1 - Detect</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2 - Quit planner</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With a given class, it defines the final coordinates and orientation</a:t>
            </a:r>
            <a:endParaRPr sz="1600">
              <a:solidFill>
                <a:schemeClr val="lt2"/>
              </a:solidFill>
              <a:latin typeface="Roboto Serif"/>
              <a:ea typeface="Roboto Serif"/>
              <a:cs typeface="Roboto Serif"/>
              <a:sym typeface="Roboto Serif"/>
            </a:endParaRPr>
          </a:p>
        </p:txBody>
      </p:sp>
      <p:sp>
        <p:nvSpPr>
          <p:cNvPr id="138" name="Google Shape;138;p2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39" name="Google Shape;139;p2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40" name="Google Shape;140;p20"/>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2.1</a:t>
            </a:r>
            <a:r>
              <a:rPr b="1" lang="it" sz="2800">
                <a:solidFill>
                  <a:schemeClr val="lt1"/>
                </a:solidFill>
              </a:rPr>
              <a:t> Planner</a:t>
            </a:r>
            <a:endParaRPr b="1">
              <a:solidFill>
                <a:schemeClr val="lt1"/>
              </a:solidFill>
            </a:endParaRPr>
          </a:p>
        </p:txBody>
      </p:sp>
      <p:sp>
        <p:nvSpPr>
          <p:cNvPr id="141" name="Google Shape;141;p2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42" name="Google Shape;142;p2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1"/>
          <p:cNvSpPr txBox="1"/>
          <p:nvPr>
            <p:ph idx="1" type="subTitle"/>
          </p:nvPr>
        </p:nvSpPr>
        <p:spPr>
          <a:xfrm>
            <a:off x="526950" y="1846450"/>
            <a:ext cx="7541400" cy="2453100"/>
          </a:xfrm>
          <a:prstGeom prst="rect">
            <a:avLst/>
          </a:prstGeom>
        </p:spPr>
        <p:txBody>
          <a:bodyPr anchorCtr="0" anchor="t" bIns="91425" lIns="91425" spcFirstLastPara="1" rIns="91425" wrap="square" tIns="91425">
            <a:normAutofit fontScale="85000" lnSpcReduction="10000"/>
          </a:bodyPr>
          <a:lstStyle/>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Communicates with the planner module with </a:t>
            </a:r>
            <a:r>
              <a:rPr lang="it" sz="1700">
                <a:solidFill>
                  <a:schemeClr val="lt2"/>
                </a:solidFill>
                <a:latin typeface="Roboto Serif"/>
                <a:ea typeface="Roboto Serif"/>
                <a:cs typeface="Roboto Serif"/>
                <a:sym typeface="Roboto Serif"/>
              </a:rPr>
              <a:t>acknowledgement</a:t>
            </a:r>
            <a:r>
              <a:rPr lang="it" sz="1700">
                <a:solidFill>
                  <a:schemeClr val="lt2"/>
                </a:solidFill>
                <a:latin typeface="Roboto Serif"/>
                <a:ea typeface="Roboto Serif"/>
                <a:cs typeface="Roboto Serif"/>
                <a:sym typeface="Roboto Serif"/>
              </a:rPr>
              <a:t> and authorization capability.</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planner publisher → Movement subscriber</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It receives the </a:t>
            </a:r>
            <a:r>
              <a:rPr b="1" i="1" lang="it" sz="1700">
                <a:solidFill>
                  <a:schemeClr val="lt2"/>
                </a:solidFill>
                <a:latin typeface="Roboto Serif"/>
                <a:ea typeface="Roboto Serif"/>
                <a:cs typeface="Roboto Serif"/>
                <a:sym typeface="Roboto Serif"/>
              </a:rPr>
              <a:t>legoTask.msg</a:t>
            </a:r>
            <a:r>
              <a:rPr lang="it" sz="1700">
                <a:solidFill>
                  <a:schemeClr val="lt2"/>
                </a:solidFill>
                <a:latin typeface="Roboto Serif"/>
                <a:ea typeface="Roboto Serif"/>
                <a:cs typeface="Roboto Serif"/>
                <a:sym typeface="Roboto Serif"/>
              </a:rPr>
              <a:t> from the Planner and gets the info about:</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command to execute without caring about the class</a:t>
            </a:r>
            <a:endParaRPr sz="1700">
              <a:solidFill>
                <a:schemeClr val="lt2"/>
              </a:solidFill>
              <a:latin typeface="Roboto Serif"/>
              <a:ea typeface="Roboto Serif"/>
              <a:cs typeface="Roboto Serif"/>
              <a:sym typeface="Roboto Serif"/>
            </a:endParaRPr>
          </a:p>
          <a:p>
            <a:pPr indent="-320357" lvl="2" marL="13716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most frequent is the 0: </a:t>
            </a:r>
            <a:r>
              <a:rPr i="1" lang="it" sz="1700">
                <a:solidFill>
                  <a:schemeClr val="lt2"/>
                </a:solidFill>
                <a:latin typeface="Roboto Serif"/>
                <a:ea typeface="Roboto Serif"/>
                <a:cs typeface="Roboto Serif"/>
                <a:sym typeface="Roboto Serif"/>
              </a:rPr>
              <a:t>catch_obj</a:t>
            </a:r>
            <a:endParaRPr i="1"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Initial coordinates and final coordinates</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Diameter gripping and the final object position [optional]ù</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It answers to the planner through a </a:t>
            </a:r>
            <a:r>
              <a:rPr b="1" lang="it" sz="1700">
                <a:solidFill>
                  <a:schemeClr val="lt2"/>
                </a:solidFill>
                <a:latin typeface="Roboto Serif"/>
                <a:ea typeface="Roboto Serif"/>
                <a:cs typeface="Roboto Serif"/>
                <a:sym typeface="Roboto Serif"/>
              </a:rPr>
              <a:t>eventResult.msg</a:t>
            </a:r>
            <a:endParaRPr b="1"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Inside the movement.cpp there are basic instructions to move the UR5 robot referring to a library called </a:t>
            </a:r>
            <a:r>
              <a:rPr b="1" lang="it" sz="1700">
                <a:solidFill>
                  <a:schemeClr val="lt2"/>
                </a:solidFill>
                <a:latin typeface="Roboto Serif"/>
                <a:ea typeface="Roboto Serif"/>
                <a:cs typeface="Roboto Serif"/>
                <a:sym typeface="Roboto Serif"/>
              </a:rPr>
              <a:t>Kinetics</a:t>
            </a:r>
            <a:endParaRPr b="1" sz="1700">
              <a:solidFill>
                <a:schemeClr val="lt2"/>
              </a:solidFill>
              <a:latin typeface="Roboto Serif"/>
              <a:ea typeface="Roboto Serif"/>
              <a:cs typeface="Roboto Serif"/>
              <a:sym typeface="Roboto Serif"/>
            </a:endParaRPr>
          </a:p>
        </p:txBody>
      </p:sp>
      <p:sp>
        <p:nvSpPr>
          <p:cNvPr id="148" name="Google Shape;148;p2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49" name="Google Shape;149;p2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50" name="Google Shape;150;p21"/>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2.2 Movement</a:t>
            </a:r>
            <a:endParaRPr b="1">
              <a:solidFill>
                <a:schemeClr val="lt1"/>
              </a:solidFill>
            </a:endParaRPr>
          </a:p>
        </p:txBody>
      </p:sp>
      <p:sp>
        <p:nvSpPr>
          <p:cNvPr id="151" name="Google Shape;151;p2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52" name="Google Shape;152;p21"/>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