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Serif"/>
      <p:regular r:id="rId30"/>
      <p:bold r:id="rId31"/>
      <p:italic r:id="rId32"/>
      <p:boldItalic r:id="rId33"/>
    </p:embeddedFont>
    <p:embeddedFont>
      <p:font typeface="Source Code Pro"/>
      <p:regular r:id="rId34"/>
      <p:bold r:id="rId35"/>
      <p:italic r:id="rId36"/>
      <p:boldItalic r:id="rId37"/>
    </p:embeddedFont>
    <p:embeddedFont>
      <p:font typeface="Merriweather"/>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italic.fntdata"/><Relationship Id="rId20" Type="http://schemas.openxmlformats.org/officeDocument/2006/relationships/slide" Target="slides/slide15.xml"/><Relationship Id="rId41" Type="http://schemas.openxmlformats.org/officeDocument/2006/relationships/font" Target="fonts/Merriweather-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Serif-bold.fntdata"/><Relationship Id="rId30" Type="http://schemas.openxmlformats.org/officeDocument/2006/relationships/font" Target="fonts/RobotoSerif-regular.fntdata"/><Relationship Id="rId11" Type="http://schemas.openxmlformats.org/officeDocument/2006/relationships/slide" Target="slides/slide6.xml"/><Relationship Id="rId33" Type="http://schemas.openxmlformats.org/officeDocument/2006/relationships/font" Target="fonts/RobotoSerif-boldItalic.fntdata"/><Relationship Id="rId10" Type="http://schemas.openxmlformats.org/officeDocument/2006/relationships/slide" Target="slides/slide5.xml"/><Relationship Id="rId32" Type="http://schemas.openxmlformats.org/officeDocument/2006/relationships/font" Target="fonts/RobotoSerif-italic.fntdata"/><Relationship Id="rId13" Type="http://schemas.openxmlformats.org/officeDocument/2006/relationships/slide" Target="slides/slide8.xml"/><Relationship Id="rId35" Type="http://schemas.openxmlformats.org/officeDocument/2006/relationships/font" Target="fonts/SourceCodePro-bold.fntdata"/><Relationship Id="rId12" Type="http://schemas.openxmlformats.org/officeDocument/2006/relationships/slide" Target="slides/slide7.xml"/><Relationship Id="rId34" Type="http://schemas.openxmlformats.org/officeDocument/2006/relationships/font" Target="fonts/SourceCodePro-regular.fntdata"/><Relationship Id="rId15" Type="http://schemas.openxmlformats.org/officeDocument/2006/relationships/slide" Target="slides/slide10.xml"/><Relationship Id="rId37" Type="http://schemas.openxmlformats.org/officeDocument/2006/relationships/font" Target="fonts/SourceCodePro-boldItalic.fntdata"/><Relationship Id="rId14" Type="http://schemas.openxmlformats.org/officeDocument/2006/relationships/slide" Target="slides/slide9.xml"/><Relationship Id="rId36" Type="http://schemas.openxmlformats.org/officeDocument/2006/relationships/font" Target="fonts/SourceCodePro-italic.fntdata"/><Relationship Id="rId17" Type="http://schemas.openxmlformats.org/officeDocument/2006/relationships/slide" Target="slides/slide12.xml"/><Relationship Id="rId39" Type="http://schemas.openxmlformats.org/officeDocument/2006/relationships/font" Target="fonts/Merriweather-bold.fntdata"/><Relationship Id="rId16" Type="http://schemas.openxmlformats.org/officeDocument/2006/relationships/slide" Target="slides/slide11.xml"/><Relationship Id="rId38" Type="http://schemas.openxmlformats.org/officeDocument/2006/relationships/font" Target="fonts/Merriweather-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14567440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514567440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514567440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514567440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514567440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514567440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514567440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514567440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5153f8954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5153f8954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517e02b846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517e02b846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517e02b846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517e02b846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517e02b846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517e02b846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514567440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514567440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514567440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514567440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50abf49da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50abf49da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5189bb782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5189bb782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514567440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514567440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514567440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514567440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5189bb782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5189bb782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5153f8954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5153f8954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50abf49da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50abf49da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50abf49da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50abf49da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0abf49da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50abf49da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514567440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514567440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517e02b84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517e02b84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50abf49da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50abf49da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51456744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51456744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14.png"/><Relationship Id="rId5"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14.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14.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14.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14.png"/><Relationship Id="rId5" Type="http://schemas.openxmlformats.org/officeDocument/2006/relationships/image" Target="../media/image8.png"/><Relationship Id="rId6"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14.png"/><Relationship Id="rId5"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jpg"/><Relationship Id="rId4" Type="http://schemas.openxmlformats.org/officeDocument/2006/relationships/image" Target="../media/image14.png"/><Relationship Id="rId5"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14.png"/><Relationship Id="rId5"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jp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 Id="rId4" Type="http://schemas.openxmlformats.org/officeDocument/2006/relationships/image" Target="../media/image14.png"/><Relationship Id="rId5" Type="http://schemas.openxmlformats.org/officeDocument/2006/relationships/image" Target="../media/image20.png"/><Relationship Id="rId6"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jp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jpg"/><Relationship Id="rId4" Type="http://schemas.openxmlformats.org/officeDocument/2006/relationships/image" Target="../media/image14.png"/><Relationship Id="rId5" Type="http://schemas.openxmlformats.org/officeDocument/2006/relationships/image" Target="../media/image16.png"/><Relationship Id="rId6"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jpg"/><Relationship Id="rId4" Type="http://schemas.openxmlformats.org/officeDocument/2006/relationships/image" Target="../media/image14.png"/><Relationship Id="rId5"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jpg"/><Relationship Id="rId4" Type="http://schemas.openxmlformats.org/officeDocument/2006/relationships/image" Target="../media/image14.png"/><Relationship Id="rId5"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jp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14.png"/><Relationship Id="rId5" Type="http://schemas.openxmlformats.org/officeDocument/2006/relationships/image" Target="../media/image5.png"/><Relationship Id="rId6"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14.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14.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435900" y="1997338"/>
            <a:ext cx="4451700" cy="153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Authors:</a:t>
            </a:r>
            <a:endParaRPr sz="1700">
              <a:solidFill>
                <a:schemeClr val="lt2"/>
              </a:solidFill>
              <a:latin typeface="Roboto Serif"/>
              <a:ea typeface="Roboto Serif"/>
              <a:cs typeface="Roboto Serif"/>
              <a:sym typeface="Roboto Serif"/>
            </a:endParaRPr>
          </a:p>
          <a:p>
            <a:pPr indent="-336550" lvl="0" marL="4572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Conti Filippo [218297]</a:t>
            </a:r>
            <a:endParaRPr sz="1700">
              <a:solidFill>
                <a:schemeClr val="lt2"/>
              </a:solidFill>
              <a:latin typeface="Roboto Serif"/>
              <a:ea typeface="Roboto Serif"/>
              <a:cs typeface="Roboto Serif"/>
              <a:sym typeface="Roboto Serif"/>
            </a:endParaRPr>
          </a:p>
          <a:p>
            <a:pPr indent="-336550" lvl="0" marL="4572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Gianuzzi Nicola [209309] </a:t>
            </a:r>
            <a:endParaRPr sz="1700">
              <a:solidFill>
                <a:schemeClr val="lt2"/>
              </a:solidFill>
              <a:latin typeface="Roboto Serif"/>
              <a:ea typeface="Roboto Serif"/>
              <a:cs typeface="Roboto Serif"/>
              <a:sym typeface="Roboto Serif"/>
            </a:endParaRPr>
          </a:p>
          <a:p>
            <a:pPr indent="-336550" lvl="0" marL="4572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Meneghin Mattia [210561]</a:t>
            </a:r>
            <a:endParaRPr sz="1700">
              <a:solidFill>
                <a:schemeClr val="lt2"/>
              </a:solidFill>
              <a:latin typeface="Roboto Serif"/>
              <a:ea typeface="Roboto Serif"/>
              <a:cs typeface="Roboto Serif"/>
              <a:sym typeface="Roboto Serif"/>
            </a:endParaRPr>
          </a:p>
        </p:txBody>
      </p:sp>
      <p:sp>
        <p:nvSpPr>
          <p:cNvPr id="55" name="Google Shape;55;p13"/>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56" name="Google Shape;56;p13"/>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57" name="Google Shape;57;p13"/>
          <p:cNvSpPr txBox="1"/>
          <p:nvPr/>
        </p:nvSpPr>
        <p:spPr>
          <a:xfrm>
            <a:off x="1176825" y="1408150"/>
            <a:ext cx="1821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Group K</a:t>
            </a:r>
            <a:endParaRPr b="1">
              <a:solidFill>
                <a:schemeClr val="lt1"/>
              </a:solidFill>
            </a:endParaRPr>
          </a:p>
        </p:txBody>
      </p:sp>
      <p:sp>
        <p:nvSpPr>
          <p:cNvPr id="58" name="Google Shape;58;p13"/>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59" name="Google Shape;59;p13"/>
          <p:cNvPicPr preferRelativeResize="0"/>
          <p:nvPr/>
        </p:nvPicPr>
        <p:blipFill>
          <a:blip r:embed="rId4">
            <a:alphaModFix/>
          </a:blip>
          <a:stretch>
            <a:fillRect/>
          </a:stretch>
        </p:blipFill>
        <p:spPr>
          <a:xfrm>
            <a:off x="7721347" y="4253153"/>
            <a:ext cx="700500" cy="710697"/>
          </a:xfrm>
          <a:prstGeom prst="rect">
            <a:avLst/>
          </a:prstGeom>
          <a:noFill/>
          <a:ln>
            <a:noFill/>
          </a:ln>
        </p:spPr>
      </p:pic>
      <p:pic>
        <p:nvPicPr>
          <p:cNvPr id="60" name="Google Shape;60;p13"/>
          <p:cNvPicPr preferRelativeResize="0"/>
          <p:nvPr/>
        </p:nvPicPr>
        <p:blipFill rotWithShape="1">
          <a:blip r:embed="rId5">
            <a:alphaModFix/>
          </a:blip>
          <a:srcRect b="31417" l="20481" r="21181" t="0"/>
          <a:stretch/>
        </p:blipFill>
        <p:spPr>
          <a:xfrm>
            <a:off x="4887600" y="1548275"/>
            <a:ext cx="3394962" cy="2261688"/>
          </a:xfrm>
          <a:prstGeom prst="rect">
            <a:avLst/>
          </a:prstGeom>
          <a:noFill/>
          <a:ln>
            <a:noFill/>
          </a:ln>
        </p:spPr>
      </p:pic>
      <p:sp>
        <p:nvSpPr>
          <p:cNvPr id="61" name="Google Shape;61;p13"/>
          <p:cNvSpPr txBox="1"/>
          <p:nvPr/>
        </p:nvSpPr>
        <p:spPr>
          <a:xfrm>
            <a:off x="435900" y="4005525"/>
            <a:ext cx="445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1"/>
                </a:solidFill>
              </a:rPr>
              <a:t>https://github.com/LordBions/Robotics_ICE23_UNITN</a:t>
            </a:r>
            <a:endParaRPr>
              <a:solidFill>
                <a:schemeClr val="lt1"/>
              </a:solidFill>
            </a:endParaRPr>
          </a:p>
        </p:txBody>
      </p:sp>
      <p:sp>
        <p:nvSpPr>
          <p:cNvPr id="62" name="Google Shape;62;p13"/>
          <p:cNvSpPr txBox="1"/>
          <p:nvPr/>
        </p:nvSpPr>
        <p:spPr>
          <a:xfrm>
            <a:off x="1012050" y="3569188"/>
            <a:ext cx="1821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600">
                <a:solidFill>
                  <a:schemeClr val="lt1"/>
                </a:solidFill>
              </a:rPr>
              <a:t>GitHub repository:</a:t>
            </a:r>
            <a:endParaRPr sz="16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8" name="Shape 158"/>
        <p:cNvGrpSpPr/>
        <p:nvPr/>
      </p:nvGrpSpPr>
      <p:grpSpPr>
        <a:xfrm>
          <a:off x="0" y="0"/>
          <a:ext cx="0" cy="0"/>
          <a:chOff x="0" y="0"/>
          <a:chExt cx="0" cy="0"/>
        </a:xfrm>
      </p:grpSpPr>
      <p:sp>
        <p:nvSpPr>
          <p:cNvPr id="159" name="Google Shape;159;p22"/>
          <p:cNvSpPr txBox="1"/>
          <p:nvPr>
            <p:ph idx="1" type="subTitle"/>
          </p:nvPr>
        </p:nvSpPr>
        <p:spPr>
          <a:xfrm>
            <a:off x="526950" y="1846450"/>
            <a:ext cx="7541400" cy="2453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0 - No Command				Security system commands:</a:t>
            </a:r>
            <a:endParaRPr sz="1700">
              <a:solidFill>
                <a:schemeClr val="lt2"/>
              </a:solidFill>
              <a:latin typeface="Roboto Serif"/>
              <a:ea typeface="Roboto Serif"/>
              <a:cs typeface="Roboto Serif"/>
              <a:sym typeface="Roboto Serif"/>
            </a:endParaRPr>
          </a:p>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1 - Test</a:t>
            </a:r>
            <a:endParaRPr sz="1700">
              <a:solidFill>
                <a:schemeClr val="lt2"/>
              </a:solidFill>
              <a:latin typeface="Roboto Serif"/>
              <a:ea typeface="Roboto Serif"/>
              <a:cs typeface="Roboto Serif"/>
              <a:sym typeface="Roboto Serif"/>
            </a:endParaRPr>
          </a:p>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2 - Wait							9 - Handshake</a:t>
            </a:r>
            <a:endParaRPr sz="1700">
              <a:solidFill>
                <a:schemeClr val="lt2"/>
              </a:solidFill>
              <a:latin typeface="Roboto Serif"/>
              <a:ea typeface="Roboto Serif"/>
              <a:cs typeface="Roboto Serif"/>
              <a:sym typeface="Roboto Serif"/>
            </a:endParaRPr>
          </a:p>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3 - Move						10 - Auth key</a:t>
            </a:r>
            <a:endParaRPr sz="1700">
              <a:solidFill>
                <a:schemeClr val="lt2"/>
              </a:solidFill>
              <a:latin typeface="Roboto Serif"/>
              <a:ea typeface="Roboto Serif"/>
              <a:cs typeface="Roboto Serif"/>
              <a:sym typeface="Roboto Serif"/>
            </a:endParaRPr>
          </a:p>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4 - Grasp</a:t>
            </a:r>
            <a:endParaRPr sz="1700">
              <a:solidFill>
                <a:schemeClr val="lt2"/>
              </a:solidFill>
              <a:latin typeface="Roboto Serif"/>
              <a:ea typeface="Roboto Serif"/>
              <a:cs typeface="Roboto Serif"/>
              <a:sym typeface="Roboto Serif"/>
            </a:endParaRPr>
          </a:p>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5 - Ungrasp</a:t>
            </a:r>
            <a:endParaRPr sz="1700">
              <a:solidFill>
                <a:schemeClr val="lt2"/>
              </a:solidFill>
              <a:latin typeface="Roboto Serif"/>
              <a:ea typeface="Roboto Serif"/>
              <a:cs typeface="Roboto Serif"/>
              <a:sym typeface="Roboto Serif"/>
            </a:endParaRPr>
          </a:p>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6 - Default position</a:t>
            </a:r>
            <a:endParaRPr sz="1700">
              <a:solidFill>
                <a:schemeClr val="lt2"/>
              </a:solidFill>
              <a:latin typeface="Roboto Serif"/>
              <a:ea typeface="Roboto Serif"/>
              <a:cs typeface="Roboto Serif"/>
              <a:sym typeface="Roboto Serif"/>
            </a:endParaRPr>
          </a:p>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7 - Fast catch</a:t>
            </a:r>
            <a:endParaRPr sz="1700">
              <a:solidFill>
                <a:schemeClr val="lt2"/>
              </a:solidFill>
              <a:latin typeface="Roboto Serif"/>
              <a:ea typeface="Roboto Serif"/>
              <a:cs typeface="Roboto Serif"/>
              <a:sym typeface="Roboto Serif"/>
            </a:endParaRPr>
          </a:p>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8 - Catch</a:t>
            </a:r>
            <a:endParaRPr sz="1700">
              <a:solidFill>
                <a:schemeClr val="lt2"/>
              </a:solidFill>
              <a:latin typeface="Roboto Serif"/>
              <a:ea typeface="Roboto Serif"/>
              <a:cs typeface="Roboto Serif"/>
              <a:sym typeface="Roboto Serif"/>
            </a:endParaRPr>
          </a:p>
        </p:txBody>
      </p:sp>
      <p:sp>
        <p:nvSpPr>
          <p:cNvPr id="160" name="Google Shape;160;p22"/>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161" name="Google Shape;161;p22"/>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162" name="Google Shape;162;p22"/>
          <p:cNvSpPr txBox="1"/>
          <p:nvPr/>
        </p:nvSpPr>
        <p:spPr>
          <a:xfrm>
            <a:off x="526950" y="1230850"/>
            <a:ext cx="8090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500">
                <a:solidFill>
                  <a:schemeClr val="lt1"/>
                </a:solidFill>
              </a:rPr>
              <a:t>2.2 Movement commands from the planner module</a:t>
            </a:r>
            <a:endParaRPr b="1" sz="2500">
              <a:solidFill>
                <a:schemeClr val="lt1"/>
              </a:solidFill>
            </a:endParaRPr>
          </a:p>
        </p:txBody>
      </p:sp>
      <p:sp>
        <p:nvSpPr>
          <p:cNvPr id="163" name="Google Shape;163;p22"/>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164" name="Google Shape;164;p22"/>
          <p:cNvPicPr preferRelativeResize="0"/>
          <p:nvPr/>
        </p:nvPicPr>
        <p:blipFill>
          <a:blip r:embed="rId4">
            <a:alphaModFix/>
          </a:blip>
          <a:stretch>
            <a:fillRect/>
          </a:stretch>
        </p:blipFill>
        <p:spPr>
          <a:xfrm>
            <a:off x="7721347" y="4253153"/>
            <a:ext cx="700500" cy="710697"/>
          </a:xfrm>
          <a:prstGeom prst="rect">
            <a:avLst/>
          </a:prstGeom>
          <a:noFill/>
          <a:ln>
            <a:noFill/>
          </a:ln>
        </p:spPr>
      </p:pic>
      <p:pic>
        <p:nvPicPr>
          <p:cNvPr id="165" name="Google Shape;165;p22"/>
          <p:cNvPicPr preferRelativeResize="0"/>
          <p:nvPr/>
        </p:nvPicPr>
        <p:blipFill>
          <a:blip r:embed="rId5">
            <a:alphaModFix/>
          </a:blip>
          <a:stretch>
            <a:fillRect/>
          </a:stretch>
        </p:blipFill>
        <p:spPr>
          <a:xfrm>
            <a:off x="6630700" y="2466538"/>
            <a:ext cx="1183475" cy="1183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9" name="Shape 169"/>
        <p:cNvGrpSpPr/>
        <p:nvPr/>
      </p:nvGrpSpPr>
      <p:grpSpPr>
        <a:xfrm>
          <a:off x="0" y="0"/>
          <a:ext cx="0" cy="0"/>
          <a:chOff x="0" y="0"/>
          <a:chExt cx="0" cy="0"/>
        </a:xfrm>
      </p:grpSpPr>
      <p:sp>
        <p:nvSpPr>
          <p:cNvPr id="170" name="Google Shape;170;p23"/>
          <p:cNvSpPr txBox="1"/>
          <p:nvPr>
            <p:ph idx="1" type="subTitle"/>
          </p:nvPr>
        </p:nvSpPr>
        <p:spPr>
          <a:xfrm>
            <a:off x="3138175" y="1338775"/>
            <a:ext cx="5478900" cy="2763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23850" lvl="0" marL="457200" rtl="0" algn="l">
              <a:spcBef>
                <a:spcPts val="0"/>
              </a:spcBef>
              <a:spcAft>
                <a:spcPts val="0"/>
              </a:spcAft>
              <a:buClr>
                <a:schemeClr val="lt2"/>
              </a:buClr>
              <a:buSzPts val="1500"/>
              <a:buFont typeface="Roboto Serif"/>
              <a:buChar char="●"/>
            </a:pPr>
            <a:r>
              <a:rPr lang="it" sz="1500">
                <a:solidFill>
                  <a:schemeClr val="lt2"/>
                </a:solidFill>
                <a:latin typeface="Roboto Serif"/>
                <a:ea typeface="Roboto Serif"/>
                <a:cs typeface="Roboto Serif"/>
                <a:sym typeface="Roboto Serif"/>
              </a:rPr>
              <a:t>Kinetics is the library that contains all the primitive instructions in order to calculate </a:t>
            </a:r>
            <a:r>
              <a:rPr i="1" lang="it" sz="1500">
                <a:solidFill>
                  <a:schemeClr val="lt2"/>
                </a:solidFill>
                <a:latin typeface="Roboto Serif"/>
                <a:ea typeface="Roboto Serif"/>
                <a:cs typeface="Roboto Serif"/>
                <a:sym typeface="Roboto Serif"/>
              </a:rPr>
              <a:t>angles</a:t>
            </a:r>
            <a:r>
              <a:rPr lang="it" sz="1500">
                <a:solidFill>
                  <a:schemeClr val="lt2"/>
                </a:solidFill>
                <a:latin typeface="Roboto Serif"/>
                <a:ea typeface="Roboto Serif"/>
                <a:cs typeface="Roboto Serif"/>
                <a:sym typeface="Roboto Serif"/>
              </a:rPr>
              <a:t>, </a:t>
            </a:r>
            <a:r>
              <a:rPr i="1" lang="it" sz="1500">
                <a:solidFill>
                  <a:schemeClr val="lt2"/>
                </a:solidFill>
                <a:latin typeface="Roboto Serif"/>
                <a:ea typeface="Roboto Serif"/>
                <a:cs typeface="Roboto Serif"/>
                <a:sym typeface="Roboto Serif"/>
              </a:rPr>
              <a:t>spatial displacement</a:t>
            </a:r>
            <a:r>
              <a:rPr lang="it" sz="1500">
                <a:solidFill>
                  <a:schemeClr val="lt2"/>
                </a:solidFill>
                <a:latin typeface="Roboto Serif"/>
                <a:ea typeface="Roboto Serif"/>
                <a:cs typeface="Roboto Serif"/>
                <a:sym typeface="Roboto Serif"/>
              </a:rPr>
              <a:t>, </a:t>
            </a:r>
            <a:r>
              <a:rPr i="1" lang="it" sz="1500">
                <a:solidFill>
                  <a:schemeClr val="lt2"/>
                </a:solidFill>
                <a:latin typeface="Roboto Serif"/>
                <a:ea typeface="Roboto Serif"/>
                <a:cs typeface="Roboto Serif"/>
                <a:sym typeface="Roboto Serif"/>
              </a:rPr>
              <a:t>matrix</a:t>
            </a:r>
            <a:r>
              <a:rPr lang="it" sz="1500">
                <a:solidFill>
                  <a:schemeClr val="lt2"/>
                </a:solidFill>
                <a:latin typeface="Roboto Serif"/>
                <a:ea typeface="Roboto Serif"/>
                <a:cs typeface="Roboto Serif"/>
                <a:sym typeface="Roboto Serif"/>
              </a:rPr>
              <a:t> and </a:t>
            </a:r>
            <a:r>
              <a:rPr lang="it" sz="1500">
                <a:solidFill>
                  <a:schemeClr val="lt2"/>
                </a:solidFill>
                <a:latin typeface="Roboto Serif"/>
                <a:ea typeface="Roboto Serif"/>
                <a:cs typeface="Roboto Serif"/>
                <a:sym typeface="Roboto Serif"/>
              </a:rPr>
              <a:t>all the </a:t>
            </a:r>
            <a:r>
              <a:rPr i="1" lang="it" sz="1500">
                <a:solidFill>
                  <a:schemeClr val="lt2"/>
                </a:solidFill>
                <a:latin typeface="Roboto Serif"/>
                <a:ea typeface="Roboto Serif"/>
                <a:cs typeface="Roboto Serif"/>
                <a:sym typeface="Roboto Serif"/>
              </a:rPr>
              <a:t>mathematical functions</a:t>
            </a:r>
            <a:r>
              <a:rPr lang="it" sz="1500">
                <a:solidFill>
                  <a:schemeClr val="lt2"/>
                </a:solidFill>
                <a:latin typeface="Roboto Serif"/>
                <a:ea typeface="Roboto Serif"/>
                <a:cs typeface="Roboto Serif"/>
                <a:sym typeface="Roboto Serif"/>
              </a:rPr>
              <a:t> related.</a:t>
            </a:r>
            <a:endParaRPr sz="1500">
              <a:solidFill>
                <a:schemeClr val="lt2"/>
              </a:solidFill>
              <a:latin typeface="Roboto Serif"/>
              <a:ea typeface="Roboto Serif"/>
              <a:cs typeface="Roboto Serif"/>
              <a:sym typeface="Roboto Serif"/>
            </a:endParaRPr>
          </a:p>
          <a:p>
            <a:pPr indent="-323850" lvl="0" marL="457200" rtl="0" algn="l">
              <a:spcBef>
                <a:spcPts val="0"/>
              </a:spcBef>
              <a:spcAft>
                <a:spcPts val="0"/>
              </a:spcAft>
              <a:buClr>
                <a:schemeClr val="lt2"/>
              </a:buClr>
              <a:buSzPts val="1500"/>
              <a:buFont typeface="Roboto Serif"/>
              <a:buChar char="●"/>
            </a:pPr>
            <a:r>
              <a:rPr lang="it" sz="1500">
                <a:solidFill>
                  <a:schemeClr val="lt2"/>
                </a:solidFill>
                <a:latin typeface="Roboto Serif"/>
                <a:ea typeface="Roboto Serif"/>
                <a:cs typeface="Roboto Serif"/>
                <a:sym typeface="Roboto Serif"/>
              </a:rPr>
              <a:t>It includes the necessary classes and functions for dense matrix operations, it provides a wide range of functionalities, including matrix algebraic operations.</a:t>
            </a:r>
            <a:endParaRPr sz="1500">
              <a:solidFill>
                <a:schemeClr val="lt2"/>
              </a:solidFill>
              <a:latin typeface="Roboto Serif"/>
              <a:ea typeface="Roboto Serif"/>
              <a:cs typeface="Roboto Serif"/>
              <a:sym typeface="Roboto Serif"/>
            </a:endParaRPr>
          </a:p>
          <a:p>
            <a:pPr indent="-323850" lvl="0" marL="457200" rtl="0" algn="l">
              <a:spcBef>
                <a:spcPts val="0"/>
              </a:spcBef>
              <a:spcAft>
                <a:spcPts val="0"/>
              </a:spcAft>
              <a:buClr>
                <a:schemeClr val="lt2"/>
              </a:buClr>
              <a:buSzPts val="1500"/>
              <a:buFont typeface="Roboto Serif"/>
              <a:buChar char="●"/>
            </a:pPr>
            <a:r>
              <a:rPr lang="it" sz="1500">
                <a:solidFill>
                  <a:schemeClr val="lt2"/>
                </a:solidFill>
                <a:latin typeface="Roboto Serif"/>
                <a:ea typeface="Roboto Serif"/>
                <a:cs typeface="Roboto Serif"/>
                <a:sym typeface="Roboto Serif"/>
              </a:rPr>
              <a:t>We handled the Euler’s singularities by avoiding the arm to pass in these </a:t>
            </a:r>
            <a:r>
              <a:rPr lang="it" sz="1500">
                <a:solidFill>
                  <a:schemeClr val="lt2"/>
                </a:solidFill>
                <a:latin typeface="Roboto Serif"/>
                <a:ea typeface="Roboto Serif"/>
                <a:cs typeface="Roboto Serif"/>
                <a:sym typeface="Roboto Serif"/>
              </a:rPr>
              <a:t>critical</a:t>
            </a:r>
            <a:r>
              <a:rPr lang="it" sz="1500">
                <a:solidFill>
                  <a:schemeClr val="lt2"/>
                </a:solidFill>
                <a:latin typeface="Roboto Serif"/>
                <a:ea typeface="Roboto Serif"/>
                <a:cs typeface="Roboto Serif"/>
                <a:sym typeface="Roboto Serif"/>
              </a:rPr>
              <a:t> areas with specific commands.</a:t>
            </a:r>
            <a:endParaRPr sz="1500">
              <a:solidFill>
                <a:schemeClr val="lt2"/>
              </a:solidFill>
              <a:latin typeface="Roboto Serif"/>
              <a:ea typeface="Roboto Serif"/>
              <a:cs typeface="Roboto Serif"/>
              <a:sym typeface="Roboto Serif"/>
            </a:endParaRPr>
          </a:p>
        </p:txBody>
      </p:sp>
      <p:sp>
        <p:nvSpPr>
          <p:cNvPr id="171" name="Google Shape;171;p23"/>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172" name="Google Shape;172;p23"/>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173" name="Google Shape;173;p23"/>
          <p:cNvSpPr txBox="1"/>
          <p:nvPr/>
        </p:nvSpPr>
        <p:spPr>
          <a:xfrm>
            <a:off x="473275" y="1183475"/>
            <a:ext cx="2804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500">
                <a:solidFill>
                  <a:schemeClr val="lt1"/>
                </a:solidFill>
              </a:rPr>
              <a:t>2.3 Kinetics</a:t>
            </a:r>
            <a:endParaRPr b="1" sz="2500">
              <a:solidFill>
                <a:schemeClr val="lt1"/>
              </a:solidFill>
            </a:endParaRPr>
          </a:p>
        </p:txBody>
      </p:sp>
      <p:sp>
        <p:nvSpPr>
          <p:cNvPr id="174" name="Google Shape;174;p23"/>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175" name="Google Shape;175;p23"/>
          <p:cNvPicPr preferRelativeResize="0"/>
          <p:nvPr/>
        </p:nvPicPr>
        <p:blipFill>
          <a:blip r:embed="rId4">
            <a:alphaModFix/>
          </a:blip>
          <a:stretch>
            <a:fillRect/>
          </a:stretch>
        </p:blipFill>
        <p:spPr>
          <a:xfrm>
            <a:off x="7721347" y="4253153"/>
            <a:ext cx="700500" cy="710697"/>
          </a:xfrm>
          <a:prstGeom prst="rect">
            <a:avLst/>
          </a:prstGeom>
          <a:noFill/>
          <a:ln>
            <a:noFill/>
          </a:ln>
        </p:spPr>
      </p:pic>
      <p:pic>
        <p:nvPicPr>
          <p:cNvPr id="176" name="Google Shape;176;p23"/>
          <p:cNvPicPr preferRelativeResize="0"/>
          <p:nvPr/>
        </p:nvPicPr>
        <p:blipFill>
          <a:blip r:embed="rId5">
            <a:alphaModFix/>
          </a:blip>
          <a:stretch>
            <a:fillRect/>
          </a:stretch>
        </p:blipFill>
        <p:spPr>
          <a:xfrm>
            <a:off x="668300" y="2350550"/>
            <a:ext cx="2094700" cy="1677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0" name="Shape 180"/>
        <p:cNvGrpSpPr/>
        <p:nvPr/>
      </p:nvGrpSpPr>
      <p:grpSpPr>
        <a:xfrm>
          <a:off x="0" y="0"/>
          <a:ext cx="0" cy="0"/>
          <a:chOff x="0" y="0"/>
          <a:chExt cx="0" cy="0"/>
        </a:xfrm>
      </p:grpSpPr>
      <p:sp>
        <p:nvSpPr>
          <p:cNvPr id="181" name="Google Shape;181;p24"/>
          <p:cNvSpPr txBox="1"/>
          <p:nvPr>
            <p:ph idx="1" type="subTitle"/>
          </p:nvPr>
        </p:nvSpPr>
        <p:spPr>
          <a:xfrm>
            <a:off x="526950" y="1846450"/>
            <a:ext cx="8456100" cy="2735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30200" lvl="0" marL="4572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It allows you to choose the operating mode</a:t>
            </a:r>
            <a:endParaRPr sz="1600">
              <a:solidFill>
                <a:schemeClr val="lt2"/>
              </a:solidFill>
              <a:latin typeface="Roboto Serif"/>
              <a:ea typeface="Roboto Serif"/>
              <a:cs typeface="Roboto Serif"/>
              <a:sym typeface="Roboto Serif"/>
            </a:endParaRPr>
          </a:p>
          <a:p>
            <a:pPr indent="-330200" lvl="0" marL="4572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Since the communication between two different modules is done through messages with a certain </a:t>
            </a:r>
            <a:r>
              <a:rPr i="1" lang="it" sz="1600">
                <a:solidFill>
                  <a:schemeClr val="lt2"/>
                </a:solidFill>
                <a:latin typeface="Roboto Serif"/>
                <a:ea typeface="Roboto Serif"/>
                <a:cs typeface="Roboto Serif"/>
                <a:sym typeface="Roboto Serif"/>
              </a:rPr>
              <a:t>command IDs</a:t>
            </a:r>
            <a:r>
              <a:rPr lang="it" sz="1600">
                <a:solidFill>
                  <a:schemeClr val="lt2"/>
                </a:solidFill>
                <a:latin typeface="Roboto Serif"/>
                <a:ea typeface="Roboto Serif"/>
                <a:cs typeface="Roboto Serif"/>
                <a:sym typeface="Roboto Serif"/>
              </a:rPr>
              <a:t>, each of these is defined in order to give back a variable called </a:t>
            </a:r>
            <a:r>
              <a:rPr b="1" lang="it" sz="1600">
                <a:solidFill>
                  <a:schemeClr val="lt2"/>
                </a:solidFill>
                <a:latin typeface="Roboto Serif"/>
                <a:ea typeface="Roboto Serif"/>
                <a:cs typeface="Roboto Serif"/>
                <a:sym typeface="Roboto Serif"/>
              </a:rPr>
              <a:t>send_ack</a:t>
            </a:r>
            <a:r>
              <a:rPr lang="it" sz="1600">
                <a:solidFill>
                  <a:schemeClr val="lt2"/>
                </a:solidFill>
                <a:latin typeface="Roboto Serif"/>
                <a:ea typeface="Roboto Serif"/>
                <a:cs typeface="Roboto Serif"/>
                <a:sym typeface="Roboto Serif"/>
              </a:rPr>
              <a:t>.</a:t>
            </a:r>
            <a:endParaRPr sz="1600">
              <a:solidFill>
                <a:schemeClr val="lt2"/>
              </a:solidFill>
              <a:latin typeface="Roboto Serif"/>
              <a:ea typeface="Roboto Serif"/>
              <a:cs typeface="Roboto Serif"/>
              <a:sym typeface="Roboto Serif"/>
            </a:endParaRPr>
          </a:p>
          <a:p>
            <a:pPr indent="-330200" lvl="0" marL="4572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If you want an execution results back to the </a:t>
            </a:r>
            <a:r>
              <a:rPr i="1" lang="it" sz="1600">
                <a:solidFill>
                  <a:schemeClr val="lt2"/>
                </a:solidFill>
                <a:latin typeface="Roboto Serif"/>
                <a:ea typeface="Roboto Serif"/>
                <a:cs typeface="Roboto Serif"/>
                <a:sym typeface="Roboto Serif"/>
              </a:rPr>
              <a:t>caller module</a:t>
            </a:r>
            <a:endParaRPr sz="1600">
              <a:solidFill>
                <a:schemeClr val="lt2"/>
              </a:solidFill>
              <a:latin typeface="Roboto Serif"/>
              <a:ea typeface="Roboto Serif"/>
              <a:cs typeface="Roboto Serif"/>
              <a:sym typeface="Roboto Serif"/>
            </a:endParaRPr>
          </a:p>
          <a:p>
            <a:pPr indent="-330200" lvl="1" marL="9144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send_ack must be equal to </a:t>
            </a:r>
            <a:r>
              <a:rPr b="1" lang="it" sz="1600">
                <a:solidFill>
                  <a:srgbClr val="00FF00"/>
                </a:solidFill>
                <a:latin typeface="Roboto Serif"/>
                <a:ea typeface="Roboto Serif"/>
                <a:cs typeface="Roboto Serif"/>
                <a:sym typeface="Roboto Serif"/>
              </a:rPr>
              <a:t>1</a:t>
            </a:r>
            <a:r>
              <a:rPr lang="it" sz="1600">
                <a:solidFill>
                  <a:schemeClr val="lt2"/>
                </a:solidFill>
                <a:latin typeface="Roboto Serif"/>
                <a:ea typeface="Roboto Serif"/>
                <a:cs typeface="Roboto Serif"/>
                <a:sym typeface="Roboto Serif"/>
              </a:rPr>
              <a:t>. </a:t>
            </a:r>
            <a:endParaRPr sz="1600">
              <a:solidFill>
                <a:schemeClr val="lt2"/>
              </a:solidFill>
              <a:latin typeface="Roboto Serif"/>
              <a:ea typeface="Roboto Serif"/>
              <a:cs typeface="Roboto Serif"/>
              <a:sym typeface="Roboto Serif"/>
            </a:endParaRPr>
          </a:p>
          <a:p>
            <a:pPr indent="-330200" lvl="1" marL="9144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It enforces the </a:t>
            </a:r>
            <a:r>
              <a:rPr i="1" lang="it" sz="1600">
                <a:solidFill>
                  <a:schemeClr val="lt2"/>
                </a:solidFill>
                <a:latin typeface="Roboto Serif"/>
                <a:ea typeface="Roboto Serif"/>
                <a:cs typeface="Roboto Serif"/>
                <a:sym typeface="Roboto Serif"/>
              </a:rPr>
              <a:t>called module</a:t>
            </a:r>
            <a:r>
              <a:rPr lang="it" sz="1600">
                <a:solidFill>
                  <a:schemeClr val="lt2"/>
                </a:solidFill>
                <a:latin typeface="Roboto Serif"/>
                <a:ea typeface="Roboto Serif"/>
                <a:cs typeface="Roboto Serif"/>
                <a:sym typeface="Roboto Serif"/>
              </a:rPr>
              <a:t> to complete the requested command and </a:t>
            </a:r>
            <a:r>
              <a:rPr b="1" lang="it" sz="1600">
                <a:solidFill>
                  <a:schemeClr val="lt2"/>
                </a:solidFill>
                <a:latin typeface="Roboto Serif"/>
                <a:ea typeface="Roboto Serif"/>
                <a:cs typeface="Roboto Serif"/>
                <a:sym typeface="Roboto Serif"/>
              </a:rPr>
              <a:t>send back</a:t>
            </a:r>
            <a:r>
              <a:rPr lang="it" sz="1600">
                <a:solidFill>
                  <a:schemeClr val="lt2"/>
                </a:solidFill>
                <a:latin typeface="Roboto Serif"/>
                <a:ea typeface="Roboto Serif"/>
                <a:cs typeface="Roboto Serif"/>
                <a:sym typeface="Roboto Serif"/>
              </a:rPr>
              <a:t> the results via event message. </a:t>
            </a:r>
            <a:endParaRPr sz="1600">
              <a:solidFill>
                <a:schemeClr val="lt2"/>
              </a:solidFill>
              <a:latin typeface="Roboto Serif"/>
              <a:ea typeface="Roboto Serif"/>
              <a:cs typeface="Roboto Serif"/>
              <a:sym typeface="Roboto Serif"/>
            </a:endParaRPr>
          </a:p>
          <a:p>
            <a:pPr indent="-330200" lvl="0" marL="4572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If you just need the execution without caring about its completions,</a:t>
            </a:r>
            <a:endParaRPr sz="1600">
              <a:solidFill>
                <a:schemeClr val="lt2"/>
              </a:solidFill>
              <a:latin typeface="Roboto Serif"/>
              <a:ea typeface="Roboto Serif"/>
              <a:cs typeface="Roboto Serif"/>
              <a:sym typeface="Roboto Serif"/>
            </a:endParaRPr>
          </a:p>
          <a:p>
            <a:pPr indent="-330200" lvl="1" marL="9144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leave "send_ack" equal to </a:t>
            </a:r>
            <a:r>
              <a:rPr b="1" lang="it" sz="1600">
                <a:solidFill>
                  <a:srgbClr val="FF0000"/>
                </a:solidFill>
                <a:latin typeface="Roboto Serif"/>
                <a:ea typeface="Roboto Serif"/>
                <a:cs typeface="Roboto Serif"/>
                <a:sym typeface="Roboto Serif"/>
              </a:rPr>
              <a:t>0</a:t>
            </a:r>
            <a:endParaRPr b="1" sz="1600">
              <a:solidFill>
                <a:srgbClr val="FF0000"/>
              </a:solidFill>
              <a:latin typeface="Roboto Serif"/>
              <a:ea typeface="Roboto Serif"/>
              <a:cs typeface="Roboto Serif"/>
              <a:sym typeface="Roboto Serif"/>
            </a:endParaRPr>
          </a:p>
        </p:txBody>
      </p:sp>
      <p:sp>
        <p:nvSpPr>
          <p:cNvPr id="182" name="Google Shape;182;p24"/>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183" name="Google Shape;183;p24"/>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184" name="Google Shape;184;p24"/>
          <p:cNvSpPr txBox="1"/>
          <p:nvPr/>
        </p:nvSpPr>
        <p:spPr>
          <a:xfrm>
            <a:off x="526950" y="1230850"/>
            <a:ext cx="6813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500">
                <a:solidFill>
                  <a:schemeClr val="lt1"/>
                </a:solidFill>
              </a:rPr>
              <a:t>2.4 Acknowledgement system</a:t>
            </a:r>
            <a:endParaRPr b="1" sz="2500">
              <a:solidFill>
                <a:schemeClr val="lt1"/>
              </a:solidFill>
            </a:endParaRPr>
          </a:p>
        </p:txBody>
      </p:sp>
      <p:sp>
        <p:nvSpPr>
          <p:cNvPr id="185" name="Google Shape;185;p24"/>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186" name="Google Shape;186;p24"/>
          <p:cNvPicPr preferRelativeResize="0"/>
          <p:nvPr/>
        </p:nvPicPr>
        <p:blipFill>
          <a:blip r:embed="rId4">
            <a:alphaModFix/>
          </a:blip>
          <a:stretch>
            <a:fillRect/>
          </a:stretch>
        </p:blipFill>
        <p:spPr>
          <a:xfrm>
            <a:off x="7721347" y="4253153"/>
            <a:ext cx="700500" cy="71069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p25"/>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192" name="Google Shape;192;p25"/>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193" name="Google Shape;193;p25"/>
          <p:cNvSpPr txBox="1"/>
          <p:nvPr/>
        </p:nvSpPr>
        <p:spPr>
          <a:xfrm>
            <a:off x="526950" y="1230850"/>
            <a:ext cx="6813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500">
                <a:solidFill>
                  <a:schemeClr val="lt1"/>
                </a:solidFill>
              </a:rPr>
              <a:t>2.4 Acknowledgement system flow</a:t>
            </a:r>
            <a:endParaRPr b="1" sz="2500">
              <a:solidFill>
                <a:schemeClr val="lt1"/>
              </a:solidFill>
            </a:endParaRPr>
          </a:p>
        </p:txBody>
      </p:sp>
      <p:sp>
        <p:nvSpPr>
          <p:cNvPr id="194" name="Google Shape;194;p25"/>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195" name="Google Shape;195;p25"/>
          <p:cNvPicPr preferRelativeResize="0"/>
          <p:nvPr/>
        </p:nvPicPr>
        <p:blipFill>
          <a:blip r:embed="rId4">
            <a:alphaModFix/>
          </a:blip>
          <a:stretch>
            <a:fillRect/>
          </a:stretch>
        </p:blipFill>
        <p:spPr>
          <a:xfrm>
            <a:off x="7721347" y="4253153"/>
            <a:ext cx="700500" cy="710697"/>
          </a:xfrm>
          <a:prstGeom prst="rect">
            <a:avLst/>
          </a:prstGeom>
          <a:noFill/>
          <a:ln>
            <a:noFill/>
          </a:ln>
        </p:spPr>
      </p:pic>
      <p:pic>
        <p:nvPicPr>
          <p:cNvPr id="196" name="Google Shape;196;p25"/>
          <p:cNvPicPr preferRelativeResize="0"/>
          <p:nvPr/>
        </p:nvPicPr>
        <p:blipFill>
          <a:blip r:embed="rId5">
            <a:alphaModFix/>
          </a:blip>
          <a:stretch>
            <a:fillRect/>
          </a:stretch>
        </p:blipFill>
        <p:spPr>
          <a:xfrm>
            <a:off x="910725" y="1922650"/>
            <a:ext cx="6592779" cy="2348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0" name="Shape 200"/>
        <p:cNvGrpSpPr/>
        <p:nvPr/>
      </p:nvGrpSpPr>
      <p:grpSpPr>
        <a:xfrm>
          <a:off x="0" y="0"/>
          <a:ext cx="0" cy="0"/>
          <a:chOff x="0" y="0"/>
          <a:chExt cx="0" cy="0"/>
        </a:xfrm>
      </p:grpSpPr>
      <p:sp>
        <p:nvSpPr>
          <p:cNvPr id="201" name="Google Shape;201;p26"/>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202" name="Google Shape;202;p26"/>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203" name="Google Shape;203;p26"/>
          <p:cNvSpPr txBox="1"/>
          <p:nvPr/>
        </p:nvSpPr>
        <p:spPr>
          <a:xfrm>
            <a:off x="526950" y="1230850"/>
            <a:ext cx="6813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500">
                <a:solidFill>
                  <a:schemeClr val="lt1"/>
                </a:solidFill>
              </a:rPr>
              <a:t>2.5 Secure communication system</a:t>
            </a:r>
            <a:endParaRPr b="1" sz="2500">
              <a:solidFill>
                <a:schemeClr val="lt1"/>
              </a:solidFill>
            </a:endParaRPr>
          </a:p>
        </p:txBody>
      </p:sp>
      <p:sp>
        <p:nvSpPr>
          <p:cNvPr id="204" name="Google Shape;204;p26"/>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205" name="Google Shape;205;p26"/>
          <p:cNvPicPr preferRelativeResize="0"/>
          <p:nvPr/>
        </p:nvPicPr>
        <p:blipFill>
          <a:blip r:embed="rId4">
            <a:alphaModFix/>
          </a:blip>
          <a:stretch>
            <a:fillRect/>
          </a:stretch>
        </p:blipFill>
        <p:spPr>
          <a:xfrm>
            <a:off x="7721347" y="4253153"/>
            <a:ext cx="700500" cy="710697"/>
          </a:xfrm>
          <a:prstGeom prst="rect">
            <a:avLst/>
          </a:prstGeom>
          <a:noFill/>
          <a:ln>
            <a:noFill/>
          </a:ln>
        </p:spPr>
      </p:pic>
      <p:sp>
        <p:nvSpPr>
          <p:cNvPr id="206" name="Google Shape;206;p26"/>
          <p:cNvSpPr txBox="1"/>
          <p:nvPr/>
        </p:nvSpPr>
        <p:spPr>
          <a:xfrm>
            <a:off x="617275" y="1840975"/>
            <a:ext cx="49371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600">
                <a:solidFill>
                  <a:schemeClr val="lt2"/>
                </a:solidFill>
                <a:latin typeface="Roboto Serif"/>
                <a:ea typeface="Roboto Serif"/>
                <a:cs typeface="Roboto Serif"/>
                <a:sym typeface="Roboto Serif"/>
              </a:rPr>
              <a:t>The planner can be rosrun with the -s parameter which enables the authorization </a:t>
            </a:r>
            <a:r>
              <a:rPr lang="it" sz="1600">
                <a:solidFill>
                  <a:schemeClr val="lt2"/>
                </a:solidFill>
                <a:latin typeface="Roboto Serif"/>
                <a:ea typeface="Roboto Serif"/>
                <a:cs typeface="Roboto Serif"/>
                <a:sym typeface="Roboto Serif"/>
              </a:rPr>
              <a:t>system: In the first time will be an handshake procedure where the planner and the module share their keys in a encoded channel. One ready, this system prevents to send commands to the movement module without a valid authorization code that changes over the time.</a:t>
            </a:r>
            <a:endParaRPr sz="1600">
              <a:solidFill>
                <a:schemeClr val="lt2"/>
              </a:solidFill>
              <a:latin typeface="Roboto Serif"/>
              <a:ea typeface="Roboto Serif"/>
              <a:cs typeface="Roboto Serif"/>
              <a:sym typeface="Roboto Serif"/>
            </a:endParaRPr>
          </a:p>
        </p:txBody>
      </p:sp>
      <p:pic>
        <p:nvPicPr>
          <p:cNvPr id="207" name="Google Shape;207;p26"/>
          <p:cNvPicPr preferRelativeResize="0"/>
          <p:nvPr/>
        </p:nvPicPr>
        <p:blipFill>
          <a:blip r:embed="rId5">
            <a:alphaModFix/>
          </a:blip>
          <a:stretch>
            <a:fillRect/>
          </a:stretch>
        </p:blipFill>
        <p:spPr>
          <a:xfrm>
            <a:off x="6761499" y="1840975"/>
            <a:ext cx="1434875" cy="1615850"/>
          </a:xfrm>
          <a:prstGeom prst="rect">
            <a:avLst/>
          </a:prstGeom>
          <a:noFill/>
          <a:ln>
            <a:noFill/>
          </a:ln>
        </p:spPr>
      </p:pic>
      <p:pic>
        <p:nvPicPr>
          <p:cNvPr id="208" name="Google Shape;208;p26"/>
          <p:cNvPicPr preferRelativeResize="0"/>
          <p:nvPr/>
        </p:nvPicPr>
        <p:blipFill>
          <a:blip r:embed="rId6">
            <a:alphaModFix/>
          </a:blip>
          <a:stretch>
            <a:fillRect/>
          </a:stretch>
        </p:blipFill>
        <p:spPr>
          <a:xfrm>
            <a:off x="5955625" y="2061763"/>
            <a:ext cx="1604650" cy="1807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2" name="Shape 212"/>
        <p:cNvGrpSpPr/>
        <p:nvPr/>
      </p:nvGrpSpPr>
      <p:grpSpPr>
        <a:xfrm>
          <a:off x="0" y="0"/>
          <a:ext cx="0" cy="0"/>
          <a:chOff x="0" y="0"/>
          <a:chExt cx="0" cy="0"/>
        </a:xfrm>
      </p:grpSpPr>
      <p:sp>
        <p:nvSpPr>
          <p:cNvPr id="213" name="Google Shape;213;p27"/>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214" name="Google Shape;214;p27"/>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215" name="Google Shape;215;p27"/>
          <p:cNvSpPr txBox="1"/>
          <p:nvPr/>
        </p:nvSpPr>
        <p:spPr>
          <a:xfrm>
            <a:off x="526950" y="1230850"/>
            <a:ext cx="80901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500">
                <a:solidFill>
                  <a:schemeClr val="lt1"/>
                </a:solidFill>
              </a:rPr>
              <a:t>2.5 Secure communication system diagram: Handshake part 1</a:t>
            </a:r>
            <a:endParaRPr b="1" sz="2500">
              <a:solidFill>
                <a:schemeClr val="lt1"/>
              </a:solidFill>
            </a:endParaRPr>
          </a:p>
        </p:txBody>
      </p:sp>
      <p:sp>
        <p:nvSpPr>
          <p:cNvPr id="216" name="Google Shape;216;p27"/>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217" name="Google Shape;217;p27"/>
          <p:cNvPicPr preferRelativeResize="0"/>
          <p:nvPr/>
        </p:nvPicPr>
        <p:blipFill>
          <a:blip r:embed="rId4">
            <a:alphaModFix/>
          </a:blip>
          <a:stretch>
            <a:fillRect/>
          </a:stretch>
        </p:blipFill>
        <p:spPr>
          <a:xfrm>
            <a:off x="7721347" y="4253153"/>
            <a:ext cx="700500" cy="710697"/>
          </a:xfrm>
          <a:prstGeom prst="rect">
            <a:avLst/>
          </a:prstGeom>
          <a:noFill/>
          <a:ln>
            <a:noFill/>
          </a:ln>
        </p:spPr>
      </p:pic>
      <p:pic>
        <p:nvPicPr>
          <p:cNvPr id="218" name="Google Shape;218;p27"/>
          <p:cNvPicPr preferRelativeResize="0"/>
          <p:nvPr/>
        </p:nvPicPr>
        <p:blipFill>
          <a:blip r:embed="rId5">
            <a:alphaModFix/>
          </a:blip>
          <a:stretch>
            <a:fillRect/>
          </a:stretch>
        </p:blipFill>
        <p:spPr>
          <a:xfrm>
            <a:off x="1575850" y="2127524"/>
            <a:ext cx="5992300" cy="2255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2" name="Shape 222"/>
        <p:cNvGrpSpPr/>
        <p:nvPr/>
      </p:nvGrpSpPr>
      <p:grpSpPr>
        <a:xfrm>
          <a:off x="0" y="0"/>
          <a:ext cx="0" cy="0"/>
          <a:chOff x="0" y="0"/>
          <a:chExt cx="0" cy="0"/>
        </a:xfrm>
      </p:grpSpPr>
      <p:sp>
        <p:nvSpPr>
          <p:cNvPr id="223" name="Google Shape;223;p28"/>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224" name="Google Shape;224;p28"/>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225" name="Google Shape;225;p28"/>
          <p:cNvSpPr txBox="1"/>
          <p:nvPr/>
        </p:nvSpPr>
        <p:spPr>
          <a:xfrm>
            <a:off x="526950" y="1230850"/>
            <a:ext cx="80901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500">
                <a:solidFill>
                  <a:schemeClr val="lt1"/>
                </a:solidFill>
              </a:rPr>
              <a:t>2.5 Secure communication system diagram: Handshake part 2</a:t>
            </a:r>
            <a:endParaRPr b="1" sz="2500">
              <a:solidFill>
                <a:schemeClr val="lt1"/>
              </a:solidFill>
            </a:endParaRPr>
          </a:p>
        </p:txBody>
      </p:sp>
      <p:sp>
        <p:nvSpPr>
          <p:cNvPr id="226" name="Google Shape;226;p28"/>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227" name="Google Shape;227;p28"/>
          <p:cNvPicPr preferRelativeResize="0"/>
          <p:nvPr/>
        </p:nvPicPr>
        <p:blipFill>
          <a:blip r:embed="rId4">
            <a:alphaModFix/>
          </a:blip>
          <a:stretch>
            <a:fillRect/>
          </a:stretch>
        </p:blipFill>
        <p:spPr>
          <a:xfrm>
            <a:off x="7721347" y="4253153"/>
            <a:ext cx="700500" cy="710697"/>
          </a:xfrm>
          <a:prstGeom prst="rect">
            <a:avLst/>
          </a:prstGeom>
          <a:noFill/>
          <a:ln>
            <a:noFill/>
          </a:ln>
        </p:spPr>
      </p:pic>
      <p:pic>
        <p:nvPicPr>
          <p:cNvPr id="228" name="Google Shape;228;p28"/>
          <p:cNvPicPr preferRelativeResize="0"/>
          <p:nvPr/>
        </p:nvPicPr>
        <p:blipFill>
          <a:blip r:embed="rId5">
            <a:alphaModFix/>
          </a:blip>
          <a:stretch>
            <a:fillRect/>
          </a:stretch>
        </p:blipFill>
        <p:spPr>
          <a:xfrm>
            <a:off x="1571012" y="2140300"/>
            <a:ext cx="6001983" cy="2242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2" name="Shape 232"/>
        <p:cNvGrpSpPr/>
        <p:nvPr/>
      </p:nvGrpSpPr>
      <p:grpSpPr>
        <a:xfrm>
          <a:off x="0" y="0"/>
          <a:ext cx="0" cy="0"/>
          <a:chOff x="0" y="0"/>
          <a:chExt cx="0" cy="0"/>
        </a:xfrm>
      </p:grpSpPr>
      <p:sp>
        <p:nvSpPr>
          <p:cNvPr id="233" name="Google Shape;233;p29"/>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234" name="Google Shape;234;p29"/>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235" name="Google Shape;235;p29"/>
          <p:cNvSpPr txBox="1"/>
          <p:nvPr/>
        </p:nvSpPr>
        <p:spPr>
          <a:xfrm>
            <a:off x="526950" y="1230850"/>
            <a:ext cx="80901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500">
                <a:solidFill>
                  <a:schemeClr val="lt1"/>
                </a:solidFill>
              </a:rPr>
              <a:t>2.5 Secure communication system diagram: </a:t>
            </a:r>
            <a:br>
              <a:rPr b="1" lang="it" sz="2500">
                <a:solidFill>
                  <a:schemeClr val="lt1"/>
                </a:solidFill>
              </a:rPr>
            </a:br>
            <a:r>
              <a:rPr b="1" lang="it" sz="2500">
                <a:solidFill>
                  <a:schemeClr val="lt1"/>
                </a:solidFill>
              </a:rPr>
              <a:t>On work</a:t>
            </a:r>
            <a:endParaRPr b="1" sz="2500">
              <a:solidFill>
                <a:schemeClr val="lt1"/>
              </a:solidFill>
            </a:endParaRPr>
          </a:p>
        </p:txBody>
      </p:sp>
      <p:sp>
        <p:nvSpPr>
          <p:cNvPr id="236" name="Google Shape;236;p29"/>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237" name="Google Shape;237;p29"/>
          <p:cNvPicPr preferRelativeResize="0"/>
          <p:nvPr/>
        </p:nvPicPr>
        <p:blipFill>
          <a:blip r:embed="rId4">
            <a:alphaModFix/>
          </a:blip>
          <a:stretch>
            <a:fillRect/>
          </a:stretch>
        </p:blipFill>
        <p:spPr>
          <a:xfrm>
            <a:off x="7721347" y="4253153"/>
            <a:ext cx="700500" cy="710697"/>
          </a:xfrm>
          <a:prstGeom prst="rect">
            <a:avLst/>
          </a:prstGeom>
          <a:noFill/>
          <a:ln>
            <a:noFill/>
          </a:ln>
        </p:spPr>
      </p:pic>
      <p:pic>
        <p:nvPicPr>
          <p:cNvPr id="238" name="Google Shape;238;p29"/>
          <p:cNvPicPr preferRelativeResize="0"/>
          <p:nvPr/>
        </p:nvPicPr>
        <p:blipFill rotWithShape="1">
          <a:blip r:embed="rId5">
            <a:alphaModFix/>
          </a:blip>
          <a:srcRect b="0" l="645" r="0" t="1690"/>
          <a:stretch/>
        </p:blipFill>
        <p:spPr>
          <a:xfrm>
            <a:off x="1565375" y="2146725"/>
            <a:ext cx="6013274" cy="2200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2" name="Shape 242"/>
        <p:cNvGrpSpPr/>
        <p:nvPr/>
      </p:nvGrpSpPr>
      <p:grpSpPr>
        <a:xfrm>
          <a:off x="0" y="0"/>
          <a:ext cx="0" cy="0"/>
          <a:chOff x="0" y="0"/>
          <a:chExt cx="0" cy="0"/>
        </a:xfrm>
      </p:grpSpPr>
      <p:sp>
        <p:nvSpPr>
          <p:cNvPr id="243" name="Google Shape;243;p30"/>
          <p:cNvSpPr txBox="1"/>
          <p:nvPr>
            <p:ph idx="1" type="subTitle"/>
          </p:nvPr>
        </p:nvSpPr>
        <p:spPr>
          <a:xfrm>
            <a:off x="526950" y="1846450"/>
            <a:ext cx="8456100" cy="2735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30200" lvl="0" marL="457200" rtl="0" algn="l">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In charge of practice the deep learning to create an “artificial neural network” that can learn and make intelligent decisions on its own</a:t>
            </a:r>
            <a:endParaRPr sz="1600">
              <a:solidFill>
                <a:schemeClr val="lt2"/>
              </a:solidFill>
              <a:latin typeface="Roboto Serif"/>
              <a:ea typeface="Roboto Serif"/>
              <a:cs typeface="Roboto Serif"/>
              <a:sym typeface="Roboto Serif"/>
            </a:endParaRPr>
          </a:p>
          <a:p>
            <a:pPr indent="-330200" lvl="0" marL="457200" rtl="0" algn="l">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The goal is to make ZED-Camera able to recognize the 11 different models (legos) starting from a dataset (pool of ~2500 images).</a:t>
            </a:r>
            <a:endParaRPr sz="1600">
              <a:solidFill>
                <a:schemeClr val="lt2"/>
              </a:solidFill>
              <a:latin typeface="Roboto Serif"/>
              <a:ea typeface="Roboto Serif"/>
              <a:cs typeface="Roboto Serif"/>
              <a:sym typeface="Roboto Serif"/>
            </a:endParaRPr>
          </a:p>
          <a:p>
            <a:pPr indent="-330200" lvl="0" marL="457200" rtl="0" algn="l">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Tool used:</a:t>
            </a:r>
            <a:endParaRPr sz="1600">
              <a:solidFill>
                <a:schemeClr val="lt2"/>
              </a:solidFill>
              <a:latin typeface="Roboto Serif"/>
              <a:ea typeface="Roboto Serif"/>
              <a:cs typeface="Roboto Serif"/>
              <a:sym typeface="Roboto Serif"/>
            </a:endParaRPr>
          </a:p>
          <a:p>
            <a:pPr indent="-330200" lvl="1" marL="914400" rtl="0" algn="l">
              <a:spcBef>
                <a:spcPts val="0"/>
              </a:spcBef>
              <a:spcAft>
                <a:spcPts val="0"/>
              </a:spcAft>
              <a:buClr>
                <a:schemeClr val="lt2"/>
              </a:buClr>
              <a:buSzPts val="1600"/>
              <a:buFont typeface="Roboto Serif"/>
              <a:buChar char="○"/>
            </a:pPr>
            <a:r>
              <a:rPr b="1" lang="it" sz="1600">
                <a:solidFill>
                  <a:schemeClr val="lt2"/>
                </a:solidFill>
                <a:latin typeface="Roboto Serif"/>
                <a:ea typeface="Roboto Serif"/>
                <a:cs typeface="Roboto Serif"/>
                <a:sym typeface="Roboto Serif"/>
              </a:rPr>
              <a:t>MakeSense AI</a:t>
            </a:r>
            <a:r>
              <a:rPr lang="it" sz="1600">
                <a:solidFill>
                  <a:schemeClr val="lt2"/>
                </a:solidFill>
                <a:latin typeface="Roboto Serif"/>
                <a:ea typeface="Roboto Serif"/>
                <a:cs typeface="Roboto Serif"/>
                <a:sym typeface="Roboto Serif"/>
              </a:rPr>
              <a:t>					Get annotations</a:t>
            </a:r>
            <a:endParaRPr sz="1600">
              <a:solidFill>
                <a:schemeClr val="lt2"/>
              </a:solidFill>
              <a:latin typeface="Roboto Serif"/>
              <a:ea typeface="Roboto Serif"/>
              <a:cs typeface="Roboto Serif"/>
              <a:sym typeface="Roboto Serif"/>
            </a:endParaRPr>
          </a:p>
          <a:p>
            <a:pPr indent="-330200" lvl="1" marL="914400" rtl="0" algn="l">
              <a:spcBef>
                <a:spcPts val="0"/>
              </a:spcBef>
              <a:spcAft>
                <a:spcPts val="0"/>
              </a:spcAft>
              <a:buClr>
                <a:schemeClr val="lt2"/>
              </a:buClr>
              <a:buSzPts val="1600"/>
              <a:buFont typeface="Roboto Serif"/>
              <a:buChar char="○"/>
            </a:pPr>
            <a:r>
              <a:rPr b="1" lang="it" sz="1600">
                <a:solidFill>
                  <a:schemeClr val="lt2"/>
                </a:solidFill>
                <a:latin typeface="Roboto Serif"/>
                <a:ea typeface="Roboto Serif"/>
                <a:cs typeface="Roboto Serif"/>
                <a:sym typeface="Roboto Serif"/>
              </a:rPr>
              <a:t>Roboflow</a:t>
            </a:r>
            <a:r>
              <a:rPr lang="it" sz="1600">
                <a:solidFill>
                  <a:schemeClr val="lt2"/>
                </a:solidFill>
                <a:latin typeface="Roboto Serif"/>
                <a:ea typeface="Roboto Serif"/>
                <a:cs typeface="Roboto Serif"/>
                <a:sym typeface="Roboto Serif"/>
              </a:rPr>
              <a:t>						Create and refine the dataset</a:t>
            </a:r>
            <a:endParaRPr sz="1600">
              <a:solidFill>
                <a:schemeClr val="lt2"/>
              </a:solidFill>
              <a:latin typeface="Roboto Serif"/>
              <a:ea typeface="Roboto Serif"/>
              <a:cs typeface="Roboto Serif"/>
              <a:sym typeface="Roboto Serif"/>
            </a:endParaRPr>
          </a:p>
          <a:p>
            <a:pPr indent="-330200" lvl="1" marL="914400" rtl="0" algn="l">
              <a:spcBef>
                <a:spcPts val="0"/>
              </a:spcBef>
              <a:spcAft>
                <a:spcPts val="0"/>
              </a:spcAft>
              <a:buClr>
                <a:schemeClr val="lt2"/>
              </a:buClr>
              <a:buSzPts val="1600"/>
              <a:buFont typeface="Roboto Serif"/>
              <a:buChar char="○"/>
            </a:pPr>
            <a:r>
              <a:rPr b="1" lang="it" sz="1600">
                <a:solidFill>
                  <a:schemeClr val="lt2"/>
                </a:solidFill>
                <a:latin typeface="Roboto Serif"/>
                <a:ea typeface="Roboto Serif"/>
                <a:cs typeface="Roboto Serif"/>
                <a:sym typeface="Roboto Serif"/>
              </a:rPr>
              <a:t>Yolov5</a:t>
            </a:r>
            <a:r>
              <a:rPr lang="it" sz="1600">
                <a:solidFill>
                  <a:schemeClr val="lt2"/>
                </a:solidFill>
                <a:latin typeface="Roboto Serif"/>
                <a:ea typeface="Roboto Serif"/>
                <a:cs typeface="Roboto Serif"/>
                <a:sym typeface="Roboto Serif"/>
              </a:rPr>
              <a:t> (Ultralytics) in Colab		Train</a:t>
            </a:r>
            <a:endParaRPr sz="1600">
              <a:solidFill>
                <a:schemeClr val="lt2"/>
              </a:solidFill>
              <a:latin typeface="Roboto Serif"/>
              <a:ea typeface="Roboto Serif"/>
              <a:cs typeface="Roboto Serif"/>
              <a:sym typeface="Roboto Serif"/>
            </a:endParaRPr>
          </a:p>
          <a:p>
            <a:pPr indent="-330200" lvl="1" marL="914400" rtl="0" algn="l">
              <a:spcBef>
                <a:spcPts val="0"/>
              </a:spcBef>
              <a:spcAft>
                <a:spcPts val="0"/>
              </a:spcAft>
              <a:buClr>
                <a:schemeClr val="lt2"/>
              </a:buClr>
              <a:buSzPts val="1600"/>
              <a:buFont typeface="Roboto Serif"/>
              <a:buChar char="○"/>
            </a:pPr>
            <a:r>
              <a:rPr b="1" lang="it" sz="1600">
                <a:solidFill>
                  <a:schemeClr val="lt2"/>
                </a:solidFill>
                <a:latin typeface="Roboto Serif"/>
                <a:ea typeface="Roboto Serif"/>
                <a:cs typeface="Roboto Serif"/>
                <a:sym typeface="Roboto Serif"/>
              </a:rPr>
              <a:t>Pythorch</a:t>
            </a:r>
            <a:r>
              <a:rPr lang="it" sz="1600">
                <a:solidFill>
                  <a:schemeClr val="lt2"/>
                </a:solidFill>
                <a:latin typeface="Roboto Serif"/>
                <a:ea typeface="Roboto Serif"/>
                <a:cs typeface="Roboto Serif"/>
                <a:sym typeface="Roboto Serif"/>
              </a:rPr>
              <a:t>						Test in practice</a:t>
            </a:r>
            <a:endParaRPr sz="1600">
              <a:solidFill>
                <a:schemeClr val="lt2"/>
              </a:solidFill>
              <a:latin typeface="Roboto Serif"/>
              <a:ea typeface="Roboto Serif"/>
              <a:cs typeface="Roboto Serif"/>
              <a:sym typeface="Roboto Serif"/>
            </a:endParaRPr>
          </a:p>
        </p:txBody>
      </p:sp>
      <p:sp>
        <p:nvSpPr>
          <p:cNvPr id="244" name="Google Shape;244;p30"/>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245" name="Google Shape;245;p30"/>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246" name="Google Shape;246;p30"/>
          <p:cNvSpPr txBox="1"/>
          <p:nvPr/>
        </p:nvSpPr>
        <p:spPr>
          <a:xfrm>
            <a:off x="526950" y="1230850"/>
            <a:ext cx="681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3 Vision</a:t>
            </a:r>
            <a:endParaRPr b="1" sz="2800">
              <a:solidFill>
                <a:schemeClr val="lt1"/>
              </a:solidFill>
            </a:endParaRPr>
          </a:p>
        </p:txBody>
      </p:sp>
      <p:sp>
        <p:nvSpPr>
          <p:cNvPr id="247" name="Google Shape;247;p30"/>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248" name="Google Shape;248;p30"/>
          <p:cNvPicPr preferRelativeResize="0"/>
          <p:nvPr/>
        </p:nvPicPr>
        <p:blipFill>
          <a:blip r:embed="rId4">
            <a:alphaModFix/>
          </a:blip>
          <a:stretch>
            <a:fillRect/>
          </a:stretch>
        </p:blipFill>
        <p:spPr>
          <a:xfrm>
            <a:off x="7721347" y="4253153"/>
            <a:ext cx="700500" cy="71069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2" name="Shape 252"/>
        <p:cNvGrpSpPr/>
        <p:nvPr/>
      </p:nvGrpSpPr>
      <p:grpSpPr>
        <a:xfrm>
          <a:off x="0" y="0"/>
          <a:ext cx="0" cy="0"/>
          <a:chOff x="0" y="0"/>
          <a:chExt cx="0" cy="0"/>
        </a:xfrm>
      </p:grpSpPr>
      <p:sp>
        <p:nvSpPr>
          <p:cNvPr id="253" name="Google Shape;253;p31"/>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254" name="Google Shape;254;p31"/>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255" name="Google Shape;255;p31"/>
          <p:cNvSpPr txBox="1"/>
          <p:nvPr/>
        </p:nvSpPr>
        <p:spPr>
          <a:xfrm>
            <a:off x="526950" y="1230850"/>
            <a:ext cx="6813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500">
                <a:solidFill>
                  <a:schemeClr val="lt1"/>
                </a:solidFill>
              </a:rPr>
              <a:t>Vision Results</a:t>
            </a:r>
            <a:endParaRPr b="1" sz="2500">
              <a:solidFill>
                <a:schemeClr val="lt1"/>
              </a:solidFill>
            </a:endParaRPr>
          </a:p>
        </p:txBody>
      </p:sp>
      <p:sp>
        <p:nvSpPr>
          <p:cNvPr id="256" name="Google Shape;256;p31"/>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257" name="Google Shape;257;p31"/>
          <p:cNvPicPr preferRelativeResize="0"/>
          <p:nvPr/>
        </p:nvPicPr>
        <p:blipFill>
          <a:blip r:embed="rId4">
            <a:alphaModFix/>
          </a:blip>
          <a:stretch>
            <a:fillRect/>
          </a:stretch>
        </p:blipFill>
        <p:spPr>
          <a:xfrm>
            <a:off x="7721347" y="4253153"/>
            <a:ext cx="700500" cy="710697"/>
          </a:xfrm>
          <a:prstGeom prst="rect">
            <a:avLst/>
          </a:prstGeom>
          <a:noFill/>
          <a:ln>
            <a:noFill/>
          </a:ln>
        </p:spPr>
      </p:pic>
      <p:pic>
        <p:nvPicPr>
          <p:cNvPr id="258" name="Google Shape;258;p31"/>
          <p:cNvPicPr preferRelativeResize="0"/>
          <p:nvPr/>
        </p:nvPicPr>
        <p:blipFill>
          <a:blip r:embed="rId5">
            <a:alphaModFix/>
          </a:blip>
          <a:stretch>
            <a:fillRect/>
          </a:stretch>
        </p:blipFill>
        <p:spPr>
          <a:xfrm>
            <a:off x="627750" y="1893825"/>
            <a:ext cx="4397600" cy="2166451"/>
          </a:xfrm>
          <a:prstGeom prst="rect">
            <a:avLst/>
          </a:prstGeom>
          <a:noFill/>
          <a:ln>
            <a:noFill/>
          </a:ln>
        </p:spPr>
      </p:pic>
      <p:pic>
        <p:nvPicPr>
          <p:cNvPr id="259" name="Google Shape;259;p31"/>
          <p:cNvPicPr preferRelativeResize="0"/>
          <p:nvPr/>
        </p:nvPicPr>
        <p:blipFill>
          <a:blip r:embed="rId6">
            <a:alphaModFix/>
          </a:blip>
          <a:stretch>
            <a:fillRect/>
          </a:stretch>
        </p:blipFill>
        <p:spPr>
          <a:xfrm>
            <a:off x="5416452" y="1230851"/>
            <a:ext cx="3200623" cy="2833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4"/>
          <p:cNvSpPr txBox="1"/>
          <p:nvPr>
            <p:ph idx="1" type="subTitle"/>
          </p:nvPr>
        </p:nvSpPr>
        <p:spPr>
          <a:xfrm>
            <a:off x="526950" y="2070025"/>
            <a:ext cx="8362500" cy="2223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Clr>
                <a:schemeClr val="dk1"/>
              </a:buClr>
              <a:buSzPct val="64705"/>
              <a:buFont typeface="Arial"/>
              <a:buNone/>
            </a:pPr>
            <a:r>
              <a:rPr lang="it" sz="1700">
                <a:solidFill>
                  <a:schemeClr val="lt2"/>
                </a:solidFill>
                <a:latin typeface="Roboto Serif"/>
                <a:ea typeface="Roboto Serif"/>
                <a:cs typeface="Roboto Serif"/>
                <a:sym typeface="Roboto Serif"/>
              </a:rPr>
              <a:t>A number of objects are stored randomly on a stand located within the workspace of a robotic manipulator (UR5), an anthropomorphic arm, with a spherical wrist and a three-fingered gripper as end-effector. </a:t>
            </a:r>
            <a:br>
              <a:rPr lang="it" sz="1700">
                <a:solidFill>
                  <a:schemeClr val="lt2"/>
                </a:solidFill>
                <a:latin typeface="Roboto Serif"/>
                <a:ea typeface="Roboto Serif"/>
                <a:cs typeface="Roboto Serif"/>
                <a:sym typeface="Roboto Serif"/>
              </a:rPr>
            </a:br>
            <a:r>
              <a:rPr lang="it" sz="1700">
                <a:solidFill>
                  <a:schemeClr val="lt2"/>
                </a:solidFill>
                <a:latin typeface="Roboto Serif"/>
                <a:ea typeface="Roboto Serif"/>
                <a:cs typeface="Roboto Serif"/>
                <a:sym typeface="Roboto Serif"/>
              </a:rPr>
              <a:t>The objects can belong to different classes but have a known geometry.</a:t>
            </a:r>
            <a:br>
              <a:rPr lang="it" sz="1700">
                <a:solidFill>
                  <a:schemeClr val="lt2"/>
                </a:solidFill>
                <a:latin typeface="Roboto Serif"/>
                <a:ea typeface="Roboto Serif"/>
                <a:cs typeface="Roboto Serif"/>
                <a:sym typeface="Roboto Serif"/>
              </a:rPr>
            </a:br>
            <a:r>
              <a:rPr lang="it" sz="1700">
                <a:solidFill>
                  <a:schemeClr val="lt2"/>
                </a:solidFill>
                <a:latin typeface="Roboto Serif"/>
                <a:ea typeface="Roboto Serif"/>
                <a:cs typeface="Roboto Serif"/>
                <a:sym typeface="Roboto Serif"/>
              </a:rPr>
              <a:t>The goal of the project is to pick the objects using in sequence and to position them on a different stand using a calibrated 3D sensor to locate the different objects and to detect their mutual position in the initial stand. </a:t>
            </a:r>
            <a:br>
              <a:rPr lang="it" sz="1700">
                <a:solidFill>
                  <a:schemeClr val="lt2"/>
                </a:solidFill>
                <a:latin typeface="Roboto Serif"/>
                <a:ea typeface="Roboto Serif"/>
                <a:cs typeface="Roboto Serif"/>
                <a:sym typeface="Roboto Serif"/>
              </a:rPr>
            </a:br>
            <a:r>
              <a:rPr lang="it" sz="1700">
                <a:solidFill>
                  <a:schemeClr val="lt2"/>
                </a:solidFill>
                <a:latin typeface="Roboto Serif"/>
                <a:ea typeface="Roboto Serif"/>
                <a:cs typeface="Roboto Serif"/>
                <a:sym typeface="Roboto Serif"/>
              </a:rPr>
              <a:t>The project is organised as a sequence of assignments of increasing complexity.</a:t>
            </a:r>
            <a:endParaRPr sz="1700">
              <a:solidFill>
                <a:schemeClr val="lt2"/>
              </a:solidFill>
              <a:latin typeface="Roboto Serif"/>
              <a:ea typeface="Roboto Serif"/>
              <a:cs typeface="Roboto Serif"/>
              <a:sym typeface="Roboto Serif"/>
            </a:endParaRPr>
          </a:p>
        </p:txBody>
      </p:sp>
      <p:sp>
        <p:nvSpPr>
          <p:cNvPr id="68" name="Google Shape;68;p14"/>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69" name="Google Shape;69;p14"/>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70" name="Google Shape;70;p14"/>
          <p:cNvSpPr txBox="1"/>
          <p:nvPr/>
        </p:nvSpPr>
        <p:spPr>
          <a:xfrm>
            <a:off x="435900" y="1454425"/>
            <a:ext cx="5255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Project Overview - Proposal 1 </a:t>
            </a:r>
            <a:endParaRPr b="1">
              <a:solidFill>
                <a:schemeClr val="lt1"/>
              </a:solidFill>
            </a:endParaRPr>
          </a:p>
        </p:txBody>
      </p:sp>
      <p:sp>
        <p:nvSpPr>
          <p:cNvPr id="71" name="Google Shape;71;p14"/>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72" name="Google Shape;72;p14"/>
          <p:cNvPicPr preferRelativeResize="0"/>
          <p:nvPr/>
        </p:nvPicPr>
        <p:blipFill>
          <a:blip r:embed="rId4">
            <a:alphaModFix/>
          </a:blip>
          <a:stretch>
            <a:fillRect/>
          </a:stretch>
        </p:blipFill>
        <p:spPr>
          <a:xfrm>
            <a:off x="7721347" y="4253153"/>
            <a:ext cx="700500" cy="71069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3" name="Shape 263"/>
        <p:cNvGrpSpPr/>
        <p:nvPr/>
      </p:nvGrpSpPr>
      <p:grpSpPr>
        <a:xfrm>
          <a:off x="0" y="0"/>
          <a:ext cx="0" cy="0"/>
          <a:chOff x="0" y="0"/>
          <a:chExt cx="0" cy="0"/>
        </a:xfrm>
      </p:grpSpPr>
      <p:sp>
        <p:nvSpPr>
          <p:cNvPr id="264" name="Google Shape;264;p32"/>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265" name="Google Shape;265;p32"/>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266" name="Google Shape;266;p32"/>
          <p:cNvSpPr txBox="1"/>
          <p:nvPr/>
        </p:nvSpPr>
        <p:spPr>
          <a:xfrm>
            <a:off x="526950" y="1230850"/>
            <a:ext cx="6813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500">
                <a:solidFill>
                  <a:schemeClr val="lt1"/>
                </a:solidFill>
              </a:rPr>
              <a:t>Vision detection misses</a:t>
            </a:r>
            <a:endParaRPr b="1" sz="2500">
              <a:solidFill>
                <a:schemeClr val="lt1"/>
              </a:solidFill>
            </a:endParaRPr>
          </a:p>
        </p:txBody>
      </p:sp>
      <p:sp>
        <p:nvSpPr>
          <p:cNvPr id="267" name="Google Shape;267;p32"/>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268" name="Google Shape;268;p32"/>
          <p:cNvPicPr preferRelativeResize="0"/>
          <p:nvPr/>
        </p:nvPicPr>
        <p:blipFill>
          <a:blip r:embed="rId4">
            <a:alphaModFix/>
          </a:blip>
          <a:stretch>
            <a:fillRect/>
          </a:stretch>
        </p:blipFill>
        <p:spPr>
          <a:xfrm>
            <a:off x="7721347" y="4253153"/>
            <a:ext cx="700500" cy="710697"/>
          </a:xfrm>
          <a:prstGeom prst="rect">
            <a:avLst/>
          </a:prstGeom>
          <a:noFill/>
          <a:ln>
            <a:noFill/>
          </a:ln>
        </p:spPr>
      </p:pic>
      <p:sp>
        <p:nvSpPr>
          <p:cNvPr id="269" name="Google Shape;269;p32"/>
          <p:cNvSpPr txBox="1"/>
          <p:nvPr>
            <p:ph idx="1" type="subTitle"/>
          </p:nvPr>
        </p:nvSpPr>
        <p:spPr>
          <a:xfrm>
            <a:off x="526950" y="1798525"/>
            <a:ext cx="8456100" cy="2735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lnSpcReduction="10000"/>
          </a:bodyPr>
          <a:lstStyle/>
          <a:p>
            <a:pPr indent="-330200" lvl="0" marL="457200" rtl="0" algn="l">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We noticed that there are some misses during the detection, </a:t>
            </a:r>
            <a:br>
              <a:rPr lang="it" sz="1600">
                <a:solidFill>
                  <a:schemeClr val="lt2"/>
                </a:solidFill>
                <a:latin typeface="Roboto Serif"/>
                <a:ea typeface="Roboto Serif"/>
                <a:cs typeface="Roboto Serif"/>
                <a:sym typeface="Roboto Serif"/>
              </a:rPr>
            </a:br>
            <a:r>
              <a:rPr lang="it" sz="1600">
                <a:solidFill>
                  <a:schemeClr val="lt2"/>
                </a:solidFill>
                <a:latin typeface="Roboto Serif"/>
                <a:ea typeface="Roboto Serif"/>
                <a:cs typeface="Roboto Serif"/>
                <a:sym typeface="Roboto Serif"/>
              </a:rPr>
              <a:t>in particular running the assignment 2</a:t>
            </a:r>
            <a:endParaRPr sz="1600">
              <a:solidFill>
                <a:schemeClr val="lt2"/>
              </a:solidFill>
              <a:latin typeface="Roboto Serif"/>
              <a:ea typeface="Roboto Serif"/>
              <a:cs typeface="Roboto Serif"/>
              <a:sym typeface="Roboto Serif"/>
            </a:endParaRPr>
          </a:p>
          <a:p>
            <a:pPr indent="-330200" lvl="1" marL="914400" rtl="0" algn="l">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Rarely it misses the objects (no detection)</a:t>
            </a:r>
            <a:endParaRPr sz="1600">
              <a:solidFill>
                <a:schemeClr val="lt2"/>
              </a:solidFill>
              <a:latin typeface="Roboto Serif"/>
              <a:ea typeface="Roboto Serif"/>
              <a:cs typeface="Roboto Serif"/>
              <a:sym typeface="Roboto Serif"/>
            </a:endParaRPr>
          </a:p>
          <a:p>
            <a:pPr indent="-330200" lvl="1" marL="914400" rtl="0" algn="l">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sometimes it recognizes the wrong class</a:t>
            </a:r>
            <a:endParaRPr sz="1600">
              <a:solidFill>
                <a:schemeClr val="lt2"/>
              </a:solidFill>
              <a:latin typeface="Roboto Serif"/>
              <a:ea typeface="Roboto Serif"/>
              <a:cs typeface="Roboto Serif"/>
              <a:sym typeface="Roboto Serif"/>
            </a:endParaRPr>
          </a:p>
          <a:p>
            <a:pPr indent="-330200" lvl="2" marL="1371600" rtl="0" algn="l">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especially in case of similar geometry shapes (i.e. class 3 - 6)</a:t>
            </a:r>
            <a:endParaRPr sz="1600">
              <a:solidFill>
                <a:schemeClr val="lt2"/>
              </a:solidFill>
              <a:latin typeface="Roboto Serif"/>
              <a:ea typeface="Roboto Serif"/>
              <a:cs typeface="Roboto Serif"/>
              <a:sym typeface="Roboto Serif"/>
            </a:endParaRPr>
          </a:p>
          <a:p>
            <a:pPr indent="-330200" lvl="2" marL="1371600" rtl="0" algn="l">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The main reason is the point of view of the camera</a:t>
            </a:r>
            <a:endParaRPr sz="1600">
              <a:solidFill>
                <a:schemeClr val="lt2"/>
              </a:solidFill>
              <a:latin typeface="Roboto Serif"/>
              <a:ea typeface="Roboto Serif"/>
              <a:cs typeface="Roboto Serif"/>
              <a:sym typeface="Roboto Serif"/>
            </a:endParaRPr>
          </a:p>
          <a:p>
            <a:pPr indent="-330200" lvl="0" marL="457200" rtl="0" algn="l">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Of course it is quite impossible to get 100% of precision detection</a:t>
            </a:r>
            <a:endParaRPr sz="1600">
              <a:solidFill>
                <a:schemeClr val="lt2"/>
              </a:solidFill>
              <a:latin typeface="Roboto Serif"/>
              <a:ea typeface="Roboto Serif"/>
              <a:cs typeface="Roboto Serif"/>
              <a:sym typeface="Roboto Serif"/>
            </a:endParaRPr>
          </a:p>
          <a:p>
            <a:pPr indent="-330200" lvl="0" marL="457200" rtl="0" algn="l">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The solution is to increase the number of annotations of the </a:t>
            </a:r>
            <a:r>
              <a:rPr b="1" lang="it" sz="1600">
                <a:solidFill>
                  <a:schemeClr val="lt2"/>
                </a:solidFill>
                <a:latin typeface="Roboto Serif"/>
                <a:ea typeface="Roboto Serif"/>
                <a:cs typeface="Roboto Serif"/>
                <a:sym typeface="Roboto Serif"/>
              </a:rPr>
              <a:t>most frequent objects missed</a:t>
            </a:r>
            <a:r>
              <a:rPr lang="it" sz="1600">
                <a:solidFill>
                  <a:schemeClr val="lt2"/>
                </a:solidFill>
                <a:latin typeface="Roboto Serif"/>
                <a:ea typeface="Roboto Serif"/>
                <a:cs typeface="Roboto Serif"/>
                <a:sym typeface="Roboto Serif"/>
              </a:rPr>
              <a:t> in the dataset</a:t>
            </a:r>
            <a:endParaRPr sz="1600">
              <a:solidFill>
                <a:schemeClr val="lt2"/>
              </a:solidFill>
              <a:latin typeface="Roboto Serif"/>
              <a:ea typeface="Roboto Serif"/>
              <a:cs typeface="Roboto Serif"/>
              <a:sym typeface="Roboto Serif"/>
            </a:endParaRPr>
          </a:p>
          <a:p>
            <a:pPr indent="-330200" lvl="1" marL="914400" rtl="0" algn="l">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As shown in the previous slide, we got ~</a:t>
            </a:r>
            <a:r>
              <a:rPr b="1" lang="it" sz="1600">
                <a:solidFill>
                  <a:schemeClr val="lt2"/>
                </a:solidFill>
                <a:latin typeface="Roboto Serif"/>
                <a:ea typeface="Roboto Serif"/>
                <a:cs typeface="Roboto Serif"/>
                <a:sym typeface="Roboto Serif"/>
              </a:rPr>
              <a:t>97%</a:t>
            </a:r>
            <a:r>
              <a:rPr lang="it" sz="1600">
                <a:solidFill>
                  <a:schemeClr val="lt2"/>
                </a:solidFill>
                <a:latin typeface="Roboto Serif"/>
                <a:ea typeface="Roboto Serif"/>
                <a:cs typeface="Roboto Serif"/>
                <a:sym typeface="Roboto Serif"/>
              </a:rPr>
              <a:t> of accuracy</a:t>
            </a:r>
            <a:endParaRPr sz="1600">
              <a:solidFill>
                <a:schemeClr val="lt2"/>
              </a:solidFill>
              <a:latin typeface="Roboto Serif"/>
              <a:ea typeface="Roboto Serif"/>
              <a:cs typeface="Roboto Serif"/>
              <a:sym typeface="Roboto Serif"/>
            </a:endParaRPr>
          </a:p>
          <a:p>
            <a:pPr indent="-330200" lvl="1" marL="914400" rtl="0" algn="l">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so that we decide to keep this acceptable values</a:t>
            </a:r>
            <a:endParaRPr sz="1600">
              <a:solidFill>
                <a:schemeClr val="lt2"/>
              </a:solidFill>
              <a:latin typeface="Roboto Serif"/>
              <a:ea typeface="Roboto Serif"/>
              <a:cs typeface="Roboto Serif"/>
              <a:sym typeface="Roboto Serif"/>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3" name="Shape 273"/>
        <p:cNvGrpSpPr/>
        <p:nvPr/>
      </p:nvGrpSpPr>
      <p:grpSpPr>
        <a:xfrm>
          <a:off x="0" y="0"/>
          <a:ext cx="0" cy="0"/>
          <a:chOff x="0" y="0"/>
          <a:chExt cx="0" cy="0"/>
        </a:xfrm>
      </p:grpSpPr>
      <p:sp>
        <p:nvSpPr>
          <p:cNvPr id="274" name="Google Shape;274;p33"/>
          <p:cNvSpPr txBox="1"/>
          <p:nvPr>
            <p:ph idx="1" type="subTitle"/>
          </p:nvPr>
        </p:nvSpPr>
        <p:spPr>
          <a:xfrm>
            <a:off x="307025" y="1832325"/>
            <a:ext cx="4804200" cy="2924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23850" lvl="0" marL="457200" rtl="0" algn="l">
              <a:spcBef>
                <a:spcPts val="0"/>
              </a:spcBef>
              <a:spcAft>
                <a:spcPts val="0"/>
              </a:spcAft>
              <a:buClr>
                <a:schemeClr val="lt2"/>
              </a:buClr>
              <a:buSzPts val="1500"/>
              <a:buFont typeface="Roboto Serif"/>
              <a:buChar char="●"/>
            </a:pPr>
            <a:r>
              <a:rPr lang="it" sz="1500">
                <a:solidFill>
                  <a:schemeClr val="lt2"/>
                </a:solidFill>
                <a:latin typeface="Roboto Serif"/>
                <a:ea typeface="Roboto Serif"/>
                <a:cs typeface="Roboto Serif"/>
                <a:sym typeface="Roboto Serif"/>
              </a:rPr>
              <a:t>Move into the repository folder, then catkin_ws</a:t>
            </a:r>
            <a:endParaRPr sz="1500">
              <a:solidFill>
                <a:schemeClr val="lt2"/>
              </a:solidFill>
              <a:latin typeface="Roboto Serif"/>
              <a:ea typeface="Roboto Serif"/>
              <a:cs typeface="Roboto Serif"/>
              <a:sym typeface="Roboto Serif"/>
            </a:endParaRPr>
          </a:p>
          <a:p>
            <a:pPr indent="-311150" lvl="1" marL="914400" rtl="0" algn="l">
              <a:spcBef>
                <a:spcPts val="0"/>
              </a:spcBef>
              <a:spcAft>
                <a:spcPts val="0"/>
              </a:spcAft>
              <a:buClr>
                <a:schemeClr val="lt2"/>
              </a:buClr>
              <a:buSzPts val="1300"/>
              <a:buFont typeface="Source Code Pro"/>
              <a:buChar char="○"/>
            </a:pPr>
            <a:r>
              <a:rPr lang="it" sz="1300">
                <a:solidFill>
                  <a:schemeClr val="lt2"/>
                </a:solidFill>
                <a:latin typeface="Source Code Pro"/>
                <a:ea typeface="Source Code Pro"/>
                <a:cs typeface="Source Code Pro"/>
                <a:sym typeface="Source Code Pro"/>
              </a:rPr>
              <a:t>cd Robotics_ICE23_UNITN/catkin_ws/</a:t>
            </a:r>
            <a:endParaRPr sz="1300">
              <a:solidFill>
                <a:schemeClr val="lt2"/>
              </a:solidFill>
              <a:latin typeface="Source Code Pro"/>
              <a:ea typeface="Source Code Pro"/>
              <a:cs typeface="Source Code Pro"/>
              <a:sym typeface="Source Code Pro"/>
            </a:endParaRPr>
          </a:p>
          <a:p>
            <a:pPr indent="-323850" lvl="0" marL="457200" rtl="0" algn="l">
              <a:spcBef>
                <a:spcPts val="0"/>
              </a:spcBef>
              <a:spcAft>
                <a:spcPts val="0"/>
              </a:spcAft>
              <a:buClr>
                <a:schemeClr val="lt2"/>
              </a:buClr>
              <a:buSzPts val="1500"/>
              <a:buFont typeface="Roboto Serif"/>
              <a:buChar char="●"/>
            </a:pPr>
            <a:r>
              <a:rPr lang="it" sz="1500">
                <a:solidFill>
                  <a:schemeClr val="lt2"/>
                </a:solidFill>
                <a:latin typeface="Roboto Serif"/>
                <a:ea typeface="Roboto Serif"/>
                <a:cs typeface="Roboto Serif"/>
                <a:sym typeface="Roboto Serif"/>
              </a:rPr>
              <a:t>Build the packages</a:t>
            </a:r>
            <a:endParaRPr sz="1500">
              <a:solidFill>
                <a:schemeClr val="lt2"/>
              </a:solidFill>
              <a:latin typeface="Roboto Serif"/>
              <a:ea typeface="Roboto Serif"/>
              <a:cs typeface="Roboto Serif"/>
              <a:sym typeface="Roboto Serif"/>
            </a:endParaRPr>
          </a:p>
          <a:p>
            <a:pPr indent="-323850" lvl="1" marL="914400" rtl="0" algn="l">
              <a:spcBef>
                <a:spcPts val="0"/>
              </a:spcBef>
              <a:spcAft>
                <a:spcPts val="0"/>
              </a:spcAft>
              <a:buClr>
                <a:schemeClr val="lt2"/>
              </a:buClr>
              <a:buSzPts val="1500"/>
              <a:buFont typeface="Roboto Serif"/>
              <a:buChar char="○"/>
            </a:pPr>
            <a:r>
              <a:rPr lang="it" sz="1500">
                <a:solidFill>
                  <a:schemeClr val="lt2"/>
                </a:solidFill>
                <a:latin typeface="Source Code Pro"/>
                <a:ea typeface="Source Code Pro"/>
                <a:cs typeface="Source Code Pro"/>
                <a:sym typeface="Source Code Pro"/>
              </a:rPr>
              <a:t>catkin_make install</a:t>
            </a:r>
            <a:endParaRPr sz="1500">
              <a:solidFill>
                <a:schemeClr val="lt2"/>
              </a:solidFill>
              <a:latin typeface="Source Code Pro"/>
              <a:ea typeface="Source Code Pro"/>
              <a:cs typeface="Source Code Pro"/>
              <a:sym typeface="Source Code Pro"/>
            </a:endParaRPr>
          </a:p>
          <a:p>
            <a:pPr indent="-323850" lvl="0" marL="457200" rtl="0" algn="l">
              <a:spcBef>
                <a:spcPts val="0"/>
              </a:spcBef>
              <a:spcAft>
                <a:spcPts val="0"/>
              </a:spcAft>
              <a:buClr>
                <a:schemeClr val="lt2"/>
              </a:buClr>
              <a:buSzPts val="1500"/>
              <a:buFont typeface="Roboto Serif"/>
              <a:buChar char="●"/>
            </a:pPr>
            <a:r>
              <a:rPr lang="it" sz="1500">
                <a:solidFill>
                  <a:schemeClr val="lt2"/>
                </a:solidFill>
                <a:latin typeface="Roboto Serif"/>
                <a:ea typeface="Roboto Serif"/>
                <a:cs typeface="Roboto Serif"/>
                <a:sym typeface="Roboto Serif"/>
              </a:rPr>
              <a:t>Run the </a:t>
            </a:r>
            <a:r>
              <a:rPr b="1" lang="it" sz="1500">
                <a:solidFill>
                  <a:schemeClr val="lt2"/>
                </a:solidFill>
                <a:latin typeface="Roboto Serif"/>
                <a:ea typeface="Roboto Serif"/>
                <a:cs typeface="Roboto Serif"/>
                <a:sym typeface="Roboto Serif"/>
              </a:rPr>
              <a:t>start.sh</a:t>
            </a:r>
            <a:r>
              <a:rPr lang="it" sz="1500">
                <a:solidFill>
                  <a:schemeClr val="lt2"/>
                </a:solidFill>
                <a:latin typeface="Roboto Serif"/>
                <a:ea typeface="Roboto Serif"/>
                <a:cs typeface="Roboto Serif"/>
                <a:sym typeface="Roboto Serif"/>
              </a:rPr>
              <a:t> script using</a:t>
            </a:r>
            <a:endParaRPr sz="1500">
              <a:solidFill>
                <a:schemeClr val="lt2"/>
              </a:solidFill>
              <a:latin typeface="Roboto Serif"/>
              <a:ea typeface="Roboto Serif"/>
              <a:cs typeface="Roboto Serif"/>
              <a:sym typeface="Roboto Serif"/>
            </a:endParaRPr>
          </a:p>
          <a:p>
            <a:pPr indent="-323850" lvl="1" marL="914400" rtl="0" algn="l">
              <a:spcBef>
                <a:spcPts val="0"/>
              </a:spcBef>
              <a:spcAft>
                <a:spcPts val="0"/>
              </a:spcAft>
              <a:buClr>
                <a:schemeClr val="lt2"/>
              </a:buClr>
              <a:buSzPts val="1500"/>
              <a:buFont typeface="Roboto Serif"/>
              <a:buChar char="○"/>
            </a:pPr>
            <a:r>
              <a:rPr lang="it" sz="1500">
                <a:solidFill>
                  <a:schemeClr val="lt2"/>
                </a:solidFill>
                <a:latin typeface="Source Code Pro"/>
                <a:ea typeface="Source Code Pro"/>
                <a:cs typeface="Source Code Pro"/>
                <a:sym typeface="Source Code Pro"/>
              </a:rPr>
              <a:t>bash </a:t>
            </a:r>
            <a:r>
              <a:rPr lang="it" sz="1400">
                <a:solidFill>
                  <a:schemeClr val="lt2"/>
                </a:solidFill>
                <a:latin typeface="Source Code Pro"/>
                <a:ea typeface="Source Code Pro"/>
                <a:cs typeface="Source Code Pro"/>
                <a:sym typeface="Source Code Pro"/>
              </a:rPr>
              <a:t>~/</a:t>
            </a:r>
            <a:r>
              <a:rPr lang="it" sz="1400">
                <a:solidFill>
                  <a:schemeClr val="lt2"/>
                </a:solidFill>
                <a:latin typeface="Roboto Serif"/>
                <a:ea typeface="Roboto Serif"/>
                <a:cs typeface="Roboto Serif"/>
                <a:sym typeface="Roboto Serif"/>
              </a:rPr>
              <a:t>Robotics_ICE23_UNITN/start.sh</a:t>
            </a:r>
            <a:endParaRPr sz="1400">
              <a:solidFill>
                <a:schemeClr val="lt2"/>
              </a:solidFill>
              <a:latin typeface="Roboto Serif"/>
              <a:ea typeface="Roboto Serif"/>
              <a:cs typeface="Roboto Serif"/>
              <a:sym typeface="Roboto Serif"/>
            </a:endParaRPr>
          </a:p>
        </p:txBody>
      </p:sp>
      <p:sp>
        <p:nvSpPr>
          <p:cNvPr id="275" name="Google Shape;275;p33"/>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276" name="Google Shape;276;p33"/>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277" name="Google Shape;277;p33"/>
          <p:cNvSpPr txBox="1"/>
          <p:nvPr/>
        </p:nvSpPr>
        <p:spPr>
          <a:xfrm>
            <a:off x="526950" y="1230850"/>
            <a:ext cx="6813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400">
                <a:solidFill>
                  <a:schemeClr val="lt1"/>
                </a:solidFill>
              </a:rPr>
              <a:t>Run The Project</a:t>
            </a:r>
            <a:endParaRPr b="1" sz="2400">
              <a:solidFill>
                <a:schemeClr val="lt1"/>
              </a:solidFill>
            </a:endParaRPr>
          </a:p>
        </p:txBody>
      </p:sp>
      <p:sp>
        <p:nvSpPr>
          <p:cNvPr id="278" name="Google Shape;278;p33"/>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279" name="Google Shape;279;p33"/>
          <p:cNvPicPr preferRelativeResize="0"/>
          <p:nvPr/>
        </p:nvPicPr>
        <p:blipFill>
          <a:blip r:embed="rId4">
            <a:alphaModFix/>
          </a:blip>
          <a:stretch>
            <a:fillRect/>
          </a:stretch>
        </p:blipFill>
        <p:spPr>
          <a:xfrm>
            <a:off x="7721347" y="4253153"/>
            <a:ext cx="700500" cy="710697"/>
          </a:xfrm>
          <a:prstGeom prst="rect">
            <a:avLst/>
          </a:prstGeom>
          <a:noFill/>
          <a:ln>
            <a:noFill/>
          </a:ln>
        </p:spPr>
      </p:pic>
      <p:pic>
        <p:nvPicPr>
          <p:cNvPr id="280" name="Google Shape;280;p33"/>
          <p:cNvPicPr preferRelativeResize="0"/>
          <p:nvPr/>
        </p:nvPicPr>
        <p:blipFill rotWithShape="1">
          <a:blip r:embed="rId5">
            <a:alphaModFix/>
          </a:blip>
          <a:srcRect b="0" l="0" r="0" t="0"/>
          <a:stretch/>
        </p:blipFill>
        <p:spPr>
          <a:xfrm>
            <a:off x="5111225" y="1577575"/>
            <a:ext cx="3505851" cy="1278400"/>
          </a:xfrm>
          <a:prstGeom prst="rect">
            <a:avLst/>
          </a:prstGeom>
          <a:noFill/>
          <a:ln>
            <a:noFill/>
          </a:ln>
        </p:spPr>
      </p:pic>
      <p:sp>
        <p:nvSpPr>
          <p:cNvPr id="281" name="Google Shape;281;p33"/>
          <p:cNvSpPr txBox="1"/>
          <p:nvPr/>
        </p:nvSpPr>
        <p:spPr>
          <a:xfrm>
            <a:off x="5253475" y="3107163"/>
            <a:ext cx="2298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rgbClr val="FF0000"/>
                </a:solidFill>
              </a:rPr>
              <a:t>Note</a:t>
            </a:r>
            <a:r>
              <a:rPr lang="it">
                <a:solidFill>
                  <a:schemeClr val="lt1"/>
                </a:solidFill>
              </a:rPr>
              <a:t>: Necessary to wait the accomplishment of the homing procedure in </a:t>
            </a:r>
            <a:r>
              <a:rPr lang="it">
                <a:solidFill>
                  <a:schemeClr val="lt1"/>
                </a:solidFill>
              </a:rPr>
              <a:t>the “environment” terminal</a:t>
            </a:r>
            <a:endParaRPr>
              <a:solidFill>
                <a:schemeClr val="lt1"/>
              </a:solidFill>
            </a:endParaRPr>
          </a:p>
        </p:txBody>
      </p:sp>
      <p:pic>
        <p:nvPicPr>
          <p:cNvPr id="282" name="Google Shape;282;p33"/>
          <p:cNvPicPr preferRelativeResize="0"/>
          <p:nvPr/>
        </p:nvPicPr>
        <p:blipFill>
          <a:blip r:embed="rId6">
            <a:alphaModFix/>
          </a:blip>
          <a:stretch>
            <a:fillRect/>
          </a:stretch>
        </p:blipFill>
        <p:spPr>
          <a:xfrm>
            <a:off x="1315725" y="3832900"/>
            <a:ext cx="1889975" cy="961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6" name="Shape 286"/>
        <p:cNvGrpSpPr/>
        <p:nvPr/>
      </p:nvGrpSpPr>
      <p:grpSpPr>
        <a:xfrm>
          <a:off x="0" y="0"/>
          <a:ext cx="0" cy="0"/>
          <a:chOff x="0" y="0"/>
          <a:chExt cx="0" cy="0"/>
        </a:xfrm>
      </p:grpSpPr>
      <p:sp>
        <p:nvSpPr>
          <p:cNvPr id="287" name="Google Shape;287;p34"/>
          <p:cNvSpPr txBox="1"/>
          <p:nvPr>
            <p:ph idx="1" type="subTitle"/>
          </p:nvPr>
        </p:nvSpPr>
        <p:spPr>
          <a:xfrm>
            <a:off x="526950" y="2104650"/>
            <a:ext cx="4509300" cy="24768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23850" lvl="0" marL="457200" rtl="0" algn="l">
              <a:spcBef>
                <a:spcPts val="0"/>
              </a:spcBef>
              <a:spcAft>
                <a:spcPts val="0"/>
              </a:spcAft>
              <a:buClr>
                <a:schemeClr val="lt2"/>
              </a:buClr>
              <a:buSzPts val="1500"/>
              <a:buFont typeface="Roboto Serif"/>
              <a:buChar char="●"/>
            </a:pPr>
            <a:r>
              <a:rPr lang="it" sz="1500">
                <a:solidFill>
                  <a:schemeClr val="lt2"/>
                </a:solidFill>
                <a:latin typeface="Roboto Serif"/>
                <a:ea typeface="Roboto Serif"/>
                <a:cs typeface="Roboto Serif"/>
                <a:sym typeface="Roboto Serif"/>
              </a:rPr>
              <a:t>Select the number of the assignment or EXIT</a:t>
            </a:r>
            <a:endParaRPr sz="1500">
              <a:solidFill>
                <a:schemeClr val="lt2"/>
              </a:solidFill>
              <a:latin typeface="Roboto Serif"/>
              <a:ea typeface="Roboto Serif"/>
              <a:cs typeface="Roboto Serif"/>
              <a:sym typeface="Roboto Serif"/>
            </a:endParaRPr>
          </a:p>
          <a:p>
            <a:pPr indent="-323850" lvl="0" marL="457200" rtl="0" algn="l">
              <a:spcBef>
                <a:spcPts val="0"/>
              </a:spcBef>
              <a:spcAft>
                <a:spcPts val="0"/>
              </a:spcAft>
              <a:buClr>
                <a:schemeClr val="lt2"/>
              </a:buClr>
              <a:buSzPts val="1500"/>
              <a:buFont typeface="Roboto Serif"/>
              <a:buChar char="●"/>
            </a:pPr>
            <a:r>
              <a:rPr lang="it" sz="1500">
                <a:solidFill>
                  <a:schemeClr val="lt2"/>
                </a:solidFill>
                <a:latin typeface="Roboto Serif"/>
                <a:ea typeface="Roboto Serif"/>
                <a:cs typeface="Roboto Serif"/>
                <a:sym typeface="Roboto Serif"/>
              </a:rPr>
              <a:t>Select the </a:t>
            </a:r>
            <a:r>
              <a:rPr lang="it" sz="1500">
                <a:solidFill>
                  <a:schemeClr val="lt2"/>
                </a:solidFill>
                <a:latin typeface="Roboto Serif"/>
                <a:ea typeface="Roboto Serif"/>
                <a:cs typeface="Roboto Serif"/>
                <a:sym typeface="Roboto Serif"/>
              </a:rPr>
              <a:t>operating way [</a:t>
            </a:r>
            <a:r>
              <a:rPr b="1" lang="it" sz="1500">
                <a:solidFill>
                  <a:srgbClr val="00FF00"/>
                </a:solidFill>
                <a:latin typeface="Roboto Serif"/>
                <a:ea typeface="Roboto Serif"/>
                <a:cs typeface="Roboto Serif"/>
                <a:sym typeface="Roboto Serif"/>
              </a:rPr>
              <a:t>S</a:t>
            </a:r>
            <a:r>
              <a:rPr lang="it" sz="1500">
                <a:solidFill>
                  <a:schemeClr val="lt2"/>
                </a:solidFill>
                <a:latin typeface="Roboto Serif"/>
                <a:ea typeface="Roboto Serif"/>
                <a:cs typeface="Roboto Serif"/>
                <a:sym typeface="Roboto Serif"/>
              </a:rPr>
              <a:t>/</a:t>
            </a:r>
            <a:r>
              <a:rPr b="1" lang="it" sz="1500">
                <a:solidFill>
                  <a:srgbClr val="FF9900"/>
                </a:solidFill>
                <a:latin typeface="Roboto Serif"/>
                <a:ea typeface="Roboto Serif"/>
                <a:cs typeface="Roboto Serif"/>
                <a:sym typeface="Roboto Serif"/>
              </a:rPr>
              <a:t>N</a:t>
            </a:r>
            <a:r>
              <a:rPr lang="it" sz="1500">
                <a:solidFill>
                  <a:schemeClr val="lt2"/>
                </a:solidFill>
                <a:latin typeface="Roboto Serif"/>
                <a:ea typeface="Roboto Serif"/>
                <a:cs typeface="Roboto Serif"/>
                <a:sym typeface="Roboto Serif"/>
              </a:rPr>
              <a:t>]</a:t>
            </a:r>
            <a:endParaRPr sz="1500">
              <a:solidFill>
                <a:schemeClr val="lt2"/>
              </a:solidFill>
              <a:latin typeface="Roboto Serif"/>
              <a:ea typeface="Roboto Serif"/>
              <a:cs typeface="Roboto Serif"/>
              <a:sym typeface="Roboto Serif"/>
            </a:endParaRPr>
          </a:p>
          <a:p>
            <a:pPr indent="-323850" lvl="0" marL="457200" rtl="0" algn="l">
              <a:spcBef>
                <a:spcPts val="0"/>
              </a:spcBef>
              <a:spcAft>
                <a:spcPts val="0"/>
              </a:spcAft>
              <a:buClr>
                <a:schemeClr val="lt2"/>
              </a:buClr>
              <a:buSzPts val="1500"/>
              <a:buFont typeface="Roboto Serif"/>
              <a:buChar char="●"/>
            </a:pPr>
            <a:r>
              <a:rPr lang="it" sz="1500">
                <a:solidFill>
                  <a:schemeClr val="lt2"/>
                </a:solidFill>
                <a:latin typeface="Roboto Serif"/>
                <a:ea typeface="Roboto Serif"/>
                <a:cs typeface="Roboto Serif"/>
                <a:sym typeface="Roboto Serif"/>
              </a:rPr>
              <a:t>Otherwise you can</a:t>
            </a:r>
            <a:endParaRPr sz="1500">
              <a:solidFill>
                <a:schemeClr val="lt2"/>
              </a:solidFill>
              <a:latin typeface="Roboto Serif"/>
              <a:ea typeface="Roboto Serif"/>
              <a:cs typeface="Roboto Serif"/>
              <a:sym typeface="Roboto Serif"/>
            </a:endParaRPr>
          </a:p>
          <a:p>
            <a:pPr indent="-323850" lvl="1" marL="914400" rtl="0" algn="l">
              <a:spcBef>
                <a:spcPts val="0"/>
              </a:spcBef>
              <a:spcAft>
                <a:spcPts val="0"/>
              </a:spcAft>
              <a:buClr>
                <a:schemeClr val="lt2"/>
              </a:buClr>
              <a:buSzPts val="1500"/>
              <a:buFont typeface="Roboto Serif"/>
              <a:buChar char="○"/>
            </a:pPr>
            <a:r>
              <a:rPr lang="it" sz="1500">
                <a:solidFill>
                  <a:schemeClr val="lt2"/>
                </a:solidFill>
                <a:latin typeface="Roboto Serif"/>
                <a:ea typeface="Roboto Serif"/>
                <a:cs typeface="Roboto Serif"/>
                <a:sym typeface="Roboto Serif"/>
              </a:rPr>
              <a:t>EXIT</a:t>
            </a:r>
            <a:endParaRPr sz="1500">
              <a:solidFill>
                <a:schemeClr val="lt2"/>
              </a:solidFill>
              <a:latin typeface="Roboto Serif"/>
              <a:ea typeface="Roboto Serif"/>
              <a:cs typeface="Roboto Serif"/>
              <a:sym typeface="Roboto Serif"/>
            </a:endParaRPr>
          </a:p>
          <a:p>
            <a:pPr indent="-323850" lvl="1" marL="914400" rtl="0" algn="l">
              <a:spcBef>
                <a:spcPts val="0"/>
              </a:spcBef>
              <a:spcAft>
                <a:spcPts val="0"/>
              </a:spcAft>
              <a:buClr>
                <a:schemeClr val="lt2"/>
              </a:buClr>
              <a:buSzPts val="1500"/>
              <a:buFont typeface="Roboto Serif"/>
              <a:buChar char="○"/>
            </a:pPr>
            <a:r>
              <a:rPr lang="it" sz="1500">
                <a:solidFill>
                  <a:schemeClr val="lt2"/>
                </a:solidFill>
                <a:latin typeface="Roboto Serif"/>
                <a:ea typeface="Roboto Serif"/>
                <a:cs typeface="Roboto Serif"/>
                <a:sym typeface="Roboto Serif"/>
              </a:rPr>
              <a:t>Restart</a:t>
            </a:r>
            <a:endParaRPr sz="1500">
              <a:solidFill>
                <a:schemeClr val="lt2"/>
              </a:solidFill>
              <a:latin typeface="Roboto Serif"/>
              <a:ea typeface="Roboto Serif"/>
              <a:cs typeface="Roboto Serif"/>
              <a:sym typeface="Roboto Serif"/>
            </a:endParaRPr>
          </a:p>
          <a:p>
            <a:pPr indent="-323850" lvl="1" marL="914400" rtl="0" algn="l">
              <a:spcBef>
                <a:spcPts val="0"/>
              </a:spcBef>
              <a:spcAft>
                <a:spcPts val="0"/>
              </a:spcAft>
              <a:buClr>
                <a:schemeClr val="lt2"/>
              </a:buClr>
              <a:buSzPts val="1500"/>
              <a:buFont typeface="Roboto Serif"/>
              <a:buChar char="○"/>
            </a:pPr>
            <a:r>
              <a:rPr lang="it" sz="1500">
                <a:solidFill>
                  <a:schemeClr val="lt2"/>
                </a:solidFill>
                <a:latin typeface="Roboto Serif"/>
                <a:ea typeface="Roboto Serif"/>
                <a:cs typeface="Roboto Serif"/>
                <a:sym typeface="Roboto Serif"/>
              </a:rPr>
              <a:t>Rebuild and then restart</a:t>
            </a:r>
            <a:endParaRPr sz="1500">
              <a:solidFill>
                <a:schemeClr val="lt2"/>
              </a:solidFill>
              <a:latin typeface="Roboto Serif"/>
              <a:ea typeface="Roboto Serif"/>
              <a:cs typeface="Roboto Serif"/>
              <a:sym typeface="Roboto Serif"/>
            </a:endParaRPr>
          </a:p>
          <a:p>
            <a:pPr indent="0" lvl="0" marL="0" rtl="0" algn="l">
              <a:spcBef>
                <a:spcPts val="0"/>
              </a:spcBef>
              <a:spcAft>
                <a:spcPts val="0"/>
              </a:spcAft>
              <a:buNone/>
            </a:pPr>
            <a:r>
              <a:t/>
            </a:r>
            <a:endParaRPr sz="1500">
              <a:solidFill>
                <a:srgbClr val="FF0000"/>
              </a:solidFill>
              <a:latin typeface="Roboto Serif"/>
              <a:ea typeface="Roboto Serif"/>
              <a:cs typeface="Roboto Serif"/>
              <a:sym typeface="Roboto Serif"/>
            </a:endParaRPr>
          </a:p>
        </p:txBody>
      </p:sp>
      <p:sp>
        <p:nvSpPr>
          <p:cNvPr id="288" name="Google Shape;288;p34"/>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289" name="Google Shape;289;p34"/>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290" name="Google Shape;290;p34"/>
          <p:cNvSpPr txBox="1"/>
          <p:nvPr/>
        </p:nvSpPr>
        <p:spPr>
          <a:xfrm>
            <a:off x="526950" y="1230850"/>
            <a:ext cx="681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Run The Project</a:t>
            </a:r>
            <a:endParaRPr b="1" sz="2800">
              <a:solidFill>
                <a:schemeClr val="lt1"/>
              </a:solidFill>
            </a:endParaRPr>
          </a:p>
        </p:txBody>
      </p:sp>
      <p:sp>
        <p:nvSpPr>
          <p:cNvPr id="291" name="Google Shape;291;p34"/>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292" name="Google Shape;292;p34"/>
          <p:cNvPicPr preferRelativeResize="0"/>
          <p:nvPr/>
        </p:nvPicPr>
        <p:blipFill>
          <a:blip r:embed="rId4">
            <a:alphaModFix/>
          </a:blip>
          <a:stretch>
            <a:fillRect/>
          </a:stretch>
        </p:blipFill>
        <p:spPr>
          <a:xfrm>
            <a:off x="7721347" y="4253153"/>
            <a:ext cx="700500" cy="710697"/>
          </a:xfrm>
          <a:prstGeom prst="rect">
            <a:avLst/>
          </a:prstGeom>
          <a:noFill/>
          <a:ln>
            <a:noFill/>
          </a:ln>
        </p:spPr>
      </p:pic>
      <p:pic>
        <p:nvPicPr>
          <p:cNvPr id="293" name="Google Shape;293;p34"/>
          <p:cNvPicPr preferRelativeResize="0"/>
          <p:nvPr/>
        </p:nvPicPr>
        <p:blipFill>
          <a:blip r:embed="rId5">
            <a:alphaModFix/>
          </a:blip>
          <a:stretch>
            <a:fillRect/>
          </a:stretch>
        </p:blipFill>
        <p:spPr>
          <a:xfrm>
            <a:off x="5138225" y="1714238"/>
            <a:ext cx="3653308" cy="210190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7" name="Shape 297"/>
        <p:cNvGrpSpPr/>
        <p:nvPr/>
      </p:nvGrpSpPr>
      <p:grpSpPr>
        <a:xfrm>
          <a:off x="0" y="0"/>
          <a:ext cx="0" cy="0"/>
          <a:chOff x="0" y="0"/>
          <a:chExt cx="0" cy="0"/>
        </a:xfrm>
      </p:grpSpPr>
      <p:sp>
        <p:nvSpPr>
          <p:cNvPr id="298" name="Google Shape;298;p35"/>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299" name="Google Shape;299;p35"/>
          <p:cNvSpPr txBox="1"/>
          <p:nvPr>
            <p:ph idx="1" type="subTitle"/>
          </p:nvPr>
        </p:nvSpPr>
        <p:spPr>
          <a:xfrm>
            <a:off x="526950" y="2104650"/>
            <a:ext cx="4465200" cy="24768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it" sz="1500">
                <a:solidFill>
                  <a:schemeClr val="lt2"/>
                </a:solidFill>
                <a:latin typeface="Roboto Serif"/>
                <a:ea typeface="Roboto Serif"/>
                <a:cs typeface="Roboto Serif"/>
                <a:sym typeface="Roboto Serif"/>
              </a:rPr>
              <a:t>Vision module will wait until it receives a command:</a:t>
            </a:r>
            <a:endParaRPr sz="1500">
              <a:solidFill>
                <a:schemeClr val="lt2"/>
              </a:solidFill>
              <a:latin typeface="Roboto Serif"/>
              <a:ea typeface="Roboto Serif"/>
              <a:cs typeface="Roboto Serif"/>
              <a:sym typeface="Roboto Serif"/>
            </a:endParaRPr>
          </a:p>
          <a:p>
            <a:pPr indent="-323850" lvl="1" marL="914400" rtl="0" algn="l">
              <a:spcBef>
                <a:spcPts val="0"/>
              </a:spcBef>
              <a:spcAft>
                <a:spcPts val="0"/>
              </a:spcAft>
              <a:buClr>
                <a:schemeClr val="lt2"/>
              </a:buClr>
              <a:buSzPts val="1500"/>
              <a:buFont typeface="Roboto Serif"/>
              <a:buChar char="○"/>
            </a:pPr>
            <a:r>
              <a:rPr b="1" lang="it" sz="1500">
                <a:solidFill>
                  <a:schemeClr val="lt2"/>
                </a:solidFill>
                <a:latin typeface="Roboto Serif"/>
                <a:ea typeface="Roboto Serif"/>
                <a:cs typeface="Roboto Serif"/>
                <a:sym typeface="Roboto Serif"/>
              </a:rPr>
              <a:t>c</a:t>
            </a:r>
            <a:r>
              <a:rPr lang="it" sz="1500">
                <a:solidFill>
                  <a:schemeClr val="lt2"/>
                </a:solidFill>
                <a:latin typeface="Roboto Serif"/>
                <a:ea typeface="Roboto Serif"/>
                <a:cs typeface="Roboto Serif"/>
                <a:sym typeface="Roboto Serif"/>
              </a:rPr>
              <a:t> - continue and sends coordinates to the planner</a:t>
            </a:r>
            <a:endParaRPr sz="1500">
              <a:solidFill>
                <a:schemeClr val="lt2"/>
              </a:solidFill>
              <a:latin typeface="Roboto Serif"/>
              <a:ea typeface="Roboto Serif"/>
              <a:cs typeface="Roboto Serif"/>
              <a:sym typeface="Roboto Serif"/>
            </a:endParaRPr>
          </a:p>
          <a:p>
            <a:pPr indent="-323850" lvl="1" marL="914400" rtl="0" algn="l">
              <a:spcBef>
                <a:spcPts val="0"/>
              </a:spcBef>
              <a:spcAft>
                <a:spcPts val="0"/>
              </a:spcAft>
              <a:buClr>
                <a:schemeClr val="lt2"/>
              </a:buClr>
              <a:buSzPts val="1500"/>
              <a:buFont typeface="Roboto Serif"/>
              <a:buChar char="○"/>
            </a:pPr>
            <a:r>
              <a:rPr b="1" lang="it" sz="1500">
                <a:solidFill>
                  <a:schemeClr val="lt2"/>
                </a:solidFill>
                <a:latin typeface="Roboto Serif"/>
                <a:ea typeface="Roboto Serif"/>
                <a:cs typeface="Roboto Serif"/>
                <a:sym typeface="Roboto Serif"/>
              </a:rPr>
              <a:t>a </a:t>
            </a:r>
            <a:r>
              <a:rPr lang="it" sz="1500">
                <a:solidFill>
                  <a:schemeClr val="lt2"/>
                </a:solidFill>
                <a:latin typeface="Roboto Serif"/>
                <a:ea typeface="Roboto Serif"/>
                <a:cs typeface="Roboto Serif"/>
                <a:sym typeface="Roboto Serif"/>
              </a:rPr>
              <a:t>- Detect again the objects normally</a:t>
            </a:r>
            <a:endParaRPr sz="1500">
              <a:solidFill>
                <a:schemeClr val="lt2"/>
              </a:solidFill>
              <a:latin typeface="Roboto Serif"/>
              <a:ea typeface="Roboto Serif"/>
              <a:cs typeface="Roboto Serif"/>
              <a:sym typeface="Roboto Serif"/>
            </a:endParaRPr>
          </a:p>
          <a:p>
            <a:pPr indent="-323850" lvl="1" marL="914400" rtl="0" algn="l">
              <a:spcBef>
                <a:spcPts val="0"/>
              </a:spcBef>
              <a:spcAft>
                <a:spcPts val="0"/>
              </a:spcAft>
              <a:buClr>
                <a:schemeClr val="lt2"/>
              </a:buClr>
              <a:buSzPts val="1500"/>
              <a:buFont typeface="Roboto Serif"/>
              <a:buChar char="○"/>
            </a:pPr>
            <a:r>
              <a:rPr b="1" lang="it" sz="1500">
                <a:solidFill>
                  <a:schemeClr val="lt2"/>
                </a:solidFill>
                <a:latin typeface="Roboto Serif"/>
                <a:ea typeface="Roboto Serif"/>
                <a:cs typeface="Roboto Serif"/>
                <a:sym typeface="Roboto Serif"/>
              </a:rPr>
              <a:t>t</a:t>
            </a:r>
            <a:r>
              <a:rPr lang="it" sz="1500">
                <a:solidFill>
                  <a:schemeClr val="lt2"/>
                </a:solidFill>
                <a:latin typeface="Roboto Serif"/>
                <a:ea typeface="Roboto Serif"/>
                <a:cs typeface="Roboto Serif"/>
                <a:sym typeface="Roboto Serif"/>
              </a:rPr>
              <a:t> - Detect the objects </a:t>
            </a:r>
            <a:r>
              <a:rPr lang="it" sz="1500">
                <a:solidFill>
                  <a:schemeClr val="lt2"/>
                </a:solidFill>
                <a:latin typeface="Roboto Serif"/>
                <a:ea typeface="Roboto Serif"/>
                <a:cs typeface="Roboto Serif"/>
                <a:sym typeface="Roboto Serif"/>
              </a:rPr>
              <a:t>only </a:t>
            </a:r>
            <a:r>
              <a:rPr lang="it" sz="1500">
                <a:solidFill>
                  <a:schemeClr val="lt2"/>
                </a:solidFill>
                <a:latin typeface="Roboto Serif"/>
                <a:ea typeface="Roboto Serif"/>
                <a:cs typeface="Roboto Serif"/>
                <a:sym typeface="Roboto Serif"/>
              </a:rPr>
              <a:t>referring to the table area</a:t>
            </a:r>
            <a:endParaRPr sz="1500">
              <a:solidFill>
                <a:schemeClr val="lt2"/>
              </a:solidFill>
              <a:latin typeface="Roboto Serif"/>
              <a:ea typeface="Roboto Serif"/>
              <a:cs typeface="Roboto Serif"/>
              <a:sym typeface="Roboto Serif"/>
            </a:endParaRPr>
          </a:p>
          <a:p>
            <a:pPr indent="0" lvl="0" marL="0" rtl="0" algn="l">
              <a:spcBef>
                <a:spcPts val="0"/>
              </a:spcBef>
              <a:spcAft>
                <a:spcPts val="0"/>
              </a:spcAft>
              <a:buNone/>
            </a:pPr>
            <a:br>
              <a:rPr lang="it" sz="1500">
                <a:solidFill>
                  <a:schemeClr val="lt2"/>
                </a:solidFill>
                <a:latin typeface="Roboto Serif"/>
                <a:ea typeface="Roboto Serif"/>
                <a:cs typeface="Roboto Serif"/>
                <a:sym typeface="Roboto Serif"/>
              </a:rPr>
            </a:br>
            <a:r>
              <a:rPr lang="it" sz="1500">
                <a:solidFill>
                  <a:schemeClr val="lt2"/>
                </a:solidFill>
                <a:latin typeface="Roboto Serif"/>
                <a:ea typeface="Roboto Serif"/>
                <a:cs typeface="Roboto Serif"/>
                <a:sym typeface="Roboto Serif"/>
              </a:rPr>
              <a:t>Note: the </a:t>
            </a:r>
            <a:r>
              <a:rPr b="1" lang="it" sz="1500">
                <a:solidFill>
                  <a:schemeClr val="lt2"/>
                </a:solidFill>
                <a:latin typeface="Roboto Serif"/>
                <a:ea typeface="Roboto Serif"/>
                <a:cs typeface="Roboto Serif"/>
                <a:sym typeface="Roboto Serif"/>
              </a:rPr>
              <a:t>c</a:t>
            </a:r>
            <a:r>
              <a:rPr lang="it" sz="1500">
                <a:solidFill>
                  <a:schemeClr val="lt2"/>
                </a:solidFill>
                <a:latin typeface="Roboto Serif"/>
                <a:ea typeface="Roboto Serif"/>
                <a:cs typeface="Roboto Serif"/>
                <a:sym typeface="Roboto Serif"/>
              </a:rPr>
              <a:t> command is necessary to go on</a:t>
            </a:r>
            <a:endParaRPr sz="1500">
              <a:solidFill>
                <a:schemeClr val="lt2"/>
              </a:solidFill>
              <a:latin typeface="Roboto Serif"/>
              <a:ea typeface="Roboto Serif"/>
              <a:cs typeface="Roboto Serif"/>
              <a:sym typeface="Roboto Serif"/>
            </a:endParaRPr>
          </a:p>
          <a:p>
            <a:pPr indent="0" lvl="0" marL="0" rtl="0" algn="l">
              <a:spcBef>
                <a:spcPts val="0"/>
              </a:spcBef>
              <a:spcAft>
                <a:spcPts val="0"/>
              </a:spcAft>
              <a:buNone/>
            </a:pPr>
            <a:r>
              <a:t/>
            </a:r>
            <a:endParaRPr sz="1500">
              <a:solidFill>
                <a:srgbClr val="FF0000"/>
              </a:solidFill>
              <a:latin typeface="Roboto Serif"/>
              <a:ea typeface="Roboto Serif"/>
              <a:cs typeface="Roboto Serif"/>
              <a:sym typeface="Roboto Serif"/>
            </a:endParaRPr>
          </a:p>
        </p:txBody>
      </p:sp>
      <p:sp>
        <p:nvSpPr>
          <p:cNvPr id="300" name="Google Shape;300;p35"/>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301" name="Google Shape;301;p35"/>
          <p:cNvSpPr txBox="1"/>
          <p:nvPr/>
        </p:nvSpPr>
        <p:spPr>
          <a:xfrm>
            <a:off x="526950" y="1230850"/>
            <a:ext cx="681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Make the robot move</a:t>
            </a:r>
            <a:endParaRPr b="1" sz="2800">
              <a:solidFill>
                <a:schemeClr val="lt1"/>
              </a:solidFill>
            </a:endParaRPr>
          </a:p>
        </p:txBody>
      </p:sp>
      <p:sp>
        <p:nvSpPr>
          <p:cNvPr id="302" name="Google Shape;302;p35"/>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303" name="Google Shape;303;p35"/>
          <p:cNvPicPr preferRelativeResize="0"/>
          <p:nvPr/>
        </p:nvPicPr>
        <p:blipFill>
          <a:blip r:embed="rId4">
            <a:alphaModFix/>
          </a:blip>
          <a:stretch>
            <a:fillRect/>
          </a:stretch>
        </p:blipFill>
        <p:spPr>
          <a:xfrm>
            <a:off x="7721347" y="4253153"/>
            <a:ext cx="700500" cy="710697"/>
          </a:xfrm>
          <a:prstGeom prst="rect">
            <a:avLst/>
          </a:prstGeom>
          <a:noFill/>
          <a:ln>
            <a:noFill/>
          </a:ln>
        </p:spPr>
      </p:pic>
      <p:pic>
        <p:nvPicPr>
          <p:cNvPr id="304" name="Google Shape;304;p35"/>
          <p:cNvPicPr preferRelativeResize="0"/>
          <p:nvPr/>
        </p:nvPicPr>
        <p:blipFill rotWithShape="1">
          <a:blip r:embed="rId5">
            <a:alphaModFix/>
          </a:blip>
          <a:srcRect b="3665" l="3448" r="38496" t="8853"/>
          <a:stretch/>
        </p:blipFill>
        <p:spPr>
          <a:xfrm>
            <a:off x="5251550" y="1247574"/>
            <a:ext cx="3581098" cy="2921638"/>
          </a:xfrm>
          <a:prstGeom prst="rect">
            <a:avLst/>
          </a:prstGeom>
          <a:noFill/>
          <a:ln>
            <a:noFill/>
          </a:ln>
        </p:spPr>
      </p:pic>
      <p:sp>
        <p:nvSpPr>
          <p:cNvPr id="305" name="Google Shape;305;p35"/>
          <p:cNvSpPr/>
          <p:nvPr/>
        </p:nvSpPr>
        <p:spPr>
          <a:xfrm rot="1359288">
            <a:off x="4605232" y="2827239"/>
            <a:ext cx="643339" cy="144023"/>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9" name="Shape 309"/>
        <p:cNvGrpSpPr/>
        <p:nvPr/>
      </p:nvGrpSpPr>
      <p:grpSpPr>
        <a:xfrm>
          <a:off x="0" y="0"/>
          <a:ext cx="0" cy="0"/>
          <a:chOff x="0" y="0"/>
          <a:chExt cx="0" cy="0"/>
        </a:xfrm>
      </p:grpSpPr>
      <p:sp>
        <p:nvSpPr>
          <p:cNvPr id="310" name="Google Shape;310;p36"/>
          <p:cNvSpPr txBox="1"/>
          <p:nvPr>
            <p:ph idx="1" type="subTitle"/>
          </p:nvPr>
        </p:nvSpPr>
        <p:spPr>
          <a:xfrm>
            <a:off x="526950" y="1846450"/>
            <a:ext cx="8456100" cy="2735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it" sz="1700">
                <a:solidFill>
                  <a:schemeClr val="lt1"/>
                </a:solidFill>
                <a:latin typeface="Roboto Serif"/>
                <a:ea typeface="Roboto Serif"/>
                <a:cs typeface="Roboto Serif"/>
                <a:sym typeface="Roboto Serif"/>
              </a:rPr>
              <a:t>We measured the KPI for each modules of this project.</a:t>
            </a:r>
            <a:r>
              <a:rPr lang="it" sz="1700">
                <a:solidFill>
                  <a:schemeClr val="lt1"/>
                </a:solidFill>
                <a:latin typeface="Roboto Serif"/>
                <a:ea typeface="Roboto Serif"/>
                <a:cs typeface="Roboto Serif"/>
                <a:sym typeface="Roboto Serif"/>
              </a:rPr>
              <a:t> The performances vary from a computer to another. In one test we had:</a:t>
            </a:r>
            <a:endParaRPr sz="1700">
              <a:solidFill>
                <a:schemeClr val="lt1"/>
              </a:solidFill>
              <a:latin typeface="Roboto Serif"/>
              <a:ea typeface="Roboto Serif"/>
              <a:cs typeface="Roboto Serif"/>
              <a:sym typeface="Roboto Serif"/>
            </a:endParaRPr>
          </a:p>
          <a:p>
            <a:pPr indent="0" lvl="0" marL="0" rtl="0" algn="l">
              <a:spcBef>
                <a:spcPts val="0"/>
              </a:spcBef>
              <a:spcAft>
                <a:spcPts val="0"/>
              </a:spcAft>
              <a:buNone/>
            </a:pPr>
            <a:r>
              <a:t/>
            </a:r>
            <a:endParaRPr sz="1700">
              <a:solidFill>
                <a:schemeClr val="lt1"/>
              </a:solidFill>
              <a:latin typeface="Roboto Serif"/>
              <a:ea typeface="Roboto Serif"/>
              <a:cs typeface="Roboto Serif"/>
              <a:sym typeface="Roboto Serif"/>
            </a:endParaRPr>
          </a:p>
          <a:p>
            <a:pPr indent="-336550" lvl="0" marL="457200" rtl="0" algn="l">
              <a:spcBef>
                <a:spcPts val="0"/>
              </a:spcBef>
              <a:spcAft>
                <a:spcPts val="0"/>
              </a:spcAft>
              <a:buClr>
                <a:schemeClr val="lt1"/>
              </a:buClr>
              <a:buSzPts val="1700"/>
              <a:buFont typeface="Roboto Serif"/>
              <a:buChar char="●"/>
            </a:pPr>
            <a:r>
              <a:rPr lang="it" sz="1700">
                <a:solidFill>
                  <a:schemeClr val="lt1"/>
                </a:solidFill>
                <a:latin typeface="Roboto Serif"/>
                <a:ea typeface="Roboto Serif"/>
                <a:cs typeface="Roboto Serif"/>
                <a:sym typeface="Roboto Serif"/>
              </a:rPr>
              <a:t>In all the terminal referring to each module is possible to see the </a:t>
            </a:r>
            <a:r>
              <a:rPr b="1" lang="it" sz="1700">
                <a:solidFill>
                  <a:schemeClr val="lt1"/>
                </a:solidFill>
                <a:latin typeface="Roboto Serif"/>
                <a:ea typeface="Roboto Serif"/>
                <a:cs typeface="Roboto Serif"/>
                <a:sym typeface="Roboto Serif"/>
              </a:rPr>
              <a:t>KPIs</a:t>
            </a:r>
            <a:br>
              <a:rPr b="1" lang="it" sz="1700">
                <a:solidFill>
                  <a:schemeClr val="lt1"/>
                </a:solidFill>
                <a:latin typeface="Roboto Serif"/>
                <a:ea typeface="Roboto Serif"/>
                <a:cs typeface="Roboto Serif"/>
                <a:sym typeface="Roboto Serif"/>
              </a:rPr>
            </a:br>
            <a:r>
              <a:rPr lang="it" sz="1700">
                <a:solidFill>
                  <a:schemeClr val="lt1"/>
                </a:solidFill>
                <a:latin typeface="Roboto Serif"/>
                <a:ea typeface="Roboto Serif"/>
                <a:cs typeface="Roboto Serif"/>
                <a:sym typeface="Roboto Serif"/>
              </a:rPr>
              <a:t>- less than 1 second to detect legos by vision module</a:t>
            </a:r>
            <a:br>
              <a:rPr lang="it" sz="1700">
                <a:solidFill>
                  <a:schemeClr val="lt1"/>
                </a:solidFill>
                <a:latin typeface="Roboto Serif"/>
                <a:ea typeface="Roboto Serif"/>
                <a:cs typeface="Roboto Serif"/>
                <a:sym typeface="Roboto Serif"/>
              </a:rPr>
            </a:br>
            <a:r>
              <a:rPr lang="it" sz="1700">
                <a:solidFill>
                  <a:schemeClr val="lt1"/>
                </a:solidFill>
                <a:latin typeface="Roboto Serif"/>
                <a:ea typeface="Roboto Serif"/>
                <a:cs typeface="Roboto Serif"/>
                <a:sym typeface="Roboto Serif"/>
              </a:rPr>
              <a:t>- about 32 seconds to execute the 1° assignment</a:t>
            </a:r>
            <a:br>
              <a:rPr lang="it" sz="1700">
                <a:solidFill>
                  <a:schemeClr val="lt1"/>
                </a:solidFill>
                <a:latin typeface="Roboto Serif"/>
                <a:ea typeface="Roboto Serif"/>
                <a:cs typeface="Roboto Serif"/>
                <a:sym typeface="Roboto Serif"/>
              </a:rPr>
            </a:br>
            <a:r>
              <a:rPr lang="it" sz="1700">
                <a:solidFill>
                  <a:schemeClr val="lt1"/>
                </a:solidFill>
                <a:latin typeface="Roboto Serif"/>
                <a:ea typeface="Roboto Serif"/>
                <a:cs typeface="Roboto Serif"/>
                <a:sym typeface="Roboto Serif"/>
              </a:rPr>
              <a:t>- about 363 seconds to execute the 2° assignment</a:t>
            </a:r>
            <a:endParaRPr sz="1700">
              <a:solidFill>
                <a:schemeClr val="lt1"/>
              </a:solidFill>
              <a:latin typeface="Roboto Serif"/>
              <a:ea typeface="Roboto Serif"/>
              <a:cs typeface="Roboto Serif"/>
              <a:sym typeface="Roboto Serif"/>
            </a:endParaRPr>
          </a:p>
          <a:p>
            <a:pPr indent="0" lvl="0" marL="457200" rtl="0" algn="l">
              <a:spcBef>
                <a:spcPts val="0"/>
              </a:spcBef>
              <a:spcAft>
                <a:spcPts val="0"/>
              </a:spcAft>
              <a:buNone/>
            </a:pPr>
            <a:r>
              <a:t/>
            </a:r>
            <a:endParaRPr sz="1700">
              <a:solidFill>
                <a:schemeClr val="lt1"/>
              </a:solidFill>
              <a:latin typeface="Roboto Serif"/>
              <a:ea typeface="Roboto Serif"/>
              <a:cs typeface="Roboto Serif"/>
              <a:sym typeface="Roboto Serif"/>
            </a:endParaRPr>
          </a:p>
          <a:p>
            <a:pPr indent="0" lvl="0" marL="0" rtl="0" algn="l">
              <a:spcBef>
                <a:spcPts val="0"/>
              </a:spcBef>
              <a:spcAft>
                <a:spcPts val="0"/>
              </a:spcAft>
              <a:buNone/>
            </a:pPr>
            <a:r>
              <a:t/>
            </a:r>
            <a:endParaRPr sz="1700">
              <a:solidFill>
                <a:schemeClr val="lt1"/>
              </a:solidFill>
              <a:latin typeface="Roboto Serif"/>
              <a:ea typeface="Roboto Serif"/>
              <a:cs typeface="Roboto Serif"/>
              <a:sym typeface="Roboto Serif"/>
            </a:endParaRPr>
          </a:p>
          <a:p>
            <a:pPr indent="0" lvl="0" marL="0" rtl="0" algn="l">
              <a:spcBef>
                <a:spcPts val="0"/>
              </a:spcBef>
              <a:spcAft>
                <a:spcPts val="0"/>
              </a:spcAft>
              <a:buNone/>
            </a:pPr>
            <a:r>
              <a:t/>
            </a:r>
            <a:endParaRPr sz="1700">
              <a:solidFill>
                <a:schemeClr val="lt1"/>
              </a:solidFill>
              <a:latin typeface="Roboto Serif"/>
              <a:ea typeface="Roboto Serif"/>
              <a:cs typeface="Roboto Serif"/>
              <a:sym typeface="Roboto Serif"/>
            </a:endParaRPr>
          </a:p>
        </p:txBody>
      </p:sp>
      <p:sp>
        <p:nvSpPr>
          <p:cNvPr id="311" name="Google Shape;311;p36"/>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312" name="Google Shape;312;p36"/>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313" name="Google Shape;313;p36"/>
          <p:cNvSpPr txBox="1"/>
          <p:nvPr/>
        </p:nvSpPr>
        <p:spPr>
          <a:xfrm>
            <a:off x="526950" y="1230850"/>
            <a:ext cx="681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Results</a:t>
            </a:r>
            <a:endParaRPr b="1" sz="2800">
              <a:solidFill>
                <a:schemeClr val="lt1"/>
              </a:solidFill>
            </a:endParaRPr>
          </a:p>
        </p:txBody>
      </p:sp>
      <p:sp>
        <p:nvSpPr>
          <p:cNvPr id="314" name="Google Shape;314;p36"/>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315" name="Google Shape;315;p36"/>
          <p:cNvPicPr preferRelativeResize="0"/>
          <p:nvPr/>
        </p:nvPicPr>
        <p:blipFill>
          <a:blip r:embed="rId4">
            <a:alphaModFix/>
          </a:blip>
          <a:stretch>
            <a:fillRect/>
          </a:stretch>
        </p:blipFill>
        <p:spPr>
          <a:xfrm>
            <a:off x="7721347" y="4253153"/>
            <a:ext cx="700500" cy="71069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6" name="Shape 76"/>
        <p:cNvGrpSpPr/>
        <p:nvPr/>
      </p:nvGrpSpPr>
      <p:grpSpPr>
        <a:xfrm>
          <a:off x="0" y="0"/>
          <a:ext cx="0" cy="0"/>
          <a:chOff x="0" y="0"/>
          <a:chExt cx="0" cy="0"/>
        </a:xfrm>
      </p:grpSpPr>
      <p:sp>
        <p:nvSpPr>
          <p:cNvPr id="77" name="Google Shape;77;p15"/>
          <p:cNvSpPr txBox="1"/>
          <p:nvPr>
            <p:ph idx="1" type="subTitle"/>
          </p:nvPr>
        </p:nvSpPr>
        <p:spPr>
          <a:xfrm>
            <a:off x="526950" y="2070025"/>
            <a:ext cx="2095200" cy="50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ROS noetic</a:t>
            </a:r>
            <a:endParaRPr sz="1700">
              <a:solidFill>
                <a:schemeClr val="lt2"/>
              </a:solidFill>
              <a:latin typeface="Roboto Serif"/>
              <a:ea typeface="Roboto Serif"/>
              <a:cs typeface="Roboto Serif"/>
              <a:sym typeface="Roboto Serif"/>
            </a:endParaRPr>
          </a:p>
        </p:txBody>
      </p:sp>
      <p:sp>
        <p:nvSpPr>
          <p:cNvPr id="78" name="Google Shape;78;p15"/>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79" name="Google Shape;79;p15"/>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80" name="Google Shape;80;p15"/>
          <p:cNvSpPr txBox="1"/>
          <p:nvPr/>
        </p:nvSpPr>
        <p:spPr>
          <a:xfrm>
            <a:off x="435900" y="1454425"/>
            <a:ext cx="218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Tool used</a:t>
            </a:r>
            <a:endParaRPr b="1">
              <a:solidFill>
                <a:schemeClr val="lt1"/>
              </a:solidFill>
            </a:endParaRPr>
          </a:p>
        </p:txBody>
      </p:sp>
      <p:sp>
        <p:nvSpPr>
          <p:cNvPr id="81" name="Google Shape;81;p15"/>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82" name="Google Shape;82;p15"/>
          <p:cNvPicPr preferRelativeResize="0"/>
          <p:nvPr/>
        </p:nvPicPr>
        <p:blipFill>
          <a:blip r:embed="rId4">
            <a:alphaModFix/>
          </a:blip>
          <a:stretch>
            <a:fillRect/>
          </a:stretch>
        </p:blipFill>
        <p:spPr>
          <a:xfrm>
            <a:off x="7721347" y="4253153"/>
            <a:ext cx="700500" cy="710697"/>
          </a:xfrm>
          <a:prstGeom prst="rect">
            <a:avLst/>
          </a:prstGeom>
          <a:noFill/>
          <a:ln>
            <a:noFill/>
          </a:ln>
        </p:spPr>
      </p:pic>
      <p:sp>
        <p:nvSpPr>
          <p:cNvPr id="83" name="Google Shape;83;p15"/>
          <p:cNvSpPr txBox="1"/>
          <p:nvPr>
            <p:ph idx="1" type="subTitle"/>
          </p:nvPr>
        </p:nvSpPr>
        <p:spPr>
          <a:xfrm>
            <a:off x="526950" y="2459200"/>
            <a:ext cx="1601400" cy="52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Locosim</a:t>
            </a:r>
            <a:endParaRPr sz="1700">
              <a:solidFill>
                <a:schemeClr val="lt2"/>
              </a:solidFill>
              <a:latin typeface="Roboto Serif"/>
              <a:ea typeface="Roboto Serif"/>
              <a:cs typeface="Roboto Serif"/>
              <a:sym typeface="Roboto Serif"/>
            </a:endParaRPr>
          </a:p>
        </p:txBody>
      </p:sp>
      <p:sp>
        <p:nvSpPr>
          <p:cNvPr id="84" name="Google Shape;84;p15"/>
          <p:cNvSpPr txBox="1"/>
          <p:nvPr>
            <p:ph idx="1" type="subTitle"/>
          </p:nvPr>
        </p:nvSpPr>
        <p:spPr>
          <a:xfrm>
            <a:off x="526950" y="2858275"/>
            <a:ext cx="1988400" cy="5232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it" sz="1817">
                <a:solidFill>
                  <a:schemeClr val="lt2"/>
                </a:solidFill>
                <a:latin typeface="Roboto Serif"/>
                <a:ea typeface="Roboto Serif"/>
                <a:cs typeface="Roboto Serif"/>
                <a:sym typeface="Roboto Serif"/>
              </a:rPr>
              <a:t>Gazebo &amp; Rviz</a:t>
            </a:r>
            <a:endParaRPr sz="1817">
              <a:solidFill>
                <a:schemeClr val="lt2"/>
              </a:solidFill>
              <a:latin typeface="Roboto Serif"/>
              <a:ea typeface="Roboto Serif"/>
              <a:cs typeface="Roboto Serif"/>
              <a:sym typeface="Roboto Serif"/>
            </a:endParaRPr>
          </a:p>
        </p:txBody>
      </p:sp>
      <p:sp>
        <p:nvSpPr>
          <p:cNvPr id="85" name="Google Shape;85;p15"/>
          <p:cNvSpPr txBox="1"/>
          <p:nvPr>
            <p:ph idx="1" type="subTitle"/>
          </p:nvPr>
        </p:nvSpPr>
        <p:spPr>
          <a:xfrm>
            <a:off x="526950" y="3275625"/>
            <a:ext cx="1601400" cy="52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Catkin</a:t>
            </a:r>
            <a:endParaRPr sz="1700">
              <a:solidFill>
                <a:schemeClr val="lt2"/>
              </a:solidFill>
              <a:latin typeface="Roboto Serif"/>
              <a:ea typeface="Roboto Serif"/>
              <a:cs typeface="Roboto Serif"/>
              <a:sym typeface="Roboto Serif"/>
            </a:endParaRPr>
          </a:p>
        </p:txBody>
      </p:sp>
      <p:sp>
        <p:nvSpPr>
          <p:cNvPr id="86" name="Google Shape;86;p15"/>
          <p:cNvSpPr txBox="1"/>
          <p:nvPr/>
        </p:nvSpPr>
        <p:spPr>
          <a:xfrm>
            <a:off x="4739350" y="1510000"/>
            <a:ext cx="3066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Programming </a:t>
            </a:r>
            <a:br>
              <a:rPr b="1" lang="it" sz="2800">
                <a:solidFill>
                  <a:schemeClr val="lt1"/>
                </a:solidFill>
              </a:rPr>
            </a:br>
            <a:r>
              <a:rPr b="1" lang="it" sz="2800">
                <a:solidFill>
                  <a:schemeClr val="lt1"/>
                </a:solidFill>
              </a:rPr>
              <a:t>Languages used</a:t>
            </a:r>
            <a:endParaRPr b="1">
              <a:solidFill>
                <a:schemeClr val="lt1"/>
              </a:solidFill>
            </a:endParaRPr>
          </a:p>
        </p:txBody>
      </p:sp>
      <p:sp>
        <p:nvSpPr>
          <p:cNvPr id="87" name="Google Shape;87;p15"/>
          <p:cNvSpPr txBox="1"/>
          <p:nvPr>
            <p:ph idx="1" type="subTitle"/>
          </p:nvPr>
        </p:nvSpPr>
        <p:spPr>
          <a:xfrm>
            <a:off x="4739350" y="2615175"/>
            <a:ext cx="1601400" cy="50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it" sz="1700">
                <a:solidFill>
                  <a:schemeClr val="lt2"/>
                </a:solidFill>
                <a:latin typeface="Roboto Serif"/>
                <a:ea typeface="Roboto Serif"/>
                <a:cs typeface="Roboto Serif"/>
                <a:sym typeface="Roboto Serif"/>
              </a:rPr>
              <a:t>C++</a:t>
            </a:r>
            <a:endParaRPr sz="1700">
              <a:solidFill>
                <a:schemeClr val="lt2"/>
              </a:solidFill>
              <a:latin typeface="Roboto Serif"/>
              <a:ea typeface="Roboto Serif"/>
              <a:cs typeface="Roboto Serif"/>
              <a:sym typeface="Roboto Serif"/>
            </a:endParaRPr>
          </a:p>
        </p:txBody>
      </p:sp>
      <p:sp>
        <p:nvSpPr>
          <p:cNvPr id="88" name="Google Shape;88;p15"/>
          <p:cNvSpPr txBox="1"/>
          <p:nvPr>
            <p:ph idx="1" type="subTitle"/>
          </p:nvPr>
        </p:nvSpPr>
        <p:spPr>
          <a:xfrm>
            <a:off x="4739350" y="3004350"/>
            <a:ext cx="1601400" cy="52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Python</a:t>
            </a:r>
            <a:endParaRPr sz="1700">
              <a:solidFill>
                <a:schemeClr val="lt2"/>
              </a:solidFill>
              <a:latin typeface="Roboto Serif"/>
              <a:ea typeface="Roboto Serif"/>
              <a:cs typeface="Roboto Serif"/>
              <a:sym typeface="Roboto Serif"/>
            </a:endParaRPr>
          </a:p>
        </p:txBody>
      </p:sp>
      <p:sp>
        <p:nvSpPr>
          <p:cNvPr id="89" name="Google Shape;89;p15"/>
          <p:cNvSpPr txBox="1"/>
          <p:nvPr>
            <p:ph idx="1" type="subTitle"/>
          </p:nvPr>
        </p:nvSpPr>
        <p:spPr>
          <a:xfrm>
            <a:off x="4739350" y="3403425"/>
            <a:ext cx="1601400" cy="52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Bash</a:t>
            </a:r>
            <a:endParaRPr sz="1700">
              <a:solidFill>
                <a:schemeClr val="lt2"/>
              </a:solidFill>
              <a:latin typeface="Roboto Serif"/>
              <a:ea typeface="Roboto Serif"/>
              <a:cs typeface="Roboto Serif"/>
              <a:sym typeface="Roboto Serif"/>
            </a:endParaRPr>
          </a:p>
        </p:txBody>
      </p:sp>
      <p:sp>
        <p:nvSpPr>
          <p:cNvPr id="90" name="Google Shape;90;p15"/>
          <p:cNvSpPr txBox="1"/>
          <p:nvPr>
            <p:ph idx="1" type="subTitle"/>
          </p:nvPr>
        </p:nvSpPr>
        <p:spPr>
          <a:xfrm>
            <a:off x="526950" y="3668125"/>
            <a:ext cx="2186100" cy="52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600">
                <a:solidFill>
                  <a:schemeClr val="lt2"/>
                </a:solidFill>
                <a:latin typeface="Roboto Serif"/>
                <a:ea typeface="Roboto Serif"/>
                <a:cs typeface="Roboto Serif"/>
                <a:sym typeface="Roboto Serif"/>
              </a:rPr>
              <a:t>Yolov5 &amp; Pytorch </a:t>
            </a:r>
            <a:endParaRPr sz="1600">
              <a:solidFill>
                <a:schemeClr val="lt2"/>
              </a:solidFill>
              <a:latin typeface="Roboto Serif"/>
              <a:ea typeface="Roboto Serif"/>
              <a:cs typeface="Roboto Serif"/>
              <a:sym typeface="Roboto Serif"/>
            </a:endParaRPr>
          </a:p>
        </p:txBody>
      </p:sp>
      <p:pic>
        <p:nvPicPr>
          <p:cNvPr id="91" name="Google Shape;91;p15"/>
          <p:cNvPicPr preferRelativeResize="0"/>
          <p:nvPr/>
        </p:nvPicPr>
        <p:blipFill>
          <a:blip r:embed="rId5">
            <a:alphaModFix/>
          </a:blip>
          <a:stretch>
            <a:fillRect/>
          </a:stretch>
        </p:blipFill>
        <p:spPr>
          <a:xfrm>
            <a:off x="6678750" y="2818800"/>
            <a:ext cx="700500" cy="786414"/>
          </a:xfrm>
          <a:prstGeom prst="rect">
            <a:avLst/>
          </a:prstGeom>
          <a:noFill/>
          <a:ln>
            <a:noFill/>
          </a:ln>
        </p:spPr>
      </p:pic>
      <p:pic>
        <p:nvPicPr>
          <p:cNvPr id="92" name="Google Shape;92;p15"/>
          <p:cNvPicPr preferRelativeResize="0"/>
          <p:nvPr/>
        </p:nvPicPr>
        <p:blipFill>
          <a:blip r:embed="rId6">
            <a:alphaModFix/>
          </a:blip>
          <a:stretch>
            <a:fillRect/>
          </a:stretch>
        </p:blipFill>
        <p:spPr>
          <a:xfrm>
            <a:off x="2622162" y="2220160"/>
            <a:ext cx="1246587" cy="855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Google Shape;97;p16"/>
          <p:cNvSpPr txBox="1"/>
          <p:nvPr>
            <p:ph idx="1" type="subTitle"/>
          </p:nvPr>
        </p:nvSpPr>
        <p:spPr>
          <a:xfrm>
            <a:off x="526950" y="2070025"/>
            <a:ext cx="8243400" cy="22239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it" sz="3426">
                <a:solidFill>
                  <a:schemeClr val="lt2"/>
                </a:solidFill>
                <a:latin typeface="Roboto Serif"/>
                <a:ea typeface="Roboto Serif"/>
                <a:cs typeface="Roboto Serif"/>
                <a:sym typeface="Roboto Serif"/>
              </a:rPr>
              <a:t>We decided to split the project into 3 packages:</a:t>
            </a:r>
            <a:br>
              <a:rPr lang="it" sz="3426">
                <a:solidFill>
                  <a:schemeClr val="lt2"/>
                </a:solidFill>
                <a:latin typeface="Roboto Serif"/>
                <a:ea typeface="Roboto Serif"/>
                <a:cs typeface="Roboto Serif"/>
                <a:sym typeface="Roboto Serif"/>
              </a:rPr>
            </a:br>
            <a:endParaRPr sz="3426">
              <a:solidFill>
                <a:schemeClr val="lt2"/>
              </a:solidFill>
              <a:latin typeface="Roboto Serif"/>
              <a:ea typeface="Roboto Serif"/>
              <a:cs typeface="Roboto Serif"/>
              <a:sym typeface="Roboto Serif"/>
            </a:endParaRPr>
          </a:p>
          <a:p>
            <a:pPr indent="-331956" lvl="0" marL="457200" rtl="0" algn="l">
              <a:spcBef>
                <a:spcPts val="0"/>
              </a:spcBef>
              <a:spcAft>
                <a:spcPts val="0"/>
              </a:spcAft>
              <a:buClr>
                <a:schemeClr val="lt2"/>
              </a:buClr>
              <a:buSzPct val="100000"/>
              <a:buFont typeface="Roboto Serif"/>
              <a:buAutoNum type="arabicPeriod"/>
            </a:pPr>
            <a:r>
              <a:rPr lang="it" sz="3426">
                <a:solidFill>
                  <a:schemeClr val="lt2"/>
                </a:solidFill>
                <a:latin typeface="Roboto Serif"/>
                <a:ea typeface="Roboto Serif"/>
                <a:cs typeface="Roboto Serif"/>
                <a:sym typeface="Roboto Serif"/>
              </a:rPr>
              <a:t>Environment						3. 	Vision</a:t>
            </a:r>
            <a:endParaRPr sz="3426">
              <a:solidFill>
                <a:schemeClr val="lt2"/>
              </a:solidFill>
              <a:latin typeface="Roboto Serif"/>
              <a:ea typeface="Roboto Serif"/>
              <a:cs typeface="Roboto Serif"/>
              <a:sym typeface="Roboto Serif"/>
            </a:endParaRPr>
          </a:p>
          <a:p>
            <a:pPr indent="-331956" lvl="1" marL="914400" rtl="0" algn="l">
              <a:spcBef>
                <a:spcPts val="0"/>
              </a:spcBef>
              <a:spcAft>
                <a:spcPts val="0"/>
              </a:spcAft>
              <a:buClr>
                <a:schemeClr val="lt2"/>
              </a:buClr>
              <a:buSzPct val="100000"/>
              <a:buFont typeface="Roboto Serif"/>
              <a:buAutoNum type="arabicPeriod"/>
            </a:pPr>
            <a:r>
              <a:rPr lang="it" sz="3426">
                <a:solidFill>
                  <a:schemeClr val="lt2"/>
                </a:solidFill>
                <a:latin typeface="Roboto Serif"/>
                <a:ea typeface="Roboto Serif"/>
                <a:cs typeface="Roboto Serif"/>
                <a:sym typeface="Roboto Serif"/>
              </a:rPr>
              <a:t>Spawner Lego					3.1 	Vision.py</a:t>
            </a:r>
            <a:endParaRPr sz="3426">
              <a:solidFill>
                <a:schemeClr val="lt2"/>
              </a:solidFill>
              <a:latin typeface="Roboto Serif"/>
              <a:ea typeface="Roboto Serif"/>
              <a:cs typeface="Roboto Serif"/>
              <a:sym typeface="Roboto Serif"/>
            </a:endParaRPr>
          </a:p>
          <a:p>
            <a:pPr indent="-331956" lvl="1" marL="914400" rtl="0" algn="l">
              <a:spcBef>
                <a:spcPts val="0"/>
              </a:spcBef>
              <a:spcAft>
                <a:spcPts val="0"/>
              </a:spcAft>
              <a:buClr>
                <a:schemeClr val="lt2"/>
              </a:buClr>
              <a:buSzPct val="100000"/>
              <a:buFont typeface="Roboto Serif"/>
              <a:buAutoNum type="arabicPeriod"/>
            </a:pPr>
            <a:r>
              <a:rPr lang="it" sz="3426">
                <a:solidFill>
                  <a:schemeClr val="lt2"/>
                </a:solidFill>
                <a:latin typeface="Roboto Serif"/>
                <a:ea typeface="Roboto Serif"/>
                <a:cs typeface="Roboto Serif"/>
                <a:sym typeface="Roboto Serif"/>
              </a:rPr>
              <a:t>Lego models						3.2	RecogniseLego</a:t>
            </a:r>
            <a:endParaRPr sz="3426">
              <a:solidFill>
                <a:schemeClr val="lt2"/>
              </a:solidFill>
              <a:latin typeface="Roboto Serif"/>
              <a:ea typeface="Roboto Serif"/>
              <a:cs typeface="Roboto Serif"/>
              <a:sym typeface="Roboto Serif"/>
            </a:endParaRPr>
          </a:p>
          <a:p>
            <a:pPr indent="0" lvl="0" marL="457200" rtl="0" algn="l">
              <a:spcBef>
                <a:spcPts val="0"/>
              </a:spcBef>
              <a:spcAft>
                <a:spcPts val="0"/>
              </a:spcAft>
              <a:buNone/>
            </a:pPr>
            <a:r>
              <a:rPr lang="it" sz="3426">
                <a:solidFill>
                  <a:schemeClr val="lt2"/>
                </a:solidFill>
                <a:latin typeface="Roboto Serif"/>
                <a:ea typeface="Roboto Serif"/>
                <a:cs typeface="Roboto Serif"/>
                <a:sym typeface="Roboto Serif"/>
              </a:rPr>
              <a:t>									3.3	RecogniseArea</a:t>
            </a:r>
            <a:endParaRPr sz="3426">
              <a:solidFill>
                <a:schemeClr val="lt2"/>
              </a:solidFill>
              <a:latin typeface="Roboto Serif"/>
              <a:ea typeface="Roboto Serif"/>
              <a:cs typeface="Roboto Serif"/>
              <a:sym typeface="Roboto Serif"/>
            </a:endParaRPr>
          </a:p>
          <a:p>
            <a:pPr indent="-331956" lvl="0" marL="457200" rtl="0" algn="l">
              <a:spcBef>
                <a:spcPts val="0"/>
              </a:spcBef>
              <a:spcAft>
                <a:spcPts val="0"/>
              </a:spcAft>
              <a:buClr>
                <a:schemeClr val="lt2"/>
              </a:buClr>
              <a:buSzPct val="100000"/>
              <a:buFont typeface="Roboto Serif"/>
              <a:buAutoNum type="arabicPeriod"/>
            </a:pPr>
            <a:r>
              <a:rPr lang="it" sz="3426">
                <a:solidFill>
                  <a:schemeClr val="lt2"/>
                </a:solidFill>
                <a:latin typeface="Roboto Serif"/>
                <a:ea typeface="Roboto Serif"/>
                <a:cs typeface="Roboto Serif"/>
                <a:sym typeface="Roboto Serif"/>
              </a:rPr>
              <a:t>Motion</a:t>
            </a:r>
            <a:endParaRPr sz="3426">
              <a:solidFill>
                <a:schemeClr val="lt2"/>
              </a:solidFill>
              <a:latin typeface="Roboto Serif"/>
              <a:ea typeface="Roboto Serif"/>
              <a:cs typeface="Roboto Serif"/>
              <a:sym typeface="Roboto Serif"/>
            </a:endParaRPr>
          </a:p>
          <a:p>
            <a:pPr indent="-331956" lvl="1" marL="914400" rtl="0" algn="l">
              <a:spcBef>
                <a:spcPts val="0"/>
              </a:spcBef>
              <a:spcAft>
                <a:spcPts val="0"/>
              </a:spcAft>
              <a:buClr>
                <a:schemeClr val="lt2"/>
              </a:buClr>
              <a:buSzPct val="100000"/>
              <a:buFont typeface="Roboto Serif"/>
              <a:buAutoNum type="arabicPeriod"/>
            </a:pPr>
            <a:r>
              <a:rPr lang="it" sz="3426">
                <a:solidFill>
                  <a:schemeClr val="lt2"/>
                </a:solidFill>
                <a:latin typeface="Roboto Serif"/>
                <a:ea typeface="Roboto Serif"/>
                <a:cs typeface="Roboto Serif"/>
                <a:sym typeface="Roboto Serif"/>
              </a:rPr>
              <a:t>Planner</a:t>
            </a:r>
            <a:endParaRPr sz="3426">
              <a:solidFill>
                <a:schemeClr val="lt2"/>
              </a:solidFill>
              <a:latin typeface="Roboto Serif"/>
              <a:ea typeface="Roboto Serif"/>
              <a:cs typeface="Roboto Serif"/>
              <a:sym typeface="Roboto Serif"/>
            </a:endParaRPr>
          </a:p>
          <a:p>
            <a:pPr indent="-331956" lvl="1" marL="914400" rtl="0" algn="l">
              <a:spcBef>
                <a:spcPts val="0"/>
              </a:spcBef>
              <a:spcAft>
                <a:spcPts val="0"/>
              </a:spcAft>
              <a:buClr>
                <a:schemeClr val="lt2"/>
              </a:buClr>
              <a:buSzPct val="100000"/>
              <a:buFont typeface="Roboto Serif"/>
              <a:buAutoNum type="arabicPeriod"/>
            </a:pPr>
            <a:r>
              <a:rPr lang="it" sz="3426">
                <a:solidFill>
                  <a:schemeClr val="lt2"/>
                </a:solidFill>
                <a:latin typeface="Roboto Serif"/>
                <a:ea typeface="Roboto Serif"/>
                <a:cs typeface="Roboto Serif"/>
                <a:sym typeface="Roboto Serif"/>
              </a:rPr>
              <a:t>Movement					Locosim (light version)</a:t>
            </a:r>
            <a:endParaRPr sz="3426">
              <a:solidFill>
                <a:schemeClr val="lt2"/>
              </a:solidFill>
              <a:latin typeface="Roboto Serif"/>
              <a:ea typeface="Roboto Serif"/>
              <a:cs typeface="Roboto Serif"/>
              <a:sym typeface="Roboto Serif"/>
            </a:endParaRPr>
          </a:p>
          <a:p>
            <a:pPr indent="0" lvl="0" marL="457200" rtl="0" algn="l">
              <a:spcBef>
                <a:spcPts val="0"/>
              </a:spcBef>
              <a:spcAft>
                <a:spcPts val="0"/>
              </a:spcAft>
              <a:buNone/>
            </a:pPr>
            <a:r>
              <a:t/>
            </a:r>
            <a:endParaRPr sz="1700">
              <a:solidFill>
                <a:schemeClr val="lt2"/>
              </a:solidFill>
              <a:latin typeface="Roboto Serif"/>
              <a:ea typeface="Roboto Serif"/>
              <a:cs typeface="Roboto Serif"/>
              <a:sym typeface="Roboto Serif"/>
            </a:endParaRPr>
          </a:p>
          <a:p>
            <a:pPr indent="0" lvl="0" marL="0" rtl="0" algn="l">
              <a:spcBef>
                <a:spcPts val="0"/>
              </a:spcBef>
              <a:spcAft>
                <a:spcPts val="0"/>
              </a:spcAft>
              <a:buNone/>
            </a:pPr>
            <a:r>
              <a:t/>
            </a:r>
            <a:endParaRPr sz="1700">
              <a:solidFill>
                <a:schemeClr val="lt2"/>
              </a:solidFill>
              <a:latin typeface="Roboto Serif"/>
              <a:ea typeface="Roboto Serif"/>
              <a:cs typeface="Roboto Serif"/>
              <a:sym typeface="Roboto Serif"/>
            </a:endParaRPr>
          </a:p>
        </p:txBody>
      </p:sp>
      <p:sp>
        <p:nvSpPr>
          <p:cNvPr id="98" name="Google Shape;98;p16"/>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99" name="Google Shape;99;p16"/>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100" name="Google Shape;100;p16"/>
          <p:cNvSpPr txBox="1"/>
          <p:nvPr/>
        </p:nvSpPr>
        <p:spPr>
          <a:xfrm>
            <a:off x="435900" y="1454425"/>
            <a:ext cx="413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Structure of the Project</a:t>
            </a:r>
            <a:endParaRPr b="1">
              <a:solidFill>
                <a:schemeClr val="lt1"/>
              </a:solidFill>
            </a:endParaRPr>
          </a:p>
        </p:txBody>
      </p:sp>
      <p:sp>
        <p:nvSpPr>
          <p:cNvPr id="101" name="Google Shape;101;p16"/>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102" name="Google Shape;102;p16"/>
          <p:cNvPicPr preferRelativeResize="0"/>
          <p:nvPr/>
        </p:nvPicPr>
        <p:blipFill>
          <a:blip r:embed="rId4">
            <a:alphaModFix/>
          </a:blip>
          <a:stretch>
            <a:fillRect/>
          </a:stretch>
        </p:blipFill>
        <p:spPr>
          <a:xfrm>
            <a:off x="7721347" y="4253153"/>
            <a:ext cx="700500" cy="71069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p17"/>
          <p:cNvSpPr txBox="1"/>
          <p:nvPr>
            <p:ph idx="1" type="subTitle"/>
          </p:nvPr>
        </p:nvSpPr>
        <p:spPr>
          <a:xfrm>
            <a:off x="526950" y="1846450"/>
            <a:ext cx="5520900" cy="277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This module is in charge of launch all the environment. </a:t>
            </a:r>
            <a:br>
              <a:rPr lang="it" sz="1700">
                <a:solidFill>
                  <a:schemeClr val="lt2"/>
                </a:solidFill>
                <a:latin typeface="Roboto Serif"/>
                <a:ea typeface="Roboto Serif"/>
                <a:cs typeface="Roboto Serif"/>
                <a:sym typeface="Roboto Serif"/>
              </a:rPr>
            </a:br>
            <a:r>
              <a:rPr lang="it" sz="1700">
                <a:solidFill>
                  <a:schemeClr val="lt2"/>
                </a:solidFill>
                <a:latin typeface="Roboto Serif"/>
                <a:ea typeface="Roboto Serif"/>
                <a:cs typeface="Roboto Serif"/>
                <a:sym typeface="Roboto Serif"/>
              </a:rPr>
              <a:t>It will open Gazebo and Rviz using the didactic framework </a:t>
            </a:r>
            <a:r>
              <a:rPr b="1" lang="it" sz="1700">
                <a:solidFill>
                  <a:schemeClr val="lt2"/>
                </a:solidFill>
                <a:latin typeface="Roboto Serif"/>
                <a:ea typeface="Roboto Serif"/>
                <a:cs typeface="Roboto Serif"/>
                <a:sym typeface="Roboto Serif"/>
              </a:rPr>
              <a:t>Locosim</a:t>
            </a:r>
            <a:r>
              <a:rPr lang="it" sz="1700">
                <a:solidFill>
                  <a:schemeClr val="lt2"/>
                </a:solidFill>
                <a:latin typeface="Roboto Serif"/>
                <a:ea typeface="Roboto Serif"/>
                <a:cs typeface="Roboto Serif"/>
                <a:sym typeface="Roboto Serif"/>
              </a:rPr>
              <a:t>.</a:t>
            </a:r>
            <a:endParaRPr sz="1700">
              <a:solidFill>
                <a:schemeClr val="lt2"/>
              </a:solidFill>
              <a:latin typeface="Roboto Serif"/>
              <a:ea typeface="Roboto Serif"/>
              <a:cs typeface="Roboto Serif"/>
              <a:sym typeface="Roboto Serif"/>
            </a:endParaRPr>
          </a:p>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In this way the UR5 is ready to do the tasks that will be assigned from the planner module. This module is mostly done by the author of this framework, we edit the models in the </a:t>
            </a:r>
            <a:r>
              <a:rPr i="1" lang="it" sz="1700">
                <a:solidFill>
                  <a:schemeClr val="lt2"/>
                </a:solidFill>
                <a:latin typeface="Roboto Serif"/>
                <a:ea typeface="Roboto Serif"/>
                <a:cs typeface="Roboto Serif"/>
                <a:sym typeface="Roboto Serif"/>
              </a:rPr>
              <a:t>worlds</a:t>
            </a:r>
            <a:r>
              <a:rPr lang="it" sz="1700">
                <a:solidFill>
                  <a:schemeClr val="lt2"/>
                </a:solidFill>
                <a:latin typeface="Roboto Serif"/>
                <a:ea typeface="Roboto Serif"/>
                <a:cs typeface="Roboto Serif"/>
                <a:sym typeface="Roboto Serif"/>
              </a:rPr>
              <a:t> folder in order to </a:t>
            </a:r>
            <a:r>
              <a:rPr b="1" lang="it" sz="1700">
                <a:solidFill>
                  <a:schemeClr val="lt2"/>
                </a:solidFill>
                <a:latin typeface="Roboto Serif"/>
                <a:ea typeface="Roboto Serif"/>
                <a:cs typeface="Roboto Serif"/>
                <a:sym typeface="Roboto Serif"/>
              </a:rPr>
              <a:t>customize the world</a:t>
            </a:r>
            <a:endParaRPr sz="1700">
              <a:solidFill>
                <a:schemeClr val="lt2"/>
              </a:solidFill>
              <a:latin typeface="Roboto Serif"/>
              <a:ea typeface="Roboto Serif"/>
              <a:cs typeface="Roboto Serif"/>
              <a:sym typeface="Roboto Serif"/>
            </a:endParaRPr>
          </a:p>
          <a:p>
            <a:pPr indent="-328453" lvl="0" marL="457200" rtl="0" algn="l">
              <a:spcBef>
                <a:spcPts val="0"/>
              </a:spcBef>
              <a:spcAft>
                <a:spcPts val="0"/>
              </a:spcAft>
              <a:buClr>
                <a:schemeClr val="lt2"/>
              </a:buClr>
              <a:buSzPct val="100000"/>
              <a:buFont typeface="Roboto Serif"/>
              <a:buChar char="●"/>
            </a:pPr>
            <a:r>
              <a:rPr lang="it" sz="1700">
                <a:solidFill>
                  <a:schemeClr val="lt2"/>
                </a:solidFill>
                <a:latin typeface="Roboto Serif"/>
                <a:ea typeface="Roboto Serif"/>
                <a:cs typeface="Roboto Serif"/>
                <a:sym typeface="Roboto Serif"/>
              </a:rPr>
              <a:t>different version</a:t>
            </a:r>
            <a:r>
              <a:rPr lang="it" sz="1700">
                <a:solidFill>
                  <a:schemeClr val="lt2"/>
                </a:solidFill>
                <a:latin typeface="Roboto Serif"/>
                <a:ea typeface="Roboto Serif"/>
                <a:cs typeface="Roboto Serif"/>
                <a:sym typeface="Roboto Serif"/>
              </a:rPr>
              <a:t> of the lego models</a:t>
            </a:r>
            <a:endParaRPr sz="1700">
              <a:solidFill>
                <a:schemeClr val="lt2"/>
              </a:solidFill>
              <a:latin typeface="Roboto Serif"/>
              <a:ea typeface="Roboto Serif"/>
              <a:cs typeface="Roboto Serif"/>
              <a:sym typeface="Roboto Serif"/>
            </a:endParaRPr>
          </a:p>
          <a:p>
            <a:pPr indent="-328453" lvl="1" marL="914400" rtl="0" algn="l">
              <a:spcBef>
                <a:spcPts val="0"/>
              </a:spcBef>
              <a:spcAft>
                <a:spcPts val="0"/>
              </a:spcAft>
              <a:buClr>
                <a:schemeClr val="lt2"/>
              </a:buClr>
              <a:buSzPct val="100000"/>
              <a:buFont typeface="Roboto Serif"/>
              <a:buChar char="○"/>
            </a:pPr>
            <a:r>
              <a:rPr lang="it" sz="1700">
                <a:solidFill>
                  <a:schemeClr val="lt2"/>
                </a:solidFill>
                <a:latin typeface="Roboto Serif"/>
                <a:ea typeface="Roboto Serif"/>
                <a:cs typeface="Roboto Serif"/>
                <a:sym typeface="Roboto Serif"/>
              </a:rPr>
              <a:t>from 1.4 to 1.6</a:t>
            </a:r>
            <a:endParaRPr sz="1700">
              <a:solidFill>
                <a:schemeClr val="lt2"/>
              </a:solidFill>
              <a:latin typeface="Roboto Serif"/>
              <a:ea typeface="Roboto Serif"/>
              <a:cs typeface="Roboto Serif"/>
              <a:sym typeface="Roboto Serif"/>
            </a:endParaRPr>
          </a:p>
          <a:p>
            <a:pPr indent="-328453" lvl="0" marL="457200" rtl="0" algn="l">
              <a:spcBef>
                <a:spcPts val="0"/>
              </a:spcBef>
              <a:spcAft>
                <a:spcPts val="0"/>
              </a:spcAft>
              <a:buClr>
                <a:schemeClr val="lt2"/>
              </a:buClr>
              <a:buSzPct val="100000"/>
              <a:buFont typeface="Roboto Serif"/>
              <a:buChar char="●"/>
            </a:pPr>
            <a:r>
              <a:rPr lang="it" sz="1700">
                <a:solidFill>
                  <a:schemeClr val="lt2"/>
                </a:solidFill>
                <a:latin typeface="Roboto Serif"/>
                <a:ea typeface="Roboto Serif"/>
                <a:cs typeface="Roboto Serif"/>
                <a:sym typeface="Roboto Serif"/>
              </a:rPr>
              <a:t>Mesh on the table with the object silhouette</a:t>
            </a:r>
            <a:endParaRPr sz="1700">
              <a:solidFill>
                <a:schemeClr val="lt2"/>
              </a:solidFill>
              <a:latin typeface="Roboto Serif"/>
              <a:ea typeface="Roboto Serif"/>
              <a:cs typeface="Roboto Serif"/>
              <a:sym typeface="Roboto Serif"/>
            </a:endParaRPr>
          </a:p>
          <a:p>
            <a:pPr indent="-328453" lvl="0" marL="457200" rtl="0" algn="l">
              <a:spcBef>
                <a:spcPts val="0"/>
              </a:spcBef>
              <a:spcAft>
                <a:spcPts val="0"/>
              </a:spcAft>
              <a:buClr>
                <a:schemeClr val="lt2"/>
              </a:buClr>
              <a:buSzPct val="100000"/>
              <a:buFont typeface="Roboto Serif"/>
              <a:buChar char="●"/>
            </a:pPr>
            <a:r>
              <a:rPr lang="it" sz="1700">
                <a:solidFill>
                  <a:schemeClr val="lt2"/>
                </a:solidFill>
                <a:latin typeface="Roboto Serif"/>
                <a:ea typeface="Roboto Serif"/>
                <a:cs typeface="Roboto Serif"/>
                <a:sym typeface="Roboto Serif"/>
              </a:rPr>
              <a:t>Custom lego.world</a:t>
            </a:r>
            <a:endParaRPr sz="1700">
              <a:solidFill>
                <a:schemeClr val="lt2"/>
              </a:solidFill>
              <a:latin typeface="Roboto Serif"/>
              <a:ea typeface="Roboto Serif"/>
              <a:cs typeface="Roboto Serif"/>
              <a:sym typeface="Roboto Serif"/>
            </a:endParaRPr>
          </a:p>
        </p:txBody>
      </p:sp>
      <p:sp>
        <p:nvSpPr>
          <p:cNvPr id="108" name="Google Shape;108;p17"/>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109" name="Google Shape;109;p17"/>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110" name="Google Shape;110;p17"/>
          <p:cNvSpPr txBox="1"/>
          <p:nvPr/>
        </p:nvSpPr>
        <p:spPr>
          <a:xfrm>
            <a:off x="526950" y="1230838"/>
            <a:ext cx="413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1 Environment</a:t>
            </a:r>
            <a:endParaRPr b="1">
              <a:solidFill>
                <a:schemeClr val="lt1"/>
              </a:solidFill>
            </a:endParaRPr>
          </a:p>
        </p:txBody>
      </p:sp>
      <p:sp>
        <p:nvSpPr>
          <p:cNvPr id="111" name="Google Shape;111;p17"/>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112" name="Google Shape;112;p17"/>
          <p:cNvPicPr preferRelativeResize="0"/>
          <p:nvPr/>
        </p:nvPicPr>
        <p:blipFill>
          <a:blip r:embed="rId4">
            <a:alphaModFix/>
          </a:blip>
          <a:stretch>
            <a:fillRect/>
          </a:stretch>
        </p:blipFill>
        <p:spPr>
          <a:xfrm>
            <a:off x="7721347" y="4253153"/>
            <a:ext cx="700500" cy="710697"/>
          </a:xfrm>
          <a:prstGeom prst="rect">
            <a:avLst/>
          </a:prstGeom>
          <a:noFill/>
          <a:ln>
            <a:noFill/>
          </a:ln>
        </p:spPr>
      </p:pic>
      <p:pic>
        <p:nvPicPr>
          <p:cNvPr id="113" name="Google Shape;113;p17"/>
          <p:cNvPicPr preferRelativeResize="0"/>
          <p:nvPr/>
        </p:nvPicPr>
        <p:blipFill>
          <a:blip r:embed="rId5">
            <a:alphaModFix/>
          </a:blip>
          <a:stretch>
            <a:fillRect/>
          </a:stretch>
        </p:blipFill>
        <p:spPr>
          <a:xfrm>
            <a:off x="6200250" y="1335875"/>
            <a:ext cx="2246464" cy="276487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p18"/>
          <p:cNvSpPr txBox="1"/>
          <p:nvPr>
            <p:ph idx="1" type="subTitle"/>
          </p:nvPr>
        </p:nvSpPr>
        <p:spPr>
          <a:xfrm>
            <a:off x="526950" y="1846450"/>
            <a:ext cx="8456100" cy="2814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30200" lvl="0" marL="4572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Generates the lego objects on the table</a:t>
            </a:r>
            <a:endParaRPr sz="1600">
              <a:solidFill>
                <a:schemeClr val="lt2"/>
              </a:solidFill>
              <a:latin typeface="Roboto Serif"/>
              <a:ea typeface="Roboto Serif"/>
              <a:cs typeface="Roboto Serif"/>
              <a:sym typeface="Roboto Serif"/>
            </a:endParaRPr>
          </a:p>
          <a:p>
            <a:pPr indent="-330200" lvl="0" marL="4572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Possibility to set position, orientation and distances between objects)</a:t>
            </a:r>
            <a:endParaRPr sz="1600">
              <a:solidFill>
                <a:schemeClr val="lt2"/>
              </a:solidFill>
              <a:latin typeface="Roboto Serif"/>
              <a:ea typeface="Roboto Serif"/>
              <a:cs typeface="Roboto Serif"/>
              <a:sym typeface="Roboto Serif"/>
            </a:endParaRPr>
          </a:p>
          <a:p>
            <a:pPr indent="-330200" lvl="0" marL="4572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Capability to select the assignment number and also special features</a:t>
            </a:r>
            <a:endParaRPr sz="1600">
              <a:solidFill>
                <a:schemeClr val="lt2"/>
              </a:solidFill>
              <a:latin typeface="Roboto Serif"/>
              <a:ea typeface="Roboto Serif"/>
              <a:cs typeface="Roboto Serif"/>
              <a:sym typeface="Roboto Serif"/>
            </a:endParaRPr>
          </a:p>
          <a:p>
            <a:pPr indent="-330200" lvl="0" marL="4572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Parameters:</a:t>
            </a:r>
            <a:endParaRPr sz="1600">
              <a:solidFill>
                <a:schemeClr val="lt2"/>
              </a:solidFill>
              <a:latin typeface="Roboto Serif"/>
              <a:ea typeface="Roboto Serif"/>
              <a:cs typeface="Roboto Serif"/>
              <a:sym typeface="Roboto Serif"/>
            </a:endParaRPr>
          </a:p>
          <a:p>
            <a:pPr indent="-330200" lvl="1" marL="9144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No parameter</a:t>
            </a:r>
            <a:endParaRPr sz="1600">
              <a:solidFill>
                <a:schemeClr val="lt2"/>
              </a:solidFill>
              <a:latin typeface="Roboto Serif"/>
              <a:ea typeface="Roboto Serif"/>
              <a:cs typeface="Roboto Serif"/>
              <a:sym typeface="Roboto Serif"/>
            </a:endParaRPr>
          </a:p>
          <a:p>
            <a:pPr indent="-330200" lvl="1" marL="9144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-a[assignment]		where [assignment] = {1, 2, 3, 4} (e.g. -a2)</a:t>
            </a:r>
            <a:endParaRPr sz="1600">
              <a:solidFill>
                <a:schemeClr val="lt2"/>
              </a:solidFill>
              <a:latin typeface="Roboto Serif"/>
              <a:ea typeface="Roboto Serif"/>
              <a:cs typeface="Roboto Serif"/>
              <a:sym typeface="Roboto Serif"/>
            </a:endParaRPr>
          </a:p>
          <a:p>
            <a:pPr indent="-330200" lvl="1" marL="9144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-s1 (beta)</a:t>
            </a:r>
            <a:endParaRPr sz="1600">
              <a:solidFill>
                <a:schemeClr val="lt2"/>
              </a:solidFill>
              <a:latin typeface="Roboto Serif"/>
              <a:ea typeface="Roboto Serif"/>
              <a:cs typeface="Roboto Serif"/>
              <a:sym typeface="Roboto Serif"/>
            </a:endParaRPr>
          </a:p>
          <a:p>
            <a:pPr indent="-330200" lvl="2" marL="13716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Wait for some external spawn commands (for testing)</a:t>
            </a:r>
            <a:endParaRPr sz="1600">
              <a:solidFill>
                <a:schemeClr val="lt2"/>
              </a:solidFill>
              <a:latin typeface="Roboto Serif"/>
              <a:ea typeface="Roboto Serif"/>
              <a:cs typeface="Roboto Serif"/>
              <a:sym typeface="Roboto Serif"/>
            </a:endParaRPr>
          </a:p>
          <a:p>
            <a:pPr indent="-330200" lvl="1" marL="9144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-s2</a:t>
            </a:r>
            <a:r>
              <a:rPr lang="it" sz="1600">
                <a:solidFill>
                  <a:schemeClr val="lt2"/>
                </a:solidFill>
                <a:latin typeface="Roboto Serif"/>
                <a:ea typeface="Roboto Serif"/>
                <a:cs typeface="Roboto Serif"/>
                <a:sym typeface="Roboto Serif"/>
              </a:rPr>
              <a:t> (beta)</a:t>
            </a:r>
            <a:endParaRPr sz="1600">
              <a:solidFill>
                <a:schemeClr val="lt2"/>
              </a:solidFill>
              <a:latin typeface="Roboto Serif"/>
              <a:ea typeface="Roboto Serif"/>
              <a:cs typeface="Roboto Serif"/>
              <a:sym typeface="Roboto Serif"/>
            </a:endParaRPr>
          </a:p>
          <a:p>
            <a:pPr indent="-330200" lvl="2" marL="13716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Spawns lego and removes them after a certain delay</a:t>
            </a:r>
            <a:endParaRPr sz="1600">
              <a:solidFill>
                <a:schemeClr val="lt2"/>
              </a:solidFill>
              <a:latin typeface="Roboto Serif"/>
              <a:ea typeface="Roboto Serif"/>
              <a:cs typeface="Roboto Serif"/>
              <a:sym typeface="Roboto Serif"/>
            </a:endParaRPr>
          </a:p>
          <a:p>
            <a:pPr indent="-330200" lvl="2" marL="13716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Used to take pictures</a:t>
            </a:r>
            <a:endParaRPr sz="1600">
              <a:solidFill>
                <a:schemeClr val="lt2"/>
              </a:solidFill>
              <a:latin typeface="Roboto Serif"/>
              <a:ea typeface="Roboto Serif"/>
              <a:cs typeface="Roboto Serif"/>
              <a:sym typeface="Roboto Serif"/>
            </a:endParaRPr>
          </a:p>
        </p:txBody>
      </p:sp>
      <p:sp>
        <p:nvSpPr>
          <p:cNvPr id="119" name="Google Shape;119;p18"/>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120" name="Google Shape;120;p18"/>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121" name="Google Shape;121;p18"/>
          <p:cNvSpPr txBox="1"/>
          <p:nvPr/>
        </p:nvSpPr>
        <p:spPr>
          <a:xfrm>
            <a:off x="526950" y="1230850"/>
            <a:ext cx="681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1.1 Spawn Lego</a:t>
            </a:r>
            <a:endParaRPr b="1" sz="2800">
              <a:solidFill>
                <a:schemeClr val="lt1"/>
              </a:solidFill>
            </a:endParaRPr>
          </a:p>
        </p:txBody>
      </p:sp>
      <p:sp>
        <p:nvSpPr>
          <p:cNvPr id="122" name="Google Shape;122;p18"/>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123" name="Google Shape;123;p18"/>
          <p:cNvPicPr preferRelativeResize="0"/>
          <p:nvPr/>
        </p:nvPicPr>
        <p:blipFill>
          <a:blip r:embed="rId4">
            <a:alphaModFix/>
          </a:blip>
          <a:stretch>
            <a:fillRect/>
          </a:stretch>
        </p:blipFill>
        <p:spPr>
          <a:xfrm>
            <a:off x="7721347" y="4253153"/>
            <a:ext cx="700500" cy="71069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p19"/>
          <p:cNvSpPr txBox="1"/>
          <p:nvPr>
            <p:ph idx="1" type="subTitle"/>
          </p:nvPr>
        </p:nvSpPr>
        <p:spPr>
          <a:xfrm>
            <a:off x="526950" y="1846450"/>
            <a:ext cx="8218500" cy="27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600">
                <a:solidFill>
                  <a:schemeClr val="lt2"/>
                </a:solidFill>
                <a:latin typeface="Roboto Serif"/>
                <a:ea typeface="Roboto Serif"/>
                <a:cs typeface="Roboto Serif"/>
                <a:sym typeface="Roboto Serif"/>
              </a:rPr>
              <a:t>It is the package in charge of handle the movement and tasks to do of the Universal Robot 5, it is composed by several modules and systems:</a:t>
            </a:r>
            <a:endParaRPr sz="1600">
              <a:solidFill>
                <a:schemeClr val="lt2"/>
              </a:solidFill>
              <a:latin typeface="Roboto Serif"/>
              <a:ea typeface="Roboto Serif"/>
              <a:cs typeface="Roboto Serif"/>
              <a:sym typeface="Roboto Serif"/>
            </a:endParaRPr>
          </a:p>
          <a:p>
            <a:pPr indent="0" lvl="0" marL="0" rtl="0" algn="l">
              <a:spcBef>
                <a:spcPts val="0"/>
              </a:spcBef>
              <a:spcAft>
                <a:spcPts val="0"/>
              </a:spcAft>
              <a:buNone/>
            </a:pPr>
            <a:r>
              <a:t/>
            </a:r>
            <a:endParaRPr sz="1600">
              <a:solidFill>
                <a:schemeClr val="lt2"/>
              </a:solidFill>
              <a:latin typeface="Roboto Serif"/>
              <a:ea typeface="Roboto Serif"/>
              <a:cs typeface="Roboto Serif"/>
              <a:sym typeface="Roboto Serif"/>
            </a:endParaRPr>
          </a:p>
          <a:p>
            <a:pPr indent="-330200" lvl="0" marL="457200" rtl="0" algn="l">
              <a:spcBef>
                <a:spcPts val="0"/>
              </a:spcBef>
              <a:spcAft>
                <a:spcPts val="0"/>
              </a:spcAft>
              <a:buClr>
                <a:schemeClr val="lt2"/>
              </a:buClr>
              <a:buSzPts val="1600"/>
              <a:buFont typeface="Roboto Serif"/>
              <a:buAutoNum type="arabicPeriod"/>
            </a:pPr>
            <a:r>
              <a:rPr lang="it" sz="1600">
                <a:solidFill>
                  <a:schemeClr val="lt2"/>
                </a:solidFill>
                <a:latin typeface="Roboto Serif"/>
                <a:ea typeface="Roboto Serif"/>
                <a:cs typeface="Roboto Serif"/>
                <a:sym typeface="Roboto Serif"/>
              </a:rPr>
              <a:t>Planner</a:t>
            </a:r>
            <a:endParaRPr sz="1600">
              <a:solidFill>
                <a:schemeClr val="lt2"/>
              </a:solidFill>
              <a:latin typeface="Roboto Serif"/>
              <a:ea typeface="Roboto Serif"/>
              <a:cs typeface="Roboto Serif"/>
              <a:sym typeface="Roboto Serif"/>
            </a:endParaRPr>
          </a:p>
          <a:p>
            <a:pPr indent="-330200" lvl="0" marL="457200" rtl="0" algn="l">
              <a:spcBef>
                <a:spcPts val="0"/>
              </a:spcBef>
              <a:spcAft>
                <a:spcPts val="0"/>
              </a:spcAft>
              <a:buClr>
                <a:schemeClr val="lt2"/>
              </a:buClr>
              <a:buSzPts val="1600"/>
              <a:buFont typeface="Roboto Serif"/>
              <a:buAutoNum type="arabicPeriod"/>
            </a:pPr>
            <a:r>
              <a:rPr lang="it" sz="1600">
                <a:solidFill>
                  <a:schemeClr val="lt2"/>
                </a:solidFill>
                <a:latin typeface="Roboto Serif"/>
                <a:ea typeface="Roboto Serif"/>
                <a:cs typeface="Roboto Serif"/>
                <a:sym typeface="Roboto Serif"/>
              </a:rPr>
              <a:t>Movement</a:t>
            </a:r>
            <a:endParaRPr sz="1600">
              <a:solidFill>
                <a:schemeClr val="lt2"/>
              </a:solidFill>
              <a:latin typeface="Roboto Serif"/>
              <a:ea typeface="Roboto Serif"/>
              <a:cs typeface="Roboto Serif"/>
              <a:sym typeface="Roboto Serif"/>
            </a:endParaRPr>
          </a:p>
          <a:p>
            <a:pPr indent="-330200" lvl="0" marL="457200" rtl="0" algn="l">
              <a:spcBef>
                <a:spcPts val="0"/>
              </a:spcBef>
              <a:spcAft>
                <a:spcPts val="0"/>
              </a:spcAft>
              <a:buClr>
                <a:schemeClr val="lt2"/>
              </a:buClr>
              <a:buSzPts val="1600"/>
              <a:buFont typeface="Roboto Serif"/>
              <a:buAutoNum type="arabicPeriod"/>
            </a:pPr>
            <a:r>
              <a:rPr lang="it" sz="1600">
                <a:solidFill>
                  <a:schemeClr val="lt2"/>
                </a:solidFill>
                <a:latin typeface="Roboto Serif"/>
                <a:ea typeface="Roboto Serif"/>
                <a:cs typeface="Roboto Serif"/>
                <a:sym typeface="Roboto Serif"/>
              </a:rPr>
              <a:t>Kinetics</a:t>
            </a:r>
            <a:endParaRPr sz="1600">
              <a:solidFill>
                <a:schemeClr val="lt2"/>
              </a:solidFill>
              <a:latin typeface="Roboto Serif"/>
              <a:ea typeface="Roboto Serif"/>
              <a:cs typeface="Roboto Serif"/>
              <a:sym typeface="Roboto Serif"/>
            </a:endParaRPr>
          </a:p>
          <a:p>
            <a:pPr indent="-330200" lvl="0" marL="457200" rtl="0" algn="l">
              <a:spcBef>
                <a:spcPts val="0"/>
              </a:spcBef>
              <a:spcAft>
                <a:spcPts val="0"/>
              </a:spcAft>
              <a:buClr>
                <a:schemeClr val="lt2"/>
              </a:buClr>
              <a:buSzPts val="1600"/>
              <a:buFont typeface="Roboto Serif"/>
              <a:buAutoNum type="arabicPeriod"/>
            </a:pPr>
            <a:r>
              <a:rPr lang="it" sz="1600">
                <a:solidFill>
                  <a:schemeClr val="lt2"/>
                </a:solidFill>
                <a:latin typeface="Roboto Serif"/>
                <a:ea typeface="Roboto Serif"/>
                <a:cs typeface="Roboto Serif"/>
                <a:sym typeface="Roboto Serif"/>
              </a:rPr>
              <a:t>Task Waiting System</a:t>
            </a:r>
            <a:endParaRPr sz="1600">
              <a:solidFill>
                <a:schemeClr val="lt2"/>
              </a:solidFill>
              <a:latin typeface="Roboto Serif"/>
              <a:ea typeface="Roboto Serif"/>
              <a:cs typeface="Roboto Serif"/>
              <a:sym typeface="Roboto Serif"/>
            </a:endParaRPr>
          </a:p>
          <a:p>
            <a:pPr indent="-330200" lvl="0" marL="457200" rtl="0" algn="l">
              <a:spcBef>
                <a:spcPts val="0"/>
              </a:spcBef>
              <a:spcAft>
                <a:spcPts val="0"/>
              </a:spcAft>
              <a:buClr>
                <a:schemeClr val="lt2"/>
              </a:buClr>
              <a:buSzPts val="1600"/>
              <a:buFont typeface="Roboto Serif"/>
              <a:buAutoNum type="arabicPeriod"/>
            </a:pPr>
            <a:r>
              <a:rPr lang="it" sz="1600">
                <a:solidFill>
                  <a:schemeClr val="lt2"/>
                </a:solidFill>
                <a:latin typeface="Roboto Serif"/>
                <a:ea typeface="Roboto Serif"/>
                <a:cs typeface="Roboto Serif"/>
                <a:sym typeface="Roboto Serif"/>
              </a:rPr>
              <a:t>Acknowledgement System</a:t>
            </a:r>
            <a:endParaRPr sz="1600">
              <a:solidFill>
                <a:schemeClr val="lt2"/>
              </a:solidFill>
              <a:latin typeface="Roboto Serif"/>
              <a:ea typeface="Roboto Serif"/>
              <a:cs typeface="Roboto Serif"/>
              <a:sym typeface="Roboto Serif"/>
            </a:endParaRPr>
          </a:p>
          <a:p>
            <a:pPr indent="0" lvl="0" marL="457200" rtl="0" algn="l">
              <a:spcBef>
                <a:spcPts val="0"/>
              </a:spcBef>
              <a:spcAft>
                <a:spcPts val="0"/>
              </a:spcAft>
              <a:buNone/>
            </a:pPr>
            <a:r>
              <a:t/>
            </a:r>
            <a:endParaRPr sz="1600">
              <a:solidFill>
                <a:schemeClr val="lt2"/>
              </a:solidFill>
              <a:latin typeface="Roboto Serif"/>
              <a:ea typeface="Roboto Serif"/>
              <a:cs typeface="Roboto Serif"/>
              <a:sym typeface="Roboto Serif"/>
            </a:endParaRPr>
          </a:p>
          <a:p>
            <a:pPr indent="0" lvl="0" marL="0" rtl="0" algn="l">
              <a:spcBef>
                <a:spcPts val="0"/>
              </a:spcBef>
              <a:spcAft>
                <a:spcPts val="0"/>
              </a:spcAft>
              <a:buNone/>
            </a:pPr>
            <a:r>
              <a:t/>
            </a:r>
            <a:endParaRPr sz="1700">
              <a:solidFill>
                <a:schemeClr val="lt2"/>
              </a:solidFill>
              <a:latin typeface="Roboto Serif"/>
              <a:ea typeface="Roboto Serif"/>
              <a:cs typeface="Roboto Serif"/>
              <a:sym typeface="Roboto Serif"/>
            </a:endParaRPr>
          </a:p>
        </p:txBody>
      </p:sp>
      <p:sp>
        <p:nvSpPr>
          <p:cNvPr id="129" name="Google Shape;129;p19"/>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130" name="Google Shape;130;p19"/>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131" name="Google Shape;131;p19"/>
          <p:cNvSpPr txBox="1"/>
          <p:nvPr/>
        </p:nvSpPr>
        <p:spPr>
          <a:xfrm>
            <a:off x="526950" y="1230838"/>
            <a:ext cx="413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2</a:t>
            </a:r>
            <a:r>
              <a:rPr b="1" lang="it" sz="2800">
                <a:solidFill>
                  <a:schemeClr val="lt1"/>
                </a:solidFill>
              </a:rPr>
              <a:t> Motion</a:t>
            </a:r>
            <a:endParaRPr b="1">
              <a:solidFill>
                <a:schemeClr val="lt1"/>
              </a:solidFill>
            </a:endParaRPr>
          </a:p>
        </p:txBody>
      </p:sp>
      <p:sp>
        <p:nvSpPr>
          <p:cNvPr id="132" name="Google Shape;132;p19"/>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133" name="Google Shape;133;p19"/>
          <p:cNvPicPr preferRelativeResize="0"/>
          <p:nvPr/>
        </p:nvPicPr>
        <p:blipFill>
          <a:blip r:embed="rId4">
            <a:alphaModFix/>
          </a:blip>
          <a:stretch>
            <a:fillRect/>
          </a:stretch>
        </p:blipFill>
        <p:spPr>
          <a:xfrm>
            <a:off x="7721347" y="4253153"/>
            <a:ext cx="700500" cy="710697"/>
          </a:xfrm>
          <a:prstGeom prst="rect">
            <a:avLst/>
          </a:prstGeom>
          <a:noFill/>
          <a:ln>
            <a:noFill/>
          </a:ln>
        </p:spPr>
      </p:pic>
      <p:pic>
        <p:nvPicPr>
          <p:cNvPr id="134" name="Google Shape;134;p19"/>
          <p:cNvPicPr preferRelativeResize="0"/>
          <p:nvPr/>
        </p:nvPicPr>
        <p:blipFill>
          <a:blip r:embed="rId5">
            <a:alphaModFix/>
          </a:blip>
          <a:stretch>
            <a:fillRect/>
          </a:stretch>
        </p:blipFill>
        <p:spPr>
          <a:xfrm>
            <a:off x="4976836" y="2627686"/>
            <a:ext cx="2507026" cy="13631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8" name="Shape 138"/>
        <p:cNvGrpSpPr/>
        <p:nvPr/>
      </p:nvGrpSpPr>
      <p:grpSpPr>
        <a:xfrm>
          <a:off x="0" y="0"/>
          <a:ext cx="0" cy="0"/>
          <a:chOff x="0" y="0"/>
          <a:chExt cx="0" cy="0"/>
        </a:xfrm>
      </p:grpSpPr>
      <p:sp>
        <p:nvSpPr>
          <p:cNvPr id="139" name="Google Shape;139;p20"/>
          <p:cNvSpPr txBox="1"/>
          <p:nvPr>
            <p:ph idx="1" type="subTitle"/>
          </p:nvPr>
        </p:nvSpPr>
        <p:spPr>
          <a:xfrm>
            <a:off x="526950" y="1846450"/>
            <a:ext cx="7404300" cy="2634300"/>
          </a:xfrm>
          <a:prstGeom prst="rect">
            <a:avLst/>
          </a:prstGeom>
        </p:spPr>
        <p:txBody>
          <a:bodyPr anchorCtr="0" anchor="t" bIns="91425" lIns="91425" spcFirstLastPara="1" rIns="91425" wrap="square" tIns="91425">
            <a:normAutofit/>
          </a:bodyPr>
          <a:lstStyle/>
          <a:p>
            <a:pPr indent="-330200" lvl="0" marL="4572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Communicates with the </a:t>
            </a:r>
            <a:r>
              <a:rPr b="1" lang="it" sz="1600">
                <a:solidFill>
                  <a:schemeClr val="lt2"/>
                </a:solidFill>
                <a:latin typeface="Roboto Serif"/>
                <a:ea typeface="Roboto Serif"/>
                <a:cs typeface="Roboto Serif"/>
                <a:sym typeface="Roboto Serif"/>
              </a:rPr>
              <a:t>vision </a:t>
            </a:r>
            <a:r>
              <a:rPr lang="it" sz="1600">
                <a:solidFill>
                  <a:schemeClr val="lt2"/>
                </a:solidFill>
                <a:latin typeface="Roboto Serif"/>
                <a:ea typeface="Roboto Serif"/>
                <a:cs typeface="Roboto Serif"/>
                <a:sym typeface="Roboto Serif"/>
              </a:rPr>
              <a:t>module with </a:t>
            </a:r>
            <a:r>
              <a:rPr lang="it" sz="1600">
                <a:solidFill>
                  <a:schemeClr val="lt2"/>
                </a:solidFill>
                <a:latin typeface="Roboto Serif"/>
                <a:ea typeface="Roboto Serif"/>
                <a:cs typeface="Roboto Serif"/>
                <a:sym typeface="Roboto Serif"/>
              </a:rPr>
              <a:t>acknowledgements</a:t>
            </a:r>
            <a:r>
              <a:rPr lang="it" sz="1600">
                <a:solidFill>
                  <a:schemeClr val="lt2"/>
                </a:solidFill>
                <a:latin typeface="Roboto Serif"/>
                <a:ea typeface="Roboto Serif"/>
                <a:cs typeface="Roboto Serif"/>
                <a:sym typeface="Roboto Serif"/>
              </a:rPr>
              <a:t> capability:</a:t>
            </a:r>
            <a:endParaRPr sz="1600">
              <a:solidFill>
                <a:schemeClr val="lt2"/>
              </a:solidFill>
              <a:latin typeface="Roboto Serif"/>
              <a:ea typeface="Roboto Serif"/>
              <a:cs typeface="Roboto Serif"/>
              <a:sym typeface="Roboto Serif"/>
            </a:endParaRPr>
          </a:p>
          <a:p>
            <a:pPr indent="-330200" lvl="1" marL="9144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vision publisher → planner subscriber</a:t>
            </a:r>
            <a:endParaRPr sz="1600">
              <a:solidFill>
                <a:schemeClr val="lt2"/>
              </a:solidFill>
              <a:latin typeface="Roboto Serif"/>
              <a:ea typeface="Roboto Serif"/>
              <a:cs typeface="Roboto Serif"/>
              <a:sym typeface="Roboto Serif"/>
            </a:endParaRPr>
          </a:p>
          <a:p>
            <a:pPr indent="-330200" lvl="0" marL="4572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Get info about the object detected through </a:t>
            </a:r>
            <a:r>
              <a:rPr b="1" i="1" lang="it" sz="1600">
                <a:solidFill>
                  <a:schemeClr val="lt2"/>
                </a:solidFill>
                <a:latin typeface="Roboto Serif"/>
                <a:ea typeface="Roboto Serif"/>
                <a:cs typeface="Roboto Serif"/>
                <a:sym typeface="Roboto Serif"/>
              </a:rPr>
              <a:t>legoFound.msg</a:t>
            </a:r>
            <a:r>
              <a:rPr lang="it" sz="1600">
                <a:solidFill>
                  <a:schemeClr val="lt2"/>
                </a:solidFill>
                <a:latin typeface="Roboto Serif"/>
                <a:ea typeface="Roboto Serif"/>
                <a:cs typeface="Roboto Serif"/>
                <a:sym typeface="Roboto Serif"/>
              </a:rPr>
              <a:t> </a:t>
            </a:r>
            <a:endParaRPr sz="1600">
              <a:solidFill>
                <a:schemeClr val="lt2"/>
              </a:solidFill>
              <a:latin typeface="Roboto Serif"/>
              <a:ea typeface="Roboto Serif"/>
              <a:cs typeface="Roboto Serif"/>
              <a:sym typeface="Roboto Serif"/>
            </a:endParaRPr>
          </a:p>
          <a:p>
            <a:pPr indent="-330200" lvl="1" marL="9144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(e.g. Coordinates, orientation, class)</a:t>
            </a:r>
            <a:endParaRPr sz="1600">
              <a:solidFill>
                <a:schemeClr val="lt2"/>
              </a:solidFill>
              <a:latin typeface="Roboto Serif"/>
              <a:ea typeface="Roboto Serif"/>
              <a:cs typeface="Roboto Serif"/>
              <a:sym typeface="Roboto Serif"/>
            </a:endParaRPr>
          </a:p>
          <a:p>
            <a:pPr indent="-330200" lvl="0" marL="4572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3 available commands from vision</a:t>
            </a:r>
            <a:endParaRPr sz="1600">
              <a:solidFill>
                <a:schemeClr val="lt2"/>
              </a:solidFill>
              <a:latin typeface="Roboto Serif"/>
              <a:ea typeface="Roboto Serif"/>
              <a:cs typeface="Roboto Serif"/>
              <a:sym typeface="Roboto Serif"/>
            </a:endParaRPr>
          </a:p>
          <a:p>
            <a:pPr indent="-330200" lvl="1" marL="9144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0 - No Command</a:t>
            </a:r>
            <a:endParaRPr sz="1600">
              <a:solidFill>
                <a:schemeClr val="lt2"/>
              </a:solidFill>
              <a:latin typeface="Roboto Serif"/>
              <a:ea typeface="Roboto Serif"/>
              <a:cs typeface="Roboto Serif"/>
              <a:sym typeface="Roboto Serif"/>
            </a:endParaRPr>
          </a:p>
          <a:p>
            <a:pPr indent="-330200" lvl="1" marL="9144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1 - Detect</a:t>
            </a:r>
            <a:endParaRPr sz="1600">
              <a:solidFill>
                <a:schemeClr val="lt2"/>
              </a:solidFill>
              <a:latin typeface="Roboto Serif"/>
              <a:ea typeface="Roboto Serif"/>
              <a:cs typeface="Roboto Serif"/>
              <a:sym typeface="Roboto Serif"/>
            </a:endParaRPr>
          </a:p>
          <a:p>
            <a:pPr indent="-330200" lvl="1" marL="9144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2 - Quit planner</a:t>
            </a:r>
            <a:endParaRPr sz="1600">
              <a:solidFill>
                <a:schemeClr val="lt2"/>
              </a:solidFill>
              <a:latin typeface="Roboto Serif"/>
              <a:ea typeface="Roboto Serif"/>
              <a:cs typeface="Roboto Serif"/>
              <a:sym typeface="Roboto Serif"/>
            </a:endParaRPr>
          </a:p>
          <a:p>
            <a:pPr indent="-330200" lvl="0" marL="457200" rtl="0" algn="l">
              <a:lnSpc>
                <a:spcPct val="90000"/>
              </a:lnSpc>
              <a:spcBef>
                <a:spcPts val="0"/>
              </a:spcBef>
              <a:spcAft>
                <a:spcPts val="0"/>
              </a:spcAft>
              <a:buClr>
                <a:schemeClr val="lt2"/>
              </a:buClr>
              <a:buSzPts val="1600"/>
              <a:buFont typeface="Roboto Serif"/>
              <a:buChar char="●"/>
            </a:pPr>
            <a:r>
              <a:rPr lang="it" sz="1600">
                <a:solidFill>
                  <a:schemeClr val="lt2"/>
                </a:solidFill>
                <a:latin typeface="Roboto Serif"/>
                <a:ea typeface="Roboto Serif"/>
                <a:cs typeface="Roboto Serif"/>
                <a:sym typeface="Roboto Serif"/>
              </a:rPr>
              <a:t>With a given class, it defines the final coordinates and orientation</a:t>
            </a:r>
            <a:endParaRPr sz="1600">
              <a:solidFill>
                <a:schemeClr val="lt2"/>
              </a:solidFill>
              <a:latin typeface="Roboto Serif"/>
              <a:ea typeface="Roboto Serif"/>
              <a:cs typeface="Roboto Serif"/>
              <a:sym typeface="Roboto Serif"/>
            </a:endParaRPr>
          </a:p>
        </p:txBody>
      </p:sp>
      <p:sp>
        <p:nvSpPr>
          <p:cNvPr id="140" name="Google Shape;140;p20"/>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141" name="Google Shape;141;p20"/>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142" name="Google Shape;142;p20"/>
          <p:cNvSpPr txBox="1"/>
          <p:nvPr/>
        </p:nvSpPr>
        <p:spPr>
          <a:xfrm>
            <a:off x="526950" y="1230838"/>
            <a:ext cx="4136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500">
                <a:solidFill>
                  <a:schemeClr val="lt1"/>
                </a:solidFill>
              </a:rPr>
              <a:t>2.1</a:t>
            </a:r>
            <a:r>
              <a:rPr b="1" lang="it" sz="2500">
                <a:solidFill>
                  <a:schemeClr val="lt1"/>
                </a:solidFill>
              </a:rPr>
              <a:t> Planner</a:t>
            </a:r>
            <a:endParaRPr b="1" sz="2500">
              <a:solidFill>
                <a:schemeClr val="lt1"/>
              </a:solidFill>
            </a:endParaRPr>
          </a:p>
        </p:txBody>
      </p:sp>
      <p:sp>
        <p:nvSpPr>
          <p:cNvPr id="143" name="Google Shape;143;p20"/>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144" name="Google Shape;144;p20"/>
          <p:cNvPicPr preferRelativeResize="0"/>
          <p:nvPr/>
        </p:nvPicPr>
        <p:blipFill>
          <a:blip r:embed="rId4">
            <a:alphaModFix/>
          </a:blip>
          <a:stretch>
            <a:fillRect/>
          </a:stretch>
        </p:blipFill>
        <p:spPr>
          <a:xfrm>
            <a:off x="7721347" y="4253153"/>
            <a:ext cx="700500" cy="71069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1"/>
          <p:cNvSpPr txBox="1"/>
          <p:nvPr>
            <p:ph idx="1" type="subTitle"/>
          </p:nvPr>
        </p:nvSpPr>
        <p:spPr>
          <a:xfrm>
            <a:off x="526950" y="1846450"/>
            <a:ext cx="7541400" cy="2453100"/>
          </a:xfrm>
          <a:prstGeom prst="rect">
            <a:avLst/>
          </a:prstGeom>
        </p:spPr>
        <p:txBody>
          <a:bodyPr anchorCtr="0" anchor="t" bIns="91425" lIns="91425" spcFirstLastPara="1" rIns="91425" wrap="square" tIns="91425">
            <a:normAutofit fontScale="85000" lnSpcReduction="10000"/>
          </a:bodyPr>
          <a:lstStyle/>
          <a:p>
            <a:pPr indent="-320357" lvl="0" marL="457200" rtl="0" algn="l">
              <a:spcBef>
                <a:spcPts val="0"/>
              </a:spcBef>
              <a:spcAft>
                <a:spcPts val="0"/>
              </a:spcAft>
              <a:buClr>
                <a:schemeClr val="lt2"/>
              </a:buClr>
              <a:buSzPct val="100000"/>
              <a:buFont typeface="Roboto Serif"/>
              <a:buChar char="●"/>
            </a:pPr>
            <a:r>
              <a:rPr lang="it" sz="1700">
                <a:solidFill>
                  <a:schemeClr val="lt2"/>
                </a:solidFill>
                <a:latin typeface="Roboto Serif"/>
                <a:ea typeface="Roboto Serif"/>
                <a:cs typeface="Roboto Serif"/>
                <a:sym typeface="Roboto Serif"/>
              </a:rPr>
              <a:t>Communicates with the planner module with </a:t>
            </a:r>
            <a:r>
              <a:rPr lang="it" sz="1700">
                <a:solidFill>
                  <a:schemeClr val="lt2"/>
                </a:solidFill>
                <a:latin typeface="Roboto Serif"/>
                <a:ea typeface="Roboto Serif"/>
                <a:cs typeface="Roboto Serif"/>
                <a:sym typeface="Roboto Serif"/>
              </a:rPr>
              <a:t>acknowledgement</a:t>
            </a:r>
            <a:r>
              <a:rPr lang="it" sz="1700">
                <a:solidFill>
                  <a:schemeClr val="lt2"/>
                </a:solidFill>
                <a:latin typeface="Roboto Serif"/>
                <a:ea typeface="Roboto Serif"/>
                <a:cs typeface="Roboto Serif"/>
                <a:sym typeface="Roboto Serif"/>
              </a:rPr>
              <a:t> and authorization capability.</a:t>
            </a:r>
            <a:endParaRPr sz="1700">
              <a:solidFill>
                <a:schemeClr val="lt2"/>
              </a:solidFill>
              <a:latin typeface="Roboto Serif"/>
              <a:ea typeface="Roboto Serif"/>
              <a:cs typeface="Roboto Serif"/>
              <a:sym typeface="Roboto Serif"/>
            </a:endParaRPr>
          </a:p>
          <a:p>
            <a:pPr indent="-320357" lvl="1" marL="914400" rtl="0" algn="l">
              <a:spcBef>
                <a:spcPts val="0"/>
              </a:spcBef>
              <a:spcAft>
                <a:spcPts val="0"/>
              </a:spcAft>
              <a:buClr>
                <a:schemeClr val="lt2"/>
              </a:buClr>
              <a:buSzPct val="100000"/>
              <a:buFont typeface="Roboto Serif"/>
              <a:buChar char="○"/>
            </a:pPr>
            <a:r>
              <a:rPr lang="it" sz="1700">
                <a:solidFill>
                  <a:schemeClr val="lt2"/>
                </a:solidFill>
                <a:latin typeface="Roboto Serif"/>
                <a:ea typeface="Roboto Serif"/>
                <a:cs typeface="Roboto Serif"/>
                <a:sym typeface="Roboto Serif"/>
              </a:rPr>
              <a:t>planner publisher → Movement subscriber</a:t>
            </a:r>
            <a:endParaRPr sz="1700">
              <a:solidFill>
                <a:schemeClr val="lt2"/>
              </a:solidFill>
              <a:latin typeface="Roboto Serif"/>
              <a:ea typeface="Roboto Serif"/>
              <a:cs typeface="Roboto Serif"/>
              <a:sym typeface="Roboto Serif"/>
            </a:endParaRPr>
          </a:p>
          <a:p>
            <a:pPr indent="-320357" lvl="0" marL="457200" rtl="0" algn="l">
              <a:spcBef>
                <a:spcPts val="0"/>
              </a:spcBef>
              <a:spcAft>
                <a:spcPts val="0"/>
              </a:spcAft>
              <a:buClr>
                <a:schemeClr val="lt2"/>
              </a:buClr>
              <a:buSzPct val="100000"/>
              <a:buFont typeface="Roboto Serif"/>
              <a:buChar char="●"/>
            </a:pPr>
            <a:r>
              <a:rPr lang="it" sz="1700">
                <a:solidFill>
                  <a:schemeClr val="lt2"/>
                </a:solidFill>
                <a:latin typeface="Roboto Serif"/>
                <a:ea typeface="Roboto Serif"/>
                <a:cs typeface="Roboto Serif"/>
                <a:sym typeface="Roboto Serif"/>
              </a:rPr>
              <a:t>It receives the </a:t>
            </a:r>
            <a:r>
              <a:rPr b="1" i="1" lang="it" sz="1700">
                <a:solidFill>
                  <a:schemeClr val="lt2"/>
                </a:solidFill>
                <a:latin typeface="Roboto Serif"/>
                <a:ea typeface="Roboto Serif"/>
                <a:cs typeface="Roboto Serif"/>
                <a:sym typeface="Roboto Serif"/>
              </a:rPr>
              <a:t>legoTask.msg</a:t>
            </a:r>
            <a:r>
              <a:rPr lang="it" sz="1700">
                <a:solidFill>
                  <a:schemeClr val="lt2"/>
                </a:solidFill>
                <a:latin typeface="Roboto Serif"/>
                <a:ea typeface="Roboto Serif"/>
                <a:cs typeface="Roboto Serif"/>
                <a:sym typeface="Roboto Serif"/>
              </a:rPr>
              <a:t> from the Planner and gets the info about:</a:t>
            </a:r>
            <a:endParaRPr sz="1700">
              <a:solidFill>
                <a:schemeClr val="lt2"/>
              </a:solidFill>
              <a:latin typeface="Roboto Serif"/>
              <a:ea typeface="Roboto Serif"/>
              <a:cs typeface="Roboto Serif"/>
              <a:sym typeface="Roboto Serif"/>
            </a:endParaRPr>
          </a:p>
          <a:p>
            <a:pPr indent="-320357" lvl="1" marL="914400" rtl="0" algn="l">
              <a:spcBef>
                <a:spcPts val="0"/>
              </a:spcBef>
              <a:spcAft>
                <a:spcPts val="0"/>
              </a:spcAft>
              <a:buClr>
                <a:schemeClr val="lt2"/>
              </a:buClr>
              <a:buSzPct val="100000"/>
              <a:buFont typeface="Roboto Serif"/>
              <a:buChar char="○"/>
            </a:pPr>
            <a:r>
              <a:rPr lang="it" sz="1700">
                <a:solidFill>
                  <a:schemeClr val="lt2"/>
                </a:solidFill>
                <a:latin typeface="Roboto Serif"/>
                <a:ea typeface="Roboto Serif"/>
                <a:cs typeface="Roboto Serif"/>
                <a:sym typeface="Roboto Serif"/>
              </a:rPr>
              <a:t>command to execute without caring about the class</a:t>
            </a:r>
            <a:endParaRPr sz="1700">
              <a:solidFill>
                <a:schemeClr val="lt2"/>
              </a:solidFill>
              <a:latin typeface="Roboto Serif"/>
              <a:ea typeface="Roboto Serif"/>
              <a:cs typeface="Roboto Serif"/>
              <a:sym typeface="Roboto Serif"/>
            </a:endParaRPr>
          </a:p>
          <a:p>
            <a:pPr indent="-320357" lvl="2" marL="1371600" rtl="0" algn="l">
              <a:spcBef>
                <a:spcPts val="0"/>
              </a:spcBef>
              <a:spcAft>
                <a:spcPts val="0"/>
              </a:spcAft>
              <a:buClr>
                <a:schemeClr val="lt2"/>
              </a:buClr>
              <a:buSzPct val="100000"/>
              <a:buFont typeface="Roboto Serif"/>
              <a:buChar char="■"/>
            </a:pPr>
            <a:r>
              <a:rPr lang="it" sz="1700">
                <a:solidFill>
                  <a:schemeClr val="lt2"/>
                </a:solidFill>
                <a:latin typeface="Roboto Serif"/>
                <a:ea typeface="Roboto Serif"/>
                <a:cs typeface="Roboto Serif"/>
                <a:sym typeface="Roboto Serif"/>
              </a:rPr>
              <a:t>most frequent is the 0: </a:t>
            </a:r>
            <a:r>
              <a:rPr i="1" lang="it" sz="1700">
                <a:solidFill>
                  <a:schemeClr val="lt2"/>
                </a:solidFill>
                <a:latin typeface="Roboto Serif"/>
                <a:ea typeface="Roboto Serif"/>
                <a:cs typeface="Roboto Serif"/>
                <a:sym typeface="Roboto Serif"/>
              </a:rPr>
              <a:t>catch_obj</a:t>
            </a:r>
            <a:endParaRPr i="1" sz="1700">
              <a:solidFill>
                <a:schemeClr val="lt2"/>
              </a:solidFill>
              <a:latin typeface="Roboto Serif"/>
              <a:ea typeface="Roboto Serif"/>
              <a:cs typeface="Roboto Serif"/>
              <a:sym typeface="Roboto Serif"/>
            </a:endParaRPr>
          </a:p>
          <a:p>
            <a:pPr indent="-320357" lvl="1" marL="914400" rtl="0" algn="l">
              <a:spcBef>
                <a:spcPts val="0"/>
              </a:spcBef>
              <a:spcAft>
                <a:spcPts val="0"/>
              </a:spcAft>
              <a:buClr>
                <a:schemeClr val="lt2"/>
              </a:buClr>
              <a:buSzPct val="100000"/>
              <a:buFont typeface="Roboto Serif"/>
              <a:buChar char="○"/>
            </a:pPr>
            <a:r>
              <a:rPr lang="it" sz="1700">
                <a:solidFill>
                  <a:schemeClr val="lt2"/>
                </a:solidFill>
                <a:latin typeface="Roboto Serif"/>
                <a:ea typeface="Roboto Serif"/>
                <a:cs typeface="Roboto Serif"/>
                <a:sym typeface="Roboto Serif"/>
              </a:rPr>
              <a:t>Initial coordinates and final coordinates</a:t>
            </a:r>
            <a:endParaRPr sz="1700">
              <a:solidFill>
                <a:schemeClr val="lt2"/>
              </a:solidFill>
              <a:latin typeface="Roboto Serif"/>
              <a:ea typeface="Roboto Serif"/>
              <a:cs typeface="Roboto Serif"/>
              <a:sym typeface="Roboto Serif"/>
            </a:endParaRPr>
          </a:p>
          <a:p>
            <a:pPr indent="-320357" lvl="1" marL="914400" rtl="0" algn="l">
              <a:spcBef>
                <a:spcPts val="0"/>
              </a:spcBef>
              <a:spcAft>
                <a:spcPts val="0"/>
              </a:spcAft>
              <a:buClr>
                <a:schemeClr val="lt2"/>
              </a:buClr>
              <a:buSzPct val="100000"/>
              <a:buFont typeface="Roboto Serif"/>
              <a:buChar char="○"/>
            </a:pPr>
            <a:r>
              <a:rPr lang="it" sz="1700">
                <a:solidFill>
                  <a:schemeClr val="lt2"/>
                </a:solidFill>
                <a:latin typeface="Roboto Serif"/>
                <a:ea typeface="Roboto Serif"/>
                <a:cs typeface="Roboto Serif"/>
                <a:sym typeface="Roboto Serif"/>
              </a:rPr>
              <a:t>Diameter gripping and the final object position [optional]</a:t>
            </a:r>
            <a:endParaRPr sz="1700">
              <a:solidFill>
                <a:schemeClr val="lt2"/>
              </a:solidFill>
              <a:latin typeface="Roboto Serif"/>
              <a:ea typeface="Roboto Serif"/>
              <a:cs typeface="Roboto Serif"/>
              <a:sym typeface="Roboto Serif"/>
            </a:endParaRPr>
          </a:p>
          <a:p>
            <a:pPr indent="-320357" lvl="0" marL="457200" rtl="0" algn="l">
              <a:spcBef>
                <a:spcPts val="0"/>
              </a:spcBef>
              <a:spcAft>
                <a:spcPts val="0"/>
              </a:spcAft>
              <a:buClr>
                <a:schemeClr val="lt2"/>
              </a:buClr>
              <a:buSzPct val="100000"/>
              <a:buFont typeface="Roboto Serif"/>
              <a:buChar char="●"/>
            </a:pPr>
            <a:r>
              <a:rPr lang="it" sz="1700">
                <a:solidFill>
                  <a:schemeClr val="lt2"/>
                </a:solidFill>
                <a:latin typeface="Roboto Serif"/>
                <a:ea typeface="Roboto Serif"/>
                <a:cs typeface="Roboto Serif"/>
                <a:sym typeface="Roboto Serif"/>
              </a:rPr>
              <a:t>It answers to the planner through a </a:t>
            </a:r>
            <a:r>
              <a:rPr b="1" lang="it" sz="1700">
                <a:solidFill>
                  <a:schemeClr val="lt2"/>
                </a:solidFill>
                <a:latin typeface="Roboto Serif"/>
                <a:ea typeface="Roboto Serif"/>
                <a:cs typeface="Roboto Serif"/>
                <a:sym typeface="Roboto Serif"/>
              </a:rPr>
              <a:t>eventResult.msg</a:t>
            </a:r>
            <a:endParaRPr b="1" sz="1700">
              <a:solidFill>
                <a:schemeClr val="lt2"/>
              </a:solidFill>
              <a:latin typeface="Roboto Serif"/>
              <a:ea typeface="Roboto Serif"/>
              <a:cs typeface="Roboto Serif"/>
              <a:sym typeface="Roboto Serif"/>
            </a:endParaRPr>
          </a:p>
          <a:p>
            <a:pPr indent="-320357" lvl="0" marL="457200" rtl="0" algn="l">
              <a:spcBef>
                <a:spcPts val="0"/>
              </a:spcBef>
              <a:spcAft>
                <a:spcPts val="0"/>
              </a:spcAft>
              <a:buClr>
                <a:schemeClr val="lt2"/>
              </a:buClr>
              <a:buSzPct val="100000"/>
              <a:buFont typeface="Roboto Serif"/>
              <a:buChar char="●"/>
            </a:pPr>
            <a:r>
              <a:rPr lang="it" sz="1700">
                <a:solidFill>
                  <a:schemeClr val="lt2"/>
                </a:solidFill>
                <a:latin typeface="Roboto Serif"/>
                <a:ea typeface="Roboto Serif"/>
                <a:cs typeface="Roboto Serif"/>
                <a:sym typeface="Roboto Serif"/>
              </a:rPr>
              <a:t>Inside the movement.cpp there are basic instructions to move the UR5 robot referring to a library called </a:t>
            </a:r>
            <a:r>
              <a:rPr b="1" lang="it" sz="1700">
                <a:solidFill>
                  <a:schemeClr val="lt2"/>
                </a:solidFill>
                <a:latin typeface="Roboto Serif"/>
                <a:ea typeface="Roboto Serif"/>
                <a:cs typeface="Roboto Serif"/>
                <a:sym typeface="Roboto Serif"/>
              </a:rPr>
              <a:t>Kinetics</a:t>
            </a:r>
            <a:endParaRPr b="1" sz="1700">
              <a:solidFill>
                <a:schemeClr val="lt2"/>
              </a:solidFill>
              <a:latin typeface="Roboto Serif"/>
              <a:ea typeface="Roboto Serif"/>
              <a:cs typeface="Roboto Serif"/>
              <a:sym typeface="Roboto Serif"/>
            </a:endParaRPr>
          </a:p>
        </p:txBody>
      </p:sp>
      <p:sp>
        <p:nvSpPr>
          <p:cNvPr id="150" name="Google Shape;150;p21"/>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151" name="Google Shape;151;p21"/>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152" name="Google Shape;152;p21"/>
          <p:cNvSpPr txBox="1"/>
          <p:nvPr/>
        </p:nvSpPr>
        <p:spPr>
          <a:xfrm>
            <a:off x="526950" y="1230838"/>
            <a:ext cx="4136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500">
                <a:solidFill>
                  <a:schemeClr val="lt1"/>
                </a:solidFill>
              </a:rPr>
              <a:t>2.2 Movement</a:t>
            </a:r>
            <a:endParaRPr b="1" sz="2500">
              <a:solidFill>
                <a:schemeClr val="lt1"/>
              </a:solidFill>
            </a:endParaRPr>
          </a:p>
        </p:txBody>
      </p:sp>
      <p:sp>
        <p:nvSpPr>
          <p:cNvPr id="153" name="Google Shape;153;p21"/>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154" name="Google Shape;154;p21"/>
          <p:cNvPicPr preferRelativeResize="0"/>
          <p:nvPr/>
        </p:nvPicPr>
        <p:blipFill>
          <a:blip r:embed="rId4">
            <a:alphaModFix/>
          </a:blip>
          <a:stretch>
            <a:fillRect/>
          </a:stretch>
        </p:blipFill>
        <p:spPr>
          <a:xfrm>
            <a:off x="7721347" y="4253153"/>
            <a:ext cx="700500" cy="71069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