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7" y="1697735"/>
            <a:ext cx="7237476" cy="38465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8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E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036" y="626745"/>
            <a:ext cx="9875926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275" y="2287523"/>
            <a:ext cx="10250170" cy="340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1909648"/>
            <a:ext cx="6308090" cy="419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ES" sz="5400">
                <a:solidFill>
                  <a:srgbClr val="001F5F"/>
                </a:solidFill>
                <a:latin typeface="Arial MT"/>
                <a:cs typeface="Arial MT"/>
              </a:rPr>
              <a:t>INTRODUCCIÓN A LA PREVENCIÓN DE RIESGOS LABORALES</a:t>
            </a:r>
            <a:endParaRPr sz="5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611" y="469519"/>
            <a:ext cx="79698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PREVE</a:t>
            </a:r>
            <a:r>
              <a:rPr spc="-120" dirty="0"/>
              <a:t>N</a:t>
            </a:r>
            <a:r>
              <a:rPr spc="-125" dirty="0"/>
              <a:t>C</a:t>
            </a:r>
            <a:r>
              <a:rPr spc="-114" dirty="0"/>
              <a:t>I</a:t>
            </a:r>
            <a:r>
              <a:rPr spc="-130" dirty="0"/>
              <a:t>Ó</a:t>
            </a:r>
            <a:r>
              <a:rPr dirty="0"/>
              <a:t>N</a:t>
            </a:r>
            <a:r>
              <a:rPr spc="-480" dirty="0"/>
              <a:t> </a:t>
            </a:r>
            <a:r>
              <a:rPr spc="-440" dirty="0"/>
              <a:t>V</a:t>
            </a:r>
            <a:r>
              <a:rPr spc="-434" dirty="0"/>
              <a:t>S</a:t>
            </a:r>
            <a:r>
              <a:rPr dirty="0"/>
              <a:t>.</a:t>
            </a:r>
            <a:r>
              <a:rPr spc="-535" dirty="0"/>
              <a:t> </a:t>
            </a:r>
            <a:r>
              <a:rPr spc="-50" dirty="0"/>
              <a:t>P</a:t>
            </a:r>
            <a:r>
              <a:rPr spc="-55" dirty="0"/>
              <a:t>RO</a:t>
            </a:r>
            <a:r>
              <a:rPr spc="-45" dirty="0"/>
              <a:t>T</a:t>
            </a:r>
            <a:r>
              <a:rPr spc="-50" dirty="0"/>
              <a:t>E</a:t>
            </a:r>
            <a:r>
              <a:rPr spc="-55" dirty="0"/>
              <a:t>C</a:t>
            </a:r>
            <a:r>
              <a:rPr spc="-65" dirty="0"/>
              <a:t>C</a:t>
            </a:r>
            <a:r>
              <a:rPr spc="-170" dirty="0"/>
              <a:t>I</a:t>
            </a:r>
            <a:r>
              <a:rPr spc="-190" dirty="0"/>
              <a:t>Ó</a:t>
            </a:r>
            <a:r>
              <a:rPr dirty="0"/>
              <a:t>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3412" y="1840610"/>
          <a:ext cx="10941050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5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E1512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3600" b="1" spc="-1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PREVENCIÓN</a:t>
                      </a:r>
                      <a:endParaRPr sz="3600">
                        <a:latin typeface="Tahoma"/>
                        <a:cs typeface="Tahoma"/>
                      </a:endParaRPr>
                    </a:p>
                  </a:txBody>
                  <a:tcPr marL="0" marR="0" marT="384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E151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3600" b="1" spc="-1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PROTECCIÓN</a:t>
                      </a:r>
                      <a:endParaRPr sz="3600">
                        <a:latin typeface="Tahoma"/>
                        <a:cs typeface="Tahoma"/>
                      </a:endParaRPr>
                    </a:p>
                  </a:txBody>
                  <a:tcPr marL="0" marR="0" marT="384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E1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spc="-10" dirty="0">
                          <a:latin typeface="Verdana"/>
                          <a:cs typeface="Verdana"/>
                        </a:rPr>
                        <a:t>ACTÚA</a:t>
                      </a:r>
                      <a:r>
                        <a:rPr sz="2400" spc="-1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5" dirty="0">
                          <a:latin typeface="Verdana"/>
                          <a:cs typeface="Verdana"/>
                        </a:rPr>
                        <a:t>SOBRE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b="1" spc="-45" dirty="0">
                          <a:latin typeface="Tahoma"/>
                          <a:cs typeface="Tahoma"/>
                        </a:rPr>
                        <a:t>CAUSAS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b="1" spc="-65" dirty="0">
                          <a:latin typeface="Tahoma"/>
                          <a:cs typeface="Tahoma"/>
                        </a:rPr>
                        <a:t>CONSECUENCIAS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9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spc="-15" dirty="0">
                          <a:latin typeface="Verdana"/>
                          <a:cs typeface="Verdana"/>
                        </a:rPr>
                        <a:t>ELIMINA</a:t>
                      </a:r>
                      <a:r>
                        <a:rPr sz="24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400" spc="-20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spc="-10" dirty="0">
                          <a:latin typeface="Verdana"/>
                          <a:cs typeface="Verdana"/>
                        </a:rPr>
                        <a:t>REDUCE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b="1" spc="-145" dirty="0">
                          <a:latin typeface="Tahoma"/>
                          <a:cs typeface="Tahoma"/>
                        </a:rPr>
                        <a:t>RIESGO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DAÑO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9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spc="-45" dirty="0">
                          <a:latin typeface="Verdana"/>
                          <a:cs typeface="Verdana"/>
                        </a:rPr>
                        <a:t>EJEMPLO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24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TRABAJAR</a:t>
                      </a:r>
                      <a:r>
                        <a:rPr sz="2400" b="1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EN</a:t>
                      </a:r>
                      <a:r>
                        <a:rPr sz="24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ALTURA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400" b="1" spc="-140" dirty="0">
                          <a:latin typeface="Tahoma"/>
                          <a:cs typeface="Tahoma"/>
                        </a:rPr>
                        <a:t>ARNÉS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763" y="469519"/>
            <a:ext cx="663511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</a:t>
            </a:r>
            <a:r>
              <a:rPr spc="-40" dirty="0"/>
              <a:t>E</a:t>
            </a:r>
            <a:r>
              <a:rPr spc="-325" dirty="0"/>
              <a:t>D</a:t>
            </a:r>
            <a:r>
              <a:rPr spc="-315" dirty="0"/>
              <a:t>I</a:t>
            </a:r>
            <a:r>
              <a:rPr spc="-325" dirty="0"/>
              <a:t>DA</a:t>
            </a:r>
            <a:r>
              <a:rPr dirty="0"/>
              <a:t>S</a:t>
            </a:r>
            <a:r>
              <a:rPr spc="-640" dirty="0"/>
              <a:t> </a:t>
            </a:r>
            <a:r>
              <a:rPr spc="260" dirty="0"/>
              <a:t>d</a:t>
            </a:r>
            <a:r>
              <a:rPr dirty="0"/>
              <a:t>e</a:t>
            </a: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b="1" spc="-185" dirty="0">
                <a:latin typeface="Tahoma"/>
                <a:cs typeface="Tahoma"/>
              </a:rPr>
              <a:t>PR</a:t>
            </a:r>
            <a:r>
              <a:rPr b="1" spc="-175" dirty="0">
                <a:latin typeface="Tahoma"/>
                <a:cs typeface="Tahoma"/>
              </a:rPr>
              <a:t>O</a:t>
            </a:r>
            <a:r>
              <a:rPr b="1" spc="-185" dirty="0">
                <a:latin typeface="Tahoma"/>
                <a:cs typeface="Tahoma"/>
              </a:rPr>
              <a:t>T</a:t>
            </a:r>
            <a:r>
              <a:rPr b="1" spc="-190" dirty="0">
                <a:latin typeface="Tahoma"/>
                <a:cs typeface="Tahoma"/>
              </a:rPr>
              <a:t>E</a:t>
            </a:r>
            <a:r>
              <a:rPr b="1" spc="-175" dirty="0">
                <a:latin typeface="Tahoma"/>
                <a:cs typeface="Tahoma"/>
              </a:rPr>
              <a:t>CC</a:t>
            </a:r>
            <a:r>
              <a:rPr b="1" spc="-185" dirty="0">
                <a:latin typeface="Tahoma"/>
                <a:cs typeface="Tahoma"/>
              </a:rPr>
              <a:t>I</a:t>
            </a:r>
            <a:r>
              <a:rPr b="1" spc="-175" dirty="0">
                <a:latin typeface="Tahoma"/>
                <a:cs typeface="Tahoma"/>
              </a:rPr>
              <a:t>Ó</a:t>
            </a:r>
            <a:r>
              <a:rPr b="1" dirty="0">
                <a:latin typeface="Tahoma"/>
                <a:cs typeface="Tahoma"/>
              </a:rPr>
              <a:t>N</a:t>
            </a:r>
            <a:r>
              <a:rPr b="1" spc="-235" dirty="0">
                <a:latin typeface="Tahoma"/>
                <a:cs typeface="Tahoma"/>
              </a:rPr>
              <a:t> </a:t>
            </a:r>
            <a:r>
              <a:rPr sz="4400" b="1" spc="-125" dirty="0">
                <a:latin typeface="Tahoma"/>
                <a:cs typeface="Tahoma"/>
              </a:rPr>
              <a:t>C</a:t>
            </a:r>
            <a:r>
              <a:rPr sz="4400" b="1" spc="-120" dirty="0">
                <a:latin typeface="Tahoma"/>
                <a:cs typeface="Tahoma"/>
              </a:rPr>
              <a:t>O</a:t>
            </a:r>
            <a:r>
              <a:rPr sz="4400" b="1" spc="-125" dirty="0">
                <a:latin typeface="Tahoma"/>
                <a:cs typeface="Tahoma"/>
              </a:rPr>
              <a:t>L</a:t>
            </a:r>
            <a:r>
              <a:rPr sz="4400" b="1" spc="-120" dirty="0">
                <a:latin typeface="Tahoma"/>
                <a:cs typeface="Tahoma"/>
              </a:rPr>
              <a:t>E</a:t>
            </a:r>
            <a:r>
              <a:rPr sz="4400" b="1" spc="-135" dirty="0">
                <a:latin typeface="Tahoma"/>
                <a:cs typeface="Tahoma"/>
              </a:rPr>
              <a:t>C</a:t>
            </a:r>
            <a:r>
              <a:rPr sz="4400" b="1" spc="-120" dirty="0">
                <a:latin typeface="Tahoma"/>
                <a:cs typeface="Tahoma"/>
              </a:rPr>
              <a:t>T</a:t>
            </a:r>
            <a:r>
              <a:rPr sz="4400" b="1" spc="-140" dirty="0">
                <a:latin typeface="Tahoma"/>
                <a:cs typeface="Tahoma"/>
              </a:rPr>
              <a:t>I</a:t>
            </a:r>
            <a:r>
              <a:rPr sz="4400" b="1" spc="-120" dirty="0">
                <a:latin typeface="Tahoma"/>
                <a:cs typeface="Tahoma"/>
              </a:rPr>
              <a:t>V</a:t>
            </a:r>
            <a:r>
              <a:rPr sz="4400" b="1" dirty="0">
                <a:latin typeface="Tahoma"/>
                <a:cs typeface="Tahoma"/>
              </a:rPr>
              <a:t>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12" y="2282139"/>
            <a:ext cx="101085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10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3200" spc="-100" dirty="0">
                <a:solidFill>
                  <a:srgbClr val="FFFFFF"/>
                </a:solidFill>
                <a:latin typeface="Verdana"/>
                <a:cs typeface="Verdana"/>
              </a:rPr>
              <a:t>PROTEGEN</a:t>
            </a:r>
            <a:r>
              <a:rPr sz="32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Verdana"/>
                <a:cs typeface="Verdana"/>
              </a:rPr>
              <a:t>VEZ</a:t>
            </a:r>
            <a:r>
              <a:rPr sz="3200" spc="-7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VARIOS</a:t>
            </a:r>
            <a:r>
              <a:rPr sz="32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Verdana"/>
                <a:cs typeface="Verdana"/>
              </a:rPr>
              <a:t>TRABAJADORES/AS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4638" y="3743070"/>
            <a:ext cx="39655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BARANDILLAS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REDES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VENTILACIÓN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PANTALLAS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SEÑALIZACIÓN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376" y="662940"/>
            <a:ext cx="6665976" cy="56890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" y="333756"/>
            <a:ext cx="9858756" cy="61935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559" y="184401"/>
            <a:ext cx="5699760" cy="6673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" y="160018"/>
            <a:ext cx="9133332" cy="66476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1329893"/>
            <a:ext cx="878395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0" dirty="0">
                <a:latin typeface="Tahoma"/>
                <a:cs typeface="Tahoma"/>
              </a:rPr>
              <a:t>E</a:t>
            </a:r>
            <a:r>
              <a:rPr b="1" spc="-290" dirty="0">
                <a:latin typeface="Tahoma"/>
                <a:cs typeface="Tahoma"/>
              </a:rPr>
              <a:t>Q</a:t>
            </a:r>
            <a:r>
              <a:rPr b="1" spc="-285" dirty="0">
                <a:latin typeface="Tahoma"/>
                <a:cs typeface="Tahoma"/>
              </a:rPr>
              <a:t>U</a:t>
            </a:r>
            <a:r>
              <a:rPr b="1" spc="-295" dirty="0">
                <a:latin typeface="Tahoma"/>
                <a:cs typeface="Tahoma"/>
              </a:rPr>
              <a:t>IP</a:t>
            </a:r>
            <a:r>
              <a:rPr b="1" spc="-280" dirty="0">
                <a:latin typeface="Tahoma"/>
                <a:cs typeface="Tahoma"/>
              </a:rPr>
              <a:t>O</a:t>
            </a:r>
            <a:r>
              <a:rPr b="1" dirty="0">
                <a:latin typeface="Tahoma"/>
                <a:cs typeface="Tahoma"/>
              </a:rPr>
              <a:t>S</a:t>
            </a:r>
            <a:r>
              <a:rPr b="1" spc="-355" dirty="0">
                <a:latin typeface="Tahoma"/>
                <a:cs typeface="Tahoma"/>
              </a:rPr>
              <a:t> </a:t>
            </a:r>
            <a:r>
              <a:rPr b="1" spc="-365" dirty="0">
                <a:latin typeface="Tahoma"/>
                <a:cs typeface="Tahoma"/>
              </a:rPr>
              <a:t>D</a:t>
            </a:r>
            <a:r>
              <a:rPr b="1" dirty="0">
                <a:latin typeface="Tahoma"/>
                <a:cs typeface="Tahoma"/>
              </a:rPr>
              <a:t>E</a:t>
            </a:r>
            <a:r>
              <a:rPr b="1" spc="-360" dirty="0">
                <a:latin typeface="Tahoma"/>
                <a:cs typeface="Tahoma"/>
              </a:rPr>
              <a:t> </a:t>
            </a:r>
            <a:r>
              <a:rPr b="1" spc="-170" dirty="0">
                <a:latin typeface="Tahoma"/>
                <a:cs typeface="Tahoma"/>
              </a:rPr>
              <a:t>P</a:t>
            </a:r>
            <a:r>
              <a:rPr b="1" spc="-175" dirty="0">
                <a:latin typeface="Tahoma"/>
                <a:cs typeface="Tahoma"/>
              </a:rPr>
              <a:t>R</a:t>
            </a:r>
            <a:r>
              <a:rPr b="1" spc="-165" dirty="0">
                <a:latin typeface="Tahoma"/>
                <a:cs typeface="Tahoma"/>
              </a:rPr>
              <a:t>O</a:t>
            </a:r>
            <a:r>
              <a:rPr b="1" spc="-175" dirty="0">
                <a:latin typeface="Tahoma"/>
                <a:cs typeface="Tahoma"/>
              </a:rPr>
              <a:t>TE</a:t>
            </a:r>
            <a:r>
              <a:rPr b="1" spc="-170" dirty="0">
                <a:latin typeface="Tahoma"/>
                <a:cs typeface="Tahoma"/>
              </a:rPr>
              <a:t>CCI</a:t>
            </a:r>
            <a:r>
              <a:rPr b="1" spc="-165" dirty="0">
                <a:latin typeface="Tahoma"/>
                <a:cs typeface="Tahoma"/>
              </a:rPr>
              <a:t>Ó</a:t>
            </a:r>
            <a:r>
              <a:rPr b="1" dirty="0">
                <a:latin typeface="Tahoma"/>
                <a:cs typeface="Tahoma"/>
              </a:rPr>
              <a:t>N</a:t>
            </a:r>
          </a:p>
          <a:p>
            <a:pPr marL="4157979">
              <a:lnSpc>
                <a:spcPct val="100000"/>
              </a:lnSpc>
              <a:spcBef>
                <a:spcPts val="5"/>
              </a:spcBef>
            </a:pPr>
            <a:r>
              <a:rPr b="1" spc="-315" dirty="0">
                <a:latin typeface="Tahoma"/>
                <a:cs typeface="Tahoma"/>
              </a:rPr>
              <a:t>INDIVIDUAL</a:t>
            </a:r>
            <a:r>
              <a:rPr b="1" spc="90" dirty="0">
                <a:latin typeface="Tahoma"/>
                <a:cs typeface="Tahoma"/>
              </a:rPr>
              <a:t> </a:t>
            </a:r>
            <a:r>
              <a:rPr b="1" spc="-375" dirty="0">
                <a:latin typeface="Tahoma"/>
                <a:cs typeface="Tahoma"/>
              </a:rPr>
              <a:t>(EPIs)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208" y="3154832"/>
            <a:ext cx="9413240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4039" marR="5080" indent="-1831975">
              <a:lnSpc>
                <a:spcPct val="130000"/>
              </a:lnSpc>
              <a:spcBef>
                <a:spcPts val="100"/>
              </a:spcBef>
            </a:pPr>
            <a:r>
              <a:rPr sz="22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250" spc="-21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IE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EQ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4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3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800" spc="-3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3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)  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2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4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  <a:p>
            <a:pPr marL="3711575">
              <a:lnSpc>
                <a:spcPct val="100000"/>
              </a:lnSpc>
              <a:spcBef>
                <a:spcPts val="1515"/>
              </a:spcBef>
            </a:pP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-11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22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9580" y="304798"/>
            <a:ext cx="11367770" cy="6553200"/>
            <a:chOff x="449580" y="304798"/>
            <a:chExt cx="11367770" cy="6553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304798"/>
              <a:ext cx="9130284" cy="65531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3959" y="1770888"/>
              <a:ext cx="6803136" cy="4556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036" y="626745"/>
            <a:ext cx="91293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¿</a:t>
            </a:r>
            <a:r>
              <a:rPr spc="-60" dirty="0"/>
              <a:t>Q</a:t>
            </a:r>
            <a:r>
              <a:rPr spc="-55" dirty="0"/>
              <a:t>U</a:t>
            </a:r>
            <a:r>
              <a:rPr dirty="0"/>
              <a:t>É</a:t>
            </a:r>
            <a:r>
              <a:rPr spc="-375" dirty="0"/>
              <a:t> </a:t>
            </a:r>
            <a:r>
              <a:rPr spc="-45" dirty="0"/>
              <a:t>M</a:t>
            </a:r>
            <a:r>
              <a:rPr spc="-40" dirty="0"/>
              <a:t>E</a:t>
            </a:r>
            <a:r>
              <a:rPr spc="-200" dirty="0"/>
              <a:t>DID</a:t>
            </a:r>
            <a:r>
              <a:rPr dirty="0"/>
              <a:t>A</a:t>
            </a:r>
            <a:r>
              <a:rPr spc="-545" dirty="0"/>
              <a:t> </a:t>
            </a:r>
            <a:r>
              <a:rPr spc="-150" dirty="0"/>
              <a:t>I</a:t>
            </a:r>
            <a:r>
              <a:rPr spc="-155" dirty="0"/>
              <a:t>M</a:t>
            </a:r>
            <a:r>
              <a:rPr spc="-160" dirty="0"/>
              <a:t>P</a:t>
            </a:r>
            <a:r>
              <a:rPr spc="-155" dirty="0"/>
              <a:t>L</a:t>
            </a:r>
            <a:r>
              <a:rPr spc="-160" dirty="0"/>
              <a:t>AN</a:t>
            </a:r>
            <a:r>
              <a:rPr spc="-155" dirty="0"/>
              <a:t>T</a:t>
            </a:r>
            <a:r>
              <a:rPr dirty="0"/>
              <a:t>O</a:t>
            </a:r>
            <a:r>
              <a:rPr spc="-515" dirty="0"/>
              <a:t> </a:t>
            </a:r>
            <a:r>
              <a:rPr spc="-240" dirty="0"/>
              <a:t>P</a:t>
            </a:r>
            <a:r>
              <a:rPr spc="-245" dirty="0"/>
              <a:t>R</a:t>
            </a:r>
            <a:r>
              <a:rPr spc="-235" dirty="0"/>
              <a:t>I</a:t>
            </a:r>
            <a:r>
              <a:rPr spc="-240" dirty="0"/>
              <a:t>M</a:t>
            </a:r>
            <a:r>
              <a:rPr spc="-245" dirty="0"/>
              <a:t>ERO</a:t>
            </a:r>
            <a:r>
              <a:rPr dirty="0"/>
              <a:t>:  </a:t>
            </a:r>
            <a:r>
              <a:rPr spc="-125" dirty="0"/>
              <a:t>P</a:t>
            </a:r>
            <a:r>
              <a:rPr spc="-130" dirty="0"/>
              <a:t>R</a:t>
            </a:r>
            <a:r>
              <a:rPr spc="-125" dirty="0"/>
              <a:t>EVE</a:t>
            </a:r>
            <a:r>
              <a:rPr spc="-120" dirty="0"/>
              <a:t>N</a:t>
            </a:r>
            <a:r>
              <a:rPr spc="-130" dirty="0"/>
              <a:t>C</a:t>
            </a:r>
            <a:r>
              <a:rPr spc="-114" dirty="0"/>
              <a:t>I</a:t>
            </a:r>
            <a:r>
              <a:rPr spc="-130" dirty="0"/>
              <a:t>Ó</a:t>
            </a:r>
            <a:r>
              <a:rPr dirty="0"/>
              <a:t>N</a:t>
            </a:r>
            <a:r>
              <a:rPr spc="-434" dirty="0"/>
              <a:t> </a:t>
            </a:r>
            <a:r>
              <a:rPr dirty="0"/>
              <a:t>O</a:t>
            </a:r>
            <a:r>
              <a:rPr spc="15" dirty="0"/>
              <a:t> </a:t>
            </a:r>
            <a:r>
              <a:rPr spc="-75" dirty="0"/>
              <a:t>P</a:t>
            </a:r>
            <a:r>
              <a:rPr spc="-310" dirty="0"/>
              <a:t>RO</a:t>
            </a:r>
            <a:r>
              <a:rPr spc="-265" dirty="0"/>
              <a:t>T</a:t>
            </a:r>
            <a:r>
              <a:rPr spc="25" dirty="0"/>
              <a:t>E</a:t>
            </a:r>
            <a:r>
              <a:rPr spc="20" dirty="0"/>
              <a:t>CC</a:t>
            </a:r>
            <a:r>
              <a:rPr spc="35" dirty="0"/>
              <a:t>I</a:t>
            </a:r>
            <a:r>
              <a:rPr spc="20" dirty="0"/>
              <a:t>Ó</a:t>
            </a:r>
            <a:r>
              <a:rPr spc="30" dirty="0"/>
              <a:t>N</a:t>
            </a:r>
            <a:r>
              <a:rPr dirty="0"/>
              <a:t>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0275" y="2287523"/>
          <a:ext cx="10250170" cy="3401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7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E15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368935">
                        <a:lnSpc>
                          <a:spcPct val="100000"/>
                        </a:lnSpc>
                      </a:pPr>
                      <a:r>
                        <a:rPr sz="28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º</a:t>
                      </a:r>
                      <a:r>
                        <a:rPr sz="2800" b="1" spc="-2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REV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ÓN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E1512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283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2º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651510" marR="356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TECCIÓN  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COLECTIVA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0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E1512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283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3º</a:t>
                      </a:r>
                      <a:endParaRPr sz="2800">
                        <a:latin typeface="Tahoma"/>
                        <a:cs typeface="Tahoma"/>
                      </a:endParaRPr>
                    </a:p>
                    <a:p>
                      <a:pPr marL="651510" marR="3575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TECCIÓN  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INDIVIDUAL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0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E1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6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EVITA</a:t>
                      </a:r>
                      <a:r>
                        <a:rPr sz="1800" b="1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8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AMINORA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spc="-105" dirty="0">
                          <a:latin typeface="Verdana"/>
                          <a:cs typeface="Verdana"/>
                        </a:rPr>
                        <a:t>RIESGO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spc="35" dirty="0">
                          <a:latin typeface="Verdana"/>
                          <a:cs typeface="Verdana"/>
                        </a:rPr>
                        <a:t>DAÑO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spc="35" dirty="0">
                          <a:latin typeface="Verdana"/>
                          <a:cs typeface="Verdana"/>
                        </a:rPr>
                        <a:t>DAÑO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6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b="1" spc="-2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TÚ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spc="-12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800" b="1" spc="-125" dirty="0">
                          <a:latin typeface="Tahoma"/>
                          <a:cs typeface="Tahoma"/>
                        </a:rPr>
                        <a:t>BRE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…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spc="55" dirty="0">
                          <a:latin typeface="Verdana"/>
                          <a:cs typeface="Verdana"/>
                        </a:rPr>
                        <a:t>FOCO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spc="-55" dirty="0">
                          <a:latin typeface="Verdana"/>
                          <a:cs typeface="Verdana"/>
                        </a:rPr>
                        <a:t>MEDIO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spc="-45" dirty="0">
                          <a:latin typeface="Verdana"/>
                          <a:cs typeface="Verdana"/>
                        </a:rPr>
                        <a:t>TRABAJADOR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6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b="1" spc="-85" dirty="0">
                          <a:latin typeface="Tahoma"/>
                          <a:cs typeface="Tahoma"/>
                        </a:rPr>
                        <a:t>EJEMPLO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9630">
                        <a:lnSpc>
                          <a:spcPct val="100000"/>
                        </a:lnSpc>
                        <a:spcBef>
                          <a:spcPts val="405"/>
                        </a:spcBef>
                        <a:tabLst>
                          <a:tab pos="567055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EN	</a:t>
                      </a:r>
                      <a:r>
                        <a:rPr sz="1800" spc="-95" dirty="0">
                          <a:latin typeface="Verdana"/>
                          <a:cs typeface="Verdana"/>
                        </a:rPr>
                        <a:t>ALTURA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spc="-95" dirty="0">
                          <a:latin typeface="Verdana"/>
                          <a:cs typeface="Verdana"/>
                        </a:rPr>
                        <a:t>RED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spc="-90" dirty="0">
                          <a:latin typeface="Verdana"/>
                          <a:cs typeface="Verdana"/>
                        </a:rPr>
                        <a:t>ARNÉS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554" y="217373"/>
            <a:ext cx="2987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solidFill>
                  <a:srgbClr val="000000"/>
                </a:solidFill>
                <a:latin typeface="Calibri Light"/>
                <a:cs typeface="Calibri Light"/>
              </a:rPr>
              <a:t>C</a:t>
            </a:r>
            <a:r>
              <a:rPr sz="4400" spc="-50" dirty="0">
                <a:solidFill>
                  <a:srgbClr val="000000"/>
                </a:solidFill>
                <a:latin typeface="Calibri Light"/>
                <a:cs typeface="Calibri Light"/>
              </a:rPr>
              <a:t>O</a:t>
            </a:r>
            <a:r>
              <a:rPr sz="4400" spc="-55" dirty="0">
                <a:solidFill>
                  <a:srgbClr val="000000"/>
                </a:solidFill>
                <a:latin typeface="Calibri Light"/>
                <a:cs typeface="Calibri Light"/>
              </a:rPr>
              <a:t>NTEN</a:t>
            </a:r>
            <a:r>
              <a:rPr sz="4400" spc="-45" dirty="0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4400" spc="-50" dirty="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440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474" y="1295806"/>
            <a:ext cx="8749030" cy="249618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Concepto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de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salud</a:t>
            </a:r>
            <a:endParaRPr sz="2800">
              <a:latin typeface="Calibri"/>
              <a:cs typeface="Calibri"/>
            </a:endParaRPr>
          </a:p>
          <a:p>
            <a:pPr marL="449580" indent="-437515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Factores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de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riesgo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 action="ppaction://hlinksldjump"/>
              </a:rPr>
              <a:t>laboral</a:t>
            </a:r>
            <a:endParaRPr sz="2800">
              <a:latin typeface="Calibri"/>
              <a:cs typeface="Calibri"/>
            </a:endParaRPr>
          </a:p>
          <a:p>
            <a:pPr marL="449580" indent="-437515">
              <a:lnSpc>
                <a:spcPct val="100000"/>
              </a:lnSpc>
              <a:spcBef>
                <a:spcPts val="169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Daños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a la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salud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del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 action="ppaction://hlinksldjump"/>
              </a:rPr>
              <a:t>trabajador</a:t>
            </a:r>
            <a:endParaRPr sz="2800">
              <a:latin typeface="Calibri"/>
              <a:cs typeface="Calibri"/>
            </a:endParaRPr>
          </a:p>
          <a:p>
            <a:pPr marL="449580" indent="-437515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449580" algn="l"/>
                <a:tab pos="450215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Medidas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de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prevención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y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protección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de</a:t>
            </a:r>
            <a:r>
              <a:rPr sz="2800" b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riesgos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 action="ppaction://hlinksldjump"/>
              </a:rPr>
              <a:t>laborales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222" y="82372"/>
            <a:ext cx="7098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1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.	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alu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d</a:t>
            </a:r>
            <a:r>
              <a:rPr sz="2400" spc="-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2400" spc="-10" dirty="0">
                <a:solidFill>
                  <a:srgbClr val="000000"/>
                </a:solidFill>
                <a:latin typeface="Calibri Light"/>
                <a:cs typeface="Calibri Light"/>
              </a:rPr>
              <a:t>eg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ú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sz="240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24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O</a:t>
            </a:r>
            <a:r>
              <a:rPr sz="2400" spc="-30" dirty="0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2400" spc="-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(Org</a:t>
            </a:r>
            <a:r>
              <a:rPr sz="2400" spc="-30" dirty="0">
                <a:solidFill>
                  <a:srgbClr val="000000"/>
                </a:solidFill>
                <a:latin typeface="Calibri Light"/>
                <a:cs typeface="Calibri Light"/>
              </a:rPr>
              <a:t>ani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z</a:t>
            </a:r>
            <a:r>
              <a:rPr sz="2400" spc="-3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2400" spc="-25" dirty="0">
                <a:solidFill>
                  <a:srgbClr val="000000"/>
                </a:solidFill>
                <a:latin typeface="Calibri Light"/>
                <a:cs typeface="Calibri Light"/>
              </a:rPr>
              <a:t>c</a:t>
            </a:r>
            <a:r>
              <a:rPr sz="2400" spc="-30" dirty="0">
                <a:solidFill>
                  <a:srgbClr val="000000"/>
                </a:solidFill>
                <a:latin typeface="Calibri Light"/>
                <a:cs typeface="Calibri Light"/>
              </a:rPr>
              <a:t>ió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sz="2400" spc="-1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Mundia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  <a:r>
              <a:rPr sz="2400" spc="-10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d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e</a:t>
            </a:r>
            <a:r>
              <a:rPr sz="240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24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2400" spc="-15" dirty="0">
                <a:solidFill>
                  <a:srgbClr val="000000"/>
                </a:solidFill>
                <a:latin typeface="Calibri Light"/>
                <a:cs typeface="Calibri Light"/>
              </a:rPr>
              <a:t>alud</a:t>
            </a:r>
            <a:r>
              <a:rPr sz="2400" dirty="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6207" y="847344"/>
            <a:ext cx="1406525" cy="1510030"/>
          </a:xfrm>
          <a:custGeom>
            <a:avLst/>
            <a:gdLst/>
            <a:ahLst/>
            <a:cxnLst/>
            <a:rect l="l" t="t" r="r" b="b"/>
            <a:pathLst>
              <a:path w="1406525" h="1510030">
                <a:moveTo>
                  <a:pt x="703072" y="0"/>
                </a:moveTo>
                <a:lnTo>
                  <a:pt x="656844" y="1650"/>
                </a:lnTo>
                <a:lnTo>
                  <a:pt x="611378" y="6350"/>
                </a:lnTo>
                <a:lnTo>
                  <a:pt x="566801" y="14096"/>
                </a:lnTo>
                <a:lnTo>
                  <a:pt x="523367" y="24891"/>
                </a:lnTo>
                <a:lnTo>
                  <a:pt x="480822" y="38480"/>
                </a:lnTo>
                <a:lnTo>
                  <a:pt x="439547" y="54863"/>
                </a:lnTo>
                <a:lnTo>
                  <a:pt x="399415" y="73786"/>
                </a:lnTo>
                <a:lnTo>
                  <a:pt x="360806" y="95376"/>
                </a:lnTo>
                <a:lnTo>
                  <a:pt x="323469" y="119379"/>
                </a:lnTo>
                <a:lnTo>
                  <a:pt x="287781" y="145668"/>
                </a:lnTo>
                <a:lnTo>
                  <a:pt x="253746" y="174243"/>
                </a:lnTo>
                <a:lnTo>
                  <a:pt x="221361" y="204977"/>
                </a:lnTo>
                <a:lnTo>
                  <a:pt x="190881" y="237743"/>
                </a:lnTo>
                <a:lnTo>
                  <a:pt x="162306" y="272541"/>
                </a:lnTo>
                <a:lnTo>
                  <a:pt x="135636" y="309117"/>
                </a:lnTo>
                <a:lnTo>
                  <a:pt x="111125" y="347471"/>
                </a:lnTo>
                <a:lnTo>
                  <a:pt x="88773" y="387476"/>
                </a:lnTo>
                <a:lnTo>
                  <a:pt x="68706" y="429005"/>
                </a:lnTo>
                <a:lnTo>
                  <a:pt x="51054" y="471931"/>
                </a:lnTo>
                <a:lnTo>
                  <a:pt x="35814" y="516381"/>
                </a:lnTo>
                <a:lnTo>
                  <a:pt x="23241" y="561975"/>
                </a:lnTo>
                <a:lnTo>
                  <a:pt x="13208" y="608710"/>
                </a:lnTo>
                <a:lnTo>
                  <a:pt x="5968" y="656589"/>
                </a:lnTo>
                <a:lnTo>
                  <a:pt x="1524" y="705357"/>
                </a:lnTo>
                <a:lnTo>
                  <a:pt x="0" y="754888"/>
                </a:lnTo>
                <a:lnTo>
                  <a:pt x="1524" y="804544"/>
                </a:lnTo>
                <a:lnTo>
                  <a:pt x="5968" y="853313"/>
                </a:lnTo>
                <a:lnTo>
                  <a:pt x="13208" y="901191"/>
                </a:lnTo>
                <a:lnTo>
                  <a:pt x="23241" y="947927"/>
                </a:lnTo>
                <a:lnTo>
                  <a:pt x="35814" y="993520"/>
                </a:lnTo>
                <a:lnTo>
                  <a:pt x="51054" y="1037970"/>
                </a:lnTo>
                <a:lnTo>
                  <a:pt x="68706" y="1080896"/>
                </a:lnTo>
                <a:lnTo>
                  <a:pt x="88773" y="1122426"/>
                </a:lnTo>
                <a:lnTo>
                  <a:pt x="111125" y="1162430"/>
                </a:lnTo>
                <a:lnTo>
                  <a:pt x="135636" y="1200784"/>
                </a:lnTo>
                <a:lnTo>
                  <a:pt x="162306" y="1237360"/>
                </a:lnTo>
                <a:lnTo>
                  <a:pt x="190881" y="1272158"/>
                </a:lnTo>
                <a:lnTo>
                  <a:pt x="221361" y="1304925"/>
                </a:lnTo>
                <a:lnTo>
                  <a:pt x="253746" y="1335658"/>
                </a:lnTo>
                <a:lnTo>
                  <a:pt x="287781" y="1364233"/>
                </a:lnTo>
                <a:lnTo>
                  <a:pt x="323469" y="1390522"/>
                </a:lnTo>
                <a:lnTo>
                  <a:pt x="360806" y="1414526"/>
                </a:lnTo>
                <a:lnTo>
                  <a:pt x="399415" y="1436115"/>
                </a:lnTo>
                <a:lnTo>
                  <a:pt x="439547" y="1455039"/>
                </a:lnTo>
                <a:lnTo>
                  <a:pt x="480822" y="1471421"/>
                </a:lnTo>
                <a:lnTo>
                  <a:pt x="523367" y="1485010"/>
                </a:lnTo>
                <a:lnTo>
                  <a:pt x="566801" y="1495805"/>
                </a:lnTo>
                <a:lnTo>
                  <a:pt x="611378" y="1503552"/>
                </a:lnTo>
                <a:lnTo>
                  <a:pt x="656844" y="1508252"/>
                </a:lnTo>
                <a:lnTo>
                  <a:pt x="703072" y="1509902"/>
                </a:lnTo>
                <a:lnTo>
                  <a:pt x="749300" y="1508252"/>
                </a:lnTo>
                <a:lnTo>
                  <a:pt x="794766" y="1503552"/>
                </a:lnTo>
                <a:lnTo>
                  <a:pt x="839343" y="1495805"/>
                </a:lnTo>
                <a:lnTo>
                  <a:pt x="882777" y="1485010"/>
                </a:lnTo>
                <a:lnTo>
                  <a:pt x="925321" y="1471421"/>
                </a:lnTo>
                <a:lnTo>
                  <a:pt x="966596" y="1455039"/>
                </a:lnTo>
                <a:lnTo>
                  <a:pt x="1006729" y="1436115"/>
                </a:lnTo>
                <a:lnTo>
                  <a:pt x="1045337" y="1414526"/>
                </a:lnTo>
                <a:lnTo>
                  <a:pt x="1082675" y="1390522"/>
                </a:lnTo>
                <a:lnTo>
                  <a:pt x="1118362" y="1364233"/>
                </a:lnTo>
                <a:lnTo>
                  <a:pt x="1152397" y="1335658"/>
                </a:lnTo>
                <a:lnTo>
                  <a:pt x="1184783" y="1304925"/>
                </a:lnTo>
                <a:lnTo>
                  <a:pt x="1215263" y="1272158"/>
                </a:lnTo>
                <a:lnTo>
                  <a:pt x="1243838" y="1237360"/>
                </a:lnTo>
                <a:lnTo>
                  <a:pt x="1270508" y="1200784"/>
                </a:lnTo>
                <a:lnTo>
                  <a:pt x="1295019" y="1162430"/>
                </a:lnTo>
                <a:lnTo>
                  <a:pt x="1317370" y="1122426"/>
                </a:lnTo>
                <a:lnTo>
                  <a:pt x="1337437" y="1080896"/>
                </a:lnTo>
                <a:lnTo>
                  <a:pt x="1355090" y="1037970"/>
                </a:lnTo>
                <a:lnTo>
                  <a:pt x="1370330" y="993520"/>
                </a:lnTo>
                <a:lnTo>
                  <a:pt x="1382903" y="947927"/>
                </a:lnTo>
                <a:lnTo>
                  <a:pt x="1392936" y="901191"/>
                </a:lnTo>
                <a:lnTo>
                  <a:pt x="1400175" y="853313"/>
                </a:lnTo>
                <a:lnTo>
                  <a:pt x="1404620" y="804544"/>
                </a:lnTo>
                <a:lnTo>
                  <a:pt x="1406144" y="754888"/>
                </a:lnTo>
                <a:lnTo>
                  <a:pt x="1404620" y="705357"/>
                </a:lnTo>
                <a:lnTo>
                  <a:pt x="1400175" y="656589"/>
                </a:lnTo>
                <a:lnTo>
                  <a:pt x="1392936" y="608710"/>
                </a:lnTo>
                <a:lnTo>
                  <a:pt x="1382903" y="561975"/>
                </a:lnTo>
                <a:lnTo>
                  <a:pt x="1370330" y="516381"/>
                </a:lnTo>
                <a:lnTo>
                  <a:pt x="1355090" y="471931"/>
                </a:lnTo>
                <a:lnTo>
                  <a:pt x="1337437" y="429005"/>
                </a:lnTo>
                <a:lnTo>
                  <a:pt x="1317370" y="387476"/>
                </a:lnTo>
                <a:lnTo>
                  <a:pt x="1295019" y="347471"/>
                </a:lnTo>
                <a:lnTo>
                  <a:pt x="1270508" y="309117"/>
                </a:lnTo>
                <a:lnTo>
                  <a:pt x="1243838" y="272541"/>
                </a:lnTo>
                <a:lnTo>
                  <a:pt x="1215263" y="237743"/>
                </a:lnTo>
                <a:lnTo>
                  <a:pt x="1184783" y="204977"/>
                </a:lnTo>
                <a:lnTo>
                  <a:pt x="1152397" y="174243"/>
                </a:lnTo>
                <a:lnTo>
                  <a:pt x="1118362" y="145668"/>
                </a:lnTo>
                <a:lnTo>
                  <a:pt x="1082675" y="119379"/>
                </a:lnTo>
                <a:lnTo>
                  <a:pt x="1045337" y="95376"/>
                </a:lnTo>
                <a:lnTo>
                  <a:pt x="1006729" y="73786"/>
                </a:lnTo>
                <a:lnTo>
                  <a:pt x="966596" y="54863"/>
                </a:lnTo>
                <a:lnTo>
                  <a:pt x="925321" y="38480"/>
                </a:lnTo>
                <a:lnTo>
                  <a:pt x="882777" y="24891"/>
                </a:lnTo>
                <a:lnTo>
                  <a:pt x="839343" y="14096"/>
                </a:lnTo>
                <a:lnTo>
                  <a:pt x="794766" y="6350"/>
                </a:lnTo>
                <a:lnTo>
                  <a:pt x="749300" y="1650"/>
                </a:lnTo>
                <a:lnTo>
                  <a:pt x="703072" y="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9285" y="1294257"/>
            <a:ext cx="913130" cy="5543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15265" marR="5080" indent="-203200">
              <a:lnSpc>
                <a:spcPts val="2000"/>
              </a:lnSpc>
              <a:spcBef>
                <a:spcPts val="300"/>
              </a:spcBef>
            </a:pP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Biene</a:t>
            </a:r>
            <a:r>
              <a:rPr sz="1800" b="1" i="1" spc="-6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b="1" i="1" spc="-5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ar  </a:t>
            </a:r>
            <a:r>
              <a:rPr sz="1800" b="1" i="1" spc="-15" dirty="0">
                <a:solidFill>
                  <a:srgbClr val="001F5F"/>
                </a:solidFill>
                <a:latin typeface="Calibri"/>
                <a:cs typeface="Calibri"/>
              </a:rPr>
              <a:t>físico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8016" y="1460499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10" h="283210">
                <a:moveTo>
                  <a:pt x="283083" y="96520"/>
                </a:moveTo>
                <a:lnTo>
                  <a:pt x="186817" y="96520"/>
                </a:lnTo>
                <a:lnTo>
                  <a:pt x="186817" y="0"/>
                </a:lnTo>
                <a:lnTo>
                  <a:pt x="96266" y="0"/>
                </a:lnTo>
                <a:lnTo>
                  <a:pt x="96266" y="96520"/>
                </a:lnTo>
                <a:lnTo>
                  <a:pt x="0" y="96520"/>
                </a:lnTo>
                <a:lnTo>
                  <a:pt x="0" y="187960"/>
                </a:lnTo>
                <a:lnTo>
                  <a:pt x="96266" y="187960"/>
                </a:lnTo>
                <a:lnTo>
                  <a:pt x="96266" y="283210"/>
                </a:lnTo>
                <a:lnTo>
                  <a:pt x="186817" y="283210"/>
                </a:lnTo>
                <a:lnTo>
                  <a:pt x="186817" y="187960"/>
                </a:lnTo>
                <a:lnTo>
                  <a:pt x="283083" y="187960"/>
                </a:lnTo>
                <a:lnTo>
                  <a:pt x="283083" y="96520"/>
                </a:lnTo>
                <a:close/>
              </a:path>
            </a:pathLst>
          </a:custGeom>
          <a:solidFill>
            <a:srgbClr val="B5C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5111" y="952500"/>
            <a:ext cx="1368425" cy="1298575"/>
          </a:xfrm>
          <a:custGeom>
            <a:avLst/>
            <a:gdLst/>
            <a:ahLst/>
            <a:cxnLst/>
            <a:rect l="l" t="t" r="r" b="b"/>
            <a:pathLst>
              <a:path w="1368425" h="1298575">
                <a:moveTo>
                  <a:pt x="684022" y="0"/>
                </a:moveTo>
                <a:lnTo>
                  <a:pt x="635126" y="1650"/>
                </a:lnTo>
                <a:lnTo>
                  <a:pt x="587248" y="6476"/>
                </a:lnTo>
                <a:lnTo>
                  <a:pt x="540385" y="14350"/>
                </a:lnTo>
                <a:lnTo>
                  <a:pt x="494664" y="25146"/>
                </a:lnTo>
                <a:lnTo>
                  <a:pt x="450214" y="38862"/>
                </a:lnTo>
                <a:lnTo>
                  <a:pt x="407162" y="55372"/>
                </a:lnTo>
                <a:lnTo>
                  <a:pt x="365633" y="74549"/>
                </a:lnTo>
                <a:lnTo>
                  <a:pt x="325627" y="96138"/>
                </a:lnTo>
                <a:lnTo>
                  <a:pt x="287400" y="120141"/>
                </a:lnTo>
                <a:lnTo>
                  <a:pt x="251078" y="146558"/>
                </a:lnTo>
                <a:lnTo>
                  <a:pt x="216788" y="175133"/>
                </a:lnTo>
                <a:lnTo>
                  <a:pt x="184403" y="205739"/>
                </a:lnTo>
                <a:lnTo>
                  <a:pt x="154432" y="238378"/>
                </a:lnTo>
                <a:lnTo>
                  <a:pt x="126618" y="272796"/>
                </a:lnTo>
                <a:lnTo>
                  <a:pt x="101218" y="309117"/>
                </a:lnTo>
                <a:lnTo>
                  <a:pt x="78486" y="346963"/>
                </a:lnTo>
                <a:lnTo>
                  <a:pt x="58292" y="386461"/>
                </a:lnTo>
                <a:lnTo>
                  <a:pt x="41021" y="427227"/>
                </a:lnTo>
                <a:lnTo>
                  <a:pt x="26542" y="469391"/>
                </a:lnTo>
                <a:lnTo>
                  <a:pt x="15112" y="512825"/>
                </a:lnTo>
                <a:lnTo>
                  <a:pt x="6730" y="557276"/>
                </a:lnTo>
                <a:lnTo>
                  <a:pt x="1777" y="602741"/>
                </a:lnTo>
                <a:lnTo>
                  <a:pt x="0" y="649097"/>
                </a:lnTo>
                <a:lnTo>
                  <a:pt x="1777" y="695578"/>
                </a:lnTo>
                <a:lnTo>
                  <a:pt x="6730" y="741045"/>
                </a:lnTo>
                <a:lnTo>
                  <a:pt x="15112" y="785495"/>
                </a:lnTo>
                <a:lnTo>
                  <a:pt x="26542" y="828928"/>
                </a:lnTo>
                <a:lnTo>
                  <a:pt x="41021" y="871092"/>
                </a:lnTo>
                <a:lnTo>
                  <a:pt x="58292" y="911860"/>
                </a:lnTo>
                <a:lnTo>
                  <a:pt x="78486" y="951357"/>
                </a:lnTo>
                <a:lnTo>
                  <a:pt x="101218" y="989202"/>
                </a:lnTo>
                <a:lnTo>
                  <a:pt x="126618" y="1025525"/>
                </a:lnTo>
                <a:lnTo>
                  <a:pt x="154432" y="1059941"/>
                </a:lnTo>
                <a:lnTo>
                  <a:pt x="184403" y="1092580"/>
                </a:lnTo>
                <a:lnTo>
                  <a:pt x="216788" y="1123188"/>
                </a:lnTo>
                <a:lnTo>
                  <a:pt x="251078" y="1151763"/>
                </a:lnTo>
                <a:lnTo>
                  <a:pt x="287400" y="1178178"/>
                </a:lnTo>
                <a:lnTo>
                  <a:pt x="325627" y="1202182"/>
                </a:lnTo>
                <a:lnTo>
                  <a:pt x="365633" y="1223772"/>
                </a:lnTo>
                <a:lnTo>
                  <a:pt x="407162" y="1242949"/>
                </a:lnTo>
                <a:lnTo>
                  <a:pt x="450214" y="1259459"/>
                </a:lnTo>
                <a:lnTo>
                  <a:pt x="494664" y="1273175"/>
                </a:lnTo>
                <a:lnTo>
                  <a:pt x="540385" y="1283970"/>
                </a:lnTo>
                <a:lnTo>
                  <a:pt x="587248" y="1291844"/>
                </a:lnTo>
                <a:lnTo>
                  <a:pt x="635126" y="1296670"/>
                </a:lnTo>
                <a:lnTo>
                  <a:pt x="684022" y="1298321"/>
                </a:lnTo>
                <a:lnTo>
                  <a:pt x="732916" y="1296670"/>
                </a:lnTo>
                <a:lnTo>
                  <a:pt x="780796" y="1291844"/>
                </a:lnTo>
                <a:lnTo>
                  <a:pt x="827659" y="1283970"/>
                </a:lnTo>
                <a:lnTo>
                  <a:pt x="873378" y="1273175"/>
                </a:lnTo>
                <a:lnTo>
                  <a:pt x="917828" y="1259459"/>
                </a:lnTo>
                <a:lnTo>
                  <a:pt x="960882" y="1242949"/>
                </a:lnTo>
                <a:lnTo>
                  <a:pt x="1002411" y="1223772"/>
                </a:lnTo>
                <a:lnTo>
                  <a:pt x="1042415" y="1202182"/>
                </a:lnTo>
                <a:lnTo>
                  <a:pt x="1080642" y="1178178"/>
                </a:lnTo>
                <a:lnTo>
                  <a:pt x="1116964" y="1151763"/>
                </a:lnTo>
                <a:lnTo>
                  <a:pt x="1151254" y="1123188"/>
                </a:lnTo>
                <a:lnTo>
                  <a:pt x="1183639" y="1092580"/>
                </a:lnTo>
                <a:lnTo>
                  <a:pt x="1213612" y="1059941"/>
                </a:lnTo>
                <a:lnTo>
                  <a:pt x="1241425" y="1025525"/>
                </a:lnTo>
                <a:lnTo>
                  <a:pt x="1266825" y="989202"/>
                </a:lnTo>
                <a:lnTo>
                  <a:pt x="1289558" y="951357"/>
                </a:lnTo>
                <a:lnTo>
                  <a:pt x="1309751" y="911860"/>
                </a:lnTo>
                <a:lnTo>
                  <a:pt x="1327023" y="871092"/>
                </a:lnTo>
                <a:lnTo>
                  <a:pt x="1341501" y="828928"/>
                </a:lnTo>
                <a:lnTo>
                  <a:pt x="1352930" y="785495"/>
                </a:lnTo>
                <a:lnTo>
                  <a:pt x="1361313" y="741045"/>
                </a:lnTo>
                <a:lnTo>
                  <a:pt x="1366265" y="695578"/>
                </a:lnTo>
                <a:lnTo>
                  <a:pt x="1368043" y="649097"/>
                </a:lnTo>
                <a:lnTo>
                  <a:pt x="1366265" y="602741"/>
                </a:lnTo>
                <a:lnTo>
                  <a:pt x="1361313" y="557276"/>
                </a:lnTo>
                <a:lnTo>
                  <a:pt x="1352930" y="512825"/>
                </a:lnTo>
                <a:lnTo>
                  <a:pt x="1341501" y="469391"/>
                </a:lnTo>
                <a:lnTo>
                  <a:pt x="1327023" y="427227"/>
                </a:lnTo>
                <a:lnTo>
                  <a:pt x="1309751" y="386461"/>
                </a:lnTo>
                <a:lnTo>
                  <a:pt x="1289558" y="346963"/>
                </a:lnTo>
                <a:lnTo>
                  <a:pt x="1266825" y="309117"/>
                </a:lnTo>
                <a:lnTo>
                  <a:pt x="1241425" y="272796"/>
                </a:lnTo>
                <a:lnTo>
                  <a:pt x="1213612" y="238378"/>
                </a:lnTo>
                <a:lnTo>
                  <a:pt x="1183639" y="205739"/>
                </a:lnTo>
                <a:lnTo>
                  <a:pt x="1151254" y="175133"/>
                </a:lnTo>
                <a:lnTo>
                  <a:pt x="1116964" y="146558"/>
                </a:lnTo>
                <a:lnTo>
                  <a:pt x="1080642" y="120141"/>
                </a:lnTo>
                <a:lnTo>
                  <a:pt x="1042415" y="96138"/>
                </a:lnTo>
                <a:lnTo>
                  <a:pt x="1002411" y="74549"/>
                </a:lnTo>
                <a:lnTo>
                  <a:pt x="960882" y="55372"/>
                </a:lnTo>
                <a:lnTo>
                  <a:pt x="917828" y="38862"/>
                </a:lnTo>
                <a:lnTo>
                  <a:pt x="873378" y="25146"/>
                </a:lnTo>
                <a:lnTo>
                  <a:pt x="827659" y="14350"/>
                </a:lnTo>
                <a:lnTo>
                  <a:pt x="780796" y="6476"/>
                </a:lnTo>
                <a:lnTo>
                  <a:pt x="732916" y="1650"/>
                </a:lnTo>
                <a:lnTo>
                  <a:pt x="684022" y="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0155" y="1294257"/>
            <a:ext cx="914400" cy="5543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1755" marR="5080" indent="-59690">
              <a:lnSpc>
                <a:spcPts val="2000"/>
              </a:lnSpc>
              <a:spcBef>
                <a:spcPts val="300"/>
              </a:spcBef>
            </a:pPr>
            <a:r>
              <a:rPr sz="1800" b="1" i="1" spc="-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ie</a:t>
            </a:r>
            <a:r>
              <a:rPr sz="1800" b="1" i="1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b="1" i="1" spc="-50" dirty="0">
                <a:solidFill>
                  <a:srgbClr val="001F5F"/>
                </a:solidFill>
                <a:latin typeface="Calibri"/>
                <a:cs typeface="Calibri"/>
              </a:rPr>
              <a:t>st</a:t>
            </a: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ar  </a:t>
            </a:r>
            <a:r>
              <a:rPr sz="1800" b="1" i="1" spc="-20" dirty="0">
                <a:solidFill>
                  <a:srgbClr val="001F5F"/>
                </a:solidFill>
                <a:latin typeface="Calibri"/>
                <a:cs typeface="Calibri"/>
              </a:rPr>
              <a:t>psíquico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8820" y="1460499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10" h="283210">
                <a:moveTo>
                  <a:pt x="283083" y="96520"/>
                </a:moveTo>
                <a:lnTo>
                  <a:pt x="186817" y="96520"/>
                </a:lnTo>
                <a:lnTo>
                  <a:pt x="186817" y="0"/>
                </a:lnTo>
                <a:lnTo>
                  <a:pt x="96266" y="0"/>
                </a:lnTo>
                <a:lnTo>
                  <a:pt x="96266" y="96520"/>
                </a:lnTo>
                <a:lnTo>
                  <a:pt x="0" y="96520"/>
                </a:lnTo>
                <a:lnTo>
                  <a:pt x="0" y="187960"/>
                </a:lnTo>
                <a:lnTo>
                  <a:pt x="96266" y="187960"/>
                </a:lnTo>
                <a:lnTo>
                  <a:pt x="96266" y="283210"/>
                </a:lnTo>
                <a:lnTo>
                  <a:pt x="186817" y="283210"/>
                </a:lnTo>
                <a:lnTo>
                  <a:pt x="186817" y="187960"/>
                </a:lnTo>
                <a:lnTo>
                  <a:pt x="283083" y="187960"/>
                </a:lnTo>
                <a:lnTo>
                  <a:pt x="283083" y="96520"/>
                </a:lnTo>
                <a:close/>
              </a:path>
            </a:pathLst>
          </a:custGeom>
          <a:solidFill>
            <a:srgbClr val="B5C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5915" y="891539"/>
            <a:ext cx="1428115" cy="1420495"/>
          </a:xfrm>
          <a:custGeom>
            <a:avLst/>
            <a:gdLst/>
            <a:ahLst/>
            <a:cxnLst/>
            <a:rect l="l" t="t" r="r" b="b"/>
            <a:pathLst>
              <a:path w="1428115" h="1420495">
                <a:moveTo>
                  <a:pt x="713866" y="0"/>
                </a:moveTo>
                <a:lnTo>
                  <a:pt x="665099" y="1650"/>
                </a:lnTo>
                <a:lnTo>
                  <a:pt x="617092" y="6476"/>
                </a:lnTo>
                <a:lnTo>
                  <a:pt x="570103" y="14477"/>
                </a:lnTo>
                <a:lnTo>
                  <a:pt x="524129" y="25400"/>
                </a:lnTo>
                <a:lnTo>
                  <a:pt x="479425" y="39243"/>
                </a:lnTo>
                <a:lnTo>
                  <a:pt x="435990" y="55752"/>
                </a:lnTo>
                <a:lnTo>
                  <a:pt x="394081" y="75057"/>
                </a:lnTo>
                <a:lnTo>
                  <a:pt x="353567" y="96900"/>
                </a:lnTo>
                <a:lnTo>
                  <a:pt x="314706" y="121285"/>
                </a:lnTo>
                <a:lnTo>
                  <a:pt x="277622" y="147955"/>
                </a:lnTo>
                <a:lnTo>
                  <a:pt x="242443" y="176911"/>
                </a:lnTo>
                <a:lnTo>
                  <a:pt x="209042" y="208025"/>
                </a:lnTo>
                <a:lnTo>
                  <a:pt x="177800" y="241173"/>
                </a:lnTo>
                <a:lnTo>
                  <a:pt x="148717" y="276225"/>
                </a:lnTo>
                <a:lnTo>
                  <a:pt x="121920" y="313055"/>
                </a:lnTo>
                <a:lnTo>
                  <a:pt x="97409" y="351789"/>
                </a:lnTo>
                <a:lnTo>
                  <a:pt x="75437" y="391922"/>
                </a:lnTo>
                <a:lnTo>
                  <a:pt x="56134" y="433705"/>
                </a:lnTo>
                <a:lnTo>
                  <a:pt x="39370" y="476885"/>
                </a:lnTo>
                <a:lnTo>
                  <a:pt x="25526" y="521335"/>
                </a:lnTo>
                <a:lnTo>
                  <a:pt x="14478" y="567055"/>
                </a:lnTo>
                <a:lnTo>
                  <a:pt x="6476" y="613790"/>
                </a:lnTo>
                <a:lnTo>
                  <a:pt x="1650" y="661543"/>
                </a:lnTo>
                <a:lnTo>
                  <a:pt x="0" y="710057"/>
                </a:lnTo>
                <a:lnTo>
                  <a:pt x="1650" y="758698"/>
                </a:lnTo>
                <a:lnTo>
                  <a:pt x="6476" y="806450"/>
                </a:lnTo>
                <a:lnTo>
                  <a:pt x="14478" y="853186"/>
                </a:lnTo>
                <a:lnTo>
                  <a:pt x="25526" y="898906"/>
                </a:lnTo>
                <a:lnTo>
                  <a:pt x="39370" y="943356"/>
                </a:lnTo>
                <a:lnTo>
                  <a:pt x="56134" y="986536"/>
                </a:lnTo>
                <a:lnTo>
                  <a:pt x="75437" y="1028319"/>
                </a:lnTo>
                <a:lnTo>
                  <a:pt x="97409" y="1068451"/>
                </a:lnTo>
                <a:lnTo>
                  <a:pt x="121920" y="1107186"/>
                </a:lnTo>
                <a:lnTo>
                  <a:pt x="148717" y="1144015"/>
                </a:lnTo>
                <a:lnTo>
                  <a:pt x="177800" y="1179068"/>
                </a:lnTo>
                <a:lnTo>
                  <a:pt x="209042" y="1212214"/>
                </a:lnTo>
                <a:lnTo>
                  <a:pt x="242443" y="1243330"/>
                </a:lnTo>
                <a:lnTo>
                  <a:pt x="277622" y="1272286"/>
                </a:lnTo>
                <a:lnTo>
                  <a:pt x="314706" y="1298956"/>
                </a:lnTo>
                <a:lnTo>
                  <a:pt x="353567" y="1323339"/>
                </a:lnTo>
                <a:lnTo>
                  <a:pt x="394081" y="1345184"/>
                </a:lnTo>
                <a:lnTo>
                  <a:pt x="435990" y="1364488"/>
                </a:lnTo>
                <a:lnTo>
                  <a:pt x="479425" y="1380998"/>
                </a:lnTo>
                <a:lnTo>
                  <a:pt x="524129" y="1394840"/>
                </a:lnTo>
                <a:lnTo>
                  <a:pt x="570103" y="1405763"/>
                </a:lnTo>
                <a:lnTo>
                  <a:pt x="617092" y="1413764"/>
                </a:lnTo>
                <a:lnTo>
                  <a:pt x="665099" y="1418589"/>
                </a:lnTo>
                <a:lnTo>
                  <a:pt x="713866" y="1420240"/>
                </a:lnTo>
                <a:lnTo>
                  <a:pt x="762762" y="1418589"/>
                </a:lnTo>
                <a:lnTo>
                  <a:pt x="810767" y="1413764"/>
                </a:lnTo>
                <a:lnTo>
                  <a:pt x="857758" y="1405763"/>
                </a:lnTo>
                <a:lnTo>
                  <a:pt x="903732" y="1394840"/>
                </a:lnTo>
                <a:lnTo>
                  <a:pt x="948436" y="1380998"/>
                </a:lnTo>
                <a:lnTo>
                  <a:pt x="991869" y="1364488"/>
                </a:lnTo>
                <a:lnTo>
                  <a:pt x="1033780" y="1345184"/>
                </a:lnTo>
                <a:lnTo>
                  <a:pt x="1074292" y="1323339"/>
                </a:lnTo>
                <a:lnTo>
                  <a:pt x="1113155" y="1298956"/>
                </a:lnTo>
                <a:lnTo>
                  <a:pt x="1150239" y="1272286"/>
                </a:lnTo>
                <a:lnTo>
                  <a:pt x="1185417" y="1243330"/>
                </a:lnTo>
                <a:lnTo>
                  <a:pt x="1218818" y="1212214"/>
                </a:lnTo>
                <a:lnTo>
                  <a:pt x="1250061" y="1179068"/>
                </a:lnTo>
                <a:lnTo>
                  <a:pt x="1279143" y="1144015"/>
                </a:lnTo>
                <a:lnTo>
                  <a:pt x="1305940" y="1107186"/>
                </a:lnTo>
                <a:lnTo>
                  <a:pt x="1330452" y="1068451"/>
                </a:lnTo>
                <a:lnTo>
                  <a:pt x="1352423" y="1028319"/>
                </a:lnTo>
                <a:lnTo>
                  <a:pt x="1371727" y="986536"/>
                </a:lnTo>
                <a:lnTo>
                  <a:pt x="1388490" y="943356"/>
                </a:lnTo>
                <a:lnTo>
                  <a:pt x="1402334" y="898906"/>
                </a:lnTo>
                <a:lnTo>
                  <a:pt x="1413383" y="853186"/>
                </a:lnTo>
                <a:lnTo>
                  <a:pt x="1421384" y="806450"/>
                </a:lnTo>
                <a:lnTo>
                  <a:pt x="1426210" y="758698"/>
                </a:lnTo>
                <a:lnTo>
                  <a:pt x="1427861" y="710057"/>
                </a:lnTo>
                <a:lnTo>
                  <a:pt x="1426210" y="661543"/>
                </a:lnTo>
                <a:lnTo>
                  <a:pt x="1421384" y="613790"/>
                </a:lnTo>
                <a:lnTo>
                  <a:pt x="1413383" y="567055"/>
                </a:lnTo>
                <a:lnTo>
                  <a:pt x="1402334" y="521335"/>
                </a:lnTo>
                <a:lnTo>
                  <a:pt x="1388490" y="476885"/>
                </a:lnTo>
                <a:lnTo>
                  <a:pt x="1371727" y="433705"/>
                </a:lnTo>
                <a:lnTo>
                  <a:pt x="1352423" y="391922"/>
                </a:lnTo>
                <a:lnTo>
                  <a:pt x="1330452" y="351789"/>
                </a:lnTo>
                <a:lnTo>
                  <a:pt x="1305940" y="313055"/>
                </a:lnTo>
                <a:lnTo>
                  <a:pt x="1279143" y="276225"/>
                </a:lnTo>
                <a:lnTo>
                  <a:pt x="1250061" y="241173"/>
                </a:lnTo>
                <a:lnTo>
                  <a:pt x="1218818" y="208025"/>
                </a:lnTo>
                <a:lnTo>
                  <a:pt x="1185417" y="176911"/>
                </a:lnTo>
                <a:lnTo>
                  <a:pt x="1150239" y="147955"/>
                </a:lnTo>
                <a:lnTo>
                  <a:pt x="1113155" y="121285"/>
                </a:lnTo>
                <a:lnTo>
                  <a:pt x="1074292" y="96900"/>
                </a:lnTo>
                <a:lnTo>
                  <a:pt x="1033780" y="75057"/>
                </a:lnTo>
                <a:lnTo>
                  <a:pt x="991869" y="55752"/>
                </a:lnTo>
                <a:lnTo>
                  <a:pt x="948436" y="39243"/>
                </a:lnTo>
                <a:lnTo>
                  <a:pt x="903732" y="25400"/>
                </a:lnTo>
                <a:lnTo>
                  <a:pt x="857758" y="14477"/>
                </a:lnTo>
                <a:lnTo>
                  <a:pt x="810767" y="6476"/>
                </a:lnTo>
                <a:lnTo>
                  <a:pt x="762762" y="1650"/>
                </a:lnTo>
                <a:lnTo>
                  <a:pt x="713866" y="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0170" y="1294257"/>
            <a:ext cx="912494" cy="5543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90500" marR="5080" indent="-178435">
              <a:lnSpc>
                <a:spcPts val="2000"/>
              </a:lnSpc>
              <a:spcBef>
                <a:spcPts val="300"/>
              </a:spcBef>
            </a:pP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Biene</a:t>
            </a:r>
            <a:r>
              <a:rPr sz="1800" b="1" i="1" spc="-6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b="1" i="1" spc="-5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ar  </a:t>
            </a:r>
            <a:r>
              <a:rPr sz="1800" b="1" i="1" spc="-5" dirty="0">
                <a:solidFill>
                  <a:srgbClr val="001F5F"/>
                </a:solidFill>
                <a:latin typeface="Calibri"/>
                <a:cs typeface="Calibri"/>
              </a:rPr>
              <a:t>social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17536" y="1488960"/>
            <a:ext cx="285115" cy="227329"/>
          </a:xfrm>
          <a:custGeom>
            <a:avLst/>
            <a:gdLst/>
            <a:ahLst/>
            <a:cxnLst/>
            <a:rect l="l" t="t" r="r" b="b"/>
            <a:pathLst>
              <a:path w="285115" h="227330">
                <a:moveTo>
                  <a:pt x="284594" y="135636"/>
                </a:moveTo>
                <a:lnTo>
                  <a:pt x="0" y="135636"/>
                </a:lnTo>
                <a:lnTo>
                  <a:pt x="0" y="226936"/>
                </a:lnTo>
                <a:lnTo>
                  <a:pt x="284594" y="226936"/>
                </a:lnTo>
                <a:lnTo>
                  <a:pt x="284594" y="135636"/>
                </a:lnTo>
                <a:close/>
              </a:path>
              <a:path w="285115" h="227330">
                <a:moveTo>
                  <a:pt x="284594" y="0"/>
                </a:moveTo>
                <a:lnTo>
                  <a:pt x="0" y="0"/>
                </a:lnTo>
                <a:lnTo>
                  <a:pt x="0" y="91300"/>
                </a:lnTo>
                <a:lnTo>
                  <a:pt x="284594" y="91300"/>
                </a:lnTo>
                <a:lnTo>
                  <a:pt x="284594" y="0"/>
                </a:lnTo>
                <a:close/>
              </a:path>
            </a:pathLst>
          </a:custGeom>
          <a:solidFill>
            <a:srgbClr val="B5C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06156" y="856488"/>
            <a:ext cx="1423670" cy="1490345"/>
          </a:xfrm>
          <a:custGeom>
            <a:avLst/>
            <a:gdLst/>
            <a:ahLst/>
            <a:cxnLst/>
            <a:rect l="l" t="t" r="r" b="b"/>
            <a:pathLst>
              <a:path w="1423670" h="1490345">
                <a:moveTo>
                  <a:pt x="711580" y="0"/>
                </a:moveTo>
                <a:lnTo>
                  <a:pt x="664845" y="1524"/>
                </a:lnTo>
                <a:lnTo>
                  <a:pt x="618871" y="6223"/>
                </a:lnTo>
                <a:lnTo>
                  <a:pt x="573786" y="13970"/>
                </a:lnTo>
                <a:lnTo>
                  <a:pt x="529717" y="24511"/>
                </a:lnTo>
                <a:lnTo>
                  <a:pt x="486664" y="37973"/>
                </a:lnTo>
                <a:lnTo>
                  <a:pt x="444880" y="54101"/>
                </a:lnTo>
                <a:lnTo>
                  <a:pt x="404368" y="72771"/>
                </a:lnTo>
                <a:lnTo>
                  <a:pt x="365125" y="94107"/>
                </a:lnTo>
                <a:lnTo>
                  <a:pt x="327405" y="117728"/>
                </a:lnTo>
                <a:lnTo>
                  <a:pt x="291338" y="143763"/>
                </a:lnTo>
                <a:lnTo>
                  <a:pt x="256794" y="171958"/>
                </a:lnTo>
                <a:lnTo>
                  <a:pt x="224154" y="202311"/>
                </a:lnTo>
                <a:lnTo>
                  <a:pt x="193167" y="234569"/>
                </a:lnTo>
                <a:lnTo>
                  <a:pt x="164211" y="268859"/>
                </a:lnTo>
                <a:lnTo>
                  <a:pt x="137287" y="305053"/>
                </a:lnTo>
                <a:lnTo>
                  <a:pt x="112522" y="342773"/>
                </a:lnTo>
                <a:lnTo>
                  <a:pt x="89916" y="382270"/>
                </a:lnTo>
                <a:lnTo>
                  <a:pt x="69596" y="423290"/>
                </a:lnTo>
                <a:lnTo>
                  <a:pt x="51689" y="465709"/>
                </a:lnTo>
                <a:lnTo>
                  <a:pt x="36322" y="509524"/>
                </a:lnTo>
                <a:lnTo>
                  <a:pt x="23495" y="554482"/>
                </a:lnTo>
                <a:lnTo>
                  <a:pt x="13335" y="600710"/>
                </a:lnTo>
                <a:lnTo>
                  <a:pt x="5969" y="647826"/>
                </a:lnTo>
                <a:lnTo>
                  <a:pt x="1524" y="695960"/>
                </a:lnTo>
                <a:lnTo>
                  <a:pt x="0" y="744982"/>
                </a:lnTo>
                <a:lnTo>
                  <a:pt x="1524" y="794003"/>
                </a:lnTo>
                <a:lnTo>
                  <a:pt x="5969" y="842137"/>
                </a:lnTo>
                <a:lnTo>
                  <a:pt x="13335" y="889253"/>
                </a:lnTo>
                <a:lnTo>
                  <a:pt x="23495" y="935482"/>
                </a:lnTo>
                <a:lnTo>
                  <a:pt x="36322" y="980439"/>
                </a:lnTo>
                <a:lnTo>
                  <a:pt x="51689" y="1024254"/>
                </a:lnTo>
                <a:lnTo>
                  <a:pt x="69596" y="1066673"/>
                </a:lnTo>
                <a:lnTo>
                  <a:pt x="89916" y="1107694"/>
                </a:lnTo>
                <a:lnTo>
                  <a:pt x="112522" y="1147190"/>
                </a:lnTo>
                <a:lnTo>
                  <a:pt x="137287" y="1184910"/>
                </a:lnTo>
                <a:lnTo>
                  <a:pt x="164211" y="1221104"/>
                </a:lnTo>
                <a:lnTo>
                  <a:pt x="193167" y="1255395"/>
                </a:lnTo>
                <a:lnTo>
                  <a:pt x="224154" y="1287652"/>
                </a:lnTo>
                <a:lnTo>
                  <a:pt x="256794" y="1318006"/>
                </a:lnTo>
                <a:lnTo>
                  <a:pt x="291338" y="1346200"/>
                </a:lnTo>
                <a:lnTo>
                  <a:pt x="327405" y="1372235"/>
                </a:lnTo>
                <a:lnTo>
                  <a:pt x="365125" y="1395857"/>
                </a:lnTo>
                <a:lnTo>
                  <a:pt x="404368" y="1417192"/>
                </a:lnTo>
                <a:lnTo>
                  <a:pt x="444880" y="1435862"/>
                </a:lnTo>
                <a:lnTo>
                  <a:pt x="486664" y="1451990"/>
                </a:lnTo>
                <a:lnTo>
                  <a:pt x="529717" y="1465452"/>
                </a:lnTo>
                <a:lnTo>
                  <a:pt x="573786" y="1475994"/>
                </a:lnTo>
                <a:lnTo>
                  <a:pt x="618871" y="1483740"/>
                </a:lnTo>
                <a:lnTo>
                  <a:pt x="664845" y="1488439"/>
                </a:lnTo>
                <a:lnTo>
                  <a:pt x="711580" y="1489964"/>
                </a:lnTo>
                <a:lnTo>
                  <a:pt x="758317" y="1488439"/>
                </a:lnTo>
                <a:lnTo>
                  <a:pt x="804291" y="1483740"/>
                </a:lnTo>
                <a:lnTo>
                  <a:pt x="849376" y="1475994"/>
                </a:lnTo>
                <a:lnTo>
                  <a:pt x="893445" y="1465452"/>
                </a:lnTo>
                <a:lnTo>
                  <a:pt x="936498" y="1451990"/>
                </a:lnTo>
                <a:lnTo>
                  <a:pt x="978280" y="1435862"/>
                </a:lnTo>
                <a:lnTo>
                  <a:pt x="1018794" y="1417192"/>
                </a:lnTo>
                <a:lnTo>
                  <a:pt x="1058037" y="1395857"/>
                </a:lnTo>
                <a:lnTo>
                  <a:pt x="1095628" y="1372235"/>
                </a:lnTo>
                <a:lnTo>
                  <a:pt x="1131824" y="1346200"/>
                </a:lnTo>
                <a:lnTo>
                  <a:pt x="1166368" y="1318006"/>
                </a:lnTo>
                <a:lnTo>
                  <a:pt x="1199007" y="1287652"/>
                </a:lnTo>
                <a:lnTo>
                  <a:pt x="1229995" y="1255395"/>
                </a:lnTo>
                <a:lnTo>
                  <a:pt x="1258951" y="1221104"/>
                </a:lnTo>
                <a:lnTo>
                  <a:pt x="1285875" y="1184910"/>
                </a:lnTo>
                <a:lnTo>
                  <a:pt x="1310640" y="1147190"/>
                </a:lnTo>
                <a:lnTo>
                  <a:pt x="1333246" y="1107694"/>
                </a:lnTo>
                <a:lnTo>
                  <a:pt x="1353566" y="1066673"/>
                </a:lnTo>
                <a:lnTo>
                  <a:pt x="1371473" y="1024254"/>
                </a:lnTo>
                <a:lnTo>
                  <a:pt x="1386840" y="980439"/>
                </a:lnTo>
                <a:lnTo>
                  <a:pt x="1399667" y="935482"/>
                </a:lnTo>
                <a:lnTo>
                  <a:pt x="1409827" y="889253"/>
                </a:lnTo>
                <a:lnTo>
                  <a:pt x="1417193" y="842137"/>
                </a:lnTo>
                <a:lnTo>
                  <a:pt x="1421638" y="794003"/>
                </a:lnTo>
                <a:lnTo>
                  <a:pt x="1423162" y="744982"/>
                </a:lnTo>
                <a:lnTo>
                  <a:pt x="1421638" y="695960"/>
                </a:lnTo>
                <a:lnTo>
                  <a:pt x="1417193" y="647826"/>
                </a:lnTo>
                <a:lnTo>
                  <a:pt x="1409827" y="600710"/>
                </a:lnTo>
                <a:lnTo>
                  <a:pt x="1399667" y="554482"/>
                </a:lnTo>
                <a:lnTo>
                  <a:pt x="1386840" y="509524"/>
                </a:lnTo>
                <a:lnTo>
                  <a:pt x="1371473" y="465709"/>
                </a:lnTo>
                <a:lnTo>
                  <a:pt x="1353566" y="423290"/>
                </a:lnTo>
                <a:lnTo>
                  <a:pt x="1333246" y="382270"/>
                </a:lnTo>
                <a:lnTo>
                  <a:pt x="1310640" y="342773"/>
                </a:lnTo>
                <a:lnTo>
                  <a:pt x="1285875" y="305053"/>
                </a:lnTo>
                <a:lnTo>
                  <a:pt x="1258951" y="268859"/>
                </a:lnTo>
                <a:lnTo>
                  <a:pt x="1229995" y="234569"/>
                </a:lnTo>
                <a:lnTo>
                  <a:pt x="1199007" y="202311"/>
                </a:lnTo>
                <a:lnTo>
                  <a:pt x="1166368" y="171958"/>
                </a:lnTo>
                <a:lnTo>
                  <a:pt x="1131824" y="143763"/>
                </a:lnTo>
                <a:lnTo>
                  <a:pt x="1095628" y="117728"/>
                </a:lnTo>
                <a:lnTo>
                  <a:pt x="1058037" y="94107"/>
                </a:lnTo>
                <a:lnTo>
                  <a:pt x="1018794" y="72771"/>
                </a:lnTo>
                <a:lnTo>
                  <a:pt x="978280" y="54101"/>
                </a:lnTo>
                <a:lnTo>
                  <a:pt x="936498" y="37973"/>
                </a:lnTo>
                <a:lnTo>
                  <a:pt x="893445" y="24511"/>
                </a:lnTo>
                <a:lnTo>
                  <a:pt x="849376" y="13970"/>
                </a:lnTo>
                <a:lnTo>
                  <a:pt x="804291" y="6223"/>
                </a:lnTo>
                <a:lnTo>
                  <a:pt x="758317" y="1524"/>
                </a:lnTo>
                <a:lnTo>
                  <a:pt x="71158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7776" y="1294257"/>
            <a:ext cx="904240" cy="5543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6364">
              <a:lnSpc>
                <a:spcPts val="2000"/>
              </a:lnSpc>
              <a:spcBef>
                <a:spcPts val="300"/>
              </a:spcBef>
            </a:pPr>
            <a:r>
              <a:rPr sz="1800" b="1" i="1" spc="-40" dirty="0">
                <a:solidFill>
                  <a:srgbClr val="001F5F"/>
                </a:solidFill>
                <a:latin typeface="Calibri"/>
                <a:cs typeface="Calibri"/>
              </a:rPr>
              <a:t>SALUD </a:t>
            </a:r>
            <a:r>
              <a:rPr sz="1800" b="1" i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ABO</a:t>
            </a:r>
            <a:r>
              <a:rPr sz="1800" b="1" i="1" spc="-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b="1" i="1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1095" y="2714244"/>
            <a:ext cx="1653539" cy="802005"/>
          </a:xfrm>
          <a:prstGeom prst="rect">
            <a:avLst/>
          </a:prstGeom>
          <a:solidFill>
            <a:srgbClr val="C7C7C7"/>
          </a:solidFill>
          <a:ln w="12192">
            <a:solidFill>
              <a:srgbClr val="7A7A7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ie</a:t>
            </a:r>
            <a:r>
              <a:rPr sz="1800" b="1" spc="-15" dirty="0">
                <a:latin typeface="Calibri"/>
                <a:cs typeface="Calibri"/>
              </a:rPr>
              <a:t>s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bo</a:t>
            </a:r>
            <a:r>
              <a:rPr sz="1800" b="1" spc="-5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5080" y="3624072"/>
            <a:ext cx="198120" cy="414655"/>
            <a:chOff x="2545080" y="3624072"/>
            <a:chExt cx="198120" cy="414655"/>
          </a:xfrm>
        </p:grpSpPr>
        <p:sp>
          <p:nvSpPr>
            <p:cNvPr id="16" name="object 16"/>
            <p:cNvSpPr/>
            <p:nvPr/>
          </p:nvSpPr>
          <p:spPr>
            <a:xfrm>
              <a:off x="2551175" y="3630168"/>
              <a:ext cx="186055" cy="402590"/>
            </a:xfrm>
            <a:custGeom>
              <a:avLst/>
              <a:gdLst/>
              <a:ahLst/>
              <a:cxnLst/>
              <a:rect l="l" t="t" r="r" b="b"/>
              <a:pathLst>
                <a:path w="186055" h="402589">
                  <a:moveTo>
                    <a:pt x="139319" y="0"/>
                  </a:moveTo>
                  <a:lnTo>
                    <a:pt x="46481" y="0"/>
                  </a:lnTo>
                  <a:lnTo>
                    <a:pt x="46481" y="309117"/>
                  </a:lnTo>
                  <a:lnTo>
                    <a:pt x="0" y="309117"/>
                  </a:lnTo>
                  <a:lnTo>
                    <a:pt x="92837" y="402081"/>
                  </a:lnTo>
                  <a:lnTo>
                    <a:pt x="185800" y="309117"/>
                  </a:lnTo>
                  <a:lnTo>
                    <a:pt x="139319" y="309117"/>
                  </a:lnTo>
                  <a:lnTo>
                    <a:pt x="139319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1175" y="3630168"/>
              <a:ext cx="186055" cy="402590"/>
            </a:xfrm>
            <a:custGeom>
              <a:avLst/>
              <a:gdLst/>
              <a:ahLst/>
              <a:cxnLst/>
              <a:rect l="l" t="t" r="r" b="b"/>
              <a:pathLst>
                <a:path w="186055" h="402589">
                  <a:moveTo>
                    <a:pt x="139319" y="0"/>
                  </a:moveTo>
                  <a:lnTo>
                    <a:pt x="139319" y="309117"/>
                  </a:lnTo>
                  <a:lnTo>
                    <a:pt x="185800" y="309117"/>
                  </a:lnTo>
                  <a:lnTo>
                    <a:pt x="92837" y="402081"/>
                  </a:lnTo>
                  <a:lnTo>
                    <a:pt x="0" y="309117"/>
                  </a:lnTo>
                  <a:lnTo>
                    <a:pt x="46481" y="309117"/>
                  </a:lnTo>
                  <a:lnTo>
                    <a:pt x="46481" y="0"/>
                  </a:lnTo>
                  <a:lnTo>
                    <a:pt x="139319" y="0"/>
                  </a:lnTo>
                  <a:close/>
                </a:path>
              </a:pathLst>
            </a:custGeom>
            <a:ln w="12190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298947" y="3662171"/>
            <a:ext cx="198120" cy="414655"/>
            <a:chOff x="5298947" y="3662171"/>
            <a:chExt cx="198120" cy="414655"/>
          </a:xfrm>
        </p:grpSpPr>
        <p:sp>
          <p:nvSpPr>
            <p:cNvPr id="19" name="object 19"/>
            <p:cNvSpPr/>
            <p:nvPr/>
          </p:nvSpPr>
          <p:spPr>
            <a:xfrm>
              <a:off x="5305043" y="3668267"/>
              <a:ext cx="186055" cy="402590"/>
            </a:xfrm>
            <a:custGeom>
              <a:avLst/>
              <a:gdLst/>
              <a:ahLst/>
              <a:cxnLst/>
              <a:rect l="l" t="t" r="r" b="b"/>
              <a:pathLst>
                <a:path w="186054" h="402589">
                  <a:moveTo>
                    <a:pt x="139318" y="0"/>
                  </a:moveTo>
                  <a:lnTo>
                    <a:pt x="46481" y="0"/>
                  </a:lnTo>
                  <a:lnTo>
                    <a:pt x="46481" y="309117"/>
                  </a:lnTo>
                  <a:lnTo>
                    <a:pt x="0" y="309117"/>
                  </a:lnTo>
                  <a:lnTo>
                    <a:pt x="92836" y="402081"/>
                  </a:lnTo>
                  <a:lnTo>
                    <a:pt x="185800" y="309117"/>
                  </a:lnTo>
                  <a:lnTo>
                    <a:pt x="139318" y="309117"/>
                  </a:lnTo>
                  <a:lnTo>
                    <a:pt x="13931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5043" y="3668267"/>
              <a:ext cx="186055" cy="402590"/>
            </a:xfrm>
            <a:custGeom>
              <a:avLst/>
              <a:gdLst/>
              <a:ahLst/>
              <a:cxnLst/>
              <a:rect l="l" t="t" r="r" b="b"/>
              <a:pathLst>
                <a:path w="186054" h="402589">
                  <a:moveTo>
                    <a:pt x="139318" y="0"/>
                  </a:moveTo>
                  <a:lnTo>
                    <a:pt x="139318" y="309117"/>
                  </a:lnTo>
                  <a:lnTo>
                    <a:pt x="185800" y="309117"/>
                  </a:lnTo>
                  <a:lnTo>
                    <a:pt x="92836" y="402081"/>
                  </a:lnTo>
                  <a:lnTo>
                    <a:pt x="0" y="309117"/>
                  </a:lnTo>
                  <a:lnTo>
                    <a:pt x="46481" y="309117"/>
                  </a:lnTo>
                  <a:lnTo>
                    <a:pt x="46481" y="0"/>
                  </a:lnTo>
                  <a:lnTo>
                    <a:pt x="139318" y="0"/>
                  </a:lnTo>
                  <a:close/>
                </a:path>
              </a:pathLst>
            </a:custGeom>
            <a:ln w="12191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21252" y="4146803"/>
            <a:ext cx="2927985" cy="830580"/>
          </a:xfrm>
          <a:prstGeom prst="rect">
            <a:avLst/>
          </a:prstGeom>
          <a:ln w="9144">
            <a:solidFill>
              <a:srgbClr val="5496D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075" marR="194945">
              <a:lnSpc>
                <a:spcPct val="100000"/>
              </a:lnSpc>
              <a:spcBef>
                <a:spcPts val="175"/>
              </a:spcBef>
            </a:pPr>
            <a:r>
              <a:rPr sz="1600" spc="-10" dirty="0">
                <a:latin typeface="Calibri"/>
                <a:cs typeface="Calibri"/>
              </a:rPr>
              <a:t>Cualquier </a:t>
            </a:r>
            <a:r>
              <a:rPr sz="1600" spc="-25" dirty="0">
                <a:latin typeface="Calibri"/>
                <a:cs typeface="Calibri"/>
              </a:rPr>
              <a:t>característica </a:t>
            </a:r>
            <a:r>
              <a:rPr sz="1600" spc="-15" dirty="0">
                <a:latin typeface="Calibri"/>
                <a:cs typeface="Calibri"/>
              </a:rPr>
              <a:t>del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trabajo </a:t>
            </a:r>
            <a:r>
              <a:rPr sz="1600" spc="-15" dirty="0">
                <a:latin typeface="Calibri"/>
                <a:cs typeface="Calibri"/>
              </a:rPr>
              <a:t>que puede </a:t>
            </a:r>
            <a:r>
              <a:rPr sz="1600" spc="-10" dirty="0">
                <a:latin typeface="Calibri"/>
                <a:cs typeface="Calibri"/>
              </a:rPr>
              <a:t>influir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15" dirty="0">
                <a:latin typeface="Calibri"/>
                <a:cs typeface="Calibri"/>
              </a:rPr>
              <a:t>que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aparezcan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riesgos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4979" y="4145279"/>
            <a:ext cx="1819910" cy="585470"/>
          </a:xfrm>
          <a:prstGeom prst="rect">
            <a:avLst/>
          </a:prstGeom>
          <a:ln w="9144">
            <a:solidFill>
              <a:srgbClr val="5496D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70230" marR="116205" indent="-474345">
              <a:lnSpc>
                <a:spcPct val="100000"/>
              </a:lnSpc>
              <a:spcBef>
                <a:spcPts val="175"/>
              </a:spcBef>
            </a:pPr>
            <a:r>
              <a:rPr sz="1600" spc="-50" dirty="0">
                <a:latin typeface="Calibri"/>
                <a:cs typeface="Calibri"/>
              </a:rPr>
              <a:t>P</a:t>
            </a:r>
            <a:r>
              <a:rPr sz="1600" spc="-20" dirty="0">
                <a:latin typeface="Calibri"/>
                <a:cs typeface="Calibri"/>
              </a:rPr>
              <a:t>os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b</a:t>
            </a:r>
            <a:r>
              <a:rPr sz="1600" spc="-15" dirty="0">
                <a:latin typeface="Calibri"/>
                <a:cs typeface="Calibri"/>
              </a:rPr>
              <a:t>ili</a:t>
            </a:r>
            <a:r>
              <a:rPr sz="1600" spc="-20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</a:t>
            </a:r>
            <a:r>
              <a:rPr sz="160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ir  un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daño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8284" y="2747772"/>
            <a:ext cx="1653539" cy="802005"/>
          </a:xfrm>
          <a:prstGeom prst="rect">
            <a:avLst/>
          </a:prstGeom>
          <a:solidFill>
            <a:srgbClr val="C7C7C7"/>
          </a:solidFill>
          <a:ln w="12192">
            <a:solidFill>
              <a:srgbClr val="7A7A7A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85140" marR="220979" indent="-273050">
              <a:lnSpc>
                <a:spcPct val="100000"/>
              </a:lnSpc>
              <a:spcBef>
                <a:spcPts val="770"/>
              </a:spcBef>
            </a:pPr>
            <a:r>
              <a:rPr sz="1800" b="1" spc="-5" dirty="0">
                <a:latin typeface="Calibri"/>
                <a:cs typeface="Calibri"/>
              </a:rPr>
              <a:t>Cond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ó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  </a:t>
            </a:r>
            <a:r>
              <a:rPr sz="1800" b="1" spc="-20" dirty="0">
                <a:latin typeface="Calibri"/>
                <a:cs typeface="Calibri"/>
              </a:rPr>
              <a:t>trabajo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4304" y="5038725"/>
            <a:ext cx="35344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Lo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ala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ones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equ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pos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oduc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Agentes </a:t>
            </a:r>
            <a:r>
              <a:rPr sz="1600" spc="-15" dirty="0">
                <a:latin typeface="Calibri"/>
                <a:cs typeface="Calibri"/>
              </a:rPr>
              <a:t>físicos,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químicos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 </a:t>
            </a:r>
            <a:r>
              <a:rPr sz="1600" spc="-15" dirty="0">
                <a:latin typeface="Calibri"/>
                <a:cs typeface="Calibri"/>
              </a:rPr>
              <a:t>biológicos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Procedimientos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Otras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como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organización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trabajo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2380" y="2502407"/>
            <a:ext cx="2711450" cy="646430"/>
          </a:xfrm>
          <a:prstGeom prst="rect">
            <a:avLst/>
          </a:prstGeom>
          <a:solidFill>
            <a:srgbClr val="D4DCE3"/>
          </a:solidFill>
          <a:ln w="9144">
            <a:solidFill>
              <a:srgbClr val="5496D2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30"/>
              </a:spcBef>
            </a:pP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enc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ó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r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s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laborales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823959" y="3256788"/>
            <a:ext cx="228600" cy="516255"/>
            <a:chOff x="8823959" y="3256788"/>
            <a:chExt cx="228600" cy="516255"/>
          </a:xfrm>
        </p:grpSpPr>
        <p:sp>
          <p:nvSpPr>
            <p:cNvPr id="27" name="object 27"/>
            <p:cNvSpPr/>
            <p:nvPr/>
          </p:nvSpPr>
          <p:spPr>
            <a:xfrm>
              <a:off x="8830055" y="3262884"/>
              <a:ext cx="216535" cy="504190"/>
            </a:xfrm>
            <a:custGeom>
              <a:avLst/>
              <a:gdLst/>
              <a:ahLst/>
              <a:cxnLst/>
              <a:rect l="l" t="t" r="r" b="b"/>
              <a:pathLst>
                <a:path w="216534" h="504189">
                  <a:moveTo>
                    <a:pt x="162178" y="0"/>
                  </a:moveTo>
                  <a:lnTo>
                    <a:pt x="54101" y="0"/>
                  </a:lnTo>
                  <a:lnTo>
                    <a:pt x="54101" y="395985"/>
                  </a:lnTo>
                  <a:lnTo>
                    <a:pt x="0" y="395985"/>
                  </a:lnTo>
                  <a:lnTo>
                    <a:pt x="108076" y="504063"/>
                  </a:lnTo>
                  <a:lnTo>
                    <a:pt x="216280" y="395985"/>
                  </a:lnTo>
                  <a:lnTo>
                    <a:pt x="162178" y="395985"/>
                  </a:lnTo>
                  <a:lnTo>
                    <a:pt x="162178" y="0"/>
                  </a:lnTo>
                  <a:close/>
                </a:path>
              </a:pathLst>
            </a:custGeom>
            <a:solidFill>
              <a:srgbClr val="BBD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30055" y="3262884"/>
              <a:ext cx="216535" cy="504190"/>
            </a:xfrm>
            <a:custGeom>
              <a:avLst/>
              <a:gdLst/>
              <a:ahLst/>
              <a:cxnLst/>
              <a:rect l="l" t="t" r="r" b="b"/>
              <a:pathLst>
                <a:path w="216534" h="504189">
                  <a:moveTo>
                    <a:pt x="162178" y="0"/>
                  </a:moveTo>
                  <a:lnTo>
                    <a:pt x="162178" y="395985"/>
                  </a:lnTo>
                  <a:lnTo>
                    <a:pt x="216280" y="395985"/>
                  </a:lnTo>
                  <a:lnTo>
                    <a:pt x="108076" y="504063"/>
                  </a:lnTo>
                  <a:lnTo>
                    <a:pt x="0" y="395985"/>
                  </a:lnTo>
                  <a:lnTo>
                    <a:pt x="54101" y="395985"/>
                  </a:lnTo>
                  <a:lnTo>
                    <a:pt x="54101" y="0"/>
                  </a:lnTo>
                  <a:lnTo>
                    <a:pt x="162178" y="0"/>
                  </a:lnTo>
                  <a:close/>
                </a:path>
              </a:pathLst>
            </a:custGeom>
            <a:ln w="12192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738871" y="3777996"/>
            <a:ext cx="2738755" cy="1199515"/>
          </a:xfrm>
          <a:prstGeom prst="rect">
            <a:avLst/>
          </a:prstGeom>
          <a:ln w="9144">
            <a:solidFill>
              <a:srgbClr val="5496D2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2075" marR="17526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latin typeface="Calibri"/>
                <a:cs typeface="Calibri"/>
              </a:rPr>
              <a:t>Conjunto de medidas </a:t>
            </a:r>
            <a:r>
              <a:rPr sz="1800" spc="-20" dirty="0">
                <a:latin typeface="Calibri"/>
                <a:cs typeface="Calibri"/>
              </a:rPr>
              <a:t>para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evitar </a:t>
            </a:r>
            <a:r>
              <a:rPr sz="1800" dirty="0">
                <a:latin typeface="Calibri"/>
                <a:cs typeface="Calibri"/>
              </a:rPr>
              <a:t>o disminuir </a:t>
            </a:r>
            <a:r>
              <a:rPr sz="1800" spc="-5" dirty="0">
                <a:latin typeface="Calibri"/>
                <a:cs typeface="Calibri"/>
              </a:rPr>
              <a:t>los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riesgos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laborales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mejorar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condiciones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20" dirty="0">
                <a:latin typeface="Calibri"/>
                <a:cs typeface="Calibri"/>
              </a:rPr>
              <a:t>trabajo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1283" y="969263"/>
            <a:ext cx="4135120" cy="370840"/>
          </a:xfrm>
          <a:prstGeom prst="rect">
            <a:avLst/>
          </a:prstGeom>
          <a:solidFill>
            <a:srgbClr val="D4DCE3"/>
          </a:solidFill>
          <a:ln w="9144">
            <a:solidFill>
              <a:srgbClr val="5496D2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"/>
              </a:spcBef>
            </a:pPr>
            <a:r>
              <a:rPr sz="1800" b="1" spc="-60" dirty="0">
                <a:latin typeface="Calibri"/>
                <a:cs typeface="Calibri"/>
              </a:rPr>
              <a:t>F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20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s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222" y="0"/>
            <a:ext cx="575754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0" dirty="0">
                <a:solidFill>
                  <a:srgbClr val="000000"/>
                </a:solidFill>
                <a:latin typeface="Calibri Light"/>
                <a:cs typeface="Calibri Light"/>
              </a:rPr>
              <a:t>2.</a:t>
            </a:r>
            <a:r>
              <a:rPr sz="4100" spc="-1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spc="-45" dirty="0">
                <a:solidFill>
                  <a:srgbClr val="000000"/>
                </a:solidFill>
                <a:latin typeface="Calibri Light"/>
                <a:cs typeface="Calibri Light"/>
              </a:rPr>
              <a:t>Factores</a:t>
            </a:r>
            <a:r>
              <a:rPr sz="4100" spc="-1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spc="-5" dirty="0">
                <a:solidFill>
                  <a:srgbClr val="000000"/>
                </a:solidFill>
                <a:latin typeface="Calibri Light"/>
                <a:cs typeface="Calibri Light"/>
              </a:rPr>
              <a:t>de</a:t>
            </a:r>
            <a:r>
              <a:rPr sz="4100" spc="-1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spc="-25" dirty="0">
                <a:solidFill>
                  <a:srgbClr val="000000"/>
                </a:solidFill>
                <a:latin typeface="Calibri Light"/>
                <a:cs typeface="Calibri Light"/>
              </a:rPr>
              <a:t>riesgo</a:t>
            </a:r>
            <a:r>
              <a:rPr sz="4100" spc="-1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100" spc="-35" dirty="0">
                <a:solidFill>
                  <a:srgbClr val="000000"/>
                </a:solidFill>
                <a:latin typeface="Calibri Light"/>
                <a:cs typeface="Calibri Light"/>
              </a:rPr>
              <a:t>laboral</a:t>
            </a:r>
            <a:endParaRPr sz="41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760" y="1557527"/>
            <a:ext cx="1390015" cy="800100"/>
          </a:xfrm>
          <a:prstGeom prst="rect">
            <a:avLst/>
          </a:prstGeom>
          <a:solidFill>
            <a:srgbClr val="C7C7C7"/>
          </a:solidFill>
          <a:ln w="12192">
            <a:solidFill>
              <a:srgbClr val="7A7A7A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2710" marR="92710" indent="38100">
              <a:lnSpc>
                <a:spcPct val="100000"/>
              </a:lnSpc>
              <a:spcBef>
                <a:spcPts val="750"/>
              </a:spcBef>
            </a:pPr>
            <a:r>
              <a:rPr sz="1800" spc="-15" dirty="0">
                <a:latin typeface="Calibri"/>
                <a:cs typeface="Calibri"/>
              </a:rPr>
              <a:t>Condiciones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seguridad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903" y="1650492"/>
            <a:ext cx="508634" cy="198120"/>
            <a:chOff x="3422903" y="1650492"/>
            <a:chExt cx="508634" cy="198120"/>
          </a:xfrm>
        </p:grpSpPr>
        <p:sp>
          <p:nvSpPr>
            <p:cNvPr id="6" name="object 6"/>
            <p:cNvSpPr/>
            <p:nvPr/>
          </p:nvSpPr>
          <p:spPr>
            <a:xfrm>
              <a:off x="3428999" y="1656588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5">
                  <a:moveTo>
                    <a:pt x="403605" y="0"/>
                  </a:moveTo>
                  <a:lnTo>
                    <a:pt x="403605" y="46482"/>
                  </a:lnTo>
                  <a:lnTo>
                    <a:pt x="0" y="46482"/>
                  </a:lnTo>
                  <a:lnTo>
                    <a:pt x="0" y="139319"/>
                  </a:lnTo>
                  <a:lnTo>
                    <a:pt x="403605" y="139319"/>
                  </a:lnTo>
                  <a:lnTo>
                    <a:pt x="403605" y="185800"/>
                  </a:lnTo>
                  <a:lnTo>
                    <a:pt x="496442" y="92837"/>
                  </a:lnTo>
                  <a:lnTo>
                    <a:pt x="40360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8999" y="1656588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5">
                  <a:moveTo>
                    <a:pt x="0" y="46482"/>
                  </a:moveTo>
                  <a:lnTo>
                    <a:pt x="403605" y="46482"/>
                  </a:lnTo>
                  <a:lnTo>
                    <a:pt x="403605" y="0"/>
                  </a:lnTo>
                  <a:lnTo>
                    <a:pt x="496442" y="92837"/>
                  </a:lnTo>
                  <a:lnTo>
                    <a:pt x="403605" y="185800"/>
                  </a:lnTo>
                  <a:lnTo>
                    <a:pt x="403605" y="139319"/>
                  </a:lnTo>
                  <a:lnTo>
                    <a:pt x="0" y="139319"/>
                  </a:lnTo>
                  <a:lnTo>
                    <a:pt x="0" y="46482"/>
                  </a:lnTo>
                  <a:close/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22903" y="2034539"/>
            <a:ext cx="508634" cy="198120"/>
            <a:chOff x="3422903" y="2034539"/>
            <a:chExt cx="508634" cy="198120"/>
          </a:xfrm>
        </p:grpSpPr>
        <p:sp>
          <p:nvSpPr>
            <p:cNvPr id="9" name="object 9"/>
            <p:cNvSpPr/>
            <p:nvPr/>
          </p:nvSpPr>
          <p:spPr>
            <a:xfrm>
              <a:off x="3428999" y="2040635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5">
                  <a:moveTo>
                    <a:pt x="403605" y="0"/>
                  </a:moveTo>
                  <a:lnTo>
                    <a:pt x="403605" y="46481"/>
                  </a:lnTo>
                  <a:lnTo>
                    <a:pt x="0" y="46481"/>
                  </a:lnTo>
                  <a:lnTo>
                    <a:pt x="0" y="139318"/>
                  </a:lnTo>
                  <a:lnTo>
                    <a:pt x="403605" y="139318"/>
                  </a:lnTo>
                  <a:lnTo>
                    <a:pt x="403605" y="185800"/>
                  </a:lnTo>
                  <a:lnTo>
                    <a:pt x="496442" y="92837"/>
                  </a:lnTo>
                  <a:lnTo>
                    <a:pt x="40360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8999" y="2040635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5">
                  <a:moveTo>
                    <a:pt x="0" y="46481"/>
                  </a:moveTo>
                  <a:lnTo>
                    <a:pt x="403605" y="46481"/>
                  </a:lnTo>
                  <a:lnTo>
                    <a:pt x="403605" y="0"/>
                  </a:lnTo>
                  <a:lnTo>
                    <a:pt x="496442" y="92837"/>
                  </a:lnTo>
                  <a:lnTo>
                    <a:pt x="403605" y="185800"/>
                  </a:lnTo>
                  <a:lnTo>
                    <a:pt x="403605" y="139318"/>
                  </a:lnTo>
                  <a:lnTo>
                    <a:pt x="0" y="139318"/>
                  </a:lnTo>
                  <a:lnTo>
                    <a:pt x="0" y="46481"/>
                  </a:lnTo>
                  <a:close/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67555" y="2699004"/>
            <a:ext cx="508000" cy="198120"/>
            <a:chOff x="4067555" y="2699004"/>
            <a:chExt cx="508000" cy="198120"/>
          </a:xfrm>
        </p:grpSpPr>
        <p:sp>
          <p:nvSpPr>
            <p:cNvPr id="12" name="object 12"/>
            <p:cNvSpPr/>
            <p:nvPr/>
          </p:nvSpPr>
          <p:spPr>
            <a:xfrm>
              <a:off x="4073651" y="2705100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402336" y="0"/>
                  </a:moveTo>
                  <a:lnTo>
                    <a:pt x="402336" y="46482"/>
                  </a:lnTo>
                  <a:lnTo>
                    <a:pt x="0" y="46482"/>
                  </a:lnTo>
                  <a:lnTo>
                    <a:pt x="0" y="139319"/>
                  </a:lnTo>
                  <a:lnTo>
                    <a:pt x="402336" y="139319"/>
                  </a:lnTo>
                  <a:lnTo>
                    <a:pt x="402336" y="185800"/>
                  </a:lnTo>
                  <a:lnTo>
                    <a:pt x="495300" y="9283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3651" y="2705100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5">
                  <a:moveTo>
                    <a:pt x="0" y="46482"/>
                  </a:moveTo>
                  <a:lnTo>
                    <a:pt x="402336" y="46482"/>
                  </a:lnTo>
                  <a:lnTo>
                    <a:pt x="402336" y="0"/>
                  </a:lnTo>
                  <a:lnTo>
                    <a:pt x="495300" y="92837"/>
                  </a:lnTo>
                  <a:lnTo>
                    <a:pt x="402336" y="185800"/>
                  </a:lnTo>
                  <a:lnTo>
                    <a:pt x="402336" y="139319"/>
                  </a:lnTo>
                  <a:lnTo>
                    <a:pt x="0" y="139319"/>
                  </a:lnTo>
                  <a:lnTo>
                    <a:pt x="0" y="46482"/>
                  </a:lnTo>
                  <a:close/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53840" y="3101339"/>
            <a:ext cx="508634" cy="199390"/>
            <a:chOff x="4053840" y="3101339"/>
            <a:chExt cx="508634" cy="199390"/>
          </a:xfrm>
        </p:grpSpPr>
        <p:sp>
          <p:nvSpPr>
            <p:cNvPr id="15" name="object 15"/>
            <p:cNvSpPr/>
            <p:nvPr/>
          </p:nvSpPr>
          <p:spPr>
            <a:xfrm>
              <a:off x="4059936" y="3107435"/>
              <a:ext cx="496570" cy="187325"/>
            </a:xfrm>
            <a:custGeom>
              <a:avLst/>
              <a:gdLst/>
              <a:ahLst/>
              <a:cxnLst/>
              <a:rect l="l" t="t" r="r" b="b"/>
              <a:pathLst>
                <a:path w="496570" h="187325">
                  <a:moveTo>
                    <a:pt x="402843" y="0"/>
                  </a:moveTo>
                  <a:lnTo>
                    <a:pt x="402843" y="46736"/>
                  </a:lnTo>
                  <a:lnTo>
                    <a:pt x="0" y="46736"/>
                  </a:lnTo>
                  <a:lnTo>
                    <a:pt x="0" y="140208"/>
                  </a:lnTo>
                  <a:lnTo>
                    <a:pt x="402843" y="140208"/>
                  </a:lnTo>
                  <a:lnTo>
                    <a:pt x="402843" y="186943"/>
                  </a:lnTo>
                  <a:lnTo>
                    <a:pt x="496442" y="93472"/>
                  </a:lnTo>
                  <a:lnTo>
                    <a:pt x="402843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9936" y="3107435"/>
              <a:ext cx="496570" cy="187325"/>
            </a:xfrm>
            <a:custGeom>
              <a:avLst/>
              <a:gdLst/>
              <a:ahLst/>
              <a:cxnLst/>
              <a:rect l="l" t="t" r="r" b="b"/>
              <a:pathLst>
                <a:path w="496570" h="187325">
                  <a:moveTo>
                    <a:pt x="0" y="46736"/>
                  </a:moveTo>
                  <a:lnTo>
                    <a:pt x="402843" y="46736"/>
                  </a:lnTo>
                  <a:lnTo>
                    <a:pt x="402843" y="0"/>
                  </a:lnTo>
                  <a:lnTo>
                    <a:pt x="496442" y="93472"/>
                  </a:lnTo>
                  <a:lnTo>
                    <a:pt x="402843" y="186943"/>
                  </a:lnTo>
                  <a:lnTo>
                    <a:pt x="402843" y="140208"/>
                  </a:lnTo>
                  <a:lnTo>
                    <a:pt x="0" y="140208"/>
                  </a:lnTo>
                  <a:lnTo>
                    <a:pt x="0" y="46736"/>
                  </a:lnTo>
                  <a:close/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053840" y="3547872"/>
            <a:ext cx="508634" cy="198120"/>
            <a:chOff x="4053840" y="3547872"/>
            <a:chExt cx="508634" cy="198120"/>
          </a:xfrm>
        </p:grpSpPr>
        <p:sp>
          <p:nvSpPr>
            <p:cNvPr id="18" name="object 18"/>
            <p:cNvSpPr/>
            <p:nvPr/>
          </p:nvSpPr>
          <p:spPr>
            <a:xfrm>
              <a:off x="4059936" y="3553968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4">
                  <a:moveTo>
                    <a:pt x="403605" y="0"/>
                  </a:moveTo>
                  <a:lnTo>
                    <a:pt x="403605" y="46482"/>
                  </a:lnTo>
                  <a:lnTo>
                    <a:pt x="0" y="46482"/>
                  </a:lnTo>
                  <a:lnTo>
                    <a:pt x="0" y="139319"/>
                  </a:lnTo>
                  <a:lnTo>
                    <a:pt x="403605" y="139319"/>
                  </a:lnTo>
                  <a:lnTo>
                    <a:pt x="403605" y="185801"/>
                  </a:lnTo>
                  <a:lnTo>
                    <a:pt x="496442" y="92837"/>
                  </a:lnTo>
                  <a:lnTo>
                    <a:pt x="40360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9936" y="3553968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4">
                  <a:moveTo>
                    <a:pt x="0" y="46482"/>
                  </a:moveTo>
                  <a:lnTo>
                    <a:pt x="403605" y="46482"/>
                  </a:lnTo>
                  <a:lnTo>
                    <a:pt x="403605" y="0"/>
                  </a:lnTo>
                  <a:lnTo>
                    <a:pt x="496442" y="92837"/>
                  </a:lnTo>
                  <a:lnTo>
                    <a:pt x="403605" y="185801"/>
                  </a:lnTo>
                  <a:lnTo>
                    <a:pt x="403605" y="139319"/>
                  </a:lnTo>
                  <a:lnTo>
                    <a:pt x="0" y="139319"/>
                  </a:lnTo>
                  <a:lnTo>
                    <a:pt x="0" y="46482"/>
                  </a:lnTo>
                  <a:close/>
                </a:path>
              </a:pathLst>
            </a:custGeom>
            <a:ln w="12190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656076" y="4110228"/>
            <a:ext cx="508634" cy="198120"/>
            <a:chOff x="3656076" y="4110228"/>
            <a:chExt cx="508634" cy="198120"/>
          </a:xfrm>
        </p:grpSpPr>
        <p:sp>
          <p:nvSpPr>
            <p:cNvPr id="21" name="object 21"/>
            <p:cNvSpPr/>
            <p:nvPr/>
          </p:nvSpPr>
          <p:spPr>
            <a:xfrm>
              <a:off x="3662172" y="4116324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4">
                  <a:moveTo>
                    <a:pt x="403605" y="0"/>
                  </a:moveTo>
                  <a:lnTo>
                    <a:pt x="403605" y="46481"/>
                  </a:lnTo>
                  <a:lnTo>
                    <a:pt x="0" y="46481"/>
                  </a:lnTo>
                  <a:lnTo>
                    <a:pt x="0" y="139319"/>
                  </a:lnTo>
                  <a:lnTo>
                    <a:pt x="403605" y="139319"/>
                  </a:lnTo>
                  <a:lnTo>
                    <a:pt x="403605" y="185800"/>
                  </a:lnTo>
                  <a:lnTo>
                    <a:pt x="496442" y="92837"/>
                  </a:lnTo>
                  <a:lnTo>
                    <a:pt x="40360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62172" y="4116324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4">
                  <a:moveTo>
                    <a:pt x="0" y="46481"/>
                  </a:moveTo>
                  <a:lnTo>
                    <a:pt x="403605" y="46481"/>
                  </a:lnTo>
                  <a:lnTo>
                    <a:pt x="403605" y="0"/>
                  </a:lnTo>
                  <a:lnTo>
                    <a:pt x="496442" y="92837"/>
                  </a:lnTo>
                  <a:lnTo>
                    <a:pt x="403605" y="185800"/>
                  </a:lnTo>
                  <a:lnTo>
                    <a:pt x="403605" y="139319"/>
                  </a:lnTo>
                  <a:lnTo>
                    <a:pt x="0" y="139319"/>
                  </a:lnTo>
                  <a:lnTo>
                    <a:pt x="0" y="46481"/>
                  </a:lnTo>
                  <a:close/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570732" y="5241035"/>
            <a:ext cx="508634" cy="198120"/>
            <a:chOff x="3570732" y="5241035"/>
            <a:chExt cx="508634" cy="198120"/>
          </a:xfrm>
        </p:grpSpPr>
        <p:sp>
          <p:nvSpPr>
            <p:cNvPr id="24" name="object 24"/>
            <p:cNvSpPr/>
            <p:nvPr/>
          </p:nvSpPr>
          <p:spPr>
            <a:xfrm>
              <a:off x="3576828" y="5247131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4">
                  <a:moveTo>
                    <a:pt x="403606" y="0"/>
                  </a:moveTo>
                  <a:lnTo>
                    <a:pt x="403606" y="46482"/>
                  </a:lnTo>
                  <a:lnTo>
                    <a:pt x="0" y="46482"/>
                  </a:lnTo>
                  <a:lnTo>
                    <a:pt x="0" y="139319"/>
                  </a:lnTo>
                  <a:lnTo>
                    <a:pt x="403606" y="139319"/>
                  </a:lnTo>
                  <a:lnTo>
                    <a:pt x="403606" y="185801"/>
                  </a:lnTo>
                  <a:lnTo>
                    <a:pt x="496443" y="92964"/>
                  </a:lnTo>
                  <a:lnTo>
                    <a:pt x="403606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6828" y="5247131"/>
              <a:ext cx="496570" cy="186055"/>
            </a:xfrm>
            <a:custGeom>
              <a:avLst/>
              <a:gdLst/>
              <a:ahLst/>
              <a:cxnLst/>
              <a:rect l="l" t="t" r="r" b="b"/>
              <a:pathLst>
                <a:path w="496570" h="186054">
                  <a:moveTo>
                    <a:pt x="0" y="46482"/>
                  </a:moveTo>
                  <a:lnTo>
                    <a:pt x="403606" y="46482"/>
                  </a:lnTo>
                  <a:lnTo>
                    <a:pt x="403606" y="0"/>
                  </a:lnTo>
                  <a:lnTo>
                    <a:pt x="496443" y="92964"/>
                  </a:lnTo>
                  <a:lnTo>
                    <a:pt x="403606" y="185801"/>
                  </a:lnTo>
                  <a:lnTo>
                    <a:pt x="403606" y="139319"/>
                  </a:lnTo>
                  <a:lnTo>
                    <a:pt x="0" y="139319"/>
                  </a:lnTo>
                  <a:lnTo>
                    <a:pt x="0" y="46482"/>
                  </a:lnTo>
                  <a:close/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4032503" y="1949195"/>
            <a:ext cx="6455410" cy="370205"/>
          </a:xfrm>
          <a:custGeom>
            <a:avLst/>
            <a:gdLst/>
            <a:ahLst/>
            <a:cxnLst/>
            <a:rect l="l" t="t" r="r" b="b"/>
            <a:pathLst>
              <a:path w="6455409" h="370205">
                <a:moveTo>
                  <a:pt x="0" y="369824"/>
                </a:moveTo>
                <a:lnTo>
                  <a:pt x="6455283" y="369824"/>
                </a:lnTo>
                <a:lnTo>
                  <a:pt x="6455283" y="0"/>
                </a:lnTo>
                <a:lnTo>
                  <a:pt x="0" y="0"/>
                </a:lnTo>
                <a:lnTo>
                  <a:pt x="0" y="369824"/>
                </a:lnTo>
                <a:close/>
              </a:path>
            </a:pathLst>
          </a:custGeom>
          <a:ln w="9144">
            <a:solidFill>
              <a:srgbClr val="549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43171" y="1953259"/>
            <a:ext cx="644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Equipos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trabajo: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máquinas,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herramientas,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equipos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transporte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27576" y="5157215"/>
            <a:ext cx="5699760" cy="368935"/>
          </a:xfrm>
          <a:custGeom>
            <a:avLst/>
            <a:gdLst/>
            <a:ahLst/>
            <a:cxnLst/>
            <a:rect l="l" t="t" r="r" b="b"/>
            <a:pathLst>
              <a:path w="5699759" h="368935">
                <a:moveTo>
                  <a:pt x="0" y="368681"/>
                </a:moveTo>
                <a:lnTo>
                  <a:pt x="5699760" y="368681"/>
                </a:lnTo>
                <a:lnTo>
                  <a:pt x="5699760" y="0"/>
                </a:lnTo>
                <a:lnTo>
                  <a:pt x="0" y="0"/>
                </a:lnTo>
                <a:lnTo>
                  <a:pt x="0" y="368681"/>
                </a:lnTo>
                <a:close/>
              </a:path>
            </a:pathLst>
          </a:custGeom>
          <a:ln w="9144">
            <a:solidFill>
              <a:srgbClr val="549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31385" y="5161915"/>
            <a:ext cx="569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Organización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trabajo: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monotonía,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variedad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tareas…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2628" y="4491228"/>
            <a:ext cx="5633085" cy="370840"/>
          </a:xfrm>
          <a:prstGeom prst="rect">
            <a:avLst/>
          </a:prstGeom>
          <a:ln w="9144">
            <a:solidFill>
              <a:srgbClr val="5496D2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5"/>
              </a:spcBef>
            </a:pPr>
            <a:r>
              <a:rPr sz="1800" spc="-25" dirty="0">
                <a:latin typeface="Calibri"/>
                <a:cs typeface="Calibri"/>
              </a:rPr>
              <a:t>Carga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mental: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cantidad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20" dirty="0">
                <a:latin typeface="Calibri"/>
                <a:cs typeface="Calibri"/>
              </a:rPr>
              <a:t>información,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rapidez…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44696" y="1543811"/>
            <a:ext cx="5402580" cy="368935"/>
          </a:xfrm>
          <a:custGeom>
            <a:avLst/>
            <a:gdLst/>
            <a:ahLst/>
            <a:cxnLst/>
            <a:rect l="l" t="t" r="r" b="b"/>
            <a:pathLst>
              <a:path w="5402580" h="368935">
                <a:moveTo>
                  <a:pt x="0" y="368681"/>
                </a:moveTo>
                <a:lnTo>
                  <a:pt x="5402580" y="368681"/>
                </a:lnTo>
                <a:lnTo>
                  <a:pt x="5402580" y="0"/>
                </a:lnTo>
                <a:lnTo>
                  <a:pt x="0" y="0"/>
                </a:lnTo>
                <a:lnTo>
                  <a:pt x="0" y="368681"/>
                </a:lnTo>
                <a:close/>
              </a:path>
            </a:pathLst>
          </a:custGeom>
          <a:ln w="9144">
            <a:solidFill>
              <a:srgbClr val="549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43171" y="1546301"/>
            <a:ext cx="5400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Lugares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trabajo: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espacios,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instalaciones,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escaleras…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2628" y="4061459"/>
            <a:ext cx="3705225" cy="368935"/>
          </a:xfrm>
          <a:prstGeom prst="rect">
            <a:avLst/>
          </a:prstGeom>
          <a:ln w="9144">
            <a:solidFill>
              <a:srgbClr val="5496D2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25"/>
              </a:spcBef>
            </a:pPr>
            <a:r>
              <a:rPr sz="1800" spc="-25" dirty="0">
                <a:latin typeface="Calibri"/>
                <a:cs typeface="Calibri"/>
              </a:rPr>
              <a:t>Carga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física: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esfuerzos</a:t>
            </a:r>
            <a:r>
              <a:rPr sz="1800" spc="-15" dirty="0">
                <a:latin typeface="Calibri"/>
                <a:cs typeface="Calibri"/>
              </a:rPr>
              <a:t> físicos…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69535" y="2613660"/>
            <a:ext cx="5809615" cy="368935"/>
          </a:xfrm>
          <a:custGeom>
            <a:avLst/>
            <a:gdLst/>
            <a:ahLst/>
            <a:cxnLst/>
            <a:rect l="l" t="t" r="r" b="b"/>
            <a:pathLst>
              <a:path w="5809615" h="368935">
                <a:moveTo>
                  <a:pt x="0" y="368681"/>
                </a:moveTo>
                <a:lnTo>
                  <a:pt x="5809361" y="368681"/>
                </a:lnTo>
                <a:lnTo>
                  <a:pt x="5809361" y="0"/>
                </a:lnTo>
                <a:lnTo>
                  <a:pt x="0" y="0"/>
                </a:lnTo>
                <a:lnTo>
                  <a:pt x="0" y="368681"/>
                </a:lnTo>
                <a:close/>
              </a:path>
            </a:pathLst>
          </a:custGeom>
          <a:ln w="9144">
            <a:solidFill>
              <a:srgbClr val="549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77917" y="2616834"/>
            <a:ext cx="580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Agentes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físicos: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ruido,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radiaciones,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iluminación,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vibración…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07308" y="5620511"/>
            <a:ext cx="508000" cy="198120"/>
            <a:chOff x="3607308" y="5620511"/>
            <a:chExt cx="508000" cy="198120"/>
          </a:xfrm>
        </p:grpSpPr>
        <p:sp>
          <p:nvSpPr>
            <p:cNvPr id="37" name="object 37"/>
            <p:cNvSpPr/>
            <p:nvPr/>
          </p:nvSpPr>
          <p:spPr>
            <a:xfrm>
              <a:off x="3613404" y="5626607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6" y="0"/>
                  </a:moveTo>
                  <a:lnTo>
                    <a:pt x="402336" y="46443"/>
                  </a:lnTo>
                  <a:lnTo>
                    <a:pt x="0" y="46443"/>
                  </a:lnTo>
                  <a:lnTo>
                    <a:pt x="0" y="139344"/>
                  </a:lnTo>
                  <a:lnTo>
                    <a:pt x="402336" y="139344"/>
                  </a:lnTo>
                  <a:lnTo>
                    <a:pt x="402336" y="185800"/>
                  </a:lnTo>
                  <a:lnTo>
                    <a:pt x="495300" y="92900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13404" y="5626607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43"/>
                  </a:moveTo>
                  <a:lnTo>
                    <a:pt x="402336" y="46443"/>
                  </a:lnTo>
                  <a:lnTo>
                    <a:pt x="402336" y="0"/>
                  </a:lnTo>
                  <a:lnTo>
                    <a:pt x="495300" y="92900"/>
                  </a:lnTo>
                  <a:lnTo>
                    <a:pt x="402336" y="185800"/>
                  </a:lnTo>
                  <a:lnTo>
                    <a:pt x="402336" y="139344"/>
                  </a:lnTo>
                  <a:lnTo>
                    <a:pt x="0" y="139344"/>
                  </a:lnTo>
                  <a:lnTo>
                    <a:pt x="0" y="46443"/>
                  </a:lnTo>
                  <a:close/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4226052" y="5567171"/>
            <a:ext cx="6269990" cy="368935"/>
          </a:xfrm>
          <a:custGeom>
            <a:avLst/>
            <a:gdLst/>
            <a:ahLst/>
            <a:cxnLst/>
            <a:rect l="l" t="t" r="r" b="b"/>
            <a:pathLst>
              <a:path w="6269990" h="368935">
                <a:moveTo>
                  <a:pt x="0" y="368680"/>
                </a:moveTo>
                <a:lnTo>
                  <a:pt x="6269482" y="368680"/>
                </a:lnTo>
                <a:lnTo>
                  <a:pt x="6269482" y="0"/>
                </a:lnTo>
                <a:lnTo>
                  <a:pt x="0" y="0"/>
                </a:lnTo>
                <a:lnTo>
                  <a:pt x="0" y="368680"/>
                </a:lnTo>
                <a:close/>
              </a:path>
            </a:pathLst>
          </a:custGeom>
          <a:ln w="9144">
            <a:solidFill>
              <a:srgbClr val="549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304791" y="5571845"/>
            <a:ext cx="5801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Características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personales: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perfección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tarea,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motivación…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89760" y="2752344"/>
            <a:ext cx="2021205" cy="802005"/>
          </a:xfrm>
          <a:prstGeom prst="rect">
            <a:avLst/>
          </a:prstGeom>
          <a:solidFill>
            <a:srgbClr val="C7C7C7"/>
          </a:solidFill>
          <a:ln w="12192">
            <a:solidFill>
              <a:srgbClr val="7A7A7A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49225" marR="137795" indent="304800">
              <a:lnSpc>
                <a:spcPct val="100000"/>
              </a:lnSpc>
              <a:spcBef>
                <a:spcPts val="760"/>
              </a:spcBef>
            </a:pPr>
            <a:r>
              <a:rPr sz="1800" spc="-15" dirty="0">
                <a:latin typeface="Calibri"/>
                <a:cs typeface="Calibri"/>
              </a:rPr>
              <a:t>Condiciones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am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14144" y="3968496"/>
            <a:ext cx="1515110" cy="802005"/>
          </a:xfrm>
          <a:prstGeom prst="rect">
            <a:avLst/>
          </a:prstGeom>
          <a:solidFill>
            <a:srgbClr val="C7C7C7"/>
          </a:solidFill>
          <a:ln w="12192">
            <a:solidFill>
              <a:srgbClr val="7A7A7A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63195" marR="172085" indent="30480">
              <a:lnSpc>
                <a:spcPct val="100000"/>
              </a:lnSpc>
              <a:spcBef>
                <a:spcPts val="760"/>
              </a:spcBef>
            </a:pPr>
            <a:r>
              <a:rPr sz="1800" spc="-15" dirty="0">
                <a:latin typeface="Calibri"/>
                <a:cs typeface="Calibri"/>
              </a:rPr>
              <a:t>Condiciones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óm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76627" y="5114544"/>
            <a:ext cx="1390015" cy="802005"/>
          </a:xfrm>
          <a:prstGeom prst="rect">
            <a:avLst/>
          </a:prstGeom>
          <a:solidFill>
            <a:srgbClr val="C7C7C7"/>
          </a:solidFill>
          <a:ln w="12192">
            <a:solidFill>
              <a:srgbClr val="7A7A7A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94615" marR="106680" indent="36195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Calibri"/>
                <a:cs typeface="Calibri"/>
              </a:rPr>
              <a:t>Condiciones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ci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77155" y="3025139"/>
            <a:ext cx="5810885" cy="368935"/>
          </a:xfrm>
          <a:custGeom>
            <a:avLst/>
            <a:gdLst/>
            <a:ahLst/>
            <a:cxnLst/>
            <a:rect l="l" t="t" r="r" b="b"/>
            <a:pathLst>
              <a:path w="5810884" h="368935">
                <a:moveTo>
                  <a:pt x="0" y="368680"/>
                </a:moveTo>
                <a:lnTo>
                  <a:pt x="5810504" y="368680"/>
                </a:lnTo>
                <a:lnTo>
                  <a:pt x="5810504" y="0"/>
                </a:lnTo>
                <a:lnTo>
                  <a:pt x="0" y="0"/>
                </a:lnTo>
                <a:lnTo>
                  <a:pt x="0" y="368680"/>
                </a:lnTo>
                <a:close/>
              </a:path>
            </a:pathLst>
          </a:custGeom>
          <a:ln w="9144">
            <a:solidFill>
              <a:srgbClr val="549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677917" y="3028315"/>
            <a:ext cx="580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Agentes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químicos: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sustancias,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preparados…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84776" y="3462528"/>
            <a:ext cx="5811520" cy="368935"/>
          </a:xfrm>
          <a:prstGeom prst="rect">
            <a:avLst/>
          </a:prstGeom>
          <a:ln w="9144">
            <a:solidFill>
              <a:srgbClr val="5496D2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0"/>
              </a:spcBef>
            </a:pPr>
            <a:r>
              <a:rPr sz="1800" spc="-20" dirty="0">
                <a:latin typeface="Calibri"/>
                <a:cs typeface="Calibri"/>
              </a:rPr>
              <a:t>Agentes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biológicos: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virus,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bacterias,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hongos,</a:t>
            </a:r>
            <a:r>
              <a:rPr sz="1800" spc="-25" dirty="0">
                <a:latin typeface="Calibri"/>
                <a:cs typeface="Calibri"/>
              </a:rPr>
              <a:t> protozoos…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74364" y="4576571"/>
            <a:ext cx="508000" cy="199390"/>
            <a:chOff x="3674364" y="4576571"/>
            <a:chExt cx="508000" cy="199390"/>
          </a:xfrm>
        </p:grpSpPr>
        <p:sp>
          <p:nvSpPr>
            <p:cNvPr id="48" name="object 48"/>
            <p:cNvSpPr/>
            <p:nvPr/>
          </p:nvSpPr>
          <p:spPr>
            <a:xfrm>
              <a:off x="3680460" y="4582667"/>
              <a:ext cx="495300" cy="187325"/>
            </a:xfrm>
            <a:custGeom>
              <a:avLst/>
              <a:gdLst/>
              <a:ahLst/>
              <a:cxnLst/>
              <a:rect l="l" t="t" r="r" b="b"/>
              <a:pathLst>
                <a:path w="495300" h="187325">
                  <a:moveTo>
                    <a:pt x="401574" y="0"/>
                  </a:moveTo>
                  <a:lnTo>
                    <a:pt x="401574" y="46735"/>
                  </a:lnTo>
                  <a:lnTo>
                    <a:pt x="0" y="46735"/>
                  </a:lnTo>
                  <a:lnTo>
                    <a:pt x="0" y="140207"/>
                  </a:lnTo>
                  <a:lnTo>
                    <a:pt x="401574" y="140207"/>
                  </a:lnTo>
                  <a:lnTo>
                    <a:pt x="401574" y="186943"/>
                  </a:lnTo>
                  <a:lnTo>
                    <a:pt x="495300" y="93471"/>
                  </a:lnTo>
                  <a:lnTo>
                    <a:pt x="401574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80460" y="4582667"/>
              <a:ext cx="495300" cy="187325"/>
            </a:xfrm>
            <a:custGeom>
              <a:avLst/>
              <a:gdLst/>
              <a:ahLst/>
              <a:cxnLst/>
              <a:rect l="l" t="t" r="r" b="b"/>
              <a:pathLst>
                <a:path w="495300" h="187325">
                  <a:moveTo>
                    <a:pt x="0" y="46735"/>
                  </a:moveTo>
                  <a:lnTo>
                    <a:pt x="401574" y="46735"/>
                  </a:lnTo>
                  <a:lnTo>
                    <a:pt x="401574" y="0"/>
                  </a:lnTo>
                  <a:lnTo>
                    <a:pt x="495300" y="93471"/>
                  </a:lnTo>
                  <a:lnTo>
                    <a:pt x="401574" y="186943"/>
                  </a:lnTo>
                  <a:lnTo>
                    <a:pt x="401574" y="140207"/>
                  </a:lnTo>
                  <a:lnTo>
                    <a:pt x="0" y="140207"/>
                  </a:lnTo>
                  <a:lnTo>
                    <a:pt x="0" y="46735"/>
                  </a:lnTo>
                  <a:close/>
                </a:path>
              </a:pathLst>
            </a:custGeom>
            <a:ln w="12192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975" y="271580"/>
            <a:ext cx="8016875" cy="129349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4000" spc="-10" dirty="0">
                <a:solidFill>
                  <a:srgbClr val="000000"/>
                </a:solidFill>
                <a:latin typeface="Calibri Light"/>
                <a:cs typeface="Calibri Light"/>
              </a:rPr>
              <a:t>3.</a:t>
            </a:r>
            <a:r>
              <a:rPr sz="4000" spc="-9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spc="-30" dirty="0">
                <a:solidFill>
                  <a:srgbClr val="000000"/>
                </a:solidFill>
                <a:latin typeface="Calibri Light"/>
                <a:cs typeface="Calibri Light"/>
              </a:rPr>
              <a:t>DAÑOS</a:t>
            </a:r>
            <a:r>
              <a:rPr sz="4000" spc="-1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400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spc="-10" dirty="0">
                <a:solidFill>
                  <a:srgbClr val="000000"/>
                </a:solidFill>
                <a:latin typeface="Calibri Light"/>
                <a:cs typeface="Calibri Light"/>
              </a:rPr>
              <a:t>LA</a:t>
            </a:r>
            <a:r>
              <a:rPr sz="4000" spc="-10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spc="-40" dirty="0">
                <a:solidFill>
                  <a:srgbClr val="000000"/>
                </a:solidFill>
                <a:latin typeface="Calibri Light"/>
                <a:cs typeface="Calibri Light"/>
              </a:rPr>
              <a:t>SALUD</a:t>
            </a:r>
            <a:r>
              <a:rPr sz="4000" spc="-1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000000"/>
                </a:solidFill>
                <a:latin typeface="Calibri Light"/>
                <a:cs typeface="Calibri Light"/>
              </a:rPr>
              <a:t>DEL</a:t>
            </a:r>
            <a:r>
              <a:rPr sz="4000" spc="-11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spc="-50" dirty="0">
                <a:solidFill>
                  <a:srgbClr val="000000"/>
                </a:solidFill>
                <a:latin typeface="Calibri Light"/>
                <a:cs typeface="Calibri Light"/>
              </a:rPr>
              <a:t>TRABAJADOR</a:t>
            </a:r>
            <a:endParaRPr sz="4000">
              <a:latin typeface="Calibri Light"/>
              <a:cs typeface="Calibri Light"/>
            </a:endParaRPr>
          </a:p>
          <a:p>
            <a:pPr marL="1091565">
              <a:lnSpc>
                <a:spcPct val="100000"/>
              </a:lnSpc>
              <a:spcBef>
                <a:spcPts val="940"/>
              </a:spcBef>
              <a:tabLst>
                <a:tab pos="3447415" algn="l"/>
                <a:tab pos="5243195" algn="l"/>
              </a:tabLst>
            </a:pPr>
            <a:r>
              <a:rPr sz="1800" b="1" spc="-5" dirty="0">
                <a:solidFill>
                  <a:srgbClr val="4F81BB"/>
                </a:solidFill>
                <a:latin typeface="Calibri"/>
                <a:cs typeface="Calibri"/>
              </a:rPr>
              <a:t>ENFERMEDADES	</a:t>
            </a:r>
            <a:r>
              <a:rPr sz="1800" b="1" spc="-40" dirty="0">
                <a:solidFill>
                  <a:srgbClr val="4F81BB"/>
                </a:solidFill>
                <a:latin typeface="Calibri"/>
                <a:cs typeface="Calibri"/>
              </a:rPr>
              <a:t>PATOLOGÍAS	</a:t>
            </a:r>
            <a:r>
              <a:rPr sz="1800" b="1" spc="-15" dirty="0">
                <a:solidFill>
                  <a:srgbClr val="4F81BB"/>
                </a:solidFill>
                <a:latin typeface="Calibri"/>
                <a:cs typeface="Calibri"/>
              </a:rPr>
              <a:t>LESIONES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8598" y="2122251"/>
            <a:ext cx="2258695" cy="8115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20" dirty="0">
                <a:latin typeface="Calibri"/>
                <a:cs typeface="Calibri"/>
              </a:rPr>
              <a:t>Accidente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trabajo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935"/>
              </a:spcBef>
            </a:pPr>
            <a:r>
              <a:rPr sz="1800" spc="-20" dirty="0">
                <a:latin typeface="Calibri"/>
                <a:cs typeface="Calibri"/>
              </a:rPr>
              <a:t>Enfermedad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profesional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2589" y="2306827"/>
            <a:ext cx="193992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3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Insatisfacción laboral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Fatiga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30895" y="2456688"/>
            <a:ext cx="516255" cy="203835"/>
            <a:chOff x="7930895" y="2456688"/>
            <a:chExt cx="516255" cy="203835"/>
          </a:xfrm>
        </p:grpSpPr>
        <p:sp>
          <p:nvSpPr>
            <p:cNvPr id="6" name="object 6"/>
            <p:cNvSpPr/>
            <p:nvPr/>
          </p:nvSpPr>
          <p:spPr>
            <a:xfrm>
              <a:off x="7936991" y="2462784"/>
              <a:ext cx="504190" cy="191770"/>
            </a:xfrm>
            <a:custGeom>
              <a:avLst/>
              <a:gdLst/>
              <a:ahLst/>
              <a:cxnLst/>
              <a:rect l="l" t="t" r="r" b="b"/>
              <a:pathLst>
                <a:path w="504190" h="191769">
                  <a:moveTo>
                    <a:pt x="408177" y="0"/>
                  </a:moveTo>
                  <a:lnTo>
                    <a:pt x="408177" y="47878"/>
                  </a:lnTo>
                  <a:lnTo>
                    <a:pt x="0" y="47878"/>
                  </a:lnTo>
                  <a:lnTo>
                    <a:pt x="0" y="143763"/>
                  </a:lnTo>
                  <a:lnTo>
                    <a:pt x="408177" y="143763"/>
                  </a:lnTo>
                  <a:lnTo>
                    <a:pt x="408177" y="191642"/>
                  </a:lnTo>
                  <a:lnTo>
                    <a:pt x="504062" y="95885"/>
                  </a:lnTo>
                  <a:lnTo>
                    <a:pt x="40817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6991" y="2462784"/>
              <a:ext cx="504190" cy="191770"/>
            </a:xfrm>
            <a:custGeom>
              <a:avLst/>
              <a:gdLst/>
              <a:ahLst/>
              <a:cxnLst/>
              <a:rect l="l" t="t" r="r" b="b"/>
              <a:pathLst>
                <a:path w="504190" h="191769">
                  <a:moveTo>
                    <a:pt x="0" y="47878"/>
                  </a:moveTo>
                  <a:lnTo>
                    <a:pt x="408177" y="47878"/>
                  </a:lnTo>
                  <a:lnTo>
                    <a:pt x="408177" y="0"/>
                  </a:lnTo>
                  <a:lnTo>
                    <a:pt x="504062" y="95885"/>
                  </a:lnTo>
                  <a:lnTo>
                    <a:pt x="408177" y="191642"/>
                  </a:lnTo>
                  <a:lnTo>
                    <a:pt x="408177" y="143763"/>
                  </a:lnTo>
                  <a:lnTo>
                    <a:pt x="0" y="143763"/>
                  </a:lnTo>
                  <a:lnTo>
                    <a:pt x="0" y="47878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930895" y="2834639"/>
            <a:ext cx="516255" cy="203835"/>
            <a:chOff x="7930895" y="2834639"/>
            <a:chExt cx="516255" cy="203835"/>
          </a:xfrm>
        </p:grpSpPr>
        <p:sp>
          <p:nvSpPr>
            <p:cNvPr id="9" name="object 9"/>
            <p:cNvSpPr/>
            <p:nvPr/>
          </p:nvSpPr>
          <p:spPr>
            <a:xfrm>
              <a:off x="7936991" y="2840735"/>
              <a:ext cx="504190" cy="191770"/>
            </a:xfrm>
            <a:custGeom>
              <a:avLst/>
              <a:gdLst/>
              <a:ahLst/>
              <a:cxnLst/>
              <a:rect l="l" t="t" r="r" b="b"/>
              <a:pathLst>
                <a:path w="504190" h="191769">
                  <a:moveTo>
                    <a:pt x="408177" y="0"/>
                  </a:moveTo>
                  <a:lnTo>
                    <a:pt x="408177" y="47878"/>
                  </a:lnTo>
                  <a:lnTo>
                    <a:pt x="0" y="47878"/>
                  </a:lnTo>
                  <a:lnTo>
                    <a:pt x="0" y="143763"/>
                  </a:lnTo>
                  <a:lnTo>
                    <a:pt x="408177" y="143763"/>
                  </a:lnTo>
                  <a:lnTo>
                    <a:pt x="408177" y="191642"/>
                  </a:lnTo>
                  <a:lnTo>
                    <a:pt x="504062" y="95885"/>
                  </a:lnTo>
                  <a:lnTo>
                    <a:pt x="40817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6991" y="2840735"/>
              <a:ext cx="504190" cy="191770"/>
            </a:xfrm>
            <a:custGeom>
              <a:avLst/>
              <a:gdLst/>
              <a:ahLst/>
              <a:cxnLst/>
              <a:rect l="l" t="t" r="r" b="b"/>
              <a:pathLst>
                <a:path w="504190" h="191769">
                  <a:moveTo>
                    <a:pt x="0" y="47878"/>
                  </a:moveTo>
                  <a:lnTo>
                    <a:pt x="408177" y="47878"/>
                  </a:lnTo>
                  <a:lnTo>
                    <a:pt x="408177" y="0"/>
                  </a:lnTo>
                  <a:lnTo>
                    <a:pt x="504062" y="95885"/>
                  </a:lnTo>
                  <a:lnTo>
                    <a:pt x="408177" y="191642"/>
                  </a:lnTo>
                  <a:lnTo>
                    <a:pt x="408177" y="143763"/>
                  </a:lnTo>
                  <a:lnTo>
                    <a:pt x="0" y="143763"/>
                  </a:lnTo>
                  <a:lnTo>
                    <a:pt x="0" y="47878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0059" y="2253995"/>
            <a:ext cx="1390015" cy="802005"/>
          </a:xfrm>
          <a:prstGeom prst="rect">
            <a:avLst/>
          </a:prstGeom>
          <a:solidFill>
            <a:srgbClr val="C7C7C7"/>
          </a:solidFill>
          <a:ln w="12190">
            <a:solidFill>
              <a:srgbClr val="7A7A7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05"/>
              </a:spcBef>
            </a:pPr>
            <a:r>
              <a:rPr sz="2000" b="1" spc="-25" dirty="0">
                <a:solidFill>
                  <a:srgbClr val="001F5F"/>
                </a:solidFill>
                <a:latin typeface="Calibri"/>
                <a:cs typeface="Calibri"/>
              </a:rPr>
              <a:t>Patologías</a:t>
            </a:r>
            <a:endParaRPr sz="2000">
              <a:latin typeface="Calibri"/>
              <a:cs typeface="Calibri"/>
            </a:endParaRPr>
          </a:p>
          <a:p>
            <a:pPr marL="124460">
              <a:lnSpc>
                <a:spcPct val="100000"/>
              </a:lnSpc>
            </a:pP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específicas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6979" y="2337816"/>
            <a:ext cx="1576070" cy="802005"/>
          </a:xfrm>
          <a:prstGeom prst="rect">
            <a:avLst/>
          </a:prstGeom>
          <a:solidFill>
            <a:srgbClr val="C7C7C7"/>
          </a:solidFill>
          <a:ln w="12192">
            <a:solidFill>
              <a:srgbClr val="7A7A7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19380" marR="111125" indent="126364">
              <a:lnSpc>
                <a:spcPct val="100000"/>
              </a:lnSpc>
              <a:spcBef>
                <a:spcPts val="509"/>
              </a:spcBef>
            </a:pPr>
            <a:r>
              <a:rPr sz="2000" b="1" spc="-25" dirty="0">
                <a:solidFill>
                  <a:srgbClr val="001F5F"/>
                </a:solidFill>
                <a:latin typeface="Calibri"/>
                <a:cs typeface="Calibri"/>
              </a:rPr>
              <a:t>Patologías 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inespecíf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53767" y="2368295"/>
            <a:ext cx="516255" cy="203835"/>
            <a:chOff x="1953767" y="2368295"/>
            <a:chExt cx="516255" cy="203835"/>
          </a:xfrm>
        </p:grpSpPr>
        <p:sp>
          <p:nvSpPr>
            <p:cNvPr id="14" name="object 14"/>
            <p:cNvSpPr/>
            <p:nvPr/>
          </p:nvSpPr>
          <p:spPr>
            <a:xfrm>
              <a:off x="1959863" y="2374391"/>
              <a:ext cx="504190" cy="191770"/>
            </a:xfrm>
            <a:custGeom>
              <a:avLst/>
              <a:gdLst/>
              <a:ahLst/>
              <a:cxnLst/>
              <a:rect l="l" t="t" r="r" b="b"/>
              <a:pathLst>
                <a:path w="504189" h="191769">
                  <a:moveTo>
                    <a:pt x="408178" y="0"/>
                  </a:moveTo>
                  <a:lnTo>
                    <a:pt x="408178" y="47879"/>
                  </a:lnTo>
                  <a:lnTo>
                    <a:pt x="0" y="47879"/>
                  </a:lnTo>
                  <a:lnTo>
                    <a:pt x="0" y="143763"/>
                  </a:lnTo>
                  <a:lnTo>
                    <a:pt x="408178" y="143763"/>
                  </a:lnTo>
                  <a:lnTo>
                    <a:pt x="408178" y="191643"/>
                  </a:lnTo>
                  <a:lnTo>
                    <a:pt x="504063" y="95758"/>
                  </a:lnTo>
                  <a:lnTo>
                    <a:pt x="40817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9863" y="2374391"/>
              <a:ext cx="504190" cy="191770"/>
            </a:xfrm>
            <a:custGeom>
              <a:avLst/>
              <a:gdLst/>
              <a:ahLst/>
              <a:cxnLst/>
              <a:rect l="l" t="t" r="r" b="b"/>
              <a:pathLst>
                <a:path w="504189" h="191769">
                  <a:moveTo>
                    <a:pt x="0" y="47879"/>
                  </a:moveTo>
                  <a:lnTo>
                    <a:pt x="408178" y="47879"/>
                  </a:lnTo>
                  <a:lnTo>
                    <a:pt x="408178" y="0"/>
                  </a:lnTo>
                  <a:lnTo>
                    <a:pt x="504063" y="95758"/>
                  </a:lnTo>
                  <a:lnTo>
                    <a:pt x="408178" y="191643"/>
                  </a:lnTo>
                  <a:lnTo>
                    <a:pt x="408178" y="143763"/>
                  </a:lnTo>
                  <a:lnTo>
                    <a:pt x="0" y="143763"/>
                  </a:lnTo>
                  <a:lnTo>
                    <a:pt x="0" y="47879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953767" y="2755392"/>
            <a:ext cx="516255" cy="203835"/>
            <a:chOff x="1953767" y="2755392"/>
            <a:chExt cx="516255" cy="203835"/>
          </a:xfrm>
        </p:grpSpPr>
        <p:sp>
          <p:nvSpPr>
            <p:cNvPr id="17" name="object 17"/>
            <p:cNvSpPr/>
            <p:nvPr/>
          </p:nvSpPr>
          <p:spPr>
            <a:xfrm>
              <a:off x="1959863" y="2761488"/>
              <a:ext cx="504190" cy="191770"/>
            </a:xfrm>
            <a:custGeom>
              <a:avLst/>
              <a:gdLst/>
              <a:ahLst/>
              <a:cxnLst/>
              <a:rect l="l" t="t" r="r" b="b"/>
              <a:pathLst>
                <a:path w="504189" h="191769">
                  <a:moveTo>
                    <a:pt x="408178" y="0"/>
                  </a:moveTo>
                  <a:lnTo>
                    <a:pt x="408178" y="47878"/>
                  </a:lnTo>
                  <a:lnTo>
                    <a:pt x="0" y="47878"/>
                  </a:lnTo>
                  <a:lnTo>
                    <a:pt x="0" y="143763"/>
                  </a:lnTo>
                  <a:lnTo>
                    <a:pt x="408178" y="143763"/>
                  </a:lnTo>
                  <a:lnTo>
                    <a:pt x="408178" y="191642"/>
                  </a:lnTo>
                  <a:lnTo>
                    <a:pt x="504063" y="95885"/>
                  </a:lnTo>
                  <a:lnTo>
                    <a:pt x="40817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59863" y="2761488"/>
              <a:ext cx="504190" cy="191770"/>
            </a:xfrm>
            <a:custGeom>
              <a:avLst/>
              <a:gdLst/>
              <a:ahLst/>
              <a:cxnLst/>
              <a:rect l="l" t="t" r="r" b="b"/>
              <a:pathLst>
                <a:path w="504189" h="191769">
                  <a:moveTo>
                    <a:pt x="0" y="47878"/>
                  </a:moveTo>
                  <a:lnTo>
                    <a:pt x="408178" y="47878"/>
                  </a:lnTo>
                  <a:lnTo>
                    <a:pt x="408178" y="0"/>
                  </a:lnTo>
                  <a:lnTo>
                    <a:pt x="504063" y="95885"/>
                  </a:lnTo>
                  <a:lnTo>
                    <a:pt x="408178" y="191642"/>
                  </a:lnTo>
                  <a:lnTo>
                    <a:pt x="408178" y="143763"/>
                  </a:lnTo>
                  <a:lnTo>
                    <a:pt x="0" y="143763"/>
                  </a:lnTo>
                  <a:lnTo>
                    <a:pt x="0" y="47878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56096" y="3152013"/>
            <a:ext cx="3967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Consecuencia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trabajo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otras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causas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452" y="3225165"/>
            <a:ext cx="331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Consecuencia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directa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trabajo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096" y="1094689"/>
            <a:ext cx="9659620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b="1" spc="-290" dirty="0">
                <a:latin typeface="Tahoma"/>
                <a:cs typeface="Tahoma"/>
              </a:rPr>
              <a:t>ACCI</a:t>
            </a:r>
            <a:r>
              <a:rPr sz="6500" b="1" spc="-295" dirty="0">
                <a:latin typeface="Tahoma"/>
                <a:cs typeface="Tahoma"/>
              </a:rPr>
              <a:t>DE</a:t>
            </a:r>
            <a:r>
              <a:rPr sz="6500" b="1" spc="-285" dirty="0">
                <a:latin typeface="Tahoma"/>
                <a:cs typeface="Tahoma"/>
              </a:rPr>
              <a:t>N</a:t>
            </a:r>
            <a:r>
              <a:rPr sz="6500" b="1" spc="-290" dirty="0">
                <a:latin typeface="Tahoma"/>
                <a:cs typeface="Tahoma"/>
              </a:rPr>
              <a:t>T</a:t>
            </a:r>
            <a:r>
              <a:rPr sz="6500" b="1" dirty="0">
                <a:latin typeface="Tahoma"/>
                <a:cs typeface="Tahoma"/>
              </a:rPr>
              <a:t>E</a:t>
            </a:r>
            <a:r>
              <a:rPr sz="6500" b="1" spc="-430" dirty="0">
                <a:latin typeface="Tahoma"/>
                <a:cs typeface="Tahoma"/>
              </a:rPr>
              <a:t> </a:t>
            </a:r>
            <a:r>
              <a:rPr sz="6500" b="1" spc="-560" dirty="0">
                <a:latin typeface="Tahoma"/>
                <a:cs typeface="Tahoma"/>
              </a:rPr>
              <a:t>D</a:t>
            </a:r>
            <a:r>
              <a:rPr sz="6500" b="1" dirty="0">
                <a:latin typeface="Tahoma"/>
                <a:cs typeface="Tahoma"/>
              </a:rPr>
              <a:t>E</a:t>
            </a:r>
            <a:r>
              <a:rPr sz="6500" b="1" spc="-560" dirty="0">
                <a:latin typeface="Tahoma"/>
                <a:cs typeface="Tahoma"/>
              </a:rPr>
              <a:t> </a:t>
            </a:r>
            <a:r>
              <a:rPr sz="6500" b="1" spc="-265" dirty="0">
                <a:latin typeface="Tahoma"/>
                <a:cs typeface="Tahoma"/>
              </a:rPr>
              <a:t>TRABA</a:t>
            </a:r>
            <a:r>
              <a:rPr sz="6500" b="1" spc="-270" dirty="0">
                <a:latin typeface="Tahoma"/>
                <a:cs typeface="Tahoma"/>
              </a:rPr>
              <a:t>J</a:t>
            </a:r>
            <a:r>
              <a:rPr sz="6500" b="1" dirty="0">
                <a:latin typeface="Tahoma"/>
                <a:cs typeface="Tahoma"/>
              </a:rPr>
              <a:t>O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2731135"/>
            <a:ext cx="10970260" cy="20510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SzPct val="7916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305" dirty="0">
                <a:solidFill>
                  <a:srgbClr val="88D0D4"/>
                </a:solidFill>
                <a:latin typeface="Verdana"/>
                <a:cs typeface="Verdana"/>
              </a:rPr>
              <a:t>L</a:t>
            </a:r>
            <a:r>
              <a:rPr sz="3600" spc="-300" dirty="0">
                <a:solidFill>
                  <a:srgbClr val="88D0D4"/>
                </a:solidFill>
                <a:latin typeface="Verdana"/>
                <a:cs typeface="Verdana"/>
              </a:rPr>
              <a:t>E</a:t>
            </a:r>
            <a:r>
              <a:rPr sz="3600" spc="-305" dirty="0">
                <a:solidFill>
                  <a:srgbClr val="88D0D4"/>
                </a:solidFill>
                <a:latin typeface="Verdana"/>
                <a:cs typeface="Verdana"/>
              </a:rPr>
              <a:t>S</a:t>
            </a:r>
            <a:r>
              <a:rPr sz="3600" spc="-295" dirty="0">
                <a:solidFill>
                  <a:srgbClr val="88D0D4"/>
                </a:solidFill>
                <a:latin typeface="Verdana"/>
                <a:cs typeface="Verdana"/>
              </a:rPr>
              <a:t>I</a:t>
            </a:r>
            <a:r>
              <a:rPr sz="3600" spc="-305" dirty="0">
                <a:solidFill>
                  <a:srgbClr val="88D0D4"/>
                </a:solidFill>
                <a:latin typeface="Verdana"/>
                <a:cs typeface="Verdana"/>
              </a:rPr>
              <a:t>Ó</a:t>
            </a:r>
            <a:r>
              <a:rPr sz="3600" dirty="0">
                <a:solidFill>
                  <a:srgbClr val="88D0D4"/>
                </a:solidFill>
                <a:latin typeface="Verdana"/>
                <a:cs typeface="Verdana"/>
              </a:rPr>
              <a:t>N</a:t>
            </a:r>
            <a:r>
              <a:rPr sz="3600" spc="-610" dirty="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sz="3600" spc="-305" dirty="0">
                <a:solidFill>
                  <a:srgbClr val="88D0D4"/>
                </a:solidFill>
                <a:latin typeface="Verdana"/>
                <a:cs typeface="Verdana"/>
              </a:rPr>
              <a:t>F</a:t>
            </a:r>
            <a:r>
              <a:rPr sz="3600" spc="-295" dirty="0">
                <a:solidFill>
                  <a:srgbClr val="88D0D4"/>
                </a:solidFill>
                <a:latin typeface="Verdana"/>
                <a:cs typeface="Verdana"/>
              </a:rPr>
              <a:t>Í</a:t>
            </a:r>
            <a:r>
              <a:rPr sz="3600" spc="-305" dirty="0">
                <a:solidFill>
                  <a:srgbClr val="88D0D4"/>
                </a:solidFill>
                <a:latin typeface="Verdana"/>
                <a:cs typeface="Verdana"/>
              </a:rPr>
              <a:t>S</a:t>
            </a:r>
            <a:r>
              <a:rPr sz="3600" spc="-295" dirty="0">
                <a:solidFill>
                  <a:srgbClr val="88D0D4"/>
                </a:solidFill>
                <a:latin typeface="Verdana"/>
                <a:cs typeface="Verdana"/>
              </a:rPr>
              <a:t>I</a:t>
            </a:r>
            <a:r>
              <a:rPr sz="3600" spc="-310" dirty="0">
                <a:solidFill>
                  <a:srgbClr val="88D0D4"/>
                </a:solidFill>
                <a:latin typeface="Verdana"/>
                <a:cs typeface="Verdana"/>
              </a:rPr>
              <a:t>C</a:t>
            </a:r>
            <a:r>
              <a:rPr sz="3600" dirty="0">
                <a:solidFill>
                  <a:srgbClr val="88D0D4"/>
                </a:solidFill>
                <a:latin typeface="Verdana"/>
                <a:cs typeface="Verdana"/>
              </a:rPr>
              <a:t>A</a:t>
            </a:r>
            <a:r>
              <a:rPr sz="3600" spc="-570" dirty="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88D0D4"/>
                </a:solidFill>
                <a:latin typeface="Verdana"/>
                <a:cs typeface="Verdana"/>
              </a:rPr>
              <a:t>O</a:t>
            </a:r>
            <a:r>
              <a:rPr sz="3600" spc="25" dirty="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88D0D4"/>
                </a:solidFill>
                <a:latin typeface="Verdana"/>
                <a:cs typeface="Verdana"/>
              </a:rPr>
              <a:t>P</a:t>
            </a:r>
            <a:r>
              <a:rPr sz="3600" spc="-220" dirty="0">
                <a:solidFill>
                  <a:srgbClr val="88D0D4"/>
                </a:solidFill>
                <a:latin typeface="Verdana"/>
                <a:cs typeface="Verdana"/>
              </a:rPr>
              <a:t>S</a:t>
            </a:r>
            <a:r>
              <a:rPr sz="3600" spc="-210" dirty="0">
                <a:solidFill>
                  <a:srgbClr val="88D0D4"/>
                </a:solidFill>
                <a:latin typeface="Verdana"/>
                <a:cs typeface="Verdana"/>
              </a:rPr>
              <a:t>Í</a:t>
            </a:r>
            <a:r>
              <a:rPr sz="3600" spc="-220" dirty="0">
                <a:solidFill>
                  <a:srgbClr val="88D0D4"/>
                </a:solidFill>
                <a:latin typeface="Verdana"/>
                <a:cs typeface="Verdana"/>
              </a:rPr>
              <a:t>Q</a:t>
            </a:r>
            <a:r>
              <a:rPr sz="3600" spc="-215" dirty="0">
                <a:solidFill>
                  <a:srgbClr val="88D0D4"/>
                </a:solidFill>
                <a:latin typeface="Verdana"/>
                <a:cs typeface="Verdana"/>
              </a:rPr>
              <a:t>U</a:t>
            </a:r>
            <a:r>
              <a:rPr sz="3600" spc="-210" dirty="0">
                <a:solidFill>
                  <a:srgbClr val="88D0D4"/>
                </a:solidFill>
                <a:latin typeface="Verdana"/>
                <a:cs typeface="Verdana"/>
              </a:rPr>
              <a:t>I</a:t>
            </a:r>
            <a:r>
              <a:rPr sz="3600" spc="-225" dirty="0">
                <a:solidFill>
                  <a:srgbClr val="88D0D4"/>
                </a:solidFill>
                <a:latin typeface="Verdana"/>
                <a:cs typeface="Verdana"/>
              </a:rPr>
              <a:t>C</a:t>
            </a:r>
            <a:r>
              <a:rPr sz="3600" dirty="0">
                <a:solidFill>
                  <a:srgbClr val="88D0D4"/>
                </a:solidFill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SzPct val="7916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100" dirty="0">
                <a:solidFill>
                  <a:srgbClr val="88D0D4"/>
                </a:solidFill>
                <a:latin typeface="Verdana"/>
                <a:cs typeface="Verdana"/>
              </a:rPr>
              <a:t>RELACIÓN</a:t>
            </a:r>
            <a:r>
              <a:rPr sz="3600" spc="-395" dirty="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sz="3600" spc="-95" dirty="0">
                <a:solidFill>
                  <a:srgbClr val="88D0D4"/>
                </a:solidFill>
                <a:latin typeface="Verdana"/>
                <a:cs typeface="Verdana"/>
              </a:rPr>
              <a:t>LABORAL</a:t>
            </a:r>
            <a:r>
              <a:rPr sz="3600" spc="-365" dirty="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sz="3600" spc="-60" dirty="0">
                <a:solidFill>
                  <a:srgbClr val="88D0D4"/>
                </a:solidFill>
                <a:latin typeface="Verdana"/>
                <a:cs typeface="Verdana"/>
              </a:rPr>
              <a:t>(</a:t>
            </a:r>
            <a:r>
              <a:rPr sz="3200" spc="-60" dirty="0">
                <a:solidFill>
                  <a:srgbClr val="88D0D4"/>
                </a:solidFill>
                <a:latin typeface="Verdana"/>
                <a:cs typeface="Verdana"/>
              </a:rPr>
              <a:t>Autónomos</a:t>
            </a:r>
            <a:r>
              <a:rPr sz="3200" spc="-300" dirty="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88D0D4"/>
                </a:solidFill>
                <a:latin typeface="Verdana"/>
                <a:cs typeface="Verdana"/>
              </a:rPr>
              <a:t>también</a:t>
            </a:r>
            <a:r>
              <a:rPr sz="3200" spc="-229" dirty="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sz="3200" spc="25" dirty="0">
                <a:solidFill>
                  <a:srgbClr val="88D0D4"/>
                </a:solidFill>
                <a:latin typeface="Verdana"/>
                <a:cs typeface="Verdana"/>
              </a:rPr>
              <a:t>pueden)</a:t>
            </a:r>
            <a:endParaRPr sz="3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SzPct val="7916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spc="-120" dirty="0">
                <a:solidFill>
                  <a:srgbClr val="88D0D4"/>
                </a:solidFill>
                <a:latin typeface="Verdana"/>
                <a:cs typeface="Verdana"/>
              </a:rPr>
              <a:t>CAUSALIDAD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354" y="603250"/>
            <a:ext cx="7089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70" dirty="0">
                <a:latin typeface="Tahoma"/>
                <a:cs typeface="Tahoma"/>
              </a:rPr>
              <a:t>E</a:t>
            </a:r>
            <a:r>
              <a:rPr b="1" spc="-260" dirty="0">
                <a:latin typeface="Tahoma"/>
                <a:cs typeface="Tahoma"/>
              </a:rPr>
              <a:t>N</a:t>
            </a:r>
            <a:r>
              <a:rPr b="1" spc="-270" dirty="0">
                <a:latin typeface="Tahoma"/>
                <a:cs typeface="Tahoma"/>
              </a:rPr>
              <a:t>FE</a:t>
            </a:r>
            <a:r>
              <a:rPr b="1" spc="-265" dirty="0">
                <a:latin typeface="Tahoma"/>
                <a:cs typeface="Tahoma"/>
              </a:rPr>
              <a:t>RM</a:t>
            </a:r>
            <a:r>
              <a:rPr b="1" spc="-270" dirty="0">
                <a:latin typeface="Tahoma"/>
                <a:cs typeface="Tahoma"/>
              </a:rPr>
              <a:t>ED</a:t>
            </a:r>
            <a:r>
              <a:rPr b="1" spc="-254" dirty="0">
                <a:latin typeface="Tahoma"/>
                <a:cs typeface="Tahoma"/>
              </a:rPr>
              <a:t>A</a:t>
            </a:r>
            <a:r>
              <a:rPr b="1" dirty="0">
                <a:latin typeface="Tahoma"/>
                <a:cs typeface="Tahoma"/>
              </a:rPr>
              <a:t>D</a:t>
            </a:r>
            <a:r>
              <a:rPr b="1" spc="-345" dirty="0">
                <a:latin typeface="Tahoma"/>
                <a:cs typeface="Tahoma"/>
              </a:rPr>
              <a:t> </a:t>
            </a:r>
            <a:r>
              <a:rPr b="1" spc="-290" dirty="0">
                <a:latin typeface="Tahoma"/>
                <a:cs typeface="Tahoma"/>
              </a:rPr>
              <a:t>P</a:t>
            </a:r>
            <a:r>
              <a:rPr b="1" spc="-295" dirty="0">
                <a:latin typeface="Tahoma"/>
                <a:cs typeface="Tahoma"/>
              </a:rPr>
              <a:t>R</a:t>
            </a:r>
            <a:r>
              <a:rPr b="1" spc="-285" dirty="0">
                <a:latin typeface="Tahoma"/>
                <a:cs typeface="Tahoma"/>
              </a:rPr>
              <a:t>O</a:t>
            </a:r>
            <a:r>
              <a:rPr b="1" spc="-295" dirty="0">
                <a:latin typeface="Tahoma"/>
                <a:cs typeface="Tahoma"/>
              </a:rPr>
              <a:t>FE</a:t>
            </a:r>
            <a:r>
              <a:rPr b="1" spc="-285" dirty="0">
                <a:latin typeface="Tahoma"/>
                <a:cs typeface="Tahoma"/>
              </a:rPr>
              <a:t>S</a:t>
            </a:r>
            <a:r>
              <a:rPr b="1" spc="-295" dirty="0">
                <a:latin typeface="Tahoma"/>
                <a:cs typeface="Tahoma"/>
              </a:rPr>
              <a:t>I</a:t>
            </a:r>
            <a:r>
              <a:rPr b="1" spc="-285" dirty="0">
                <a:latin typeface="Tahoma"/>
                <a:cs typeface="Tahoma"/>
              </a:rPr>
              <a:t>ONA</a:t>
            </a:r>
            <a:r>
              <a:rPr b="1" dirty="0">
                <a:latin typeface="Tahoma"/>
                <a:cs typeface="Tahoma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421" y="1762506"/>
            <a:ext cx="9324975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2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390" dirty="0">
                <a:solidFill>
                  <a:srgbClr val="FFFFFF"/>
                </a:solidFill>
                <a:latin typeface="Verdana"/>
                <a:cs typeface="Verdana"/>
              </a:rPr>
              <a:t>Í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20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-2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3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Í</a:t>
            </a:r>
            <a:r>
              <a:rPr sz="2000" spc="-4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20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AGENTESBIOLÓGICOS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INHALACIÓN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SUSTANCIAS</a:t>
            </a:r>
            <a:r>
              <a:rPr sz="20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AGENTES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comprendidos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grupos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anteriores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PIEL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AGENTES</a:t>
            </a:r>
            <a:r>
              <a:rPr sz="20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CANCERÍGENOS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214" y="627075"/>
            <a:ext cx="89230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70" dirty="0">
                <a:latin typeface="Tahoma"/>
                <a:cs typeface="Tahoma"/>
              </a:rPr>
              <a:t>A</a:t>
            </a:r>
            <a:r>
              <a:rPr sz="6000" b="1" spc="-265" dirty="0">
                <a:latin typeface="Tahoma"/>
                <a:cs typeface="Tahoma"/>
              </a:rPr>
              <a:t>CCI</a:t>
            </a:r>
            <a:r>
              <a:rPr sz="6000" b="1" spc="-260" dirty="0">
                <a:latin typeface="Tahoma"/>
                <a:cs typeface="Tahoma"/>
              </a:rPr>
              <a:t>DE</a:t>
            </a:r>
            <a:r>
              <a:rPr sz="6000" b="1" spc="-270" dirty="0">
                <a:latin typeface="Tahoma"/>
                <a:cs typeface="Tahoma"/>
              </a:rPr>
              <a:t>NT</a:t>
            </a:r>
            <a:r>
              <a:rPr sz="6000" b="1" dirty="0">
                <a:latin typeface="Tahoma"/>
                <a:cs typeface="Tahoma"/>
              </a:rPr>
              <a:t>E</a:t>
            </a:r>
            <a:r>
              <a:rPr sz="6000" b="1" spc="-395" dirty="0">
                <a:latin typeface="Tahoma"/>
                <a:cs typeface="Tahoma"/>
              </a:rPr>
              <a:t> </a:t>
            </a:r>
            <a:r>
              <a:rPr sz="6000" b="1" spc="-505" dirty="0">
                <a:latin typeface="Tahoma"/>
                <a:cs typeface="Tahoma"/>
              </a:rPr>
              <a:t>D</a:t>
            </a:r>
            <a:r>
              <a:rPr sz="6000" b="1" dirty="0">
                <a:latin typeface="Tahoma"/>
                <a:cs typeface="Tahoma"/>
              </a:rPr>
              <a:t>E</a:t>
            </a:r>
            <a:r>
              <a:rPr sz="6000" b="1" spc="-495" dirty="0">
                <a:latin typeface="Tahoma"/>
                <a:cs typeface="Tahoma"/>
              </a:rPr>
              <a:t> </a:t>
            </a:r>
            <a:r>
              <a:rPr sz="6000" b="1" spc="-245" dirty="0">
                <a:latin typeface="Tahoma"/>
                <a:cs typeface="Tahoma"/>
              </a:rPr>
              <a:t>TRABAJ</a:t>
            </a:r>
            <a:r>
              <a:rPr sz="6000" b="1" dirty="0">
                <a:latin typeface="Tahoma"/>
                <a:cs typeface="Tahoma"/>
              </a:rPr>
              <a:t>O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611" y="1924557"/>
            <a:ext cx="8705215" cy="424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3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3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4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54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Verdana"/>
                <a:cs typeface="Verdana"/>
              </a:rPr>
              <a:t>CARGO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SINDICAL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3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spc="-3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2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5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5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2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3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EGOR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Í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3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ci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1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3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MED</a:t>
            </a:r>
            <a:r>
              <a:rPr sz="2600" spc="-1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TR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cons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3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-5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45" dirty="0">
                <a:solidFill>
                  <a:srgbClr val="FFFFFF"/>
                </a:solidFill>
                <a:latin typeface="Verdana"/>
                <a:cs typeface="Verdana"/>
              </a:rPr>
              <a:t> AT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3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160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DAD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AG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-55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855" y="696849"/>
            <a:ext cx="31076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3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b="1" spc="-1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6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00" b="1" spc="-120" dirty="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sz="2600" b="1" spc="-1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6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00" b="1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b="1" spc="-1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60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00" b="1" spc="-1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600" b="1" spc="-1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6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600" b="1" spc="-1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00" b="1" spc="-1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600" b="1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2855" y="1238249"/>
            <a:ext cx="9370695" cy="475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Disminución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capacidades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Verdana"/>
                <a:cs typeface="Verdana"/>
              </a:rPr>
              <a:t>físicas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mentales</a:t>
            </a:r>
            <a:r>
              <a:rPr sz="2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exceso</a:t>
            </a:r>
            <a:r>
              <a:rPr sz="2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carga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3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b="1" spc="-2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600" b="1" spc="-3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600" b="1" spc="-3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600" b="1" spc="-3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00" b="1" spc="-3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600" b="1" spc="-229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600" b="1" spc="-3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600" b="1" spc="114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600" b="1" spc="125" dirty="0">
                <a:solidFill>
                  <a:srgbClr val="FFFFFF"/>
                </a:solidFill>
                <a:latin typeface="Tahoma"/>
                <a:cs typeface="Tahoma"/>
              </a:rPr>
              <a:t>AC</a:t>
            </a:r>
            <a:r>
              <a:rPr sz="2600" b="1" spc="9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600" b="1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600" b="1" spc="-150" dirty="0">
                <a:solidFill>
                  <a:srgbClr val="FFFFFF"/>
                </a:solidFill>
                <a:latin typeface="Tahoma"/>
                <a:cs typeface="Tahoma"/>
              </a:rPr>
              <a:t>Ó</a:t>
            </a:r>
            <a:r>
              <a:rPr sz="2600" b="1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6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b="1" spc="-12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6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00" b="1" spc="-120" dirty="0">
                <a:solidFill>
                  <a:srgbClr val="FFFFFF"/>
                </a:solidFill>
                <a:latin typeface="Tahoma"/>
                <a:cs typeface="Tahoma"/>
              </a:rPr>
              <a:t>BO</a:t>
            </a:r>
            <a:r>
              <a:rPr sz="2600" b="1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600" b="1" spc="-1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60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130"/>
              </a:spcBef>
            </a:pP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ct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1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ega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2200" spc="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abaj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10"/>
              </a:spcBef>
            </a:pPr>
            <a:r>
              <a:rPr sz="150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1500" spc="17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1900" spc="-5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00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9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ct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00" spc="-35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19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3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1350" spc="-20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Verdana"/>
                <a:cs typeface="Verdana"/>
              </a:rPr>
              <a:t>Expectativas</a:t>
            </a:r>
            <a:endParaRPr sz="17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13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1350" spc="-2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Realidad</a:t>
            </a:r>
            <a:endParaRPr sz="17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3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1350" spc="45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Importancia</a:t>
            </a:r>
            <a:r>
              <a:rPr sz="17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Verdana"/>
                <a:cs typeface="Verdana"/>
              </a:rPr>
              <a:t>dada</a:t>
            </a:r>
            <a:r>
              <a:rPr sz="17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7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diferencia</a:t>
            </a:r>
            <a:r>
              <a:rPr sz="17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entre</a:t>
            </a:r>
            <a:r>
              <a:rPr sz="17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Verdana"/>
                <a:cs typeface="Verdana"/>
              </a:rPr>
              <a:t>expectativas</a:t>
            </a:r>
            <a:r>
              <a:rPr sz="17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7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Verdana"/>
                <a:cs typeface="Verdana"/>
              </a:rPr>
              <a:t>realidad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50" dirty="0">
                <a:solidFill>
                  <a:srgbClr val="88D0D4"/>
                </a:solidFill>
                <a:latin typeface="Lucida Sans Unicode"/>
                <a:cs typeface="Lucida Sans Unicode"/>
              </a:rPr>
              <a:t>▶</a:t>
            </a:r>
            <a:r>
              <a:rPr sz="2050" spc="20" dirty="0">
                <a:solidFill>
                  <a:srgbClr val="88D0D4"/>
                </a:solidFill>
                <a:latin typeface="Lucida Sans Unicode"/>
                <a:cs typeface="Lucida Sans Unicode"/>
              </a:rPr>
              <a:t> </a:t>
            </a:r>
            <a:r>
              <a:rPr sz="2600" b="1" spc="-180" dirty="0">
                <a:solidFill>
                  <a:srgbClr val="FFFFFF"/>
                </a:solidFill>
                <a:latin typeface="Tahoma"/>
                <a:cs typeface="Tahoma"/>
              </a:rPr>
              <a:t>ENVEJECIMIENTO</a:t>
            </a:r>
            <a:r>
              <a:rPr sz="2600" b="1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b="1" spc="-170" dirty="0">
                <a:solidFill>
                  <a:srgbClr val="FFFFFF"/>
                </a:solidFill>
                <a:latin typeface="Tahoma"/>
                <a:cs typeface="Tahoma"/>
              </a:rPr>
              <a:t>PREMATURO</a:t>
            </a:r>
            <a:endParaRPr sz="2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135"/>
              </a:spcBef>
            </a:pP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aceleración</a:t>
            </a:r>
            <a:r>
              <a:rPr sz="2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/>
                <a:cs typeface="Verdana"/>
              </a:rPr>
              <a:t>del</a:t>
            </a:r>
            <a:r>
              <a:rPr sz="2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envejecimiento</a:t>
            </a:r>
            <a:r>
              <a:rPr sz="22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22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Verdana"/>
                <a:cs typeface="Verdana"/>
              </a:rPr>
              <a:t>fatiga</a:t>
            </a:r>
            <a:r>
              <a:rPr sz="2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Verdana"/>
                <a:cs typeface="Verdana"/>
              </a:rPr>
              <a:t>crónica</a:t>
            </a:r>
            <a:r>
              <a:rPr sz="2200" spc="-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495</Words>
  <Application>Microsoft Office PowerPoint</Application>
  <PresentationFormat>Panorámica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Lucida Sans Unicode</vt:lpstr>
      <vt:lpstr>Tahoma</vt:lpstr>
      <vt:lpstr>Times New Roman</vt:lpstr>
      <vt:lpstr>Verdana</vt:lpstr>
      <vt:lpstr>Wingdings</vt:lpstr>
      <vt:lpstr>Office Theme</vt:lpstr>
      <vt:lpstr> INTRODUCCIÓN A LA PREVENCIÓN DE RIESGOS LABORALES</vt:lpstr>
      <vt:lpstr>CONTENIDOS</vt:lpstr>
      <vt:lpstr>1. Salud según la OMS (Organización Mundial de la salud)</vt:lpstr>
      <vt:lpstr>2. Factores de riesgo laboral</vt:lpstr>
      <vt:lpstr>3. DAÑOS A LA SALUD DEL TRABAJADOR ENFERMEDADES PATOLOGÍAS LESIONES</vt:lpstr>
      <vt:lpstr>ACCIDENTE DE TRABAJO</vt:lpstr>
      <vt:lpstr>ENFERMEDAD PROFESIONAL</vt:lpstr>
      <vt:lpstr>ACCIDENTE DE TRABAJO</vt:lpstr>
      <vt:lpstr>▶ FATIGA LABORAL:</vt:lpstr>
      <vt:lpstr>PREVENCIÓN VS. PROTECCIÓN</vt:lpstr>
      <vt:lpstr>MEDIDAS de PROTECCIÓN COLECTIVA</vt:lpstr>
      <vt:lpstr>Presentación de PowerPoint</vt:lpstr>
      <vt:lpstr>Presentación de PowerPoint</vt:lpstr>
      <vt:lpstr>Presentación de PowerPoint</vt:lpstr>
      <vt:lpstr>Presentación de PowerPoint</vt:lpstr>
      <vt:lpstr>EQUIPOS DE PROTECCIÓN INDIVIDUAL (EPIs)</vt:lpstr>
      <vt:lpstr>Presentación de PowerPoint</vt:lpstr>
      <vt:lpstr>¿QUÉ MEDIDA IMPLANTO PRIMERO:  PREVENCIÓN O PROTECCIÓN?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PILAR</dc:creator>
  <cp:lastModifiedBy>Diego Millán Miranda Fernández</cp:lastModifiedBy>
  <cp:revision>2</cp:revision>
  <dcterms:created xsi:type="dcterms:W3CDTF">2022-10-03T17:49:02Z</dcterms:created>
  <dcterms:modified xsi:type="dcterms:W3CDTF">2022-10-04T08:16:11Z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2022-10-03T00:00:00Z</vt:filetime>
  </property>
</Properties>
</file>