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67" r:id="rId14"/>
    <p:sldId id="268" r:id="rId15"/>
    <p:sldId id="270" r:id="rId16"/>
    <p:sldId id="271" r:id="rId17"/>
    <p:sldId id="272" r:id="rId18"/>
    <p:sldId id="276" r:id="rId19"/>
    <p:sldId id="286" r:id="rId20"/>
    <p:sldId id="277" r:id="rId21"/>
    <p:sldId id="278" r:id="rId22"/>
    <p:sldId id="273" r:id="rId23"/>
    <p:sldId id="274" r:id="rId24"/>
    <p:sldId id="275" r:id="rId25"/>
    <p:sldId id="279" r:id="rId26"/>
    <p:sldId id="280" r:id="rId27"/>
    <p:sldId id="281" r:id="rId28"/>
    <p:sldId id="282" r:id="rId29"/>
    <p:sldId id="283" r:id="rId30"/>
    <p:sldId id="287" r:id="rId31"/>
    <p:sldId id="284" r:id="rId32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8691" y="1676400"/>
            <a:ext cx="2819400" cy="2819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9091" y="0"/>
            <a:ext cx="1600200" cy="1143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8691" y="6096000"/>
            <a:ext cx="990600" cy="761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679697"/>
            <a:ext cx="4037076" cy="41783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895600"/>
            <a:ext cx="1522476" cy="23622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05343" y="0"/>
            <a:ext cx="765048" cy="116433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744968" y="0"/>
            <a:ext cx="685800" cy="1099185"/>
          </a:xfrm>
          <a:custGeom>
            <a:avLst/>
            <a:gdLst/>
            <a:ahLst/>
            <a:cxnLst/>
            <a:rect l="l" t="t" r="r" b="b"/>
            <a:pathLst>
              <a:path w="685800" h="1099185">
                <a:moveTo>
                  <a:pt x="685800" y="0"/>
                </a:moveTo>
                <a:lnTo>
                  <a:pt x="0" y="0"/>
                </a:lnTo>
                <a:lnTo>
                  <a:pt x="0" y="1098803"/>
                </a:lnTo>
                <a:lnTo>
                  <a:pt x="685800" y="1098803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1459" y="371856"/>
            <a:ext cx="7237476" cy="38298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8691" y="1676400"/>
            <a:ext cx="2819400" cy="2819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9091" y="0"/>
            <a:ext cx="1600200" cy="1143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98691" y="6096000"/>
            <a:ext cx="990600" cy="761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2679697"/>
            <a:ext cx="4037076" cy="41783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2895600"/>
            <a:ext cx="1522476" cy="23622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05343" y="0"/>
            <a:ext cx="765048" cy="116433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744968" y="0"/>
            <a:ext cx="685800" cy="1099185"/>
          </a:xfrm>
          <a:custGeom>
            <a:avLst/>
            <a:gdLst/>
            <a:ahLst/>
            <a:cxnLst/>
            <a:rect l="l" t="t" r="r" b="b"/>
            <a:pathLst>
              <a:path w="685800" h="1099185">
                <a:moveTo>
                  <a:pt x="685800" y="0"/>
                </a:moveTo>
                <a:lnTo>
                  <a:pt x="0" y="0"/>
                </a:lnTo>
                <a:lnTo>
                  <a:pt x="0" y="1098803"/>
                </a:lnTo>
                <a:lnTo>
                  <a:pt x="685800" y="1098803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2" y="599694"/>
            <a:ext cx="55473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726" y="3193161"/>
            <a:ext cx="8394547" cy="3227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80110"/>
            <a:ext cx="5350358" cy="1615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0"/>
              </a:spcBef>
            </a:pPr>
            <a:r>
              <a:rPr sz="5400" b="0" spc="-55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5400" b="0" spc="-484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5400" b="0" spc="-4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5400" b="0" spc="630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5400" b="0" spc="-185" dirty="0">
                <a:solidFill>
                  <a:srgbClr val="000000"/>
                </a:solidFill>
                <a:latin typeface="Verdana"/>
                <a:cs typeface="Verdana"/>
              </a:rPr>
              <a:t>ONTRATO  </a:t>
            </a:r>
            <a:r>
              <a:rPr sz="5400" b="0" spc="-37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5400" b="0" spc="-30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5400" b="0" spc="-4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5400" b="0" spc="-130" dirty="0">
                <a:solidFill>
                  <a:srgbClr val="000000"/>
                </a:solidFill>
                <a:latin typeface="Verdana"/>
                <a:cs typeface="Verdana"/>
              </a:rPr>
              <a:t>TRABAJO</a:t>
            </a:r>
            <a:endParaRPr sz="54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0959" y="3400044"/>
            <a:ext cx="5273040" cy="3134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7076" y="533400"/>
            <a:ext cx="8269847" cy="465843"/>
            <a:chOff x="205740" y="1348739"/>
            <a:chExt cx="5020310" cy="1163320"/>
          </a:xfrm>
        </p:grpSpPr>
        <p:sp>
          <p:nvSpPr>
            <p:cNvPr id="4" name="object 4"/>
            <p:cNvSpPr/>
            <p:nvPr/>
          </p:nvSpPr>
          <p:spPr>
            <a:xfrm>
              <a:off x="215646" y="1358645"/>
              <a:ext cx="5000625" cy="1143000"/>
            </a:xfrm>
            <a:custGeom>
              <a:avLst/>
              <a:gdLst/>
              <a:ahLst/>
              <a:cxnLst/>
              <a:rect l="l" t="t" r="r" b="b"/>
              <a:pathLst>
                <a:path w="5000625" h="1143000">
                  <a:moveTo>
                    <a:pt x="5000244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000244" y="1143000"/>
                  </a:lnTo>
                  <a:lnTo>
                    <a:pt x="5000244" y="0"/>
                  </a:lnTo>
                  <a:close/>
                </a:path>
              </a:pathLst>
            </a:custGeom>
            <a:solidFill>
              <a:srgbClr val="F5AE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5646" y="1358645"/>
              <a:ext cx="5000625" cy="1143000"/>
            </a:xfrm>
            <a:custGeom>
              <a:avLst/>
              <a:gdLst/>
              <a:ahLst/>
              <a:cxnLst/>
              <a:rect l="l" t="t" r="r" b="b"/>
              <a:pathLst>
                <a:path w="5000625" h="1143000">
                  <a:moveTo>
                    <a:pt x="0" y="1143000"/>
                  </a:moveTo>
                  <a:lnTo>
                    <a:pt x="5000244" y="1143000"/>
                  </a:lnTo>
                  <a:lnTo>
                    <a:pt x="5000244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19812">
              <a:solidFill>
                <a:srgbClr val="C05A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200" y="609600"/>
            <a:ext cx="12877800" cy="5182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 marR="4011929" algn="ctr"/>
            <a:r>
              <a:rPr lang="es-ES" sz="2400" b="1" spc="-95" dirty="0">
                <a:solidFill>
                  <a:srgbClr val="FFFFFF"/>
                </a:solidFill>
                <a:latin typeface="Tahoma"/>
                <a:cs typeface="Tahoma"/>
              </a:rPr>
              <a:t>CONTRATO DE FORMACIÓN  EN ALTERNANCIA</a:t>
            </a:r>
            <a:endParaRPr sz="2400" dirty="0">
              <a:latin typeface="Tahoma"/>
              <a:cs typeface="Tahoma"/>
            </a:endParaRPr>
          </a:p>
          <a:p>
            <a:pPr marL="12065">
              <a:tabLst>
                <a:tab pos="299085" algn="l"/>
                <a:tab pos="299720" algn="l"/>
              </a:tabLst>
            </a:pPr>
            <a:endParaRPr lang="es-ES" b="1" spc="-10" dirty="0">
              <a:latin typeface="Calibri"/>
              <a:cs typeface="Calibri"/>
            </a:endParaRPr>
          </a:p>
          <a:p>
            <a:pPr marL="299085" indent="-287020"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b="1" spc="-10" dirty="0">
                <a:latin typeface="Calibri"/>
                <a:cs typeface="Calibri"/>
              </a:rPr>
              <a:t>ALTERNA </a:t>
            </a:r>
            <a:r>
              <a:rPr lang="es-ES" spc="-10" dirty="0">
                <a:latin typeface="Calibri"/>
                <a:cs typeface="Calibri"/>
              </a:rPr>
              <a:t>Actividad laboral y Formación (universitaria o FP)</a:t>
            </a:r>
          </a:p>
          <a:p>
            <a:pPr marL="812165" lvl="1" indent="-342900">
              <a:buFont typeface="Courier New" panose="02070309020205020404" pitchFamily="49" charset="0"/>
              <a:buChar char="o"/>
              <a:tabLst>
                <a:tab pos="299085" algn="l"/>
                <a:tab pos="299720" algn="l"/>
              </a:tabLst>
            </a:pPr>
            <a:endParaRPr lang="es-ES" spc="-10" dirty="0">
              <a:latin typeface="Calibri"/>
              <a:cs typeface="Calibri"/>
            </a:endParaRPr>
          </a:p>
          <a:p>
            <a:pPr marL="299085" indent="-287020"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10" dirty="0">
                <a:latin typeface="Calibri"/>
                <a:cs typeface="Calibri"/>
              </a:rPr>
              <a:t>REQUISITOS</a:t>
            </a:r>
            <a:endParaRPr dirty="0">
              <a:latin typeface="Calibri"/>
              <a:cs typeface="Calibri"/>
            </a:endParaRPr>
          </a:p>
          <a:p>
            <a:pPr marL="469900"/>
            <a:r>
              <a:rPr dirty="0">
                <a:latin typeface="Courier New"/>
                <a:cs typeface="Courier New"/>
              </a:rPr>
              <a:t>o</a:t>
            </a:r>
            <a:r>
              <a:rPr spc="-175" dirty="0">
                <a:latin typeface="Courier New"/>
                <a:cs typeface="Courier New"/>
              </a:rPr>
              <a:t> </a:t>
            </a:r>
            <a:r>
              <a:rPr dirty="0">
                <a:latin typeface="Calibri"/>
                <a:cs typeface="Calibri"/>
              </a:rPr>
              <a:t>30</a:t>
            </a:r>
            <a:r>
              <a:rPr lang="es-ES" dirty="0">
                <a:latin typeface="Calibri"/>
                <a:cs typeface="Calibri"/>
              </a:rPr>
              <a:t> años como máx. para certificados de </a:t>
            </a:r>
            <a:r>
              <a:rPr lang="es-ES" dirty="0" err="1">
                <a:latin typeface="Calibri"/>
                <a:cs typeface="Calibri"/>
              </a:rPr>
              <a:t>prof.</a:t>
            </a:r>
            <a:r>
              <a:rPr lang="es-ES" dirty="0">
                <a:latin typeface="Calibri"/>
                <a:cs typeface="Calibri"/>
              </a:rPr>
              <a:t> Nivel 1 y 2</a:t>
            </a:r>
            <a:endParaRPr dirty="0">
              <a:latin typeface="Calibri"/>
              <a:cs typeface="Calibri"/>
            </a:endParaRPr>
          </a:p>
          <a:p>
            <a:pPr marL="756285" lvl="1" indent="-287020">
              <a:buFont typeface="Courier New"/>
              <a:buChar char="o"/>
              <a:tabLst>
                <a:tab pos="756920" algn="l"/>
              </a:tabLst>
            </a:pPr>
            <a:r>
              <a:rPr dirty="0">
                <a:latin typeface="Calibri"/>
                <a:cs typeface="Calibri"/>
              </a:rPr>
              <a:t>No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 err="1">
                <a:latin typeface="Calibri"/>
                <a:cs typeface="Calibri"/>
              </a:rPr>
              <a:t>titulación</a:t>
            </a:r>
            <a:r>
              <a:rPr lang="es-ES" dirty="0">
                <a:latin typeface="Calibri"/>
                <a:cs typeface="Calibri"/>
              </a:rPr>
              <a:t> universitaria ni de FP</a:t>
            </a:r>
            <a:endParaRPr dirty="0">
              <a:latin typeface="Calibri"/>
              <a:cs typeface="Calibri"/>
            </a:endParaRPr>
          </a:p>
          <a:p>
            <a:pPr marL="756285" lvl="1" indent="-287020">
              <a:buFont typeface="Courier New"/>
              <a:buChar char="o"/>
              <a:tabLst>
                <a:tab pos="756920" algn="l"/>
              </a:tabLst>
            </a:pPr>
            <a:r>
              <a:rPr dirty="0">
                <a:latin typeface="Calibri"/>
                <a:cs typeface="Calibri"/>
              </a:rPr>
              <a:t>No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 err="1">
                <a:latin typeface="Calibri"/>
                <a:cs typeface="Calibri"/>
              </a:rPr>
              <a:t>haber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 err="1">
                <a:latin typeface="Calibri"/>
                <a:cs typeface="Calibri"/>
              </a:rPr>
              <a:t>trabajado</a:t>
            </a:r>
            <a:r>
              <a:rPr lang="es-ES" spc="-20" dirty="0">
                <a:latin typeface="Calibri"/>
                <a:cs typeface="Calibri"/>
              </a:rPr>
              <a:t>:</a:t>
            </a:r>
          </a:p>
          <a:p>
            <a:pPr marL="1213485" lvl="2" indent="-287020">
              <a:buFont typeface="Courier New"/>
              <a:buChar char="o"/>
              <a:tabLst>
                <a:tab pos="756920" algn="l"/>
              </a:tabLst>
            </a:pPr>
            <a:r>
              <a:rPr lang="es-ES" spc="-20" dirty="0">
                <a:latin typeface="Calibri"/>
                <a:cs typeface="Calibri"/>
              </a:rPr>
              <a:t>más de 6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meses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en mismo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puesto</a:t>
            </a:r>
            <a:r>
              <a:rPr dirty="0">
                <a:latin typeface="Calibri"/>
                <a:cs typeface="Calibri"/>
              </a:rPr>
              <a:t> y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 err="1">
                <a:latin typeface="Calibri"/>
                <a:cs typeface="Calibri"/>
              </a:rPr>
              <a:t>empresa</a:t>
            </a:r>
            <a:endParaRPr lang="es-ES" spc="-5" dirty="0">
              <a:latin typeface="Calibri"/>
              <a:cs typeface="Calibri"/>
            </a:endParaRPr>
          </a:p>
          <a:p>
            <a:pPr marL="1213485" lvl="2" indent="-287020">
              <a:buFont typeface="Courier New"/>
              <a:buChar char="o"/>
              <a:tabLst>
                <a:tab pos="756920" algn="l"/>
              </a:tabLst>
            </a:pPr>
            <a:r>
              <a:rPr lang="es-ES" spc="-5" dirty="0">
                <a:latin typeface="Calibri"/>
                <a:cs typeface="Calibri"/>
              </a:rPr>
              <a:t>para sustituir personas en ERTE  o similares </a:t>
            </a:r>
            <a:r>
              <a:rPr lang="es-ES" sz="1600" spc="-5" dirty="0">
                <a:latin typeface="Calibri"/>
                <a:cs typeface="Calibri"/>
              </a:rPr>
              <a:t>(medidas de flexibilidad interna)</a:t>
            </a:r>
            <a:endParaRPr sz="1600" dirty="0">
              <a:latin typeface="Calibri"/>
              <a:cs typeface="Calibri"/>
            </a:endParaRPr>
          </a:p>
          <a:p>
            <a:pPr lvl="1">
              <a:buFont typeface="Courier New"/>
              <a:buChar char="o"/>
            </a:pPr>
            <a:endParaRPr sz="2400" dirty="0">
              <a:latin typeface="Calibri"/>
              <a:cs typeface="Calibri"/>
            </a:endParaRPr>
          </a:p>
          <a:p>
            <a:pPr marL="299085" indent="-287020"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10" dirty="0">
                <a:latin typeface="Calibri"/>
                <a:cs typeface="Calibri"/>
              </a:rPr>
              <a:t>DURACIÓN</a:t>
            </a:r>
            <a:endParaRPr dirty="0">
              <a:latin typeface="Calibri"/>
              <a:cs typeface="Calibri"/>
            </a:endParaRPr>
          </a:p>
          <a:p>
            <a:pPr marL="756285" lvl="1" indent="-287020">
              <a:buFont typeface="Courier New"/>
              <a:buChar char="o"/>
              <a:tabLst>
                <a:tab pos="756920" algn="l"/>
              </a:tabLst>
            </a:pPr>
            <a:r>
              <a:rPr spc="-10" dirty="0">
                <a:latin typeface="Calibri"/>
                <a:cs typeface="Calibri"/>
              </a:rPr>
              <a:t>Entre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lang="es-ES" spc="-25" dirty="0">
                <a:latin typeface="Calibri"/>
                <a:cs typeface="Calibri"/>
              </a:rPr>
              <a:t>3 meses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lang="es-ES" spc="-25" dirty="0">
                <a:latin typeface="Calibri"/>
                <a:cs typeface="Calibri"/>
              </a:rPr>
              <a:t>2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 err="1">
                <a:latin typeface="Calibri"/>
                <a:cs typeface="Calibri"/>
              </a:rPr>
              <a:t>años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sz="1600" dirty="0">
                <a:latin typeface="Calibri"/>
                <a:cs typeface="Calibri"/>
              </a:rPr>
              <a:t>(salvo discapacidad o exclusión social) </a:t>
            </a:r>
          </a:p>
          <a:p>
            <a:pPr marL="469265" lvl="1">
              <a:tabLst>
                <a:tab pos="756920" algn="l"/>
              </a:tabLst>
            </a:pPr>
            <a:r>
              <a:rPr lang="es-ES" sz="1600" dirty="0">
                <a:latin typeface="Calibri"/>
                <a:cs typeface="Calibri"/>
              </a:rPr>
              <a:t>	y </a:t>
            </a:r>
            <a:r>
              <a:rPr lang="es-ES" dirty="0">
                <a:latin typeface="Calibri"/>
                <a:cs typeface="Calibri"/>
              </a:rPr>
              <a:t>posible prorroga </a:t>
            </a:r>
            <a:r>
              <a:rPr lang="es-ES" sz="1600" dirty="0">
                <a:latin typeface="Calibri"/>
                <a:cs typeface="Calibri"/>
              </a:rPr>
              <a:t>(si no ha terminado estudios)</a:t>
            </a:r>
          </a:p>
          <a:p>
            <a:pPr marL="756285" lvl="1" indent="-287020">
              <a:buFont typeface="Courier New"/>
              <a:buChar char="o"/>
              <a:tabLst>
                <a:tab pos="756920" algn="l"/>
              </a:tabLst>
            </a:pPr>
            <a:r>
              <a:rPr spc="-5" dirty="0" err="1">
                <a:latin typeface="Calibri"/>
                <a:cs typeface="Calibri"/>
              </a:rPr>
              <a:t>Después</a:t>
            </a:r>
            <a:r>
              <a:rPr spc="-5" dirty="0">
                <a:latin typeface="Calibri"/>
                <a:cs typeface="Calibri"/>
              </a:rPr>
              <a:t>,</a:t>
            </a:r>
            <a:r>
              <a:rPr dirty="0">
                <a:latin typeface="Calibri"/>
                <a:cs typeface="Calibri"/>
              </a:rPr>
              <a:t> puede</a:t>
            </a:r>
            <a:r>
              <a:rPr spc="-5" dirty="0">
                <a:latin typeface="Calibri"/>
                <a:cs typeface="Calibri"/>
              </a:rPr>
              <a:t> ser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contratado para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formación,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pero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otro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puesto</a:t>
            </a:r>
            <a:endParaRPr dirty="0">
              <a:latin typeface="Calibri"/>
              <a:cs typeface="Calibri"/>
            </a:endParaRPr>
          </a:p>
          <a:p>
            <a:pPr marL="756285" lvl="1" indent="-287020">
              <a:buFont typeface="Courier New"/>
              <a:buChar char="o"/>
              <a:tabLst>
                <a:tab pos="756920" algn="l"/>
              </a:tabLst>
            </a:pPr>
            <a:r>
              <a:rPr dirty="0">
                <a:latin typeface="Calibri"/>
                <a:cs typeface="Calibri"/>
              </a:rPr>
              <a:t>Se </a:t>
            </a:r>
            <a:r>
              <a:rPr spc="-10" dirty="0">
                <a:latin typeface="Calibri"/>
                <a:cs typeface="Calibri"/>
              </a:rPr>
              <a:t>interrumpe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por enfermedad,</a:t>
            </a:r>
            <a:r>
              <a:rPr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nacimiento menores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 </a:t>
            </a:r>
            <a:r>
              <a:rPr spc="-5" dirty="0" err="1">
                <a:latin typeface="Calibri"/>
                <a:cs typeface="Calibri"/>
              </a:rPr>
              <a:t>riesgos</a:t>
            </a:r>
            <a:r>
              <a:rPr lang="es-ES" spc="-5" dirty="0">
                <a:latin typeface="Calibri"/>
                <a:cs typeface="Calibri"/>
              </a:rPr>
              <a:t> embarazo/lactancia</a:t>
            </a:r>
            <a:endParaRPr dirty="0">
              <a:latin typeface="Calibri"/>
              <a:cs typeface="Calibri"/>
            </a:endParaRPr>
          </a:p>
          <a:p>
            <a:pPr marL="756285" lvl="1" indent="-287020">
              <a:buFont typeface="Courier New"/>
              <a:buChar char="o"/>
              <a:tabLst>
                <a:tab pos="756920" algn="l"/>
              </a:tabLst>
            </a:pPr>
            <a:r>
              <a:rPr dirty="0">
                <a:latin typeface="Calibri"/>
                <a:cs typeface="Calibri"/>
              </a:rPr>
              <a:t>No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 err="1">
                <a:latin typeface="Calibri"/>
                <a:cs typeface="Calibri"/>
              </a:rPr>
              <a:t>puede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horas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extras</a:t>
            </a:r>
            <a:r>
              <a:rPr lang="es-ES" spc="-15" dirty="0">
                <a:latin typeface="Calibri"/>
                <a:cs typeface="Calibri"/>
              </a:rPr>
              <a:t> </a:t>
            </a:r>
            <a:r>
              <a:rPr lang="es-ES" sz="1600" spc="-15" dirty="0">
                <a:latin typeface="Calibri"/>
                <a:cs typeface="Calibri"/>
              </a:rPr>
              <a:t>(salvo fuerza mayor) </a:t>
            </a:r>
            <a:r>
              <a:rPr lang="es-ES" spc="-15" dirty="0">
                <a:latin typeface="Calibri"/>
                <a:cs typeface="Calibri"/>
              </a:rPr>
              <a:t>ni complementarias.</a:t>
            </a:r>
          </a:p>
          <a:p>
            <a:pPr marL="756285" lvl="1" indent="-287020">
              <a:buFont typeface="Courier New"/>
              <a:buChar char="o"/>
              <a:tabLst>
                <a:tab pos="756920" algn="l"/>
              </a:tabLst>
            </a:pPr>
            <a:r>
              <a:rPr lang="es-ES" spc="-15" dirty="0">
                <a:latin typeface="Calibri"/>
                <a:cs typeface="Calibri"/>
              </a:rPr>
              <a:t>Excepcionalmente puede haber varios asociados la mismo ciclo, </a:t>
            </a:r>
            <a:r>
              <a:rPr lang="es-ES" sz="1600" spc="-15" dirty="0">
                <a:latin typeface="Calibri"/>
                <a:cs typeface="Calibri"/>
              </a:rPr>
              <a:t>si es para distinta actividad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1295400"/>
            <a:ext cx="2678226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990600" y="762000"/>
            <a:ext cx="10363200" cy="533479"/>
          </a:xfrm>
          <a:prstGeom prst="rect">
            <a:avLst/>
          </a:prstGeom>
          <a:solidFill>
            <a:srgbClr val="F5AE7B"/>
          </a:solidFill>
          <a:ln w="19811">
            <a:solidFill>
              <a:srgbClr val="C05A0D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269875" marR="264160" indent="929640">
              <a:lnSpc>
                <a:spcPct val="100000"/>
              </a:lnSpc>
              <a:spcBef>
                <a:spcPts val="800"/>
              </a:spcBef>
            </a:pPr>
            <a:r>
              <a:rPr sz="2800" b="1" spc="-95" dirty="0">
                <a:solidFill>
                  <a:srgbClr val="FFFFFF"/>
                </a:solidFill>
                <a:latin typeface="Tahoma"/>
                <a:cs typeface="Tahoma"/>
              </a:rPr>
              <a:t>CONTRATO</a:t>
            </a:r>
            <a:r>
              <a:rPr sz="28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0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28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FORMACIÓN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ES" sz="2800" b="1" spc="-145" dirty="0">
                <a:solidFill>
                  <a:srgbClr val="FFFFFF"/>
                </a:solidFill>
                <a:latin typeface="Tahoma"/>
                <a:cs typeface="Tahoma"/>
              </a:rPr>
              <a:t>en ALTERNANCIA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545526"/>
            <a:ext cx="8041640" cy="40632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PERIODO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FORMACIÓN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1º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año: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lang="es-ES" sz="2000" spc="5" dirty="0">
                <a:latin typeface="Calibri"/>
                <a:cs typeface="Calibri"/>
              </a:rPr>
              <a:t>6</a:t>
            </a:r>
            <a:r>
              <a:rPr sz="2000" spc="5" dirty="0">
                <a:latin typeface="Calibri"/>
                <a:cs typeface="Calibri"/>
              </a:rPr>
              <a:t>5%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trabajo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5%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(mínimo)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formación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2º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año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85%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trabajo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15%</a:t>
            </a:r>
            <a:r>
              <a:rPr lang="es-ES" sz="2000" spc="-5" dirty="0">
                <a:latin typeface="Calibri"/>
                <a:cs typeface="Calibri"/>
              </a:rPr>
              <a:t> (mínimo)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formación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Curso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formación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formativo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 empresa,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también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ETTs</a:t>
            </a:r>
            <a:endParaRPr lang="es-ES" sz="2000" spc="-3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lang="es-ES" sz="2000" spc="-35" dirty="0">
                <a:latin typeface="Calibri"/>
                <a:cs typeface="Calibri"/>
              </a:rPr>
              <a:t>Modalidades: </a:t>
            </a:r>
            <a:r>
              <a:rPr lang="es-ES" sz="2000" spc="-35" dirty="0" err="1">
                <a:latin typeface="Calibri"/>
                <a:cs typeface="Calibri"/>
              </a:rPr>
              <a:t>teleformación</a:t>
            </a:r>
            <a:r>
              <a:rPr lang="es-ES" sz="2000" spc="-35" dirty="0">
                <a:latin typeface="Calibri"/>
                <a:cs typeface="Calibri"/>
              </a:rPr>
              <a:t>, presencial o mixta</a:t>
            </a: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lang="es-ES" sz="2000" spc="-35" dirty="0">
                <a:latin typeface="Calibri"/>
                <a:cs typeface="Calibri"/>
              </a:rPr>
              <a:t>Deberá permitir obtener graduado en ESO</a:t>
            </a: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lang="es-ES" sz="2000" spc="-35" dirty="0">
                <a:latin typeface="Calibri"/>
                <a:cs typeface="Calibri"/>
              </a:rPr>
              <a:t>La formación se acredita con un certificado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2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Retribución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Por </a:t>
            </a:r>
            <a:r>
              <a:rPr sz="2000" spc="-10" dirty="0">
                <a:latin typeface="Calibri"/>
                <a:cs typeface="Calibri"/>
              </a:rPr>
              <a:t>convenio. </a:t>
            </a:r>
            <a:r>
              <a:rPr lang="es-ES" sz="2000" spc="-10" dirty="0">
                <a:latin typeface="Calibri"/>
                <a:cs typeface="Calibri"/>
              </a:rPr>
              <a:t>Sino no inferior a:</a:t>
            </a:r>
          </a:p>
          <a:p>
            <a:pPr marL="1213485" lvl="2" indent="-287020">
              <a:spcBef>
                <a:spcPts val="375"/>
              </a:spcBef>
              <a:buFont typeface="Courier New"/>
              <a:buChar char="o"/>
              <a:tabLst>
                <a:tab pos="756920" algn="l"/>
              </a:tabLst>
            </a:pPr>
            <a:r>
              <a:rPr lang="es-ES" sz="2000" spc="10" dirty="0">
                <a:latin typeface="Calibri"/>
                <a:cs typeface="Calibri"/>
              </a:rPr>
              <a:t>60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lang="es-ES" sz="2000" dirty="0">
                <a:latin typeface="Calibri"/>
                <a:cs typeface="Calibri"/>
              </a:rPr>
              <a:t>7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%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lang="es-ES" sz="2000" spc="-5" dirty="0">
                <a:latin typeface="Calibri"/>
                <a:cs typeface="Calibri"/>
              </a:rPr>
              <a:t>l grupo profesional.</a:t>
            </a:r>
            <a:r>
              <a:rPr sz="2000" dirty="0">
                <a:latin typeface="Calibri"/>
                <a:cs typeface="Calibri"/>
              </a:rPr>
              <a:t> </a:t>
            </a:r>
            <a:endParaRPr lang="es-ES" sz="2000" dirty="0">
              <a:latin typeface="Calibri"/>
              <a:cs typeface="Calibri"/>
            </a:endParaRPr>
          </a:p>
          <a:p>
            <a:pPr marL="1213485" lvl="2" indent="-287020">
              <a:spcBef>
                <a:spcPts val="375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S.M.I.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8128" y="4143755"/>
            <a:ext cx="2642616" cy="25709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786115"/>
            <a:ext cx="7391400" cy="9983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CONTRATO</a:t>
            </a:r>
            <a:r>
              <a:rPr spc="-130" dirty="0"/>
              <a:t> </a:t>
            </a:r>
            <a:r>
              <a:rPr lang="es-ES" spc="-204" dirty="0"/>
              <a:t>para la obtención de la  PRÁCTICA PROFESIONAL</a:t>
            </a:r>
            <a:endParaRPr spc="-204" dirty="0"/>
          </a:p>
        </p:txBody>
      </p:sp>
      <p:sp>
        <p:nvSpPr>
          <p:cNvPr id="7" name="object 7"/>
          <p:cNvSpPr txBox="1"/>
          <p:nvPr/>
        </p:nvSpPr>
        <p:spPr>
          <a:xfrm>
            <a:off x="190500" y="2057400"/>
            <a:ext cx="8763000" cy="36837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5"/>
              </a:spcBef>
            </a:pPr>
            <a:r>
              <a:rPr sz="2000" b="1" spc="-210" dirty="0">
                <a:solidFill>
                  <a:srgbClr val="FFFFFF"/>
                </a:solidFill>
                <a:latin typeface="Tahoma"/>
                <a:cs typeface="Tahoma"/>
              </a:rPr>
              <a:t>REQUISITOS</a:t>
            </a:r>
            <a:endParaRPr sz="2000" dirty="0">
              <a:latin typeface="Tahoma"/>
              <a:cs typeface="Tahoma"/>
            </a:endParaRPr>
          </a:p>
          <a:p>
            <a:pPr marL="299085" indent="-287020">
              <a:lnSpc>
                <a:spcPts val="2395"/>
              </a:lnSpc>
              <a:buFont typeface="Courier New"/>
              <a:buChar char="o"/>
              <a:tabLst>
                <a:tab pos="299720" algn="l"/>
              </a:tabLst>
            </a:pPr>
            <a:r>
              <a:rPr sz="2000" spc="-120" dirty="0" err="1">
                <a:latin typeface="Verdana"/>
                <a:cs typeface="Verdana"/>
              </a:rPr>
              <a:t>Título</a:t>
            </a:r>
            <a:r>
              <a:rPr lang="es-ES" sz="2000" spc="-120" dirty="0">
                <a:latin typeface="Verdana"/>
                <a:cs typeface="Verdana"/>
              </a:rPr>
              <a:t>:</a:t>
            </a:r>
          </a:p>
          <a:p>
            <a:pPr marL="756285" lvl="1" indent="-287020">
              <a:lnSpc>
                <a:spcPts val="2395"/>
              </a:lnSpc>
              <a:buFont typeface="Courier New"/>
              <a:buChar char="o"/>
              <a:tabLst>
                <a:tab pos="299720" algn="l"/>
              </a:tabLst>
            </a:pPr>
            <a:r>
              <a:rPr lang="es-ES" sz="2000" spc="-120" dirty="0">
                <a:latin typeface="Verdana"/>
                <a:cs typeface="Verdana"/>
              </a:rPr>
              <a:t>FP</a:t>
            </a:r>
          </a:p>
          <a:p>
            <a:pPr marL="756285" lvl="1" indent="-287020">
              <a:lnSpc>
                <a:spcPts val="2395"/>
              </a:lnSpc>
              <a:buFont typeface="Courier New"/>
              <a:buChar char="o"/>
              <a:tabLst>
                <a:tab pos="299720" algn="l"/>
              </a:tabLst>
            </a:pPr>
            <a:r>
              <a:rPr lang="es-ES" sz="2000" spc="-120" dirty="0">
                <a:latin typeface="Verdana"/>
                <a:cs typeface="Verdana"/>
              </a:rPr>
              <a:t>Universidad</a:t>
            </a:r>
          </a:p>
          <a:p>
            <a:pPr marL="756285" lvl="1" indent="-287020">
              <a:lnSpc>
                <a:spcPts val="2395"/>
              </a:lnSpc>
              <a:buFont typeface="Courier New"/>
              <a:buChar char="o"/>
              <a:tabLst>
                <a:tab pos="299720" algn="l"/>
              </a:tabLst>
            </a:pPr>
            <a:r>
              <a:rPr lang="es-ES" sz="2000" spc="-120" dirty="0">
                <a:latin typeface="Verdana"/>
                <a:cs typeface="Verdana"/>
              </a:rPr>
              <a:t>certificado de </a:t>
            </a:r>
            <a:r>
              <a:rPr lang="es-ES" sz="2000" spc="-120" dirty="0" err="1">
                <a:latin typeface="Verdana"/>
                <a:cs typeface="Verdana"/>
              </a:rPr>
              <a:t>prof.</a:t>
            </a:r>
            <a:r>
              <a:rPr lang="es-ES" sz="2000" spc="-120" dirty="0">
                <a:latin typeface="Verdana"/>
                <a:cs typeface="Verdana"/>
              </a:rPr>
              <a:t> de FP para el empleo</a:t>
            </a:r>
          </a:p>
          <a:p>
            <a:pPr marL="756285" lvl="1" indent="-287020">
              <a:lnSpc>
                <a:spcPts val="2395"/>
              </a:lnSpc>
              <a:buFont typeface="Courier New"/>
              <a:buChar char="o"/>
              <a:tabLst>
                <a:tab pos="299720" algn="l"/>
              </a:tabLst>
            </a:pPr>
            <a:r>
              <a:rPr lang="es-ES" sz="2000" spc="-120" dirty="0">
                <a:latin typeface="Verdana"/>
                <a:cs typeface="Verdana"/>
              </a:rPr>
              <a:t>Enseñanzas artísticas o deportivas</a:t>
            </a:r>
            <a:endParaRPr sz="20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lang="es-ES" sz="2000" spc="-160" dirty="0">
                <a:latin typeface="Verdana"/>
                <a:cs typeface="Verdana"/>
              </a:rPr>
              <a:t>3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añ</a:t>
            </a:r>
            <a:r>
              <a:rPr sz="2000" spc="65" dirty="0">
                <a:latin typeface="Verdana"/>
                <a:cs typeface="Verdana"/>
              </a:rPr>
              <a:t>o</a:t>
            </a:r>
            <a:r>
              <a:rPr sz="2000" spc="-265" dirty="0">
                <a:latin typeface="Verdana"/>
                <a:cs typeface="Verdana"/>
              </a:rPr>
              <a:t>s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si</a:t>
            </a:r>
            <a:r>
              <a:rPr sz="2000" spc="-150" dirty="0">
                <a:latin typeface="Verdana"/>
                <a:cs typeface="Verdana"/>
              </a:rPr>
              <a:t>g</a:t>
            </a:r>
            <a:r>
              <a:rPr sz="2000" spc="-50" dirty="0">
                <a:latin typeface="Verdana"/>
                <a:cs typeface="Verdana"/>
              </a:rPr>
              <a:t>uien</a:t>
            </a:r>
            <a:r>
              <a:rPr sz="2000" spc="-25" dirty="0">
                <a:latin typeface="Verdana"/>
                <a:cs typeface="Verdana"/>
              </a:rPr>
              <a:t>t</a:t>
            </a:r>
            <a:r>
              <a:rPr sz="2000" spc="-80" dirty="0">
                <a:latin typeface="Verdana"/>
                <a:cs typeface="Verdana"/>
              </a:rPr>
              <a:t>es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fi</a:t>
            </a:r>
            <a:r>
              <a:rPr sz="2000" spc="-135" dirty="0">
                <a:latin typeface="Verdana"/>
                <a:cs typeface="Verdana"/>
              </a:rPr>
              <a:t>n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100" dirty="0" err="1">
                <a:latin typeface="Verdana"/>
                <a:cs typeface="Verdana"/>
              </a:rPr>
              <a:t>es</a:t>
            </a:r>
            <a:r>
              <a:rPr sz="2000" spc="-50" dirty="0" err="1">
                <a:latin typeface="Verdana"/>
                <a:cs typeface="Verdana"/>
              </a:rPr>
              <a:t>t</a:t>
            </a:r>
            <a:r>
              <a:rPr sz="2000" spc="-60" dirty="0" err="1">
                <a:latin typeface="Verdana"/>
                <a:cs typeface="Verdana"/>
              </a:rPr>
              <a:t>u</a:t>
            </a:r>
            <a:r>
              <a:rPr sz="2000" spc="114" dirty="0" err="1">
                <a:latin typeface="Verdana"/>
                <a:cs typeface="Verdana"/>
              </a:rPr>
              <a:t>d</a:t>
            </a:r>
            <a:r>
              <a:rPr sz="2000" spc="-20" dirty="0" err="1">
                <a:latin typeface="Verdana"/>
                <a:cs typeface="Verdana"/>
              </a:rPr>
              <a:t>i</a:t>
            </a:r>
            <a:r>
              <a:rPr sz="2000" spc="-50" dirty="0" err="1">
                <a:latin typeface="Verdana"/>
                <a:cs typeface="Verdana"/>
              </a:rPr>
              <a:t>o</a:t>
            </a:r>
            <a:r>
              <a:rPr sz="2000" spc="-265" dirty="0" err="1">
                <a:latin typeface="Verdana"/>
                <a:cs typeface="Verdana"/>
              </a:rPr>
              <a:t>s</a:t>
            </a:r>
            <a:r>
              <a:rPr lang="es-ES" sz="2000" spc="-185" dirty="0">
                <a:latin typeface="Verdana"/>
                <a:cs typeface="Verdana"/>
              </a:rPr>
              <a:t>  </a:t>
            </a:r>
            <a:r>
              <a:rPr lang="es-ES" spc="-215" dirty="0">
                <a:latin typeface="Verdana"/>
                <a:cs typeface="Verdana"/>
              </a:rPr>
              <a:t>(</a:t>
            </a:r>
            <a:r>
              <a:rPr lang="es-ES" spc="45" dirty="0">
                <a:latin typeface="Verdana"/>
                <a:cs typeface="Verdana"/>
              </a:rPr>
              <a:t>5 para </a:t>
            </a:r>
            <a:r>
              <a:rPr lang="es-ES" spc="45" dirty="0" err="1">
                <a:latin typeface="Verdana"/>
                <a:cs typeface="Verdana"/>
              </a:rPr>
              <a:t>pnas</a:t>
            </a:r>
            <a:r>
              <a:rPr lang="es-ES" spc="45" dirty="0">
                <a:latin typeface="Verdana"/>
                <a:cs typeface="Verdana"/>
              </a:rPr>
              <a:t>. con discapacidad</a:t>
            </a:r>
            <a:r>
              <a:rPr spc="-170" dirty="0">
                <a:latin typeface="Verdana"/>
                <a:cs typeface="Verdana"/>
              </a:rPr>
              <a:t>)</a:t>
            </a:r>
            <a:endParaRPr lang="es-ES" spc="-17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lang="es-ES" sz="2000" spc="-170" dirty="0">
                <a:latin typeface="Verdana"/>
                <a:cs typeface="Verdana"/>
              </a:rPr>
              <a:t>No más de un año misma titulación</a:t>
            </a: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lang="es-ES" sz="2000" spc="-170" dirty="0">
                <a:latin typeface="Verdana"/>
                <a:cs typeface="Verdana"/>
              </a:rPr>
              <a:t>No más de 3 meses</a:t>
            </a: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lang="es-ES" sz="2000" spc="-170" dirty="0">
                <a:latin typeface="Verdana"/>
                <a:cs typeface="Verdana"/>
              </a:rPr>
              <a:t>No puede sustituir personas en ERTE o similares</a:t>
            </a: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ourier New"/>
              <a:buChar char="o"/>
            </a:pPr>
            <a:endParaRPr sz="2050" dirty="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4325112"/>
            <a:ext cx="3500627" cy="25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5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1382235"/>
            <a:ext cx="7391400" cy="9983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CONTRATO</a:t>
            </a:r>
            <a:r>
              <a:rPr spc="-130" dirty="0"/>
              <a:t> </a:t>
            </a:r>
            <a:r>
              <a:rPr lang="es-ES" spc="-204" dirty="0"/>
              <a:t>para la obtención de la  PRÁCTICA PROFESIONAL</a:t>
            </a:r>
            <a:endParaRPr spc="-204" dirty="0"/>
          </a:p>
        </p:txBody>
      </p:sp>
      <p:sp>
        <p:nvSpPr>
          <p:cNvPr id="7" name="object 7"/>
          <p:cNvSpPr txBox="1"/>
          <p:nvPr/>
        </p:nvSpPr>
        <p:spPr>
          <a:xfrm>
            <a:off x="381000" y="2438400"/>
            <a:ext cx="8763000" cy="3714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30" dirty="0">
                <a:latin typeface="Tahoma"/>
                <a:cs typeface="Tahoma"/>
              </a:rPr>
              <a:t>DUR</a:t>
            </a:r>
            <a:r>
              <a:rPr sz="2000" b="1" spc="-110" dirty="0">
                <a:latin typeface="Tahoma"/>
                <a:cs typeface="Tahoma"/>
              </a:rPr>
              <a:t>A</a:t>
            </a:r>
            <a:r>
              <a:rPr sz="2000" b="1" spc="-25" dirty="0">
                <a:latin typeface="Tahoma"/>
                <a:cs typeface="Tahoma"/>
              </a:rPr>
              <a:t>CIÓN</a:t>
            </a:r>
            <a:endParaRPr sz="20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sz="2000" spc="-165" dirty="0">
                <a:latin typeface="Verdana"/>
                <a:cs typeface="Verdana"/>
              </a:rPr>
              <a:t>6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m</a:t>
            </a:r>
            <a:r>
              <a:rPr sz="2000" spc="20" dirty="0">
                <a:latin typeface="Verdana"/>
                <a:cs typeface="Verdana"/>
              </a:rPr>
              <a:t>e</a:t>
            </a:r>
            <a:r>
              <a:rPr sz="2000" spc="-80" dirty="0">
                <a:latin typeface="Verdana"/>
                <a:cs typeface="Verdana"/>
              </a:rPr>
              <a:t>se</a:t>
            </a:r>
            <a:r>
              <a:rPr sz="2000" spc="-265" dirty="0">
                <a:latin typeface="Verdana"/>
                <a:cs typeface="Verdana"/>
              </a:rPr>
              <a:t>s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245" dirty="0">
                <a:latin typeface="Verdana"/>
                <a:cs typeface="Verdana"/>
              </a:rPr>
              <a:t>-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lang="es-ES" sz="2000" spc="-165" dirty="0">
                <a:latin typeface="Verdana"/>
                <a:cs typeface="Verdana"/>
              </a:rPr>
              <a:t>un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0" dirty="0" err="1">
                <a:latin typeface="Verdana"/>
                <a:cs typeface="Verdana"/>
              </a:rPr>
              <a:t>año</a:t>
            </a:r>
            <a:r>
              <a:rPr lang="es-ES" sz="2000" spc="-20" dirty="0">
                <a:latin typeface="Verdana"/>
                <a:cs typeface="Verdana"/>
              </a:rPr>
              <a:t> </a:t>
            </a:r>
            <a:r>
              <a:rPr lang="es-ES" spc="-20" dirty="0">
                <a:latin typeface="Verdana"/>
                <a:cs typeface="Verdana"/>
              </a:rPr>
              <a:t>(no para </a:t>
            </a:r>
            <a:r>
              <a:rPr lang="es-ES" spc="-20" dirty="0" err="1">
                <a:latin typeface="Verdana"/>
                <a:cs typeface="Verdana"/>
              </a:rPr>
              <a:t>pnas</a:t>
            </a:r>
            <a:r>
              <a:rPr lang="es-ES" spc="-20" dirty="0">
                <a:latin typeface="Verdana"/>
                <a:cs typeface="Verdana"/>
              </a:rPr>
              <a:t>. con discapacidad o en exclusión social)</a:t>
            </a: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lang="es-ES" sz="2000" spc="-20" dirty="0">
                <a:latin typeface="Verdana"/>
                <a:cs typeface="Verdana"/>
              </a:rPr>
              <a:t>Lo interrumpe</a:t>
            </a:r>
          </a:p>
          <a:p>
            <a:pPr marL="756285" lvl="1" indent="-287020">
              <a:buFont typeface="Courier New"/>
              <a:buChar char="o"/>
              <a:tabLst>
                <a:tab pos="299720" algn="l"/>
              </a:tabLst>
            </a:pPr>
            <a:r>
              <a:rPr lang="es-ES" sz="2000" spc="-20" dirty="0">
                <a:latin typeface="Verdana"/>
                <a:cs typeface="Verdana"/>
              </a:rPr>
              <a:t>Baja</a:t>
            </a:r>
          </a:p>
          <a:p>
            <a:pPr marL="756285" lvl="1" indent="-287020">
              <a:buFont typeface="Courier New"/>
              <a:buChar char="o"/>
              <a:tabLst>
                <a:tab pos="299720" algn="l"/>
              </a:tabLst>
            </a:pPr>
            <a:r>
              <a:rPr lang="es-ES" sz="2000" spc="-20" dirty="0">
                <a:latin typeface="Verdana"/>
                <a:cs typeface="Verdana"/>
              </a:rPr>
              <a:t>Nacimiento de hijos</a:t>
            </a:r>
          </a:p>
          <a:p>
            <a:pPr marL="756285" lvl="1" indent="-287020">
              <a:buFont typeface="Courier New"/>
              <a:buChar char="o"/>
              <a:tabLst>
                <a:tab pos="299720" algn="l"/>
              </a:tabLst>
            </a:pPr>
            <a:r>
              <a:rPr lang="es-ES" sz="2000" spc="-20" dirty="0">
                <a:latin typeface="Verdana"/>
                <a:cs typeface="Verdana"/>
              </a:rPr>
              <a:t>Riesgo embarazo / lactancia</a:t>
            </a:r>
          </a:p>
          <a:p>
            <a:pPr marL="756285" lvl="1" indent="-287020">
              <a:buFont typeface="Courier New"/>
              <a:buChar char="o"/>
              <a:tabLst>
                <a:tab pos="299720" algn="l"/>
              </a:tabLst>
            </a:pPr>
            <a:r>
              <a:rPr lang="es-ES" sz="2000" spc="-20" dirty="0">
                <a:latin typeface="Verdana"/>
                <a:cs typeface="Verdana"/>
              </a:rPr>
              <a:t>Violencia género</a:t>
            </a:r>
          </a:p>
          <a:p>
            <a:pPr marL="299085" indent="-287020">
              <a:buFont typeface="Courier New"/>
              <a:buChar char="o"/>
              <a:tabLst>
                <a:tab pos="299720" algn="l"/>
              </a:tabLst>
            </a:pPr>
            <a:r>
              <a:rPr lang="es-ES" sz="2000" spc="-20" dirty="0">
                <a:latin typeface="Verdana"/>
                <a:cs typeface="Verdana"/>
              </a:rPr>
              <a:t>Periodo de prueba: máx. un mes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2050" dirty="0">
              <a:latin typeface="Verdana"/>
              <a:cs typeface="Verdana"/>
            </a:endParaRPr>
          </a:p>
          <a:p>
            <a:pPr marL="12700">
              <a:lnSpc>
                <a:spcPts val="2395"/>
              </a:lnSpc>
            </a:pPr>
            <a:r>
              <a:rPr sz="2000" b="1" spc="-195" dirty="0">
                <a:latin typeface="Tahoma"/>
                <a:cs typeface="Tahoma"/>
              </a:rPr>
              <a:t>RETRIBUCIÓN</a:t>
            </a:r>
            <a:endParaRPr sz="2000" dirty="0">
              <a:latin typeface="Tahoma"/>
              <a:cs typeface="Tahoma"/>
            </a:endParaRPr>
          </a:p>
          <a:p>
            <a:pPr marL="299085" indent="-287020">
              <a:lnSpc>
                <a:spcPts val="2395"/>
              </a:lnSpc>
              <a:buFont typeface="Courier New"/>
              <a:buChar char="o"/>
              <a:tabLst>
                <a:tab pos="299720" algn="l"/>
              </a:tabLst>
            </a:pPr>
            <a:r>
              <a:rPr sz="2000" spc="50" dirty="0" err="1">
                <a:latin typeface="Verdana"/>
                <a:cs typeface="Verdana"/>
              </a:rPr>
              <a:t>Con</a:t>
            </a:r>
            <a:r>
              <a:rPr sz="2000" spc="65" dirty="0" err="1">
                <a:latin typeface="Verdana"/>
                <a:cs typeface="Verdana"/>
              </a:rPr>
              <a:t>v</a:t>
            </a:r>
            <a:r>
              <a:rPr sz="2000" spc="30" dirty="0" err="1">
                <a:latin typeface="Verdana"/>
                <a:cs typeface="Verdana"/>
              </a:rPr>
              <a:t>en</a:t>
            </a:r>
            <a:r>
              <a:rPr sz="2000" spc="-25" dirty="0" err="1">
                <a:latin typeface="Verdana"/>
                <a:cs typeface="Verdana"/>
              </a:rPr>
              <a:t>i</a:t>
            </a:r>
            <a:r>
              <a:rPr sz="2000" spc="-35" dirty="0" err="1">
                <a:latin typeface="Verdana"/>
                <a:cs typeface="Verdana"/>
              </a:rPr>
              <a:t>o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o</a:t>
            </a:r>
            <a:r>
              <a:rPr lang="es-ES" sz="2000" spc="-160" dirty="0">
                <a:latin typeface="Verdana"/>
                <a:cs typeface="Verdana"/>
              </a:rPr>
              <a:t> sino la del grupo </a:t>
            </a:r>
            <a:r>
              <a:rPr lang="es-ES" sz="2000" spc="-160" dirty="0" err="1">
                <a:latin typeface="Verdana"/>
                <a:cs typeface="Verdana"/>
              </a:rPr>
              <a:t>prof.</a:t>
            </a:r>
            <a:endParaRPr sz="20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sz="2000" spc="-25" dirty="0" err="1">
                <a:latin typeface="Verdana"/>
                <a:cs typeface="Verdana"/>
              </a:rPr>
              <a:t>Mínim</a:t>
            </a:r>
            <a:r>
              <a:rPr lang="es-ES" sz="2000" spc="-25" dirty="0">
                <a:latin typeface="Verdana"/>
                <a:cs typeface="Verdana"/>
              </a:rPr>
              <a:t>o: 60% del del grupo </a:t>
            </a:r>
            <a:r>
              <a:rPr lang="es-ES" sz="2000" spc="-25" dirty="0" err="1">
                <a:latin typeface="Verdana"/>
                <a:cs typeface="Verdana"/>
              </a:rPr>
              <a:t>prof.</a:t>
            </a:r>
            <a:r>
              <a:rPr lang="es-ES" sz="2000" spc="-25" dirty="0">
                <a:latin typeface="Verdana"/>
                <a:cs typeface="Verdana"/>
              </a:rPr>
              <a:t>  y SMI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1032" name="Picture 8" descr="40 buenas prácticas educativas con las TIC para Infantil">
            <a:extLst>
              <a:ext uri="{FF2B5EF4-FFF2-40B4-BE49-F238E27FC236}">
                <a16:creationId xmlns:a16="http://schemas.microsoft.com/office/drawing/2014/main" id="{063291B5-8F74-07E8-DD9C-437F27730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95749"/>
            <a:ext cx="3240676" cy="218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636" y="447878"/>
            <a:ext cx="6221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CONTRATOS</a:t>
            </a:r>
            <a:r>
              <a:rPr sz="4000" spc="-75" dirty="0"/>
              <a:t> </a:t>
            </a:r>
            <a:r>
              <a:rPr sz="4000" spc="-300" dirty="0"/>
              <a:t>TEMPORALES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25374" y="2782061"/>
            <a:ext cx="4429125" cy="831638"/>
          </a:xfrm>
          <a:prstGeom prst="rect">
            <a:avLst/>
          </a:prstGeom>
          <a:solidFill>
            <a:srgbClr val="F5AE7B"/>
          </a:solidFill>
          <a:ln w="19811">
            <a:solidFill>
              <a:srgbClr val="C05A0D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89535" marR="271145">
              <a:lnSpc>
                <a:spcPct val="100000"/>
              </a:lnSpc>
              <a:spcBef>
                <a:spcPts val="725"/>
              </a:spcBef>
            </a:pPr>
            <a:r>
              <a:rPr lang="es-ES" sz="2400" b="1" spc="-8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-35" dirty="0" err="1">
                <a:solidFill>
                  <a:srgbClr val="FFFFFF"/>
                </a:solidFill>
                <a:latin typeface="Tahoma"/>
                <a:cs typeface="Tahoma"/>
              </a:rPr>
              <a:t>ircunstancias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9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producción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444" y="1484375"/>
            <a:ext cx="3810000" cy="47533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5374" y="4077461"/>
            <a:ext cx="4191000" cy="346249"/>
          </a:xfrm>
          <a:prstGeom prst="rect">
            <a:avLst/>
          </a:prstGeom>
          <a:solidFill>
            <a:srgbClr val="F5AE7B"/>
          </a:solidFill>
          <a:ln w="19811">
            <a:solidFill>
              <a:srgbClr val="C05A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665"/>
              </a:lnSpc>
            </a:pPr>
            <a:r>
              <a:rPr lang="es-ES" sz="2400" b="1" spc="-110" dirty="0">
                <a:solidFill>
                  <a:srgbClr val="FFFFFF"/>
                </a:solidFill>
                <a:latin typeface="Tahoma"/>
                <a:cs typeface="Tahoma"/>
              </a:rPr>
              <a:t>Sustitución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7962900" cy="389850"/>
          </a:xfrm>
          <a:prstGeom prst="rect">
            <a:avLst/>
          </a:prstGeom>
          <a:solidFill>
            <a:srgbClr val="F5AE7B"/>
          </a:solidFill>
          <a:ln w="19811">
            <a:solidFill>
              <a:srgbClr val="C05A0D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953385" marR="1113790" indent="-1833880">
              <a:lnSpc>
                <a:spcPct val="100000"/>
              </a:lnSpc>
              <a:spcBef>
                <a:spcPts val="160"/>
              </a:spcBef>
            </a:pPr>
            <a:r>
              <a:rPr sz="2400" spc="-120" dirty="0"/>
              <a:t>CIRCUNSTANCIAS</a:t>
            </a:r>
            <a:r>
              <a:rPr sz="2400" spc="-10" dirty="0"/>
              <a:t> </a:t>
            </a:r>
            <a:r>
              <a:rPr sz="2400" spc="-210" dirty="0"/>
              <a:t>D</a:t>
            </a:r>
            <a:r>
              <a:rPr sz="2400" spc="-165" dirty="0"/>
              <a:t>E</a:t>
            </a:r>
            <a:r>
              <a:rPr sz="2400" spc="-35" dirty="0"/>
              <a:t> </a:t>
            </a:r>
            <a:r>
              <a:rPr sz="2400" spc="-70" dirty="0"/>
              <a:t>LA  PRODUCCIÓN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01370" y="1219200"/>
            <a:ext cx="9628429" cy="36580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2000" b="1" spc="-10" dirty="0">
                <a:latin typeface="Calibri"/>
                <a:cs typeface="Calibri"/>
              </a:rPr>
              <a:t>CAUSA: INCREMENTO OCASIONAL DE LA ACTIVIDAD </a:t>
            </a:r>
            <a:r>
              <a:rPr lang="es-ES" sz="2000" spc="-5" dirty="0">
                <a:latin typeface="Calibri"/>
                <a:cs typeface="Calibri"/>
              </a:rPr>
              <a:t>IMPREVISIBLE o PREVISIBLE</a:t>
            </a:r>
            <a:endParaRPr lang="es-ES"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har char="o"/>
            </a:pPr>
            <a:endParaRPr sz="2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o"/>
            </a:pPr>
            <a:endParaRPr sz="17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DURACIÓN</a:t>
            </a:r>
            <a:endParaRPr sz="2000" dirty="0">
              <a:latin typeface="Calibri"/>
              <a:cs typeface="Calibri"/>
            </a:endParaRPr>
          </a:p>
          <a:p>
            <a:pPr marL="756285" marR="1009650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lang="es-ES" sz="2000" dirty="0">
                <a:latin typeface="Calibri"/>
                <a:cs typeface="Calibri"/>
              </a:rPr>
              <a:t>IMPREVISIBLE: máx. 6</a:t>
            </a:r>
            <a:r>
              <a:rPr lang="es-ES" sz="2000" spc="-10" dirty="0">
                <a:latin typeface="Calibri"/>
                <a:cs typeface="Calibri"/>
              </a:rPr>
              <a:t> meses</a:t>
            </a:r>
          </a:p>
          <a:p>
            <a:pPr marL="469265" marR="1009650" lvl="1">
              <a:lnSpc>
                <a:spcPct val="100000"/>
              </a:lnSpc>
              <a:tabLst>
                <a:tab pos="756920" algn="l"/>
              </a:tabLst>
            </a:pPr>
            <a:r>
              <a:rPr lang="es-ES" sz="2000" spc="-10" dirty="0">
                <a:latin typeface="Calibri"/>
                <a:cs typeface="Calibri"/>
              </a:rPr>
              <a:t>	</a:t>
            </a:r>
            <a:r>
              <a:rPr lang="es-ES" spc="-10" dirty="0">
                <a:latin typeface="Calibri"/>
                <a:cs typeface="Calibri"/>
              </a:rPr>
              <a:t>aunque es posible hasta el año por convenio</a:t>
            </a:r>
            <a:r>
              <a:rPr lang="es-ES" sz="2000" spc="-10" dirty="0">
                <a:latin typeface="Calibri"/>
                <a:cs typeface="Calibri"/>
              </a:rPr>
              <a:t>.</a:t>
            </a:r>
            <a:endParaRPr sz="195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lang="es-ES" sz="2000" dirty="0">
                <a:latin typeface="Calibri"/>
                <a:cs typeface="Calibri"/>
              </a:rPr>
              <a:t>PREVISIBLE: máx. 90 días no seguidos en un periodo de un año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o"/>
            </a:pPr>
            <a:endParaRPr sz="1950" dirty="0">
              <a:latin typeface="Calibri"/>
              <a:cs typeface="Calibri"/>
            </a:endParaRPr>
          </a:p>
          <a:p>
            <a:pPr marL="299085" indent="-287020">
              <a:lnSpc>
                <a:spcPts val="215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INDEMNIZACIÓN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buFont typeface="Courier New"/>
              <a:buChar char="o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12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lang="es-ES" sz="2000" spc="-5" dirty="0">
                <a:latin typeface="Calibri"/>
                <a:cs typeface="Calibri"/>
              </a:rPr>
              <a:t>días</a:t>
            </a:r>
          </a:p>
          <a:p>
            <a:pPr marL="469265" lvl="1">
              <a:lnSpc>
                <a:spcPts val="2395"/>
              </a:lnSpc>
              <a:tabLst>
                <a:tab pos="756920" algn="l"/>
              </a:tabLst>
            </a:pPr>
            <a:endParaRPr lang="es-ES" sz="2000" spc="-5" dirty="0">
              <a:latin typeface="Calibri"/>
              <a:cs typeface="Calibri"/>
            </a:endParaRPr>
          </a:p>
          <a:p>
            <a:pPr marL="354965" indent="-342900">
              <a:lnSpc>
                <a:spcPts val="2395"/>
              </a:lnSpc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s-ES" sz="2000" b="1" dirty="0">
                <a:latin typeface="Calibri"/>
                <a:cs typeface="Calibri"/>
              </a:rPr>
              <a:t>RECARGO</a:t>
            </a:r>
            <a:r>
              <a:rPr lang="es-ES" sz="2000" dirty="0">
                <a:latin typeface="Calibri"/>
                <a:cs typeface="Calibri"/>
              </a:rPr>
              <a:t> para contratos inferiores a30 días en la cotización a la </a:t>
            </a:r>
            <a:r>
              <a:rPr lang="es-ES" sz="2000" dirty="0" err="1">
                <a:latin typeface="Calibri"/>
                <a:cs typeface="Calibri"/>
              </a:rPr>
              <a:t>S.Social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82751"/>
            <a:ext cx="8534400" cy="421005"/>
            <a:chOff x="1394460" y="682751"/>
            <a:chExt cx="4211320" cy="421005"/>
          </a:xfrm>
        </p:grpSpPr>
        <p:sp>
          <p:nvSpPr>
            <p:cNvPr id="3" name="object 3"/>
            <p:cNvSpPr/>
            <p:nvPr/>
          </p:nvSpPr>
          <p:spPr>
            <a:xfrm>
              <a:off x="1404366" y="692657"/>
              <a:ext cx="4191000" cy="401320"/>
            </a:xfrm>
            <a:custGeom>
              <a:avLst/>
              <a:gdLst/>
              <a:ahLst/>
              <a:cxnLst/>
              <a:rect l="l" t="t" r="r" b="b"/>
              <a:pathLst>
                <a:path w="4191000" h="401319">
                  <a:moveTo>
                    <a:pt x="4191000" y="0"/>
                  </a:moveTo>
                  <a:lnTo>
                    <a:pt x="0" y="0"/>
                  </a:lnTo>
                  <a:lnTo>
                    <a:pt x="0" y="400812"/>
                  </a:lnTo>
                  <a:lnTo>
                    <a:pt x="4191000" y="400812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5AE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04366" y="692657"/>
              <a:ext cx="4191000" cy="401320"/>
            </a:xfrm>
            <a:custGeom>
              <a:avLst/>
              <a:gdLst/>
              <a:ahLst/>
              <a:cxnLst/>
              <a:rect l="l" t="t" r="r" b="b"/>
              <a:pathLst>
                <a:path w="4191000" h="401319">
                  <a:moveTo>
                    <a:pt x="0" y="400812"/>
                  </a:moveTo>
                  <a:lnTo>
                    <a:pt x="4191000" y="400812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400812"/>
                  </a:lnTo>
                  <a:close/>
                </a:path>
              </a:pathLst>
            </a:custGeom>
            <a:ln w="19812">
              <a:solidFill>
                <a:srgbClr val="C05A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400" y="640363"/>
            <a:ext cx="869653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b="0" spc="-340" dirty="0"/>
              <a:t>SUSTITUCIÓN DE PERSONA TRABAJADORA</a:t>
            </a:r>
            <a:endParaRPr b="0" spc="-340" dirty="0"/>
          </a:p>
        </p:txBody>
      </p:sp>
      <p:sp>
        <p:nvSpPr>
          <p:cNvPr id="6" name="object 6"/>
          <p:cNvSpPr txBox="1"/>
          <p:nvPr/>
        </p:nvSpPr>
        <p:spPr>
          <a:xfrm>
            <a:off x="547216" y="1858517"/>
            <a:ext cx="8423279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OBJETO: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Sustituir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otro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trabajador</a:t>
            </a:r>
            <a:endParaRPr sz="2400" dirty="0">
              <a:latin typeface="Calibri"/>
              <a:cs typeface="Calibri"/>
            </a:endParaRPr>
          </a:p>
          <a:p>
            <a:pPr marL="811212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tiene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 err="1">
                <a:latin typeface="Calibri"/>
                <a:cs typeface="Calibri"/>
              </a:rPr>
              <a:t>puesto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reservado</a:t>
            </a:r>
            <a:r>
              <a:rPr lang="es-ES" sz="2400" spc="-10" dirty="0">
                <a:latin typeface="Calibri"/>
                <a:cs typeface="Calibri"/>
              </a:rPr>
              <a:t> por baja, nacimiento de hijo…</a:t>
            </a:r>
          </a:p>
          <a:p>
            <a:pPr marL="811212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ES" sz="2400" dirty="0">
                <a:latin typeface="Calibri"/>
                <a:cs typeface="Calibri"/>
              </a:rPr>
              <a:t>completar jornada reducida de otra persona</a:t>
            </a:r>
            <a:endParaRPr sz="2400" dirty="0">
              <a:latin typeface="Calibri"/>
              <a:cs typeface="Calibri"/>
            </a:endParaRPr>
          </a:p>
          <a:p>
            <a:pPr marL="811212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sz="2400" spc="-10" dirty="0" err="1">
                <a:latin typeface="Calibri"/>
                <a:cs typeface="Calibri"/>
              </a:rPr>
              <a:t>mientras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 selecciona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una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 err="1">
                <a:latin typeface="Calibri"/>
                <a:cs typeface="Calibri"/>
              </a:rPr>
              <a:t>vacante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DURACIÓN</a:t>
            </a:r>
            <a:endParaRPr sz="2400" dirty="0">
              <a:latin typeface="Calibri"/>
              <a:cs typeface="Calibri"/>
            </a:endParaRPr>
          </a:p>
          <a:p>
            <a:pPr marL="756285" indent="-287655">
              <a:lnSpc>
                <a:spcPct val="100000"/>
              </a:lnSpc>
              <a:buChar char="o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Por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sustitución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cuando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 reincorpore</a:t>
            </a:r>
            <a:endParaRPr sz="2400" dirty="0">
              <a:latin typeface="Calibri"/>
              <a:cs typeface="Calibri"/>
            </a:endParaRPr>
          </a:p>
          <a:p>
            <a:pPr marL="756285" indent="-287655">
              <a:lnSpc>
                <a:spcPct val="100000"/>
              </a:lnSpc>
              <a:buChar char="o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Por </a:t>
            </a:r>
            <a:r>
              <a:rPr sz="2400" dirty="0">
                <a:latin typeface="Calibri"/>
                <a:cs typeface="Calibri"/>
              </a:rPr>
              <a:t>selección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vacante </a:t>
            </a:r>
            <a:r>
              <a:rPr sz="2400" spc="-10" dirty="0">
                <a:latin typeface="Calibri"/>
                <a:cs typeface="Calibri"/>
              </a:rPr>
              <a:t>máx.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meses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No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tiene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INDEMNIZACIÓN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918" y="2948099"/>
            <a:ext cx="8373060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lang="es-ES" sz="2000" dirty="0">
                <a:latin typeface="Calibri"/>
                <a:cs typeface="Calibri"/>
              </a:rPr>
              <a:t>Lleva a una persona a adquirir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 </a:t>
            </a:r>
            <a:r>
              <a:rPr sz="2000" spc="-10" dirty="0">
                <a:latin typeface="Calibri"/>
                <a:cs typeface="Calibri"/>
              </a:rPr>
              <a:t>condición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fijo</a:t>
            </a:r>
            <a:r>
              <a:rPr lang="es-ES" sz="2000" spc="-5" dirty="0">
                <a:latin typeface="Calibri"/>
                <a:cs typeface="Calibri"/>
              </a:rPr>
              <a:t> </a:t>
            </a:r>
          </a:p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lang="es-ES" sz="2000" spc="-5" dirty="0">
                <a:latin typeface="Calibri"/>
                <a:cs typeface="Calibri"/>
              </a:rPr>
              <a:t>s</a:t>
            </a:r>
            <a:r>
              <a:rPr sz="2000" spc="-5" dirty="0" err="1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todos </a:t>
            </a:r>
            <a:r>
              <a:rPr sz="2000" dirty="0">
                <a:latin typeface="Calibri"/>
                <a:cs typeface="Calibri"/>
              </a:rPr>
              <a:t>los </a:t>
            </a:r>
            <a:r>
              <a:rPr sz="2000" spc="-10" dirty="0">
                <a:latin typeface="Calibri"/>
                <a:cs typeface="Calibri"/>
              </a:rPr>
              <a:t>contratos </a:t>
            </a:r>
            <a:r>
              <a:rPr sz="2000" spc="-5" dirty="0">
                <a:latin typeface="Calibri"/>
                <a:cs typeface="Calibri"/>
              </a:rPr>
              <a:t>suman </a:t>
            </a:r>
            <a:r>
              <a:rPr lang="es-ES" sz="2000" spc="-5" dirty="0">
                <a:latin typeface="Calibri"/>
                <a:cs typeface="Calibri"/>
              </a:rPr>
              <a:t>más de 18</a:t>
            </a:r>
            <a:r>
              <a:rPr sz="2000" dirty="0">
                <a:latin typeface="Calibri"/>
                <a:cs typeface="Calibri"/>
              </a:rPr>
              <a:t> meses en </a:t>
            </a:r>
            <a:r>
              <a:rPr sz="2000" spc="-5" dirty="0">
                <a:latin typeface="Calibri"/>
                <a:cs typeface="Calibri"/>
              </a:rPr>
              <a:t>un </a:t>
            </a:r>
            <a:r>
              <a:rPr sz="2000" spc="-5" dirty="0" err="1">
                <a:latin typeface="Calibri"/>
                <a:cs typeface="Calibri"/>
              </a:rPr>
              <a:t>periodo</a:t>
            </a:r>
            <a:r>
              <a:rPr sz="2000" spc="-5" dirty="0">
                <a:latin typeface="Calibri"/>
                <a:cs typeface="Calibri"/>
              </a:rPr>
              <a:t> de</a:t>
            </a:r>
            <a:r>
              <a:rPr lang="es-ES" sz="2000" spc="-5" dirty="0">
                <a:latin typeface="Calibri"/>
                <a:cs typeface="Calibri"/>
              </a:rPr>
              <a:t> 24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ES" sz="2000" spc="-5" dirty="0">
                <a:latin typeface="Calibri"/>
                <a:cs typeface="Calibri"/>
              </a:rPr>
              <a:t>meses</a:t>
            </a:r>
          </a:p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lang="es-ES" sz="2000" spc="-5" dirty="0">
                <a:latin typeface="Calibri"/>
                <a:cs typeface="Calibri"/>
              </a:rPr>
              <a:t>y han sido con la misma empresa o grupo de empresas o por ETT.</a:t>
            </a:r>
            <a:r>
              <a:rPr lang="es-ES" sz="2000" spc="-530" dirty="0"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533400" y="1053083"/>
            <a:ext cx="10515599" cy="512320"/>
          </a:xfrm>
          <a:prstGeom prst="rect">
            <a:avLst/>
          </a:prstGeom>
          <a:solidFill>
            <a:srgbClr val="ACE1F4"/>
          </a:solidFill>
          <a:ln w="9144">
            <a:solidFill>
              <a:srgbClr val="EBEBEB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2928620" marR="1066165" indent="-1855470">
              <a:lnSpc>
                <a:spcPct val="100000"/>
              </a:lnSpc>
              <a:spcBef>
                <a:spcPts val="155"/>
              </a:spcBef>
            </a:pP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ENCADENAMIENTO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pc="-45" dirty="0">
                <a:solidFill>
                  <a:srgbClr val="000000"/>
                </a:solidFill>
                <a:latin typeface="Calibri"/>
                <a:cs typeface="Calibri"/>
              </a:rPr>
              <a:t>CONTRATOS </a:t>
            </a:r>
            <a:r>
              <a:rPr spc="-7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TEMPORALES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1" y="562355"/>
            <a:ext cx="8763000" cy="734695"/>
            <a:chOff x="1062227" y="562355"/>
            <a:chExt cx="7021195" cy="734695"/>
          </a:xfrm>
        </p:grpSpPr>
        <p:sp>
          <p:nvSpPr>
            <p:cNvPr id="3" name="object 3"/>
            <p:cNvSpPr/>
            <p:nvPr/>
          </p:nvSpPr>
          <p:spPr>
            <a:xfrm>
              <a:off x="1072133" y="572261"/>
              <a:ext cx="7001509" cy="715010"/>
            </a:xfrm>
            <a:custGeom>
              <a:avLst/>
              <a:gdLst/>
              <a:ahLst/>
              <a:cxnLst/>
              <a:rect l="l" t="t" r="r" b="b"/>
              <a:pathLst>
                <a:path w="7001509" h="715010">
                  <a:moveTo>
                    <a:pt x="7001256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7001256" y="714756"/>
                  </a:lnTo>
                  <a:lnTo>
                    <a:pt x="7001256" y="0"/>
                  </a:lnTo>
                  <a:close/>
                </a:path>
              </a:pathLst>
            </a:custGeom>
            <a:solidFill>
              <a:srgbClr val="F5AE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2133" y="572261"/>
              <a:ext cx="7001509" cy="715010"/>
            </a:xfrm>
            <a:custGeom>
              <a:avLst/>
              <a:gdLst/>
              <a:ahLst/>
              <a:cxnLst/>
              <a:rect l="l" t="t" r="r" b="b"/>
              <a:pathLst>
                <a:path w="7001509" h="715010">
                  <a:moveTo>
                    <a:pt x="0" y="714756"/>
                  </a:moveTo>
                  <a:lnTo>
                    <a:pt x="7001256" y="714756"/>
                  </a:lnTo>
                  <a:lnTo>
                    <a:pt x="7001256" y="0"/>
                  </a:lnTo>
                  <a:lnTo>
                    <a:pt x="0" y="0"/>
                  </a:lnTo>
                  <a:lnTo>
                    <a:pt x="0" y="714756"/>
                  </a:lnTo>
                  <a:close/>
                </a:path>
              </a:pathLst>
            </a:custGeom>
            <a:ln w="19812">
              <a:solidFill>
                <a:srgbClr val="C05A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7682" y="708231"/>
            <a:ext cx="85220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1730" marR="5080" indent="-2399030" algn="ctr"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solidFill>
                  <a:schemeClr val="accent1">
                    <a:lumMod val="50000"/>
                  </a:schemeClr>
                </a:solidFill>
              </a:rPr>
              <a:t>FIJO</a:t>
            </a:r>
            <a:r>
              <a:rPr sz="2800" spc="-2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2800" spc="-59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–</a:t>
            </a:r>
            <a:r>
              <a:rPr sz="2800" spc="-17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355" dirty="0">
                <a:solidFill>
                  <a:schemeClr val="accent1">
                    <a:lumMod val="50000"/>
                  </a:schemeClr>
                </a:solidFill>
              </a:rPr>
              <a:t>DI</a:t>
            </a:r>
            <a:r>
              <a:rPr sz="2800" spc="-365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sz="2800" spc="-130" dirty="0">
                <a:solidFill>
                  <a:schemeClr val="accent1">
                    <a:lumMod val="50000"/>
                  </a:schemeClr>
                </a:solidFill>
              </a:rPr>
              <a:t>CONTI</a:t>
            </a:r>
            <a:r>
              <a:rPr sz="2800" spc="-165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sz="2800" spc="-50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sz="2800" spc="-45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endParaRPr sz="280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1752600"/>
            <a:ext cx="9372600" cy="278345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5"/>
              </a:spcBef>
              <a:buFont typeface="Courier New"/>
              <a:buChar char="o"/>
              <a:tabLst>
                <a:tab pos="299720" algn="l"/>
              </a:tabLst>
            </a:pPr>
            <a:r>
              <a:rPr sz="2000" spc="-145" dirty="0">
                <a:latin typeface="Verdana"/>
                <a:cs typeface="Verdana"/>
              </a:rPr>
              <a:t>S</a:t>
            </a:r>
            <a:r>
              <a:rPr sz="2000" spc="-120" dirty="0">
                <a:latin typeface="Verdana"/>
                <a:cs typeface="Verdana"/>
              </a:rPr>
              <a:t>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al</a:t>
            </a:r>
            <a:r>
              <a:rPr sz="2000" spc="-15" dirty="0">
                <a:latin typeface="Verdana"/>
                <a:cs typeface="Verdana"/>
              </a:rPr>
              <a:t>ternan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peri</a:t>
            </a:r>
            <a:r>
              <a:rPr sz="2000" spc="-30" dirty="0">
                <a:latin typeface="Verdana"/>
                <a:cs typeface="Verdana"/>
              </a:rPr>
              <a:t>o</a:t>
            </a:r>
            <a:r>
              <a:rPr sz="2000" spc="114" dirty="0">
                <a:latin typeface="Verdana"/>
                <a:cs typeface="Verdana"/>
              </a:rPr>
              <a:t>d</a:t>
            </a:r>
            <a:r>
              <a:rPr sz="2000" spc="85" dirty="0">
                <a:latin typeface="Verdana"/>
                <a:cs typeface="Verdana"/>
              </a:rPr>
              <a:t>o</a:t>
            </a:r>
            <a:r>
              <a:rPr sz="2000" spc="-265" dirty="0">
                <a:latin typeface="Verdana"/>
                <a:cs typeface="Verdana"/>
              </a:rPr>
              <a:t>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d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-60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baj</a:t>
            </a:r>
            <a:r>
              <a:rPr sz="2000" spc="30" dirty="0">
                <a:latin typeface="Verdana"/>
                <a:cs typeface="Verdana"/>
              </a:rPr>
              <a:t>o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y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d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no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-60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bajo</a:t>
            </a:r>
            <a:endParaRPr sz="20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spc="35" dirty="0">
                <a:latin typeface="Verdana"/>
                <a:cs typeface="Verdana"/>
              </a:rPr>
              <a:t>MOTIVOS</a:t>
            </a:r>
          </a:p>
          <a:p>
            <a:pPr marL="756285" lvl="1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spc="35" dirty="0">
                <a:latin typeface="Verdana"/>
                <a:cs typeface="Verdana"/>
              </a:rPr>
              <a:t>Trabajos estacionales o de temporada </a:t>
            </a:r>
            <a:r>
              <a:rPr lang="es-ES" sz="1600" spc="35" dirty="0">
                <a:latin typeface="Verdana"/>
                <a:cs typeface="Verdana"/>
              </a:rPr>
              <a:t>(agricultores)</a:t>
            </a:r>
          </a:p>
          <a:p>
            <a:pPr marL="756285" lvl="1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spc="35" dirty="0">
                <a:latin typeface="Verdana"/>
                <a:cs typeface="Verdana"/>
              </a:rPr>
              <a:t>Trabajos no estacionales intermitentes </a:t>
            </a:r>
            <a:r>
              <a:rPr lang="es-ES" sz="1600" spc="35" dirty="0">
                <a:latin typeface="Verdana"/>
                <a:cs typeface="Verdana"/>
              </a:rPr>
              <a:t>(profes entre sept y junio</a:t>
            </a:r>
            <a:r>
              <a:rPr lang="es-ES" spc="35" dirty="0">
                <a:latin typeface="Verdana"/>
                <a:cs typeface="Verdana"/>
              </a:rPr>
              <a:t>)</a:t>
            </a:r>
            <a:endParaRPr lang="es-ES" sz="2000" spc="35" dirty="0">
              <a:latin typeface="Verdana"/>
              <a:cs typeface="Verdana"/>
            </a:endParaRPr>
          </a:p>
          <a:p>
            <a:pPr marL="756285" lvl="1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spc="35" dirty="0">
                <a:latin typeface="Verdana"/>
                <a:cs typeface="Verdana"/>
              </a:rPr>
              <a:t>Servicios para la ejecución de contratas </a:t>
            </a:r>
            <a:r>
              <a:rPr lang="es-ES" sz="1600" spc="35" dirty="0">
                <a:latin typeface="Verdana"/>
                <a:cs typeface="Verdana"/>
              </a:rPr>
              <a:t>(</a:t>
            </a:r>
            <a:r>
              <a:rPr lang="es-ES" sz="1600" spc="35" dirty="0" err="1">
                <a:latin typeface="Verdana"/>
                <a:cs typeface="Verdana"/>
              </a:rPr>
              <a:t>Aytmtos</a:t>
            </a:r>
            <a:r>
              <a:rPr lang="es-ES" sz="1600" spc="35" dirty="0">
                <a:latin typeface="Verdana"/>
                <a:cs typeface="Verdana"/>
              </a:rPr>
              <a:t>. a jardineros)</a:t>
            </a:r>
            <a:endParaRPr lang="es-ES" sz="2000" spc="35" dirty="0">
              <a:latin typeface="Verdana"/>
              <a:cs typeface="Verdana"/>
            </a:endParaRPr>
          </a:p>
          <a:p>
            <a:pPr marL="756285" lvl="1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spc="35" dirty="0">
                <a:latin typeface="Verdana"/>
                <a:cs typeface="Verdana"/>
              </a:rPr>
              <a:t>Servicios entre ETT y sus trabajadores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" y="1076970"/>
            <a:ext cx="7021195" cy="734695"/>
            <a:chOff x="1062227" y="562355"/>
            <a:chExt cx="7021195" cy="734695"/>
          </a:xfrm>
        </p:grpSpPr>
        <p:sp>
          <p:nvSpPr>
            <p:cNvPr id="3" name="object 3"/>
            <p:cNvSpPr/>
            <p:nvPr/>
          </p:nvSpPr>
          <p:spPr>
            <a:xfrm>
              <a:off x="1072133" y="572261"/>
              <a:ext cx="7001509" cy="715010"/>
            </a:xfrm>
            <a:custGeom>
              <a:avLst/>
              <a:gdLst/>
              <a:ahLst/>
              <a:cxnLst/>
              <a:rect l="l" t="t" r="r" b="b"/>
              <a:pathLst>
                <a:path w="7001509" h="715010">
                  <a:moveTo>
                    <a:pt x="7001256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7001256" y="714756"/>
                  </a:lnTo>
                  <a:lnTo>
                    <a:pt x="7001256" y="0"/>
                  </a:lnTo>
                  <a:close/>
                </a:path>
              </a:pathLst>
            </a:custGeom>
            <a:solidFill>
              <a:srgbClr val="F5AE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2133" y="572261"/>
              <a:ext cx="7001509" cy="715010"/>
            </a:xfrm>
            <a:custGeom>
              <a:avLst/>
              <a:gdLst/>
              <a:ahLst/>
              <a:cxnLst/>
              <a:rect l="l" t="t" r="r" b="b"/>
              <a:pathLst>
                <a:path w="7001509" h="715010">
                  <a:moveTo>
                    <a:pt x="0" y="714756"/>
                  </a:moveTo>
                  <a:lnTo>
                    <a:pt x="7001256" y="714756"/>
                  </a:lnTo>
                  <a:lnTo>
                    <a:pt x="7001256" y="0"/>
                  </a:lnTo>
                  <a:lnTo>
                    <a:pt x="0" y="0"/>
                  </a:lnTo>
                  <a:lnTo>
                    <a:pt x="0" y="714756"/>
                  </a:lnTo>
                  <a:close/>
                </a:path>
              </a:pathLst>
            </a:custGeom>
            <a:ln w="19812">
              <a:solidFill>
                <a:srgbClr val="C05A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6400" y="1222846"/>
            <a:ext cx="618617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1730" marR="5080" indent="-2399030" algn="ctr"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solidFill>
                  <a:schemeClr val="accent1">
                    <a:lumMod val="50000"/>
                  </a:schemeClr>
                </a:solidFill>
              </a:rPr>
              <a:t>FIJO</a:t>
            </a:r>
            <a:r>
              <a:rPr sz="2800" spc="-2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2800" spc="-59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–</a:t>
            </a:r>
            <a:r>
              <a:rPr sz="2800" spc="-17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355" dirty="0">
                <a:solidFill>
                  <a:schemeClr val="accent1">
                    <a:lumMod val="50000"/>
                  </a:schemeClr>
                </a:solidFill>
              </a:rPr>
              <a:t>DI</a:t>
            </a:r>
            <a:r>
              <a:rPr sz="2800" spc="-365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sz="2800" spc="-130" dirty="0">
                <a:solidFill>
                  <a:schemeClr val="accent1">
                    <a:lumMod val="50000"/>
                  </a:schemeClr>
                </a:solidFill>
              </a:rPr>
              <a:t>CONTI</a:t>
            </a:r>
            <a:r>
              <a:rPr sz="2800" spc="-165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sz="2800" spc="-50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sz="2800" spc="-45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endParaRPr sz="280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2037273"/>
            <a:ext cx="8250835" cy="463011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b="1" dirty="0">
                <a:latin typeface="Verdana"/>
                <a:cs typeface="Verdana"/>
              </a:rPr>
              <a:t>LLAMAMIENTO</a:t>
            </a:r>
            <a:r>
              <a:rPr lang="es-ES" sz="2000" dirty="0">
                <a:latin typeface="Verdana"/>
                <a:cs typeface="Verdana"/>
              </a:rPr>
              <a:t>: </a:t>
            </a:r>
          </a:p>
          <a:p>
            <a:pPr marL="756285" lvl="1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dirty="0">
                <a:latin typeface="Verdana"/>
                <a:cs typeface="Verdana"/>
              </a:rPr>
              <a:t>según convenio o contrato</a:t>
            </a:r>
          </a:p>
          <a:p>
            <a:pPr marL="756285" lvl="1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dirty="0">
                <a:latin typeface="Verdana"/>
                <a:cs typeface="Verdana"/>
              </a:rPr>
              <a:t>Obligatorio por escrito u otro medio que deje constancia</a:t>
            </a:r>
          </a:p>
          <a:p>
            <a:pPr marL="299085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dirty="0">
                <a:latin typeface="Verdana"/>
                <a:cs typeface="Verdana"/>
              </a:rPr>
              <a:t>ANTIGÜEDAD: el tiempo entre trabajos cuenta</a:t>
            </a:r>
          </a:p>
          <a:p>
            <a:pPr marL="299085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dirty="0">
                <a:latin typeface="Verdana"/>
                <a:cs typeface="Verdana"/>
              </a:rPr>
              <a:t>Derecho preferente a solicitar VACANTES</a:t>
            </a:r>
          </a:p>
          <a:p>
            <a:pPr marL="299085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dirty="0">
                <a:latin typeface="Verdana"/>
                <a:cs typeface="Verdana"/>
              </a:rPr>
              <a:t>BOLSA SECTORIAL DE EMPLEO</a:t>
            </a:r>
          </a:p>
          <a:p>
            <a:pPr marL="756285" lvl="1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dirty="0">
                <a:latin typeface="Verdana"/>
                <a:cs typeface="Verdana"/>
              </a:rPr>
              <a:t>Posible por convenio</a:t>
            </a:r>
          </a:p>
          <a:p>
            <a:pPr marL="756285" lvl="1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s-ES" sz="2000" dirty="0">
                <a:latin typeface="Verdana"/>
                <a:cs typeface="Verdana"/>
              </a:rPr>
              <a:t>Para favorecer su contratación y formación</a:t>
            </a:r>
          </a:p>
          <a:p>
            <a:pPr marL="299085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endParaRPr lang="es-ES" sz="2000" dirty="0">
              <a:latin typeface="Verdana"/>
              <a:cs typeface="Verdana"/>
            </a:endParaRPr>
          </a:p>
          <a:p>
            <a:pPr marL="299085" indent="-287020"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endParaRPr lang="es-E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7288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867" y="823087"/>
            <a:ext cx="31057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190" dirty="0">
                <a:solidFill>
                  <a:srgbClr val="EBEBEB"/>
                </a:solidFill>
              </a:rPr>
              <a:t>CO</a:t>
            </a:r>
            <a:r>
              <a:rPr sz="3800" spc="185" dirty="0">
                <a:solidFill>
                  <a:srgbClr val="EBEBEB"/>
                </a:solidFill>
              </a:rPr>
              <a:t>N</a:t>
            </a:r>
            <a:r>
              <a:rPr sz="3800" spc="-340" dirty="0">
                <a:solidFill>
                  <a:srgbClr val="EBEBEB"/>
                </a:solidFill>
              </a:rPr>
              <a:t>TENIDOS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59993" y="1831103"/>
            <a:ext cx="7541259" cy="3157220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8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305" dirty="0">
                <a:latin typeface="Tahoma"/>
                <a:cs typeface="Tahoma"/>
                <a:hlinkClick r:id="rId2" action="ppaction://hlinksldjump"/>
              </a:rPr>
              <a:t>E</a:t>
            </a:r>
            <a:r>
              <a:rPr sz="2800" b="1" spc="-150" dirty="0">
                <a:latin typeface="Tahoma"/>
                <a:cs typeface="Tahoma"/>
                <a:hlinkClick r:id="rId2" action="ppaction://hlinksldjump"/>
              </a:rPr>
              <a:t>l</a:t>
            </a:r>
            <a:r>
              <a:rPr sz="2800" b="1" spc="-4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2800" b="1" spc="-25" dirty="0">
                <a:latin typeface="Tahoma"/>
                <a:cs typeface="Tahoma"/>
                <a:hlinkClick r:id="rId2" action="ppaction://hlinksldjump"/>
              </a:rPr>
              <a:t>con</a:t>
            </a:r>
            <a:r>
              <a:rPr sz="2800" b="1" spc="-10" dirty="0">
                <a:latin typeface="Tahoma"/>
                <a:cs typeface="Tahoma"/>
                <a:hlinkClick r:id="rId2" action="ppaction://hlinksldjump"/>
              </a:rPr>
              <a:t>t</a:t>
            </a:r>
            <a:r>
              <a:rPr sz="2800" b="1" spc="-170" dirty="0">
                <a:latin typeface="Tahoma"/>
                <a:cs typeface="Tahoma"/>
                <a:hlinkClick r:id="rId2" action="ppaction://hlinksldjump"/>
              </a:rPr>
              <a:t>ra</a:t>
            </a:r>
            <a:r>
              <a:rPr sz="2800" b="1" spc="-135" dirty="0">
                <a:latin typeface="Tahoma"/>
                <a:cs typeface="Tahoma"/>
                <a:hlinkClick r:id="rId2" action="ppaction://hlinksldjump"/>
              </a:rPr>
              <a:t>t</a:t>
            </a:r>
            <a:r>
              <a:rPr sz="2800" b="1" spc="60" dirty="0">
                <a:latin typeface="Tahoma"/>
                <a:cs typeface="Tahoma"/>
                <a:hlinkClick r:id="rId2" action="ppaction://hlinksldjump"/>
              </a:rPr>
              <a:t>o</a:t>
            </a:r>
            <a:r>
              <a:rPr sz="2800" b="1" spc="-4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2800" b="1" spc="100" dirty="0">
                <a:latin typeface="Tahoma"/>
                <a:cs typeface="Tahoma"/>
                <a:hlinkClick r:id="rId2" action="ppaction://hlinksldjump"/>
              </a:rPr>
              <a:t>de</a:t>
            </a:r>
            <a:r>
              <a:rPr sz="2800" b="1" spc="-4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2800" b="1" spc="-45" dirty="0">
                <a:latin typeface="Tahoma"/>
                <a:cs typeface="Tahoma"/>
                <a:hlinkClick r:id="rId2" action="ppaction://hlinksldjump"/>
              </a:rPr>
              <a:t>trab</a:t>
            </a:r>
            <a:r>
              <a:rPr sz="2800" b="1" spc="-50" dirty="0">
                <a:latin typeface="Tahoma"/>
                <a:cs typeface="Tahoma"/>
                <a:hlinkClick r:id="rId2" action="ppaction://hlinksldjump"/>
              </a:rPr>
              <a:t>a</a:t>
            </a:r>
            <a:r>
              <a:rPr sz="2800" b="1" spc="-114" dirty="0">
                <a:latin typeface="Tahoma"/>
                <a:cs typeface="Tahoma"/>
                <a:hlinkClick r:id="rId2" action="ppaction://hlinksldjump"/>
              </a:rPr>
              <a:t>jo</a:t>
            </a:r>
            <a:endParaRPr sz="2800">
              <a:latin typeface="Tahoma"/>
              <a:cs typeface="Tahoma"/>
            </a:endParaRPr>
          </a:p>
          <a:p>
            <a:pPr marL="544830" indent="-497840">
              <a:lnSpc>
                <a:spcPct val="100000"/>
              </a:lnSpc>
              <a:spcBef>
                <a:spcPts val="1789"/>
              </a:spcBef>
              <a:buAutoNum type="arabicPeriod"/>
              <a:tabLst>
                <a:tab pos="544830" algn="l"/>
                <a:tab pos="545465" algn="l"/>
              </a:tabLst>
            </a:pPr>
            <a:r>
              <a:rPr sz="2800" b="1" spc="20" dirty="0">
                <a:latin typeface="Tahoma"/>
                <a:cs typeface="Tahoma"/>
                <a:hlinkClick r:id="rId3" action="ppaction://hlinksldjump"/>
              </a:rPr>
              <a:t>Modalidades</a:t>
            </a:r>
            <a:r>
              <a:rPr sz="2800" b="1" spc="-20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2800" b="1" spc="100" dirty="0">
                <a:latin typeface="Tahoma"/>
                <a:cs typeface="Tahoma"/>
                <a:hlinkClick r:id="rId3" action="ppaction://hlinksldjump"/>
              </a:rPr>
              <a:t>de</a:t>
            </a:r>
            <a:r>
              <a:rPr sz="2800" b="1" spc="-5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2800" b="1" spc="-65" dirty="0">
                <a:latin typeface="Tahoma"/>
                <a:cs typeface="Tahoma"/>
                <a:hlinkClick r:id="rId3" action="ppaction://hlinksldjump"/>
              </a:rPr>
              <a:t>contrato</a:t>
            </a:r>
            <a:endParaRPr sz="2800">
              <a:latin typeface="Tahoma"/>
              <a:cs typeface="Tahoma"/>
            </a:endParaRPr>
          </a:p>
          <a:p>
            <a:pPr marL="544830" indent="-497840">
              <a:lnSpc>
                <a:spcPct val="100000"/>
              </a:lnSpc>
              <a:spcBef>
                <a:spcPts val="1745"/>
              </a:spcBef>
              <a:buAutoNum type="arabicPeriod"/>
              <a:tabLst>
                <a:tab pos="544830" algn="l"/>
                <a:tab pos="545465" algn="l"/>
              </a:tabLst>
            </a:pPr>
            <a:r>
              <a:rPr sz="2800" b="1" spc="-140" dirty="0">
                <a:latin typeface="Tahoma"/>
                <a:cs typeface="Tahoma"/>
              </a:rPr>
              <a:t>Las</a:t>
            </a:r>
            <a:r>
              <a:rPr sz="2800" b="1" spc="-20" dirty="0">
                <a:latin typeface="Tahoma"/>
                <a:cs typeface="Tahoma"/>
              </a:rPr>
              <a:t> </a:t>
            </a:r>
            <a:r>
              <a:rPr sz="2800" b="1" spc="-40" dirty="0">
                <a:latin typeface="Tahoma"/>
                <a:cs typeface="Tahoma"/>
              </a:rPr>
              <a:t>empresas</a:t>
            </a:r>
            <a:r>
              <a:rPr sz="2800" b="1" spc="-10" dirty="0">
                <a:latin typeface="Tahoma"/>
                <a:cs typeface="Tahoma"/>
              </a:rPr>
              <a:t> </a:t>
            </a:r>
            <a:r>
              <a:rPr sz="2800" b="1" spc="100" dirty="0">
                <a:latin typeface="Tahoma"/>
                <a:cs typeface="Tahoma"/>
              </a:rPr>
              <a:t>de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70" dirty="0">
                <a:latin typeface="Tahoma"/>
                <a:cs typeface="Tahoma"/>
              </a:rPr>
              <a:t>trabajo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b="1" spc="-55" dirty="0">
                <a:latin typeface="Tahoma"/>
                <a:cs typeface="Tahoma"/>
              </a:rPr>
              <a:t>temporal</a:t>
            </a:r>
            <a:endParaRPr sz="2800">
              <a:latin typeface="Tahoma"/>
              <a:cs typeface="Tahoma"/>
            </a:endParaRPr>
          </a:p>
          <a:p>
            <a:pPr marL="47625" marR="5080">
              <a:lnSpc>
                <a:spcPct val="100000"/>
              </a:lnSpc>
              <a:spcBef>
                <a:spcPts val="2535"/>
              </a:spcBef>
              <a:buAutoNum type="arabicPeriod"/>
              <a:tabLst>
                <a:tab pos="544830" algn="l"/>
                <a:tab pos="545465" algn="l"/>
              </a:tabLst>
            </a:pPr>
            <a:r>
              <a:rPr sz="2800" b="1" spc="-35" dirty="0">
                <a:latin typeface="Tahoma"/>
                <a:cs typeface="Tahoma"/>
              </a:rPr>
              <a:t>Nuevas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b="1" spc="-105" dirty="0">
                <a:latin typeface="Tahoma"/>
                <a:cs typeface="Tahoma"/>
              </a:rPr>
              <a:t>formas</a:t>
            </a:r>
            <a:r>
              <a:rPr sz="2800" b="1" spc="-20" dirty="0">
                <a:latin typeface="Tahoma"/>
                <a:cs typeface="Tahoma"/>
              </a:rPr>
              <a:t> </a:t>
            </a:r>
            <a:r>
              <a:rPr sz="2800" b="1" spc="-95" dirty="0">
                <a:latin typeface="Tahoma"/>
                <a:cs typeface="Tahoma"/>
              </a:rPr>
              <a:t>flexibles</a:t>
            </a:r>
            <a:r>
              <a:rPr sz="2800" b="1" spc="-20" dirty="0">
                <a:latin typeface="Tahoma"/>
                <a:cs typeface="Tahoma"/>
              </a:rPr>
              <a:t> </a:t>
            </a:r>
            <a:r>
              <a:rPr sz="2800" b="1" spc="100" dirty="0">
                <a:latin typeface="Tahoma"/>
                <a:cs typeface="Tahoma"/>
              </a:rPr>
              <a:t>de</a:t>
            </a:r>
            <a:r>
              <a:rPr sz="2800" b="1" spc="-35" dirty="0">
                <a:latin typeface="Tahoma"/>
                <a:cs typeface="Tahoma"/>
              </a:rPr>
              <a:t> </a:t>
            </a:r>
            <a:r>
              <a:rPr sz="2800" b="1" spc="-25" dirty="0">
                <a:latin typeface="Tahoma"/>
                <a:cs typeface="Tahoma"/>
              </a:rPr>
              <a:t>organización </a:t>
            </a:r>
            <a:r>
              <a:rPr sz="2800" b="1" spc="-805" dirty="0">
                <a:latin typeface="Tahoma"/>
                <a:cs typeface="Tahoma"/>
              </a:rPr>
              <a:t> </a:t>
            </a:r>
            <a:r>
              <a:rPr sz="2800" b="1" spc="10" dirty="0">
                <a:latin typeface="Tahoma"/>
                <a:cs typeface="Tahoma"/>
              </a:rPr>
              <a:t>del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spc="-70" dirty="0">
                <a:latin typeface="Tahoma"/>
                <a:cs typeface="Tahoma"/>
              </a:rPr>
              <a:t>trabajo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50" y="643890"/>
            <a:ext cx="5232400" cy="546303"/>
          </a:xfrm>
          <a:prstGeom prst="rect">
            <a:avLst/>
          </a:prstGeom>
          <a:solidFill>
            <a:srgbClr val="F5AE7B"/>
          </a:solidFill>
          <a:ln w="19811">
            <a:solidFill>
              <a:srgbClr val="C05A0D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900"/>
              </a:spcBef>
            </a:pPr>
            <a:r>
              <a:rPr sz="2800" spc="-260" dirty="0">
                <a:solidFill>
                  <a:schemeClr val="accent5">
                    <a:lumMod val="50000"/>
                  </a:schemeClr>
                </a:solidFill>
              </a:rPr>
              <a:t>IN</a:t>
            </a:r>
            <a:r>
              <a:rPr sz="2800" spc="-320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sz="2800" spc="-380" dirty="0">
                <a:solidFill>
                  <a:schemeClr val="accent5">
                    <a:lumMod val="50000"/>
                  </a:schemeClr>
                </a:solidFill>
              </a:rPr>
              <a:t>EFIN</a:t>
            </a:r>
            <a:r>
              <a:rPr sz="2800" spc="-310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sz="2800" spc="5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sz="2800" spc="10" dirty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sz="2800" spc="2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2800" spc="-150" dirty="0">
                <a:solidFill>
                  <a:schemeClr val="accent5">
                    <a:lumMod val="50000"/>
                  </a:schemeClr>
                </a:solidFill>
              </a:rPr>
              <a:t>ORDIN</a:t>
            </a:r>
            <a:r>
              <a:rPr sz="2800" spc="-165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sz="2800" spc="-270" dirty="0">
                <a:solidFill>
                  <a:schemeClr val="accent5">
                    <a:lumMod val="50000"/>
                  </a:schemeClr>
                </a:solidFill>
              </a:rPr>
              <a:t>RIO</a:t>
            </a:r>
            <a:endParaRPr sz="28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00200"/>
            <a:ext cx="6705600" cy="2675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lang="es-ES" sz="2400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p</a:t>
            </a:r>
            <a:r>
              <a:rPr sz="2400" spc="5" dirty="0" err="1">
                <a:latin typeface="Calibri"/>
                <a:cs typeface="Calibri"/>
              </a:rPr>
              <a:t>u</a:t>
            </a:r>
            <a:r>
              <a:rPr sz="2400" dirty="0" err="1">
                <a:latin typeface="Calibri"/>
                <a:cs typeface="Calibri"/>
              </a:rPr>
              <a:t>ede</a:t>
            </a:r>
            <a:r>
              <a:rPr lang="es-ES" sz="2400" dirty="0">
                <a:latin typeface="Calibri"/>
                <a:cs typeface="Calibri"/>
              </a:rPr>
              <a:t> </a:t>
            </a:r>
            <a:r>
              <a:rPr sz="2400" spc="-30" dirty="0" err="1">
                <a:latin typeface="Calibri"/>
                <a:cs typeface="Calibri"/>
              </a:rPr>
              <a:t>r</a:t>
            </a:r>
            <a:r>
              <a:rPr sz="2400" spc="-15" dirty="0" err="1">
                <a:latin typeface="Calibri"/>
                <a:cs typeface="Calibri"/>
              </a:rPr>
              <a:t>e</a:t>
            </a:r>
            <a:r>
              <a:rPr sz="2400" dirty="0" err="1">
                <a:latin typeface="Calibri"/>
                <a:cs typeface="Calibri"/>
              </a:rPr>
              <a:t>al</a:t>
            </a:r>
            <a:r>
              <a:rPr sz="2400" spc="-10" dirty="0" err="1">
                <a:latin typeface="Calibri"/>
                <a:cs typeface="Calibri"/>
              </a:rPr>
              <a:t>i</a:t>
            </a:r>
            <a:r>
              <a:rPr sz="2400" spc="-40" dirty="0" err="1">
                <a:latin typeface="Calibri"/>
                <a:cs typeface="Calibri"/>
              </a:rPr>
              <a:t>z</a:t>
            </a:r>
            <a:r>
              <a:rPr sz="2400" spc="10" dirty="0" err="1">
                <a:latin typeface="Calibri"/>
                <a:cs typeface="Calibri"/>
              </a:rPr>
              <a:t>a</a:t>
            </a:r>
            <a:r>
              <a:rPr sz="2400" dirty="0" err="1">
                <a:latin typeface="Calibri"/>
                <a:cs typeface="Calibri"/>
              </a:rPr>
              <a:t>r</a:t>
            </a:r>
            <a:endParaRPr lang="es-ES" sz="2400" dirty="0">
              <a:latin typeface="Calibri"/>
              <a:cs typeface="Calibri"/>
            </a:endParaRPr>
          </a:p>
          <a:p>
            <a:pPr marL="812800" marR="5080" lvl="1" indent="-3429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latin typeface="Calibri"/>
                <a:cs typeface="Calibri"/>
              </a:rPr>
              <a:t>C</a:t>
            </a:r>
            <a:r>
              <a:rPr sz="2400" spc="5" dirty="0" err="1">
                <a:latin typeface="Calibri"/>
                <a:cs typeface="Calibri"/>
              </a:rPr>
              <a:t>u</a:t>
            </a:r>
            <a:r>
              <a:rPr sz="2400" dirty="0" err="1">
                <a:latin typeface="Calibri"/>
                <a:cs typeface="Calibri"/>
              </a:rPr>
              <a:t>alquier</a:t>
            </a:r>
            <a:r>
              <a:rPr lang="es-ES" sz="2400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e</a:t>
            </a:r>
            <a:r>
              <a:rPr sz="2400" spc="-10" dirty="0" err="1">
                <a:latin typeface="Calibri"/>
                <a:cs typeface="Calibri"/>
              </a:rPr>
              <a:t>m</a:t>
            </a:r>
            <a:r>
              <a:rPr sz="2400" spc="-5" dirty="0" err="1">
                <a:latin typeface="Calibri"/>
                <a:cs typeface="Calibri"/>
              </a:rPr>
              <a:t>p</a:t>
            </a:r>
            <a:r>
              <a:rPr sz="2400" spc="-25" dirty="0" err="1">
                <a:latin typeface="Calibri"/>
                <a:cs typeface="Calibri"/>
              </a:rPr>
              <a:t>r</a:t>
            </a:r>
            <a:r>
              <a:rPr sz="2400" spc="5" dirty="0" err="1">
                <a:latin typeface="Calibri"/>
                <a:cs typeface="Calibri"/>
              </a:rPr>
              <a:t>e</a:t>
            </a:r>
            <a:r>
              <a:rPr sz="2400" spc="-5" dirty="0" err="1">
                <a:latin typeface="Calibri"/>
                <a:cs typeface="Calibri"/>
              </a:rPr>
              <a:t>s</a:t>
            </a:r>
            <a:r>
              <a:rPr lang="es-ES" sz="2400" spc="-5" dirty="0">
                <a:latin typeface="Calibri"/>
                <a:cs typeface="Calibri"/>
              </a:rPr>
              <a:t>a</a:t>
            </a:r>
            <a:endParaRPr lang="es-ES" sz="2400" dirty="0">
              <a:latin typeface="Calibri"/>
              <a:cs typeface="Calibri"/>
            </a:endParaRPr>
          </a:p>
          <a:p>
            <a:pPr marL="812800" marR="5080" lvl="1" indent="-3429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lang="es-ES" sz="2400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c</a:t>
            </a:r>
            <a:r>
              <a:rPr sz="2400" spc="-5" dirty="0" err="1">
                <a:latin typeface="Calibri"/>
                <a:cs typeface="Calibri"/>
              </a:rPr>
              <a:t>ualq</a:t>
            </a:r>
            <a:r>
              <a:rPr sz="2400" dirty="0" err="1">
                <a:latin typeface="Calibri"/>
                <a:cs typeface="Calibri"/>
              </a:rPr>
              <a:t>ui</a:t>
            </a:r>
            <a:r>
              <a:rPr sz="2400" spc="-5" dirty="0" err="1">
                <a:latin typeface="Calibri"/>
                <a:cs typeface="Calibri"/>
              </a:rPr>
              <a:t>e</a:t>
            </a:r>
            <a:r>
              <a:rPr sz="2400" dirty="0" err="1">
                <a:latin typeface="Calibri"/>
                <a:cs typeface="Calibri"/>
              </a:rPr>
              <a:t>r</a:t>
            </a:r>
            <a:r>
              <a:rPr lang="es-ES" sz="2400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tipo</a:t>
            </a:r>
            <a:r>
              <a:rPr lang="es-ES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lang="es-ES" sz="2400" dirty="0">
                <a:latin typeface="Calibri"/>
                <a:cs typeface="Calibri"/>
              </a:rPr>
              <a:t>persona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trabajador</a:t>
            </a:r>
            <a:r>
              <a:rPr lang="es-ES" sz="2400" spc="-5" dirty="0">
                <a:latin typeface="Calibri"/>
                <a:cs typeface="Calibri"/>
              </a:rPr>
              <a:t>a</a:t>
            </a:r>
          </a:p>
          <a:p>
            <a:pPr marL="469900" marR="5080" lvl="1">
              <a:spcBef>
                <a:spcPts val="105"/>
              </a:spcBef>
            </a:pPr>
            <a:r>
              <a:rPr sz="2400" spc="-20" dirty="0">
                <a:latin typeface="Calibri"/>
                <a:cs typeface="Calibri"/>
              </a:rPr>
              <a:t> </a:t>
            </a:r>
            <a:endParaRPr lang="es-ES" sz="2400" spc="-20" dirty="0">
              <a:latin typeface="Calibri"/>
              <a:cs typeface="Calibri"/>
            </a:endParaRPr>
          </a:p>
          <a:p>
            <a:pPr marL="355600" marR="5080" indent="-3429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s-ES" sz="2400" b="1" dirty="0">
                <a:latin typeface="Calibri"/>
                <a:cs typeface="Calibri"/>
              </a:rPr>
              <a:t>TIEMPO</a:t>
            </a:r>
          </a:p>
          <a:p>
            <a:pPr marL="812800" marR="5080" lvl="1" indent="-3429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latin typeface="Calibri"/>
                <a:cs typeface="Calibri"/>
              </a:rPr>
              <a:t>parcial</a:t>
            </a:r>
            <a:endParaRPr lang="es-ES" sz="2400" spc="15" dirty="0">
              <a:latin typeface="Calibri"/>
              <a:cs typeface="Calibri"/>
            </a:endParaRPr>
          </a:p>
          <a:p>
            <a:pPr marL="812800" marR="5080" lvl="1" indent="-3429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spc="-10" dirty="0" err="1">
                <a:latin typeface="Calibri"/>
                <a:cs typeface="Calibri"/>
              </a:rPr>
              <a:t>completo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16" y="762000"/>
            <a:ext cx="8948167" cy="435376"/>
          </a:xfrm>
          <a:prstGeom prst="rect">
            <a:avLst/>
          </a:prstGeom>
          <a:solidFill>
            <a:srgbClr val="F5AE7B"/>
          </a:solidFill>
          <a:ln w="19811">
            <a:solidFill>
              <a:srgbClr val="C05A0D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360363" marR="464184" algn="ctr">
              <a:lnSpc>
                <a:spcPct val="100000"/>
              </a:lnSpc>
              <a:spcBef>
                <a:spcPts val="35"/>
              </a:spcBef>
            </a:pPr>
            <a:r>
              <a:rPr sz="2800" spc="27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sz="2800" spc="300" dirty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sz="2800" spc="-254" dirty="0">
                <a:solidFill>
                  <a:schemeClr val="accent5">
                    <a:lumMod val="50000"/>
                  </a:schemeClr>
                </a:solidFill>
              </a:rPr>
              <a:t>NTR</a:t>
            </a:r>
            <a:r>
              <a:rPr sz="2800" spc="-24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sz="2800" spc="-160" dirty="0">
                <a:solidFill>
                  <a:schemeClr val="accent5">
                    <a:lumMod val="50000"/>
                  </a:schemeClr>
                </a:solidFill>
              </a:rPr>
              <a:t>TACIONES</a:t>
            </a:r>
            <a:r>
              <a:rPr lang="es-ES" sz="2800" spc="-8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2800" spc="-155" dirty="0">
                <a:solidFill>
                  <a:schemeClr val="accent5">
                    <a:lumMod val="50000"/>
                  </a:schemeClr>
                </a:solidFill>
              </a:rPr>
              <a:t>BONIFICADAS</a:t>
            </a:r>
            <a:r>
              <a:rPr lang="es-ES" sz="2800" spc="-155" dirty="0">
                <a:solidFill>
                  <a:schemeClr val="accent5">
                    <a:lumMod val="50000"/>
                  </a:schemeClr>
                </a:solidFill>
              </a:rPr>
              <a:t> (julio 19)</a:t>
            </a:r>
            <a:endParaRPr sz="2800" spc="-15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019" y="1981200"/>
            <a:ext cx="8569960" cy="4491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s-ES" sz="2000" b="1" spc="-60" dirty="0">
                <a:latin typeface="Verdana"/>
                <a:cs typeface="Verdana"/>
              </a:rPr>
              <a:t>EN LA CUOTA EMPRESARIAL A LA SEGURIDAD SOCIAL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s-ES" sz="2000" b="1" spc="-6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60" dirty="0" err="1">
                <a:latin typeface="Verdana"/>
                <a:cs typeface="Verdana"/>
              </a:rPr>
              <a:t>Transformación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0" dirty="0" err="1">
                <a:latin typeface="Verdana"/>
                <a:cs typeface="Verdana"/>
              </a:rPr>
              <a:t>contratos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30" dirty="0" err="1">
                <a:latin typeface="Verdana"/>
                <a:cs typeface="Verdana"/>
              </a:rPr>
              <a:t>temporales</a:t>
            </a:r>
            <a:r>
              <a:rPr lang="es-ES" sz="2000" spc="-30" dirty="0">
                <a:latin typeface="Verdana"/>
                <a:cs typeface="Verdana"/>
              </a:rPr>
              <a:t> </a:t>
            </a:r>
            <a:r>
              <a:rPr lang="es-ES" sz="2000" spc="35" dirty="0">
                <a:latin typeface="Verdana"/>
                <a:cs typeface="Verdana"/>
              </a:rPr>
              <a:t>en</a:t>
            </a:r>
            <a:r>
              <a:rPr lang="es-ES" sz="2000" spc="-135" dirty="0">
                <a:latin typeface="Verdana"/>
                <a:cs typeface="Verdana"/>
              </a:rPr>
              <a:t> </a:t>
            </a:r>
            <a:r>
              <a:rPr lang="es-ES" sz="2000" spc="-45" dirty="0">
                <a:latin typeface="Verdana"/>
                <a:cs typeface="Verdana"/>
              </a:rPr>
              <a:t>indefinidos</a:t>
            </a:r>
            <a:r>
              <a:rPr lang="es-ES" sz="2000" spc="-125" dirty="0">
                <a:latin typeface="Verdana"/>
                <a:cs typeface="Verdana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s-ES" sz="2000" spc="-3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2000" spc="-30" dirty="0">
                <a:latin typeface="Verdana"/>
                <a:cs typeface="Verdana"/>
              </a:rPr>
              <a:t>Contratación indefinida de parados de larga duración (novedad):  </a:t>
            </a:r>
            <a:r>
              <a:rPr lang="es-ES" sz="1600" spc="-30" dirty="0">
                <a:latin typeface="Verdana"/>
                <a:cs typeface="Verdana"/>
              </a:rPr>
              <a:t>12 meses parados en los últimos 18 meses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50" dirty="0">
                <a:latin typeface="Verdana"/>
                <a:cs typeface="Verdana"/>
              </a:rPr>
              <a:t>Con</a:t>
            </a:r>
            <a:r>
              <a:rPr sz="2000" spc="40" dirty="0">
                <a:latin typeface="Verdana"/>
                <a:cs typeface="Verdana"/>
              </a:rPr>
              <a:t>t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-60" dirty="0">
                <a:latin typeface="Verdana"/>
                <a:cs typeface="Verdana"/>
              </a:rPr>
              <a:t>a</a:t>
            </a:r>
            <a:r>
              <a:rPr sz="2000" spc="-95" dirty="0">
                <a:latin typeface="Verdana"/>
                <a:cs typeface="Verdana"/>
              </a:rPr>
              <a:t>tos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c</a:t>
            </a:r>
            <a:r>
              <a:rPr sz="2000" spc="180" dirty="0">
                <a:latin typeface="Verdana"/>
                <a:cs typeface="Verdana"/>
              </a:rPr>
              <a:t>o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v</a:t>
            </a:r>
            <a:r>
              <a:rPr sz="2000" spc="30" dirty="0">
                <a:latin typeface="Verdana"/>
                <a:cs typeface="Verdana"/>
              </a:rPr>
              <a:t>i</a:t>
            </a:r>
            <a:r>
              <a:rPr sz="2000" spc="60" dirty="0">
                <a:latin typeface="Verdana"/>
                <a:cs typeface="Verdana"/>
              </a:rPr>
              <a:t>c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85" dirty="0">
                <a:latin typeface="Verdana"/>
                <a:cs typeface="Verdana"/>
              </a:rPr>
              <a:t>ima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d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v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50" dirty="0">
                <a:latin typeface="Verdana"/>
                <a:cs typeface="Verdana"/>
              </a:rPr>
              <a:t>o</a:t>
            </a:r>
            <a:r>
              <a:rPr sz="2000" spc="-150" dirty="0">
                <a:latin typeface="Verdana"/>
                <a:cs typeface="Verdana"/>
              </a:rPr>
              <a:t>l</a:t>
            </a:r>
            <a:r>
              <a:rPr sz="2000" spc="65" dirty="0">
                <a:latin typeface="Verdana"/>
                <a:cs typeface="Verdana"/>
              </a:rPr>
              <a:t>encia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d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90" dirty="0" err="1">
                <a:latin typeface="Verdana"/>
                <a:cs typeface="Verdana"/>
              </a:rPr>
              <a:t>g</a:t>
            </a:r>
            <a:r>
              <a:rPr sz="2000" spc="60" dirty="0" err="1">
                <a:latin typeface="Verdana"/>
                <a:cs typeface="Verdana"/>
              </a:rPr>
              <a:t>éne</a:t>
            </a:r>
            <a:r>
              <a:rPr sz="2000" spc="-80" dirty="0" err="1">
                <a:latin typeface="Verdana"/>
                <a:cs typeface="Verdana"/>
              </a:rPr>
              <a:t>ro</a:t>
            </a:r>
            <a:r>
              <a:rPr lang="es-ES" sz="2000" spc="-80" dirty="0">
                <a:latin typeface="Verdana"/>
                <a:cs typeface="Verdana"/>
              </a:rPr>
              <a:t>, terrorismo o trata de seres humanos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95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Verdana"/>
                <a:cs typeface="Verdana"/>
              </a:rPr>
              <a:t>Contratos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100" dirty="0">
                <a:latin typeface="Verdana"/>
                <a:cs typeface="Verdana"/>
              </a:rPr>
              <a:t>con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personas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00" dirty="0">
                <a:latin typeface="Verdana"/>
                <a:cs typeface="Verdana"/>
              </a:rPr>
              <a:t>con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70" dirty="0" err="1">
                <a:latin typeface="Verdana"/>
                <a:cs typeface="Verdana"/>
              </a:rPr>
              <a:t>discapacidad</a:t>
            </a:r>
            <a:r>
              <a:rPr lang="es-ES" sz="2000" spc="70" dirty="0">
                <a:latin typeface="Verdana"/>
                <a:cs typeface="Verdana"/>
              </a:rPr>
              <a:t> </a:t>
            </a:r>
            <a:r>
              <a:rPr lang="es-ES" spc="70" dirty="0">
                <a:latin typeface="Verdana"/>
                <a:cs typeface="Verdana"/>
              </a:rPr>
              <a:t>(mayor bonificación)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95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50" dirty="0">
                <a:latin typeface="Verdana"/>
                <a:cs typeface="Verdana"/>
              </a:rPr>
              <a:t>Con</a:t>
            </a:r>
            <a:r>
              <a:rPr sz="2000" spc="40" dirty="0">
                <a:latin typeface="Verdana"/>
                <a:cs typeface="Verdana"/>
              </a:rPr>
              <a:t>t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-60" dirty="0">
                <a:latin typeface="Verdana"/>
                <a:cs typeface="Verdana"/>
              </a:rPr>
              <a:t>a</a:t>
            </a:r>
            <a:r>
              <a:rPr sz="2000" spc="-95" dirty="0">
                <a:latin typeface="Verdana"/>
                <a:cs typeface="Verdana"/>
              </a:rPr>
              <a:t>tos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c</a:t>
            </a:r>
            <a:r>
              <a:rPr sz="2000" spc="180" dirty="0">
                <a:latin typeface="Verdana"/>
                <a:cs typeface="Verdana"/>
              </a:rPr>
              <a:t>o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" dirty="0" err="1">
                <a:latin typeface="Verdana"/>
                <a:cs typeface="Verdana"/>
              </a:rPr>
              <a:t>exclu</a:t>
            </a:r>
            <a:r>
              <a:rPr sz="2000" spc="-15" dirty="0" err="1">
                <a:latin typeface="Verdana"/>
                <a:cs typeface="Verdana"/>
              </a:rPr>
              <a:t>i</a:t>
            </a:r>
            <a:r>
              <a:rPr sz="2000" spc="-30" dirty="0" err="1">
                <a:latin typeface="Verdana"/>
                <a:cs typeface="Verdana"/>
              </a:rPr>
              <a:t>d</a:t>
            </a:r>
            <a:r>
              <a:rPr sz="2000" spc="85" dirty="0" err="1">
                <a:latin typeface="Verdana"/>
                <a:cs typeface="Verdana"/>
              </a:rPr>
              <a:t>o</a:t>
            </a:r>
            <a:r>
              <a:rPr sz="2000" spc="-265" dirty="0" err="1">
                <a:latin typeface="Verdana"/>
                <a:cs typeface="Verdana"/>
              </a:rPr>
              <a:t>s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25" dirty="0" err="1">
                <a:latin typeface="Verdana"/>
                <a:cs typeface="Verdana"/>
              </a:rPr>
              <a:t>so</a:t>
            </a:r>
            <a:r>
              <a:rPr sz="2000" spc="15" dirty="0" err="1">
                <a:latin typeface="Verdana"/>
                <a:cs typeface="Verdana"/>
              </a:rPr>
              <a:t>c</a:t>
            </a:r>
            <a:r>
              <a:rPr sz="2000" dirty="0" err="1">
                <a:latin typeface="Verdana"/>
                <a:cs typeface="Verdana"/>
              </a:rPr>
              <a:t>i</a:t>
            </a:r>
            <a:r>
              <a:rPr sz="2000" spc="5" dirty="0" err="1">
                <a:latin typeface="Verdana"/>
                <a:cs typeface="Verdana"/>
              </a:rPr>
              <a:t>a</a:t>
            </a:r>
            <a:r>
              <a:rPr sz="2000" spc="-150" dirty="0" err="1">
                <a:latin typeface="Verdana"/>
                <a:cs typeface="Verdana"/>
              </a:rPr>
              <a:t>l</a:t>
            </a:r>
            <a:r>
              <a:rPr sz="2000" spc="-80" dirty="0" err="1">
                <a:latin typeface="Verdana"/>
                <a:cs typeface="Verdana"/>
              </a:rPr>
              <a:t>es</a:t>
            </a:r>
            <a:r>
              <a:rPr lang="es-ES" sz="2000" spc="-80" dirty="0">
                <a:latin typeface="Verdana"/>
                <a:cs typeface="Verdana"/>
              </a:rPr>
              <a:t> en empresas de inserción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s-ES" sz="2000" spc="-8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2000" dirty="0">
                <a:latin typeface="Verdana"/>
                <a:cs typeface="Verdana"/>
              </a:rPr>
              <a:t>Otras: </a:t>
            </a:r>
            <a:r>
              <a:rPr lang="es-ES" dirty="0">
                <a:latin typeface="Verdana"/>
                <a:cs typeface="Verdana"/>
              </a:rPr>
              <a:t>prolongación de la actividad en turismo, mayores de 65…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15" y="477012"/>
            <a:ext cx="8173720" cy="692150"/>
          </a:xfrm>
          <a:prstGeom prst="rect">
            <a:avLst/>
          </a:prstGeom>
          <a:solidFill>
            <a:srgbClr val="094D9E"/>
          </a:solidFill>
          <a:ln w="9144">
            <a:solidFill>
              <a:srgbClr val="C4E3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05"/>
              </a:lnSpc>
            </a:pPr>
            <a:r>
              <a:rPr sz="3600" spc="-45" dirty="0">
                <a:latin typeface="Calibri"/>
                <a:cs typeface="Calibri"/>
              </a:rPr>
              <a:t>CONTRATOS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TIEMPO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40" dirty="0">
                <a:latin typeface="Calibri"/>
                <a:cs typeface="Calibri"/>
              </a:rPr>
              <a:t>PARCIAL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630" y="1485138"/>
            <a:ext cx="6410325" cy="431800"/>
          </a:xfrm>
          <a:prstGeom prst="rect">
            <a:avLst/>
          </a:prstGeom>
          <a:solidFill>
            <a:srgbClr val="FF0000"/>
          </a:solidFill>
          <a:ln w="19811">
            <a:solidFill>
              <a:srgbClr val="C05A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25"/>
              </a:lnSpc>
            </a:pPr>
            <a:r>
              <a:rPr sz="2400" b="1" spc="1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00" dirty="0">
                <a:solidFill>
                  <a:srgbClr val="FFFFFF"/>
                </a:solidFill>
                <a:latin typeface="Tahoma"/>
                <a:cs typeface="Tahoma"/>
              </a:rPr>
              <a:t>TIE</a:t>
            </a:r>
            <a:r>
              <a:rPr sz="2800" b="1" spc="-4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-45" dirty="0">
                <a:solidFill>
                  <a:srgbClr val="FFFFFF"/>
                </a:solidFill>
                <a:latin typeface="Tahoma"/>
                <a:cs typeface="Tahoma"/>
              </a:rPr>
              <a:t>PO</a:t>
            </a:r>
            <a:r>
              <a:rPr sz="28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800" b="1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b="1" spc="-190" dirty="0">
                <a:solidFill>
                  <a:srgbClr val="FFFFFF"/>
                </a:solidFill>
                <a:latin typeface="Tahoma"/>
                <a:cs typeface="Tahoma"/>
              </a:rPr>
              <a:t>RCIA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160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2800" b="1" spc="2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-190" dirty="0">
                <a:solidFill>
                  <a:srgbClr val="FFFFFF"/>
                </a:solidFill>
                <a:latin typeface="Tahoma"/>
                <a:cs typeface="Tahoma"/>
              </a:rPr>
              <a:t>ÚN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7" y="2150491"/>
            <a:ext cx="7875270" cy="2355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278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Tiene</a:t>
            </a:r>
            <a:r>
              <a:rPr sz="2000" b="1" spc="37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un</a:t>
            </a:r>
            <a:r>
              <a:rPr sz="2000" b="1" spc="3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número</a:t>
            </a:r>
            <a:r>
              <a:rPr sz="2000" b="1" spc="3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3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horas</a:t>
            </a:r>
            <a:r>
              <a:rPr sz="2000" b="1" spc="3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</a:t>
            </a:r>
            <a:r>
              <a:rPr sz="2000" b="1" spc="3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día/semana/mes/año</a:t>
            </a:r>
            <a:r>
              <a:rPr sz="2000" b="1" spc="3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inferior</a:t>
            </a:r>
            <a:r>
              <a:rPr sz="2000" b="1" spc="3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las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correspondientes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por</a:t>
            </a:r>
            <a:r>
              <a:rPr sz="2000" b="1" spc="-10" dirty="0">
                <a:latin typeface="Calibri"/>
                <a:cs typeface="Calibri"/>
              </a:rPr>
              <a:t> convenio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tiempo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completo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Calibri"/>
              <a:cs typeface="Calibri"/>
            </a:endParaRPr>
          </a:p>
          <a:p>
            <a:pPr marL="281940" indent="-269875">
              <a:lnSpc>
                <a:spcPct val="100000"/>
              </a:lnSpc>
              <a:buFont typeface="Courier New"/>
              <a:buChar char="o"/>
              <a:tabLst>
                <a:tab pos="282575" algn="l"/>
              </a:tabLst>
            </a:pPr>
            <a:r>
              <a:rPr sz="2400" dirty="0">
                <a:latin typeface="Calibri"/>
                <a:cs typeface="Calibri"/>
              </a:rPr>
              <a:t>Puede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indefinido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temporal</a:t>
            </a:r>
            <a:endParaRPr sz="2400">
              <a:latin typeface="Calibri"/>
              <a:cs typeface="Calibri"/>
            </a:endParaRPr>
          </a:p>
          <a:p>
            <a:pPr marL="281940" indent="-269875">
              <a:lnSpc>
                <a:spcPct val="100000"/>
              </a:lnSpc>
              <a:buFont typeface="Courier New"/>
              <a:buChar char="o"/>
              <a:tabLst>
                <a:tab pos="282575" algn="l"/>
              </a:tabLst>
            </a:pPr>
            <a:r>
              <a:rPr sz="2400" spc="-50" dirty="0">
                <a:latin typeface="Calibri"/>
                <a:cs typeface="Calibri"/>
              </a:rPr>
              <a:t>Todas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modalidades</a:t>
            </a:r>
            <a:r>
              <a:rPr sz="2400" spc="-20" dirty="0">
                <a:latin typeface="Calibri"/>
                <a:cs typeface="Calibri"/>
              </a:rPr>
              <a:t> excepto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contrato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formación</a:t>
            </a:r>
            <a:endParaRPr sz="2400">
              <a:latin typeface="Calibri"/>
              <a:cs typeface="Calibri"/>
            </a:endParaRPr>
          </a:p>
          <a:p>
            <a:pPr marL="281940" marR="5080" indent="-269875">
              <a:lnSpc>
                <a:spcPct val="100000"/>
              </a:lnSpc>
              <a:buFont typeface="Courier New"/>
              <a:buChar char="o"/>
              <a:tabLst>
                <a:tab pos="282575" algn="l"/>
                <a:tab pos="821690" algn="l"/>
                <a:tab pos="1951355" algn="l"/>
                <a:tab pos="3043555" algn="l"/>
                <a:tab pos="3912870" algn="l"/>
                <a:tab pos="5964555" algn="l"/>
                <a:tab pos="6656070" algn="l"/>
                <a:tab pos="7174865" algn="l"/>
              </a:tabLst>
            </a:pP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5" dirty="0">
                <a:latin typeface="Calibri"/>
                <a:cs typeface="Calibri"/>
              </a:rPr>
              <a:t>pued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ar	</a:t>
            </a: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as	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dinaria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" dirty="0">
                <a:latin typeface="Calibri"/>
                <a:cs typeface="Calibri"/>
              </a:rPr>
              <a:t>sin</a:t>
            </a:r>
            <a:r>
              <a:rPr sz="2400" dirty="0">
                <a:latin typeface="Calibri"/>
                <a:cs typeface="Calibri"/>
              </a:rPr>
              <a:t>o	las	</a:t>
            </a: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as  </a:t>
            </a:r>
            <a:r>
              <a:rPr sz="2400" spc="-10" dirty="0">
                <a:latin typeface="Calibri"/>
                <a:cs typeface="Calibri"/>
              </a:rPr>
              <a:t>complementarias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6983" y="705612"/>
            <a:ext cx="5378450" cy="591820"/>
            <a:chOff x="1776983" y="705612"/>
            <a:chExt cx="5378450" cy="591820"/>
          </a:xfrm>
        </p:grpSpPr>
        <p:sp>
          <p:nvSpPr>
            <p:cNvPr id="3" name="object 3"/>
            <p:cNvSpPr/>
            <p:nvPr/>
          </p:nvSpPr>
          <p:spPr>
            <a:xfrm>
              <a:off x="1786889" y="715518"/>
              <a:ext cx="5358765" cy="571500"/>
            </a:xfrm>
            <a:custGeom>
              <a:avLst/>
              <a:gdLst/>
              <a:ahLst/>
              <a:cxnLst/>
              <a:rect l="l" t="t" r="r" b="b"/>
              <a:pathLst>
                <a:path w="5358765" h="571500">
                  <a:moveTo>
                    <a:pt x="5358384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58384" y="571500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9CC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86889" y="715518"/>
              <a:ext cx="5358765" cy="571500"/>
            </a:xfrm>
            <a:custGeom>
              <a:avLst/>
              <a:gdLst/>
              <a:ahLst/>
              <a:cxnLst/>
              <a:rect l="l" t="t" r="r" b="b"/>
              <a:pathLst>
                <a:path w="5358765" h="571500">
                  <a:moveTo>
                    <a:pt x="0" y="571500"/>
                  </a:moveTo>
                  <a:lnTo>
                    <a:pt x="5358384" y="571500"/>
                  </a:lnTo>
                  <a:lnTo>
                    <a:pt x="5358384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2020" y="685241"/>
            <a:ext cx="53606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>
                <a:solidFill>
                  <a:srgbClr val="000000"/>
                </a:solidFill>
              </a:rPr>
              <a:t>HORA</a:t>
            </a:r>
            <a:r>
              <a:rPr spc="-120" dirty="0">
                <a:solidFill>
                  <a:srgbClr val="000000"/>
                </a:solidFill>
              </a:rPr>
              <a:t>S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275" dirty="0">
                <a:solidFill>
                  <a:srgbClr val="000000"/>
                </a:solidFill>
              </a:rPr>
              <a:t>C</a:t>
            </a:r>
            <a:r>
              <a:rPr spc="305" dirty="0">
                <a:solidFill>
                  <a:srgbClr val="000000"/>
                </a:solidFill>
              </a:rPr>
              <a:t>O</a:t>
            </a:r>
            <a:r>
              <a:rPr spc="-185" dirty="0">
                <a:solidFill>
                  <a:srgbClr val="000000"/>
                </a:solidFill>
              </a:rPr>
              <a:t>MPLE</a:t>
            </a:r>
            <a:r>
              <a:rPr spc="-254" dirty="0">
                <a:solidFill>
                  <a:srgbClr val="000000"/>
                </a:solidFill>
              </a:rPr>
              <a:t>MENTARI</a:t>
            </a:r>
            <a:r>
              <a:rPr spc="-280" dirty="0">
                <a:solidFill>
                  <a:srgbClr val="000000"/>
                </a:solidFill>
              </a:rPr>
              <a:t>A</a:t>
            </a:r>
            <a:r>
              <a:rPr spc="-360"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954" y="1729496"/>
            <a:ext cx="9419845" cy="4106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50000"/>
              </a:lnSpc>
              <a:spcBef>
                <a:spcPts val="105"/>
              </a:spcBef>
              <a:buFont typeface="Courier New"/>
              <a:buChar char="o"/>
              <a:tabLst>
                <a:tab pos="299720" algn="l"/>
              </a:tabLst>
            </a:pPr>
            <a:r>
              <a:rPr sz="2000" spc="140" dirty="0">
                <a:latin typeface="Verdana"/>
                <a:cs typeface="Verdana"/>
              </a:rPr>
              <a:t>Pa</a:t>
            </a:r>
            <a:r>
              <a:rPr sz="2000" spc="125" dirty="0">
                <a:latin typeface="Verdana"/>
                <a:cs typeface="Verdana"/>
              </a:rPr>
              <a:t>c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45" dirty="0">
                <a:latin typeface="Verdana"/>
                <a:cs typeface="Verdana"/>
              </a:rPr>
              <a:t>ada</a:t>
            </a:r>
            <a:r>
              <a:rPr sz="2000" spc="40" dirty="0">
                <a:latin typeface="Verdana"/>
                <a:cs typeface="Verdana"/>
              </a:rPr>
              <a:t>s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po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spc="-60" dirty="0">
                <a:latin typeface="Verdana"/>
                <a:cs typeface="Verdana"/>
              </a:rPr>
              <a:t>cr</a:t>
            </a:r>
            <a:r>
              <a:rPr sz="2000" spc="-45" dirty="0">
                <a:latin typeface="Verdana"/>
                <a:cs typeface="Verdana"/>
              </a:rPr>
              <a:t>i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95" dirty="0">
                <a:latin typeface="Verdana"/>
                <a:cs typeface="Verdana"/>
              </a:rPr>
              <a:t>o</a:t>
            </a:r>
            <a:endParaRPr sz="2000" dirty="0">
              <a:latin typeface="Verdana"/>
              <a:cs typeface="Verdana"/>
            </a:endParaRPr>
          </a:p>
          <a:p>
            <a:pPr marL="299085" indent="-287020">
              <a:lnSpc>
                <a:spcPct val="150000"/>
              </a:lnSpc>
              <a:buFont typeface="Courier New"/>
              <a:buChar char="o"/>
              <a:tabLst>
                <a:tab pos="299720" algn="l"/>
                <a:tab pos="1763395" algn="l"/>
                <a:tab pos="2065655" algn="l"/>
                <a:tab pos="3596004" algn="l"/>
                <a:tab pos="4217670" algn="l"/>
                <a:tab pos="5325745" algn="l"/>
                <a:tab pos="5801360" algn="l"/>
                <a:tab pos="6161405" algn="l"/>
                <a:tab pos="7122795" algn="l"/>
              </a:tabLst>
            </a:pPr>
            <a:r>
              <a:rPr sz="2000" spc="-380" dirty="0" err="1">
                <a:latin typeface="Verdana"/>
                <a:cs typeface="Verdana"/>
              </a:rPr>
              <a:t>I</a:t>
            </a:r>
            <a:r>
              <a:rPr sz="2000" spc="40" dirty="0" err="1">
                <a:latin typeface="Verdana"/>
                <a:cs typeface="Verdana"/>
              </a:rPr>
              <a:t>n</a:t>
            </a:r>
            <a:r>
              <a:rPr sz="2000" spc="30" dirty="0" err="1">
                <a:latin typeface="Verdana"/>
                <a:cs typeface="Verdana"/>
              </a:rPr>
              <a:t>d</a:t>
            </a:r>
            <a:r>
              <a:rPr sz="2000" spc="114" dirty="0" err="1">
                <a:latin typeface="Verdana"/>
                <a:cs typeface="Verdana"/>
              </a:rPr>
              <a:t>e</a:t>
            </a:r>
            <a:r>
              <a:rPr sz="2000" spc="-125" dirty="0" err="1">
                <a:latin typeface="Verdana"/>
                <a:cs typeface="Verdana"/>
              </a:rPr>
              <a:t>f</a:t>
            </a:r>
            <a:r>
              <a:rPr sz="2000" spc="-110" dirty="0" err="1">
                <a:latin typeface="Verdana"/>
                <a:cs typeface="Verdana"/>
              </a:rPr>
              <a:t>i</a:t>
            </a:r>
            <a:r>
              <a:rPr sz="2000" spc="-50" dirty="0" err="1">
                <a:latin typeface="Verdana"/>
                <a:cs typeface="Verdana"/>
              </a:rPr>
              <a:t>nidos</a:t>
            </a:r>
            <a:r>
              <a:rPr lang="es-ES" sz="2000" spc="-50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o</a:t>
            </a:r>
            <a:r>
              <a:rPr lang="es-ES" sz="2000" spc="95" dirty="0">
                <a:latin typeface="Verdana"/>
                <a:cs typeface="Verdana"/>
              </a:rPr>
              <a:t> </a:t>
            </a:r>
            <a:r>
              <a:rPr sz="2000" dirty="0" err="1">
                <a:latin typeface="Verdana"/>
                <a:cs typeface="Verdana"/>
              </a:rPr>
              <a:t>t</a:t>
            </a:r>
            <a:r>
              <a:rPr sz="2000" spc="5" dirty="0" err="1">
                <a:latin typeface="Verdana"/>
                <a:cs typeface="Verdana"/>
              </a:rPr>
              <a:t>e</a:t>
            </a:r>
            <a:r>
              <a:rPr sz="2000" spc="55" dirty="0" err="1">
                <a:latin typeface="Verdana"/>
                <a:cs typeface="Verdana"/>
              </a:rPr>
              <a:t>mp</a:t>
            </a:r>
            <a:r>
              <a:rPr sz="2000" spc="30" dirty="0" err="1">
                <a:latin typeface="Verdana"/>
                <a:cs typeface="Verdana"/>
              </a:rPr>
              <a:t>o</a:t>
            </a:r>
            <a:r>
              <a:rPr sz="2000" spc="-35" dirty="0" err="1">
                <a:latin typeface="Verdana"/>
                <a:cs typeface="Verdana"/>
              </a:rPr>
              <a:t>r</a:t>
            </a:r>
            <a:r>
              <a:rPr sz="2000" spc="-70" dirty="0" err="1">
                <a:latin typeface="Verdana"/>
                <a:cs typeface="Verdana"/>
              </a:rPr>
              <a:t>a</a:t>
            </a:r>
            <a:r>
              <a:rPr sz="2000" spc="-100" dirty="0" err="1">
                <a:latin typeface="Verdana"/>
                <a:cs typeface="Verdana"/>
              </a:rPr>
              <a:t>le</a:t>
            </a:r>
            <a:r>
              <a:rPr sz="2000" spc="-114" dirty="0" err="1">
                <a:latin typeface="Verdana"/>
                <a:cs typeface="Verdana"/>
              </a:rPr>
              <a:t>s</a:t>
            </a:r>
            <a:r>
              <a:rPr lang="es-ES" sz="2000" spc="-114" dirty="0">
                <a:latin typeface="Verdana"/>
                <a:cs typeface="Verdana"/>
              </a:rPr>
              <a:t> </a:t>
            </a:r>
            <a:r>
              <a:rPr sz="2000" spc="100" dirty="0">
                <a:latin typeface="Verdana"/>
                <a:cs typeface="Verdana"/>
              </a:rPr>
              <a:t>con</a:t>
            </a:r>
            <a:r>
              <a:rPr lang="es-ES" sz="2000" spc="100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jo</a:t>
            </a:r>
            <a:r>
              <a:rPr sz="2000" spc="-145" dirty="0">
                <a:latin typeface="Verdana"/>
                <a:cs typeface="Verdana"/>
              </a:rPr>
              <a:t>r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150" dirty="0">
                <a:latin typeface="Verdana"/>
                <a:cs typeface="Verdana"/>
              </a:rPr>
              <a:t>ada</a:t>
            </a:r>
            <a:r>
              <a:rPr lang="es-ES" sz="2000" spc="15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de</a:t>
            </a:r>
            <a:r>
              <a:rPr lang="es-ES" sz="2000" spc="114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al</a:t>
            </a:r>
            <a:r>
              <a:rPr lang="es-ES" sz="2000" spc="5" dirty="0">
                <a:latin typeface="Verdana"/>
                <a:cs typeface="Verdana"/>
              </a:rPr>
              <a:t> </a:t>
            </a:r>
            <a:r>
              <a:rPr sz="2000" spc="25" dirty="0" err="1">
                <a:latin typeface="Verdana"/>
                <a:cs typeface="Verdana"/>
              </a:rPr>
              <a:t>m</a:t>
            </a:r>
            <a:r>
              <a:rPr sz="2000" spc="20" dirty="0" err="1">
                <a:latin typeface="Verdana"/>
                <a:cs typeface="Verdana"/>
              </a:rPr>
              <a:t>e</a:t>
            </a:r>
            <a:r>
              <a:rPr sz="2000" spc="-70" dirty="0" err="1">
                <a:latin typeface="Verdana"/>
                <a:cs typeface="Verdana"/>
              </a:rPr>
              <a:t>nos</a:t>
            </a:r>
            <a:r>
              <a:rPr lang="es-ES" sz="2000" spc="-70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10</a:t>
            </a:r>
            <a:r>
              <a:rPr lang="es-ES"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hs/semana</a:t>
            </a:r>
            <a:endParaRPr sz="20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50000"/>
              </a:lnSpc>
              <a:buFont typeface="Courier New"/>
              <a:buChar char="o"/>
              <a:tabLst>
                <a:tab pos="299720" algn="l"/>
              </a:tabLst>
            </a:pPr>
            <a:r>
              <a:rPr sz="2000" spc="-40" dirty="0">
                <a:latin typeface="Verdana"/>
                <a:cs typeface="Verdana"/>
              </a:rPr>
              <a:t>Hasta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60" dirty="0">
                <a:latin typeface="Verdana"/>
                <a:cs typeface="Verdana"/>
              </a:rPr>
              <a:t>3</a:t>
            </a:r>
            <a:r>
              <a:rPr sz="2000" spc="-165" dirty="0">
                <a:latin typeface="Verdana"/>
                <a:cs typeface="Verdana"/>
              </a:rPr>
              <a:t>0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600" dirty="0">
                <a:latin typeface="Verdana"/>
                <a:cs typeface="Verdana"/>
              </a:rPr>
              <a:t>%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de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la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jo</a:t>
            </a:r>
            <a:r>
              <a:rPr sz="2000" spc="-145" dirty="0">
                <a:latin typeface="Verdana"/>
                <a:cs typeface="Verdana"/>
              </a:rPr>
              <a:t>r</a:t>
            </a:r>
            <a:r>
              <a:rPr sz="2000" spc="100" dirty="0">
                <a:latin typeface="Verdana"/>
                <a:cs typeface="Verdana"/>
              </a:rPr>
              <a:t>nada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04" dirty="0">
                <a:latin typeface="Verdana"/>
                <a:cs typeface="Verdana"/>
              </a:rPr>
              <a:t>(</a:t>
            </a:r>
            <a:r>
              <a:rPr sz="2000" spc="-80" dirty="0">
                <a:latin typeface="Verdana"/>
                <a:cs typeface="Verdana"/>
              </a:rPr>
              <a:t>sal</a:t>
            </a:r>
            <a:r>
              <a:rPr sz="2000" spc="-85" dirty="0">
                <a:latin typeface="Verdana"/>
                <a:cs typeface="Verdana"/>
              </a:rPr>
              <a:t>v</a:t>
            </a:r>
            <a:r>
              <a:rPr sz="2000" spc="95" dirty="0">
                <a:latin typeface="Verdana"/>
                <a:cs typeface="Verdana"/>
              </a:rPr>
              <a:t>o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conv</a:t>
            </a:r>
            <a:r>
              <a:rPr sz="2000" spc="75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nio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30" dirty="0" err="1">
                <a:latin typeface="Verdana"/>
                <a:cs typeface="Verdana"/>
              </a:rPr>
              <a:t>a</a:t>
            </a:r>
            <a:r>
              <a:rPr sz="2000" spc="50" dirty="0" err="1">
                <a:latin typeface="Verdana"/>
                <a:cs typeface="Verdana"/>
              </a:rPr>
              <a:t>m</a:t>
            </a:r>
            <a:r>
              <a:rPr sz="2000" spc="-20" dirty="0" err="1">
                <a:latin typeface="Verdana"/>
                <a:cs typeface="Verdana"/>
              </a:rPr>
              <a:t>plí</a:t>
            </a:r>
            <a:r>
              <a:rPr sz="2000" spc="-25" dirty="0" err="1">
                <a:latin typeface="Verdana"/>
                <a:cs typeface="Verdana"/>
              </a:rPr>
              <a:t>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h</a:t>
            </a:r>
            <a:r>
              <a:rPr sz="2000" spc="45" dirty="0">
                <a:latin typeface="Verdana"/>
                <a:cs typeface="Verdana"/>
              </a:rPr>
              <a:t>a</a:t>
            </a:r>
            <a:r>
              <a:rPr sz="2000" spc="-280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ta</a:t>
            </a:r>
            <a:r>
              <a:rPr lang="es-ES" sz="2000" spc="25" dirty="0">
                <a:latin typeface="Verdana"/>
                <a:cs typeface="Verdana"/>
              </a:rPr>
              <a:t> </a:t>
            </a:r>
            <a:r>
              <a:rPr sz="2000" spc="-275" dirty="0">
                <a:latin typeface="Verdana"/>
                <a:cs typeface="Verdana"/>
              </a:rPr>
              <a:t>60%)</a:t>
            </a:r>
            <a:endParaRPr sz="20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50000"/>
              </a:lnSpc>
              <a:buFont typeface="Courier New"/>
              <a:buChar char="o"/>
              <a:tabLst>
                <a:tab pos="299720" algn="l"/>
                <a:tab pos="2219325" algn="l"/>
                <a:tab pos="3641725" algn="l"/>
                <a:tab pos="5340985" algn="l"/>
                <a:tab pos="6736080" algn="l"/>
              </a:tabLst>
            </a:pPr>
            <a:r>
              <a:rPr sz="2000" spc="-375" dirty="0" err="1">
                <a:latin typeface="Verdana"/>
                <a:cs typeface="Verdana"/>
              </a:rPr>
              <a:t>I</a:t>
            </a:r>
            <a:r>
              <a:rPr sz="2000" spc="40" dirty="0" err="1">
                <a:latin typeface="Verdana"/>
                <a:cs typeface="Verdana"/>
              </a:rPr>
              <a:t>n</a:t>
            </a:r>
            <a:r>
              <a:rPr sz="2000" spc="30" dirty="0" err="1">
                <a:latin typeface="Verdana"/>
                <a:cs typeface="Verdana"/>
              </a:rPr>
              <a:t>d</a:t>
            </a:r>
            <a:r>
              <a:rPr sz="2000" spc="114" dirty="0" err="1">
                <a:latin typeface="Verdana"/>
                <a:cs typeface="Verdana"/>
              </a:rPr>
              <a:t>e</a:t>
            </a:r>
            <a:r>
              <a:rPr sz="2000" spc="-125" dirty="0" err="1">
                <a:latin typeface="Verdana"/>
                <a:cs typeface="Verdana"/>
              </a:rPr>
              <a:t>f</a:t>
            </a:r>
            <a:r>
              <a:rPr sz="2000" spc="-110" dirty="0" err="1">
                <a:latin typeface="Verdana"/>
                <a:cs typeface="Verdana"/>
              </a:rPr>
              <a:t>i</a:t>
            </a:r>
            <a:r>
              <a:rPr sz="2000" spc="-50" dirty="0" err="1">
                <a:latin typeface="Verdana"/>
                <a:cs typeface="Verdana"/>
              </a:rPr>
              <a:t>nidos</a:t>
            </a:r>
            <a:r>
              <a:rPr lang="es-ES" sz="2000" spc="-50" dirty="0">
                <a:latin typeface="Verdana"/>
                <a:cs typeface="Verdana"/>
              </a:rPr>
              <a:t> </a:t>
            </a:r>
            <a:r>
              <a:rPr sz="2000" spc="110" dirty="0" err="1">
                <a:latin typeface="Verdana"/>
                <a:cs typeface="Verdana"/>
              </a:rPr>
              <a:t>p</a:t>
            </a:r>
            <a:r>
              <a:rPr sz="2000" spc="75" dirty="0" err="1">
                <a:latin typeface="Verdana"/>
                <a:cs typeface="Verdana"/>
              </a:rPr>
              <a:t>uede</a:t>
            </a:r>
            <a:r>
              <a:rPr lang="es-ES" sz="2000" spc="75" dirty="0">
                <a:latin typeface="Verdana"/>
                <a:cs typeface="Verdana"/>
              </a:rPr>
              <a:t> </a:t>
            </a:r>
            <a:r>
              <a:rPr sz="2000" spc="185" dirty="0" err="1">
                <a:latin typeface="Verdana"/>
                <a:cs typeface="Verdana"/>
              </a:rPr>
              <a:t>pa</a:t>
            </a:r>
            <a:r>
              <a:rPr sz="2000" spc="145" dirty="0" err="1">
                <a:latin typeface="Verdana"/>
                <a:cs typeface="Verdana"/>
              </a:rPr>
              <a:t>c</a:t>
            </a:r>
            <a:r>
              <a:rPr sz="2000" spc="-70" dirty="0" err="1">
                <a:latin typeface="Verdana"/>
                <a:cs typeface="Verdana"/>
              </a:rPr>
              <a:t>ta</a:t>
            </a:r>
            <a:r>
              <a:rPr sz="2000" spc="-75" dirty="0" err="1">
                <a:latin typeface="Verdana"/>
                <a:cs typeface="Verdana"/>
              </a:rPr>
              <a:t>r</a:t>
            </a:r>
            <a:r>
              <a:rPr sz="2000" spc="-280" dirty="0" err="1">
                <a:latin typeface="Verdana"/>
                <a:cs typeface="Verdana"/>
              </a:rPr>
              <a:t>s</a:t>
            </a:r>
            <a:r>
              <a:rPr sz="2000" spc="110" dirty="0" err="1">
                <a:latin typeface="Verdana"/>
                <a:cs typeface="Verdana"/>
              </a:rPr>
              <a:t>e</a:t>
            </a:r>
            <a:r>
              <a:rPr lang="es-ES" sz="2000" spc="110" dirty="0">
                <a:latin typeface="Verdana"/>
                <a:cs typeface="Verdana"/>
              </a:rPr>
              <a:t> </a:t>
            </a:r>
            <a:r>
              <a:rPr sz="2000" spc="55" dirty="0" err="1">
                <a:latin typeface="Verdana"/>
                <a:cs typeface="Verdana"/>
              </a:rPr>
              <a:t>añad</a:t>
            </a:r>
            <a:r>
              <a:rPr sz="2000" spc="10" dirty="0" err="1">
                <a:latin typeface="Verdana"/>
                <a:cs typeface="Verdana"/>
              </a:rPr>
              <a:t>i</a:t>
            </a:r>
            <a:r>
              <a:rPr sz="2000" spc="-254" dirty="0" err="1">
                <a:latin typeface="Verdana"/>
                <a:cs typeface="Verdana"/>
              </a:rPr>
              <a:t>r</a:t>
            </a:r>
            <a:r>
              <a:rPr lang="es-ES" sz="2000" spc="-254" dirty="0">
                <a:latin typeface="Verdana"/>
                <a:cs typeface="Verdana"/>
              </a:rPr>
              <a:t>  </a:t>
            </a:r>
            <a:r>
              <a:rPr sz="2000" spc="-75" dirty="0">
                <a:latin typeface="Verdana"/>
                <a:cs typeface="Verdana"/>
              </a:rPr>
              <a:t>ho</a:t>
            </a:r>
            <a:r>
              <a:rPr sz="2000" spc="-65" dirty="0">
                <a:latin typeface="Verdana"/>
                <a:cs typeface="Verdana"/>
              </a:rPr>
              <a:t>r</a:t>
            </a:r>
            <a:r>
              <a:rPr sz="2000" spc="-45" dirty="0">
                <a:latin typeface="Verdana"/>
                <a:cs typeface="Verdana"/>
              </a:rPr>
              <a:t>as</a:t>
            </a:r>
            <a:r>
              <a:rPr lang="es-ES" sz="2000" spc="-45" dirty="0">
                <a:latin typeface="Verdana"/>
                <a:cs typeface="Verdana"/>
              </a:rPr>
              <a:t> </a:t>
            </a:r>
            <a:r>
              <a:rPr sz="2000" spc="-10" dirty="0" err="1">
                <a:latin typeface="Verdana"/>
                <a:cs typeface="Verdana"/>
              </a:rPr>
              <a:t>complementarias</a:t>
            </a:r>
            <a:r>
              <a:rPr lang="es-ES" sz="2000" spc="-210" dirty="0">
                <a:latin typeface="Verdana"/>
                <a:cs typeface="Verdana"/>
              </a:rPr>
              <a:t> </a:t>
            </a:r>
            <a:r>
              <a:rPr sz="2000" spc="-70" dirty="0" err="1">
                <a:latin typeface="Verdana"/>
                <a:cs typeface="Verdana"/>
              </a:rPr>
              <a:t>voluntarias</a:t>
            </a:r>
            <a:r>
              <a:rPr sz="2000" spc="-70" dirty="0">
                <a:latin typeface="Verdana"/>
                <a:cs typeface="Verdana"/>
              </a:rPr>
              <a:t>,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hasta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el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75" dirty="0">
                <a:latin typeface="Verdana"/>
                <a:cs typeface="Verdana"/>
              </a:rPr>
              <a:t>15%,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solo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para</a:t>
            </a:r>
            <a:endParaRPr sz="2000" dirty="0">
              <a:latin typeface="Verdana"/>
              <a:cs typeface="Verdana"/>
            </a:endParaRPr>
          </a:p>
          <a:p>
            <a:pPr marL="299085" indent="-287020">
              <a:lnSpc>
                <a:spcPct val="150000"/>
              </a:lnSpc>
              <a:buFont typeface="Courier New"/>
              <a:buChar char="o"/>
              <a:tabLst>
                <a:tab pos="299720" algn="l"/>
              </a:tabLst>
            </a:pPr>
            <a:r>
              <a:rPr sz="2000" spc="-40" dirty="0">
                <a:latin typeface="Verdana"/>
                <a:cs typeface="Verdana"/>
              </a:rPr>
              <a:t>Preavisará</a:t>
            </a:r>
            <a:r>
              <a:rPr sz="2000" spc="-22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al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trabajador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100" dirty="0">
                <a:latin typeface="Verdana"/>
                <a:cs typeface="Verdana"/>
              </a:rPr>
              <a:t>con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60" dirty="0">
                <a:latin typeface="Verdana"/>
                <a:cs typeface="Verdana"/>
              </a:rPr>
              <a:t>3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días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antelación</a:t>
            </a:r>
            <a:endParaRPr sz="2000" dirty="0">
              <a:latin typeface="Verdana"/>
              <a:cs typeface="Verdana"/>
            </a:endParaRPr>
          </a:p>
          <a:p>
            <a:pPr marL="299085" marR="6350" indent="-287020">
              <a:lnSpc>
                <a:spcPct val="150000"/>
              </a:lnSpc>
              <a:spcBef>
                <a:spcPts val="5"/>
              </a:spcBef>
              <a:buFont typeface="Courier New"/>
              <a:buChar char="o"/>
              <a:tabLst>
                <a:tab pos="299720" algn="l"/>
              </a:tabLst>
            </a:pPr>
            <a:r>
              <a:rPr sz="2000" spc="-130" dirty="0">
                <a:latin typeface="Verdana"/>
                <a:cs typeface="Verdana"/>
              </a:rPr>
              <a:t>Se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realizan </a:t>
            </a:r>
            <a:r>
              <a:rPr sz="2000" spc="-35" dirty="0">
                <a:latin typeface="Verdana"/>
                <a:cs typeface="Verdana"/>
              </a:rPr>
              <a:t>según </a:t>
            </a:r>
            <a:r>
              <a:rPr sz="2000" spc="100" dirty="0">
                <a:latin typeface="Verdana"/>
                <a:cs typeface="Verdana"/>
              </a:rPr>
              <a:t>pacto </a:t>
            </a:r>
            <a:r>
              <a:rPr sz="2000" spc="114" dirty="0">
                <a:latin typeface="Verdana"/>
                <a:cs typeface="Verdana"/>
              </a:rPr>
              <a:t>de </a:t>
            </a:r>
            <a:r>
              <a:rPr sz="2000" spc="-65" dirty="0">
                <a:latin typeface="Verdana"/>
                <a:cs typeface="Verdana"/>
              </a:rPr>
              <a:t>horas </a:t>
            </a:r>
            <a:r>
              <a:rPr sz="2000" spc="-10" dirty="0">
                <a:latin typeface="Verdana"/>
                <a:cs typeface="Verdana"/>
              </a:rPr>
              <a:t>complementarias </a:t>
            </a:r>
            <a:r>
              <a:rPr sz="2000" spc="95" dirty="0">
                <a:latin typeface="Verdana"/>
                <a:cs typeface="Verdana"/>
              </a:rPr>
              <a:t>o </a:t>
            </a:r>
            <a:r>
              <a:rPr sz="2000" spc="-30" dirty="0">
                <a:latin typeface="Verdana"/>
                <a:cs typeface="Verdana"/>
              </a:rPr>
              <a:t>el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convenio</a:t>
            </a:r>
            <a:endParaRPr sz="2000" dirty="0">
              <a:latin typeface="Verdana"/>
              <a:cs typeface="Verdana"/>
            </a:endParaRPr>
          </a:p>
          <a:p>
            <a:pPr marL="299085" indent="-287020">
              <a:lnSpc>
                <a:spcPct val="150000"/>
              </a:lnSpc>
              <a:buFont typeface="Courier New"/>
              <a:buChar char="o"/>
              <a:tabLst>
                <a:tab pos="299720" algn="l"/>
              </a:tabLst>
            </a:pPr>
            <a:r>
              <a:rPr sz="2000" spc="-130" dirty="0">
                <a:latin typeface="Verdana"/>
                <a:cs typeface="Verdana"/>
              </a:rPr>
              <a:t>Se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pagan</a:t>
            </a:r>
            <a:r>
              <a:rPr lang="es-ES" sz="2000" spc="-155" dirty="0">
                <a:latin typeface="Verdana"/>
                <a:cs typeface="Verdana"/>
              </a:rPr>
              <a:t> </a:t>
            </a:r>
            <a:r>
              <a:rPr sz="2000" spc="95" dirty="0" err="1">
                <a:latin typeface="Verdana"/>
                <a:cs typeface="Verdana"/>
              </a:rPr>
              <a:t>como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ordinarias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y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cotizan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la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seguridad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social</a:t>
            </a:r>
            <a:endParaRPr sz="2000" dirty="0">
              <a:latin typeface="Verdana"/>
              <a:cs typeface="Verdana"/>
            </a:endParaRPr>
          </a:p>
          <a:p>
            <a:pPr marL="299085" indent="-287020">
              <a:lnSpc>
                <a:spcPct val="150000"/>
              </a:lnSpc>
              <a:buFont typeface="Courier New"/>
              <a:buChar char="o"/>
              <a:tabLst>
                <a:tab pos="299720" algn="l"/>
                <a:tab pos="1798955" algn="l"/>
                <a:tab pos="2785110" algn="l"/>
                <a:tab pos="4109720" algn="l"/>
                <a:tab pos="4413250" algn="l"/>
                <a:tab pos="5146040" algn="l"/>
                <a:tab pos="5609590" algn="l"/>
                <a:tab pos="6258560" algn="l"/>
                <a:tab pos="7190105" algn="l"/>
              </a:tabLst>
            </a:pPr>
            <a:r>
              <a:rPr lang="es-ES" sz="2000" spc="-85" dirty="0">
                <a:latin typeface="Verdana"/>
                <a:cs typeface="Verdana"/>
              </a:rPr>
              <a:t>Pued</a:t>
            </a:r>
            <a:r>
              <a:rPr lang="es-ES" sz="2000" spc="114" dirty="0">
                <a:latin typeface="Verdana"/>
                <a:cs typeface="Verdana"/>
              </a:rPr>
              <a:t>e </a:t>
            </a:r>
            <a:r>
              <a:rPr sz="2000" spc="-60" dirty="0" err="1">
                <a:latin typeface="Verdana"/>
                <a:cs typeface="Verdana"/>
              </a:rPr>
              <a:t>re</a:t>
            </a:r>
            <a:r>
              <a:rPr sz="2000" spc="-85" dirty="0" err="1">
                <a:latin typeface="Verdana"/>
                <a:cs typeface="Verdana"/>
              </a:rPr>
              <a:t>n</a:t>
            </a:r>
            <a:r>
              <a:rPr sz="2000" spc="-60" dirty="0" err="1">
                <a:latin typeface="Verdana"/>
                <a:cs typeface="Verdana"/>
              </a:rPr>
              <a:t>u</a:t>
            </a:r>
            <a:r>
              <a:rPr sz="2000" spc="25" dirty="0" err="1">
                <a:latin typeface="Verdana"/>
                <a:cs typeface="Verdana"/>
              </a:rPr>
              <a:t>nc</a:t>
            </a:r>
            <a:r>
              <a:rPr sz="2000" dirty="0" err="1">
                <a:latin typeface="Verdana"/>
                <a:cs typeface="Verdana"/>
              </a:rPr>
              <a:t>i</a:t>
            </a:r>
            <a:r>
              <a:rPr sz="2000" spc="-55" dirty="0" err="1">
                <a:latin typeface="Verdana"/>
                <a:cs typeface="Verdana"/>
              </a:rPr>
              <a:t>a</a:t>
            </a:r>
            <a:r>
              <a:rPr sz="2000" spc="-35" dirty="0" err="1">
                <a:latin typeface="Verdana"/>
                <a:cs typeface="Verdana"/>
              </a:rPr>
              <a:t>r</a:t>
            </a:r>
            <a:r>
              <a:rPr lang="es-ES" sz="2000" spc="-35" dirty="0">
                <a:latin typeface="Verdana"/>
                <a:cs typeface="Verdana"/>
              </a:rPr>
              <a:t> </a:t>
            </a:r>
            <a:r>
              <a:rPr sz="2000" spc="-210" dirty="0" err="1">
                <a:latin typeface="Verdana"/>
                <a:cs typeface="Verdana"/>
              </a:rPr>
              <a:t>si</a:t>
            </a:r>
            <a:r>
              <a:rPr lang="es-ES" sz="2000" spc="-210" dirty="0">
                <a:latin typeface="Verdana"/>
                <a:cs typeface="Verdana"/>
              </a:rPr>
              <a:t> </a:t>
            </a:r>
            <a:r>
              <a:rPr sz="2000" spc="-50" dirty="0" err="1">
                <a:latin typeface="Verdana"/>
                <a:cs typeface="Verdana"/>
              </a:rPr>
              <a:t>ll</a:t>
            </a:r>
            <a:r>
              <a:rPr sz="2000" spc="-105" dirty="0" err="1">
                <a:latin typeface="Verdana"/>
                <a:cs typeface="Verdana"/>
              </a:rPr>
              <a:t>e</a:t>
            </a:r>
            <a:r>
              <a:rPr sz="2000" spc="-85" dirty="0" err="1">
                <a:latin typeface="Verdana"/>
                <a:cs typeface="Verdana"/>
              </a:rPr>
              <a:t>v</a:t>
            </a:r>
            <a:r>
              <a:rPr lang="es-ES" sz="2000" spc="165" dirty="0">
                <a:latin typeface="Verdana"/>
                <a:cs typeface="Verdana"/>
              </a:rPr>
              <a:t>a </a:t>
            </a:r>
            <a:r>
              <a:rPr sz="2000" spc="-45" dirty="0">
                <a:latin typeface="Verdana"/>
                <a:cs typeface="Verdana"/>
              </a:rPr>
              <a:t>un</a:t>
            </a:r>
            <a:r>
              <a:rPr lang="es-ES" sz="2000" spc="-45" dirty="0">
                <a:latin typeface="Verdana"/>
                <a:cs typeface="Verdana"/>
              </a:rPr>
              <a:t> </a:t>
            </a:r>
            <a:r>
              <a:rPr sz="2000" spc="70" dirty="0" err="1">
                <a:latin typeface="Verdana"/>
                <a:cs typeface="Verdana"/>
              </a:rPr>
              <a:t>añ</a:t>
            </a:r>
            <a:r>
              <a:rPr sz="2000" spc="75" dirty="0" err="1">
                <a:latin typeface="Verdana"/>
                <a:cs typeface="Verdana"/>
              </a:rPr>
              <a:t>o</a:t>
            </a:r>
            <a:r>
              <a:rPr lang="es-ES" sz="2000" spc="75" dirty="0">
                <a:latin typeface="Verdana"/>
                <a:cs typeface="Verdana"/>
              </a:rPr>
              <a:t> </a:t>
            </a:r>
            <a:r>
              <a:rPr sz="2000" spc="114" dirty="0" err="1">
                <a:latin typeface="Verdana"/>
                <a:cs typeface="Verdana"/>
              </a:rPr>
              <a:t>d</a:t>
            </a:r>
            <a:r>
              <a:rPr sz="2000" spc="20" dirty="0" err="1">
                <a:latin typeface="Verdana"/>
                <a:cs typeface="Verdana"/>
              </a:rPr>
              <a:t>esde</a:t>
            </a:r>
            <a:r>
              <a:rPr lang="es-ES" sz="2000" spc="20" dirty="0">
                <a:latin typeface="Verdana"/>
                <a:cs typeface="Verdana"/>
              </a:rPr>
              <a:t> </a:t>
            </a:r>
            <a:r>
              <a:rPr sz="2000" spc="-30" dirty="0" err="1">
                <a:latin typeface="Verdana"/>
                <a:cs typeface="Verdana"/>
              </a:rPr>
              <a:t>el</a:t>
            </a:r>
            <a:r>
              <a:rPr lang="es-ES" sz="2000" dirty="0">
                <a:latin typeface="Verdana"/>
                <a:cs typeface="Verdana"/>
              </a:rPr>
              <a:t> </a:t>
            </a:r>
            <a:r>
              <a:rPr sz="2000" spc="185" dirty="0" err="1">
                <a:latin typeface="Verdana"/>
                <a:cs typeface="Verdana"/>
              </a:rPr>
              <a:t>pa</a:t>
            </a:r>
            <a:r>
              <a:rPr sz="2000" spc="165" dirty="0" err="1">
                <a:latin typeface="Verdana"/>
                <a:cs typeface="Verdana"/>
              </a:rPr>
              <a:t>c</a:t>
            </a:r>
            <a:r>
              <a:rPr sz="2000" spc="-95" dirty="0" err="1">
                <a:latin typeface="Verdana"/>
                <a:cs typeface="Verdana"/>
              </a:rPr>
              <a:t>t</a:t>
            </a:r>
            <a:r>
              <a:rPr sz="2000" spc="95" dirty="0" err="1">
                <a:latin typeface="Verdana"/>
                <a:cs typeface="Verdana"/>
              </a:rPr>
              <a:t>o</a:t>
            </a:r>
            <a:r>
              <a:rPr lang="es-ES" sz="2000" spc="-185" dirty="0">
                <a:latin typeface="Verdana"/>
                <a:cs typeface="Verdana"/>
              </a:rPr>
              <a:t> </a:t>
            </a:r>
            <a:r>
              <a:rPr sz="2000" spc="5" dirty="0" err="1">
                <a:latin typeface="Verdana"/>
                <a:cs typeface="Verdana"/>
              </a:rPr>
              <a:t>al</a:t>
            </a:r>
            <a:r>
              <a:rPr sz="2000" spc="90" dirty="0" err="1">
                <a:latin typeface="Verdana"/>
                <a:cs typeface="Verdana"/>
              </a:rPr>
              <a:t>egando</a:t>
            </a:r>
            <a:r>
              <a:rPr lang="es-ES" sz="2000" spc="-170" dirty="0">
                <a:latin typeface="Verdana"/>
                <a:cs typeface="Verdana"/>
              </a:rPr>
              <a:t> </a:t>
            </a:r>
            <a:r>
              <a:rPr sz="2000" spc="-35" dirty="0" err="1">
                <a:latin typeface="Verdana"/>
                <a:cs typeface="Verdana"/>
              </a:rPr>
              <a:t>mo</a:t>
            </a:r>
            <a:r>
              <a:rPr sz="2000" spc="-10" dirty="0" err="1">
                <a:latin typeface="Verdana"/>
                <a:cs typeface="Verdana"/>
              </a:rPr>
              <a:t>t</a:t>
            </a:r>
            <a:r>
              <a:rPr sz="2000" spc="-75" dirty="0" err="1">
                <a:latin typeface="Verdana"/>
                <a:cs typeface="Verdana"/>
              </a:rPr>
              <a:t>i</a:t>
            </a:r>
            <a:r>
              <a:rPr sz="2000" spc="-150" dirty="0" err="1">
                <a:latin typeface="Verdana"/>
                <a:cs typeface="Verdana"/>
              </a:rPr>
              <a:t>v</a:t>
            </a:r>
            <a:r>
              <a:rPr sz="2000" spc="-85" dirty="0" err="1">
                <a:latin typeface="Verdana"/>
                <a:cs typeface="Verdana"/>
              </a:rPr>
              <a:t>os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2900" y="201462"/>
            <a:ext cx="8458200" cy="661670"/>
            <a:chOff x="1062227" y="777240"/>
            <a:chExt cx="6521450" cy="661670"/>
          </a:xfrm>
        </p:grpSpPr>
        <p:sp>
          <p:nvSpPr>
            <p:cNvPr id="3" name="object 3"/>
            <p:cNvSpPr/>
            <p:nvPr/>
          </p:nvSpPr>
          <p:spPr>
            <a:xfrm>
              <a:off x="1072133" y="787146"/>
              <a:ext cx="6501765" cy="641985"/>
            </a:xfrm>
            <a:custGeom>
              <a:avLst/>
              <a:gdLst/>
              <a:ahLst/>
              <a:cxnLst/>
              <a:rect l="l" t="t" r="r" b="b"/>
              <a:pathLst>
                <a:path w="6501765" h="641985">
                  <a:moveTo>
                    <a:pt x="6501384" y="0"/>
                  </a:moveTo>
                  <a:lnTo>
                    <a:pt x="0" y="0"/>
                  </a:lnTo>
                  <a:lnTo>
                    <a:pt x="0" y="641603"/>
                  </a:lnTo>
                  <a:lnTo>
                    <a:pt x="6501384" y="641603"/>
                  </a:lnTo>
                  <a:lnTo>
                    <a:pt x="6501384" y="0"/>
                  </a:lnTo>
                  <a:close/>
                </a:path>
              </a:pathLst>
            </a:custGeom>
            <a:solidFill>
              <a:srgbClr val="F5AE7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72133" y="787146"/>
              <a:ext cx="6501765" cy="641985"/>
            </a:xfrm>
            <a:custGeom>
              <a:avLst/>
              <a:gdLst/>
              <a:ahLst/>
              <a:cxnLst/>
              <a:rect l="l" t="t" r="r" b="b"/>
              <a:pathLst>
                <a:path w="6501765" h="641985">
                  <a:moveTo>
                    <a:pt x="0" y="641603"/>
                  </a:moveTo>
                  <a:lnTo>
                    <a:pt x="6501384" y="641603"/>
                  </a:lnTo>
                  <a:lnTo>
                    <a:pt x="6501384" y="0"/>
                  </a:lnTo>
                  <a:lnTo>
                    <a:pt x="0" y="0"/>
                  </a:lnTo>
                  <a:lnTo>
                    <a:pt x="0" y="641603"/>
                  </a:lnTo>
                  <a:close/>
                </a:path>
              </a:pathLst>
            </a:custGeom>
            <a:ln w="19812">
              <a:solidFill>
                <a:srgbClr val="C05A0D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2089" y="210747"/>
            <a:ext cx="7519822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spc="-22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spc="-4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200" dirty="0">
                <a:solidFill>
                  <a:schemeClr val="accent5">
                    <a:lumMod val="50000"/>
                  </a:schemeClr>
                </a:solidFill>
              </a:rPr>
              <a:t>RELEV</a:t>
            </a:r>
            <a:r>
              <a:rPr spc="-229" dirty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spc="-6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6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r>
              <a:rPr spc="-4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275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spc="-22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spc="-3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75" dirty="0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spc="-195" dirty="0">
                <a:solidFill>
                  <a:schemeClr val="accent5">
                    <a:lumMod val="50000"/>
                  </a:schemeClr>
                </a:solidFill>
              </a:rPr>
              <a:t>UBILACIÓN</a:t>
            </a:r>
            <a:r>
              <a:rPr lang="es-ES" spc="-195" dirty="0">
                <a:solidFill>
                  <a:schemeClr val="accent5">
                    <a:lumMod val="50000"/>
                  </a:schemeClr>
                </a:solidFill>
              </a:rPr>
              <a:t> PARCIAL</a:t>
            </a:r>
            <a:endParaRPr spc="-19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228600" y="1408238"/>
            <a:ext cx="9192213" cy="48660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indent="-287020">
              <a:spcBef>
                <a:spcPts val="105"/>
              </a:spcBef>
              <a:buFont typeface="Courier New"/>
              <a:buChar char="o"/>
              <a:tabLst>
                <a:tab pos="756920" algn="l"/>
              </a:tabLst>
            </a:pPr>
            <a:r>
              <a:rPr lang="es-ES" sz="2000" spc="60" dirty="0">
                <a:latin typeface="Verdana"/>
                <a:cs typeface="Verdana"/>
              </a:rPr>
              <a:t>El jubilado </a:t>
            </a:r>
            <a:r>
              <a:rPr lang="es-ES" sz="1600" spc="60" dirty="0">
                <a:latin typeface="Verdana"/>
                <a:cs typeface="Verdana"/>
              </a:rPr>
              <a:t>(&gt;6 años en la </a:t>
            </a:r>
            <a:r>
              <a:rPr lang="es-ES" sz="1600" spc="60" dirty="0" err="1">
                <a:latin typeface="Verdana"/>
                <a:cs typeface="Verdana"/>
              </a:rPr>
              <a:t>emp</a:t>
            </a:r>
            <a:r>
              <a:rPr lang="es-ES" sz="2000" spc="60" dirty="0">
                <a:latin typeface="Verdana"/>
                <a:cs typeface="Verdana"/>
              </a:rPr>
              <a:t>.</a:t>
            </a:r>
            <a:r>
              <a:rPr lang="es-ES" sz="1600" spc="60" dirty="0">
                <a:latin typeface="Verdana"/>
                <a:cs typeface="Verdana"/>
              </a:rPr>
              <a:t>) </a:t>
            </a:r>
            <a:r>
              <a:rPr lang="es-ES" sz="2000" spc="60" dirty="0">
                <a:latin typeface="Verdana"/>
                <a:cs typeface="Verdana"/>
              </a:rPr>
              <a:t>r</a:t>
            </a:r>
            <a:r>
              <a:rPr sz="2000" spc="60" dirty="0">
                <a:latin typeface="Verdana"/>
                <a:cs typeface="Verdana"/>
              </a:rPr>
              <a:t>educe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60" dirty="0">
                <a:latin typeface="Verdana"/>
                <a:cs typeface="Verdana"/>
              </a:rPr>
              <a:t>su </a:t>
            </a:r>
            <a:r>
              <a:rPr sz="2000" spc="-155" dirty="0">
                <a:latin typeface="Verdana"/>
                <a:cs typeface="Verdana"/>
              </a:rPr>
              <a:t>jo</a:t>
            </a:r>
            <a:r>
              <a:rPr sz="2000" spc="-145" dirty="0">
                <a:latin typeface="Verdana"/>
                <a:cs typeface="Verdana"/>
              </a:rPr>
              <a:t>r</a:t>
            </a:r>
            <a:r>
              <a:rPr sz="2000" spc="100" dirty="0">
                <a:latin typeface="Verdana"/>
                <a:cs typeface="Verdana"/>
              </a:rPr>
              <a:t>nada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50" dirty="0">
                <a:latin typeface="Verdana"/>
                <a:cs typeface="Verdana"/>
              </a:rPr>
              <a:t>n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60" dirty="0">
                <a:latin typeface="Verdana"/>
                <a:cs typeface="Verdana"/>
              </a:rPr>
              <a:t>2</a:t>
            </a:r>
            <a:r>
              <a:rPr sz="2000" spc="-165" dirty="0">
                <a:latin typeface="Verdana"/>
                <a:cs typeface="Verdana"/>
              </a:rPr>
              <a:t>5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600" dirty="0">
                <a:latin typeface="Verdana"/>
                <a:cs typeface="Verdana"/>
              </a:rPr>
              <a:t>%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lang="es-ES" sz="2000" spc="-160" dirty="0">
                <a:latin typeface="Verdana"/>
                <a:cs typeface="Verdana"/>
              </a:rPr>
              <a:t> </a:t>
            </a:r>
            <a:r>
              <a:rPr lang="es-ES" sz="2000" spc="-110" dirty="0">
                <a:latin typeface="Verdana"/>
                <a:cs typeface="Verdana"/>
              </a:rPr>
              <a:t>-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60" dirty="0">
                <a:latin typeface="Verdana"/>
                <a:cs typeface="Verdana"/>
              </a:rPr>
              <a:t>5</a:t>
            </a:r>
            <a:r>
              <a:rPr sz="2000" spc="-165" dirty="0">
                <a:latin typeface="Verdana"/>
                <a:cs typeface="Verdana"/>
              </a:rPr>
              <a:t>0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600" dirty="0">
                <a:latin typeface="Verdana"/>
                <a:cs typeface="Verdana"/>
              </a:rPr>
              <a:t>%</a:t>
            </a:r>
            <a:endParaRPr sz="2000" dirty="0">
              <a:latin typeface="Verdana"/>
              <a:cs typeface="Verdana"/>
            </a:endParaRPr>
          </a:p>
          <a:p>
            <a:pPr marL="756285"/>
            <a:r>
              <a:rPr spc="-215" dirty="0">
                <a:latin typeface="Verdana"/>
                <a:cs typeface="Verdana"/>
              </a:rPr>
              <a:t>(</a:t>
            </a:r>
            <a:r>
              <a:rPr spc="-25" dirty="0">
                <a:latin typeface="Verdana"/>
                <a:cs typeface="Verdana"/>
              </a:rPr>
              <a:t>in</a:t>
            </a:r>
            <a:r>
              <a:rPr spc="-40" dirty="0">
                <a:latin typeface="Verdana"/>
                <a:cs typeface="Verdana"/>
              </a:rPr>
              <a:t>d</a:t>
            </a:r>
            <a:r>
              <a:rPr spc="-70" dirty="0">
                <a:latin typeface="Verdana"/>
                <a:cs typeface="Verdana"/>
              </a:rPr>
              <a:t>efin</a:t>
            </a:r>
            <a:r>
              <a:rPr spc="-50" dirty="0">
                <a:latin typeface="Verdana"/>
                <a:cs typeface="Verdana"/>
              </a:rPr>
              <a:t>i</a:t>
            </a:r>
            <a:r>
              <a:rPr spc="130" dirty="0">
                <a:latin typeface="Verdana"/>
                <a:cs typeface="Verdana"/>
              </a:rPr>
              <a:t>d</a:t>
            </a:r>
            <a:r>
              <a:rPr spc="95" dirty="0">
                <a:latin typeface="Verdana"/>
                <a:cs typeface="Verdana"/>
              </a:rPr>
              <a:t>o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100" dirty="0" err="1">
                <a:latin typeface="Verdana"/>
                <a:cs typeface="Verdana"/>
              </a:rPr>
              <a:t>t</a:t>
            </a:r>
            <a:r>
              <a:rPr spc="-5" dirty="0" err="1">
                <a:latin typeface="Verdana"/>
                <a:cs typeface="Verdana"/>
              </a:rPr>
              <a:t>iem</a:t>
            </a:r>
            <a:r>
              <a:rPr dirty="0" err="1">
                <a:latin typeface="Verdana"/>
                <a:cs typeface="Verdana"/>
              </a:rPr>
              <a:t>p</a:t>
            </a:r>
            <a:r>
              <a:rPr spc="95" dirty="0" err="1">
                <a:latin typeface="Verdana"/>
                <a:cs typeface="Verdana"/>
              </a:rPr>
              <a:t>o</a:t>
            </a:r>
            <a:r>
              <a:rPr spc="-185" dirty="0">
                <a:latin typeface="Verdana"/>
                <a:cs typeface="Verdana"/>
              </a:rPr>
              <a:t> </a:t>
            </a:r>
            <a:r>
              <a:rPr spc="55" dirty="0" err="1">
                <a:latin typeface="Verdana"/>
                <a:cs typeface="Verdana"/>
              </a:rPr>
              <a:t>comp</a:t>
            </a:r>
            <a:r>
              <a:rPr spc="25" dirty="0" err="1">
                <a:latin typeface="Verdana"/>
                <a:cs typeface="Verdana"/>
              </a:rPr>
              <a:t>l</a:t>
            </a:r>
            <a:r>
              <a:rPr dirty="0" err="1">
                <a:latin typeface="Verdana"/>
                <a:cs typeface="Verdana"/>
              </a:rPr>
              <a:t>e</a:t>
            </a:r>
            <a:r>
              <a:rPr spc="20" dirty="0" err="1">
                <a:latin typeface="Verdana"/>
                <a:cs typeface="Verdana"/>
              </a:rPr>
              <a:t>t</a:t>
            </a:r>
            <a:r>
              <a:rPr spc="95" dirty="0" err="1">
                <a:latin typeface="Verdana"/>
                <a:cs typeface="Verdana"/>
              </a:rPr>
              <a:t>o</a:t>
            </a:r>
            <a:r>
              <a:rPr lang="es-ES" spc="-190" dirty="0">
                <a:latin typeface="Verdana"/>
                <a:cs typeface="Verdana"/>
              </a:rPr>
              <a:t> </a:t>
            </a:r>
            <a:r>
              <a:rPr spc="-70" dirty="0">
                <a:latin typeface="Verdana"/>
                <a:cs typeface="Verdana"/>
              </a:rPr>
              <a:t>has</a:t>
            </a:r>
            <a:r>
              <a:rPr spc="-35" dirty="0">
                <a:latin typeface="Verdana"/>
                <a:cs typeface="Verdana"/>
              </a:rPr>
              <a:t>t</a:t>
            </a:r>
            <a:r>
              <a:rPr spc="165" dirty="0">
                <a:latin typeface="Verdana"/>
                <a:cs typeface="Verdana"/>
              </a:rPr>
              <a:t>a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u</a:t>
            </a:r>
            <a:r>
              <a:rPr spc="-50" dirty="0">
                <a:latin typeface="Verdana"/>
                <a:cs typeface="Verdana"/>
              </a:rPr>
              <a:t>n</a:t>
            </a:r>
            <a:r>
              <a:rPr spc="-165" dirty="0">
                <a:latin typeface="Verdana"/>
                <a:cs typeface="Verdana"/>
              </a:rPr>
              <a:t> </a:t>
            </a:r>
            <a:r>
              <a:rPr spc="-160" dirty="0">
                <a:latin typeface="Verdana"/>
                <a:cs typeface="Verdana"/>
              </a:rPr>
              <a:t>75</a:t>
            </a:r>
            <a:r>
              <a:rPr spc="-605" dirty="0">
                <a:latin typeface="Verdana"/>
                <a:cs typeface="Verdana"/>
              </a:rPr>
              <a:t>%</a:t>
            </a:r>
            <a:r>
              <a:rPr spc="-180" dirty="0">
                <a:latin typeface="Verdana"/>
                <a:cs typeface="Verdana"/>
              </a:rPr>
              <a:t>)</a:t>
            </a:r>
            <a:r>
              <a:rPr spc="-175" dirty="0">
                <a:latin typeface="Verdana"/>
                <a:cs typeface="Verdana"/>
              </a:rPr>
              <a:t>.</a:t>
            </a:r>
            <a:endParaRPr lang="es-ES" spc="-175" dirty="0">
              <a:latin typeface="Verdana"/>
              <a:cs typeface="Verdana"/>
            </a:endParaRPr>
          </a:p>
          <a:p>
            <a:pPr marL="756285"/>
            <a:endParaRPr lang="es-ES" spc="-175" dirty="0">
              <a:latin typeface="Verdana"/>
              <a:cs typeface="Verdana"/>
            </a:endParaRPr>
          </a:p>
          <a:p>
            <a:pPr marL="719138" indent="-271463">
              <a:buFont typeface="Courier New" panose="02070309020205020404" pitchFamily="49" charset="0"/>
              <a:buChar char="o"/>
            </a:pPr>
            <a:r>
              <a:rPr lang="es-ES" sz="2000" spc="-175" dirty="0">
                <a:latin typeface="Verdana"/>
                <a:cs typeface="Verdana"/>
              </a:rPr>
              <a:t>Al  relevista se le hace un contrato a tiempo parcial para sustituirle (</a:t>
            </a:r>
            <a:r>
              <a:rPr lang="es-ES" spc="-175" dirty="0">
                <a:latin typeface="Verdana"/>
                <a:cs typeface="Verdana"/>
              </a:rPr>
              <a:t>o completo</a:t>
            </a:r>
            <a:r>
              <a:rPr lang="es-ES" sz="2000" spc="-175" dirty="0">
                <a:latin typeface="Verdana"/>
                <a:cs typeface="Verdana"/>
              </a:rPr>
              <a:t>)</a:t>
            </a:r>
          </a:p>
          <a:p>
            <a:pPr marL="447675"/>
            <a:r>
              <a:rPr lang="es-ES" sz="2000" spc="-175" dirty="0">
                <a:latin typeface="Verdana"/>
                <a:cs typeface="Verdana"/>
              </a:rPr>
              <a:t>	</a:t>
            </a:r>
            <a:r>
              <a:rPr lang="es-ES" sz="2000" spc="-175" dirty="0" err="1">
                <a:latin typeface="Verdana"/>
                <a:cs typeface="Verdana"/>
              </a:rPr>
              <a:t>indefenido</a:t>
            </a:r>
            <a:r>
              <a:rPr lang="es-ES" sz="2000" spc="-175" dirty="0">
                <a:latin typeface="Verdana"/>
                <a:cs typeface="Verdana"/>
              </a:rPr>
              <a:t> o temporal.</a:t>
            </a:r>
            <a:r>
              <a:rPr lang="es-ES" spc="-175" dirty="0">
                <a:latin typeface="Verdana"/>
                <a:cs typeface="Verdana"/>
              </a:rPr>
              <a:t> </a:t>
            </a:r>
            <a:endParaRPr dirty="0">
              <a:latin typeface="Verdana"/>
              <a:cs typeface="Verdana"/>
            </a:endParaRPr>
          </a:p>
          <a:p>
            <a:pPr>
              <a:spcBef>
                <a:spcPts val="30"/>
              </a:spcBef>
            </a:pPr>
            <a:endParaRPr sz="1950" dirty="0">
              <a:latin typeface="Verdana"/>
              <a:cs typeface="Verdana"/>
            </a:endParaRPr>
          </a:p>
          <a:p>
            <a:pPr marL="756285" indent="-287020">
              <a:buFont typeface="Courier New"/>
              <a:buChar char="o"/>
              <a:tabLst>
                <a:tab pos="756920" algn="l"/>
              </a:tabLst>
            </a:pPr>
            <a:r>
              <a:rPr sz="2000" spc="-50" dirty="0" err="1">
                <a:latin typeface="Verdana"/>
                <a:cs typeface="Verdana"/>
              </a:rPr>
              <a:t>Duración</a:t>
            </a:r>
            <a:r>
              <a:rPr lang="es-ES" sz="2000" spc="-50" dirty="0">
                <a:latin typeface="Verdana"/>
                <a:cs typeface="Verdana"/>
              </a:rPr>
              <a:t> de ambos contratos</a:t>
            </a:r>
            <a:r>
              <a:rPr sz="2000" spc="-50" dirty="0"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13485" lvl="1" indent="-287020"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2000" spc="-170" dirty="0">
                <a:latin typeface="Verdana"/>
                <a:cs typeface="Verdana"/>
              </a:rPr>
              <a:t>m</a:t>
            </a:r>
            <a:r>
              <a:rPr sz="2000" spc="-40" dirty="0">
                <a:latin typeface="Verdana"/>
                <a:cs typeface="Verdana"/>
              </a:rPr>
              <a:t>ínimo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has</a:t>
            </a:r>
            <a:r>
              <a:rPr sz="2000" spc="-35" dirty="0">
                <a:latin typeface="Verdana"/>
                <a:cs typeface="Verdana"/>
              </a:rPr>
              <a:t>t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la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j</a:t>
            </a:r>
            <a:r>
              <a:rPr sz="2000" spc="-215" dirty="0">
                <a:latin typeface="Verdana"/>
                <a:cs typeface="Verdana"/>
              </a:rPr>
              <a:t>u</a:t>
            </a:r>
            <a:r>
              <a:rPr sz="2000" spc="20" dirty="0">
                <a:latin typeface="Verdana"/>
                <a:cs typeface="Verdana"/>
              </a:rPr>
              <a:t>bilaci</a:t>
            </a:r>
            <a:r>
              <a:rPr sz="2000" spc="25" dirty="0">
                <a:latin typeface="Verdana"/>
                <a:cs typeface="Verdana"/>
              </a:rPr>
              <a:t>ó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comp</a:t>
            </a:r>
            <a:r>
              <a:rPr sz="2000" spc="2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165" dirty="0">
                <a:latin typeface="Verdana"/>
                <a:cs typeface="Verdana"/>
              </a:rPr>
              <a:t>a</a:t>
            </a:r>
            <a:endParaRPr sz="2000" dirty="0">
              <a:latin typeface="Verdana"/>
              <a:cs typeface="Verdana"/>
            </a:endParaRPr>
          </a:p>
          <a:p>
            <a:pPr marL="1213485" marR="5080" lvl="1" indent="-287020">
              <a:buFont typeface="Arial MT"/>
              <a:buChar char="•"/>
              <a:tabLst>
                <a:tab pos="1213485" algn="l"/>
                <a:tab pos="1214120" algn="l"/>
                <a:tab pos="1504950" algn="l"/>
                <a:tab pos="1863089" algn="l"/>
                <a:tab pos="3077845" algn="l"/>
                <a:tab pos="3484879" algn="l"/>
                <a:tab pos="4848860" algn="l"/>
                <a:tab pos="5668645" algn="l"/>
                <a:tab pos="7289165" algn="l"/>
                <a:tab pos="7654925" algn="l"/>
                <a:tab pos="8620125" algn="l"/>
              </a:tabLst>
            </a:pPr>
            <a:r>
              <a:rPr lang="es-ES" sz="2000" spc="-265" dirty="0">
                <a:latin typeface="Verdana"/>
                <a:cs typeface="Verdana"/>
              </a:rPr>
              <a:t>S</a:t>
            </a:r>
            <a:r>
              <a:rPr sz="2000" spc="-150" dirty="0" err="1">
                <a:latin typeface="Verdana"/>
                <a:cs typeface="Verdana"/>
              </a:rPr>
              <a:t>i</a:t>
            </a:r>
            <a:r>
              <a:rPr lang="es-ES" sz="2000" spc="-150" dirty="0">
                <a:latin typeface="Verdana"/>
                <a:cs typeface="Verdana"/>
              </a:rPr>
              <a:t> </a:t>
            </a:r>
            <a:r>
              <a:rPr sz="2000" spc="-40" dirty="0" err="1">
                <a:latin typeface="Verdana"/>
                <a:cs typeface="Verdana"/>
              </a:rPr>
              <a:t>e</a:t>
            </a:r>
            <a:r>
              <a:rPr sz="2000" spc="-15" dirty="0" err="1">
                <a:latin typeface="Verdana"/>
                <a:cs typeface="Verdana"/>
              </a:rPr>
              <a:t>l</a:t>
            </a:r>
            <a:r>
              <a:rPr lang="es-ES" sz="2000" spc="-15" dirty="0">
                <a:latin typeface="Verdana"/>
                <a:cs typeface="Verdana"/>
              </a:rPr>
              <a:t> </a:t>
            </a:r>
            <a:r>
              <a:rPr sz="2000" spc="95" dirty="0" err="1">
                <a:latin typeface="Verdana"/>
                <a:cs typeface="Verdana"/>
              </a:rPr>
              <a:t>co</a:t>
            </a:r>
            <a:r>
              <a:rPr sz="2000" spc="90" dirty="0" err="1">
                <a:latin typeface="Verdana"/>
                <a:cs typeface="Verdana"/>
              </a:rPr>
              <a:t>n</a:t>
            </a:r>
            <a:r>
              <a:rPr sz="2000" spc="-100" dirty="0" err="1">
                <a:latin typeface="Verdana"/>
                <a:cs typeface="Verdana"/>
              </a:rPr>
              <a:t>t</a:t>
            </a:r>
            <a:r>
              <a:rPr sz="2000" spc="-35" dirty="0" err="1">
                <a:latin typeface="Verdana"/>
                <a:cs typeface="Verdana"/>
              </a:rPr>
              <a:t>r</a:t>
            </a:r>
            <a:r>
              <a:rPr sz="2000" spc="-70" dirty="0" err="1">
                <a:latin typeface="Verdana"/>
                <a:cs typeface="Verdana"/>
              </a:rPr>
              <a:t>a</a:t>
            </a:r>
            <a:r>
              <a:rPr sz="2000" spc="-120" dirty="0" err="1">
                <a:latin typeface="Verdana"/>
                <a:cs typeface="Verdana"/>
              </a:rPr>
              <a:t>t</a:t>
            </a:r>
            <a:r>
              <a:rPr lang="es-ES" sz="2000" spc="95" dirty="0">
                <a:latin typeface="Verdana"/>
                <a:cs typeface="Verdana"/>
              </a:rPr>
              <a:t>o </a:t>
            </a:r>
            <a:r>
              <a:rPr lang="es-ES" sz="2000" dirty="0">
                <a:latin typeface="Verdana"/>
                <a:cs typeface="Verdana"/>
              </a:rPr>
              <a:t>de relevo </a:t>
            </a:r>
            <a:r>
              <a:rPr sz="2000" spc="-80" dirty="0">
                <a:latin typeface="Verdana"/>
                <a:cs typeface="Verdana"/>
              </a:rPr>
              <a:t>e</a:t>
            </a:r>
            <a:r>
              <a:rPr sz="2000" spc="-75" dirty="0">
                <a:latin typeface="Verdana"/>
                <a:cs typeface="Verdana"/>
              </a:rPr>
              <a:t>s</a:t>
            </a:r>
            <a:r>
              <a:rPr lang="es-ES" sz="2000" spc="-75" dirty="0">
                <a:latin typeface="Verdana"/>
                <a:cs typeface="Verdana"/>
              </a:rPr>
              <a:t> </a:t>
            </a:r>
            <a:r>
              <a:rPr sz="2000" spc="-25" dirty="0" err="1">
                <a:latin typeface="Verdana"/>
                <a:cs typeface="Verdana"/>
              </a:rPr>
              <a:t>in</a:t>
            </a:r>
            <a:r>
              <a:rPr sz="2000" spc="-40" dirty="0" err="1">
                <a:latin typeface="Verdana"/>
                <a:cs typeface="Verdana"/>
              </a:rPr>
              <a:t>d</a:t>
            </a:r>
            <a:r>
              <a:rPr sz="2000" spc="-70" dirty="0" err="1">
                <a:latin typeface="Verdana"/>
                <a:cs typeface="Verdana"/>
              </a:rPr>
              <a:t>efin</a:t>
            </a:r>
            <a:r>
              <a:rPr sz="2000" spc="-50" dirty="0" err="1">
                <a:latin typeface="Verdana"/>
                <a:cs typeface="Verdana"/>
              </a:rPr>
              <a:t>i</a:t>
            </a:r>
            <a:r>
              <a:rPr sz="2000" spc="105" dirty="0" err="1">
                <a:latin typeface="Verdana"/>
                <a:cs typeface="Verdana"/>
              </a:rPr>
              <a:t>d</a:t>
            </a:r>
            <a:r>
              <a:rPr sz="2000" spc="110" dirty="0" err="1">
                <a:latin typeface="Verdana"/>
                <a:cs typeface="Verdana"/>
              </a:rPr>
              <a:t>o</a:t>
            </a:r>
            <a:r>
              <a:rPr lang="es-ES" sz="2000" spc="110" dirty="0">
                <a:latin typeface="Verdana"/>
                <a:cs typeface="Verdana"/>
              </a:rPr>
              <a:t> </a:t>
            </a:r>
            <a:r>
              <a:rPr sz="2000" spc="110" dirty="0" err="1">
                <a:latin typeface="Verdana"/>
                <a:cs typeface="Verdana"/>
              </a:rPr>
              <a:t>debe</a:t>
            </a:r>
            <a:r>
              <a:rPr lang="es-ES" sz="2000" spc="110" dirty="0">
                <a:latin typeface="Verdana"/>
                <a:cs typeface="Verdana"/>
              </a:rPr>
              <a:t> </a:t>
            </a:r>
            <a:r>
              <a:rPr sz="2000" spc="20" dirty="0" err="1">
                <a:latin typeface="Verdana"/>
                <a:cs typeface="Verdana"/>
              </a:rPr>
              <a:t>ma</a:t>
            </a:r>
            <a:r>
              <a:rPr sz="2000" spc="5" dirty="0" err="1">
                <a:latin typeface="Verdana"/>
                <a:cs typeface="Verdana"/>
              </a:rPr>
              <a:t>n</a:t>
            </a:r>
            <a:r>
              <a:rPr sz="2000" dirty="0" err="1">
                <a:latin typeface="Verdana"/>
                <a:cs typeface="Verdana"/>
              </a:rPr>
              <a:t>t</a:t>
            </a:r>
            <a:r>
              <a:rPr sz="2000" spc="5" dirty="0" err="1">
                <a:latin typeface="Verdana"/>
                <a:cs typeface="Verdana"/>
              </a:rPr>
              <a:t>e</a:t>
            </a:r>
            <a:r>
              <a:rPr sz="2000" spc="-55" dirty="0" err="1">
                <a:latin typeface="Verdana"/>
                <a:cs typeface="Verdana"/>
              </a:rPr>
              <a:t>n</a:t>
            </a:r>
            <a:r>
              <a:rPr sz="2000" spc="-85" dirty="0" err="1">
                <a:latin typeface="Verdana"/>
                <a:cs typeface="Verdana"/>
              </a:rPr>
              <a:t>e</a:t>
            </a:r>
            <a:r>
              <a:rPr sz="2000" spc="-70" dirty="0" err="1">
                <a:latin typeface="Verdana"/>
                <a:cs typeface="Verdana"/>
              </a:rPr>
              <a:t>r</a:t>
            </a:r>
            <a:r>
              <a:rPr sz="2000" spc="-80" dirty="0" err="1">
                <a:latin typeface="Verdana"/>
                <a:cs typeface="Verdana"/>
              </a:rPr>
              <a:t>s</a:t>
            </a:r>
            <a:r>
              <a:rPr sz="2000" spc="-85" dirty="0" err="1">
                <a:latin typeface="Verdana"/>
                <a:cs typeface="Verdana"/>
              </a:rPr>
              <a:t>e</a:t>
            </a:r>
            <a:r>
              <a:rPr lang="es-ES" sz="2000" spc="-8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al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80" dirty="0" err="1">
                <a:latin typeface="Verdana"/>
                <a:cs typeface="Verdana"/>
              </a:rPr>
              <a:t>m</a:t>
            </a:r>
            <a:r>
              <a:rPr sz="2000" spc="30" dirty="0" err="1">
                <a:latin typeface="Verdana"/>
                <a:cs typeface="Verdana"/>
              </a:rPr>
              <a:t>en</a:t>
            </a:r>
            <a:r>
              <a:rPr sz="2000" spc="-85" dirty="0" err="1">
                <a:latin typeface="Verdana"/>
                <a:cs typeface="Verdana"/>
              </a:rPr>
              <a:t>os</a:t>
            </a:r>
            <a:r>
              <a:rPr lang="es-ES" sz="2000" spc="-85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2</a:t>
            </a:r>
            <a:r>
              <a:rPr lang="es-ES" sz="2000" spc="-114" dirty="0">
                <a:latin typeface="Verdana"/>
                <a:cs typeface="Verdana"/>
              </a:rPr>
              <a:t> </a:t>
            </a:r>
            <a:r>
              <a:rPr sz="2000" spc="-20" dirty="0" err="1">
                <a:latin typeface="Verdana"/>
                <a:cs typeface="Verdana"/>
              </a:rPr>
              <a:t>año</a:t>
            </a:r>
            <a:r>
              <a:rPr sz="2000" spc="-10" dirty="0" err="1">
                <a:latin typeface="Verdana"/>
                <a:cs typeface="Verdana"/>
              </a:rPr>
              <a:t>s</a:t>
            </a:r>
            <a:r>
              <a:rPr lang="es-ES" sz="2000" spc="-165" dirty="0">
                <a:latin typeface="Verdana"/>
                <a:cs typeface="Verdana"/>
              </a:rPr>
              <a:t> </a:t>
            </a:r>
            <a:r>
              <a:rPr sz="2000" dirty="0" err="1">
                <a:latin typeface="Verdana"/>
                <a:cs typeface="Verdana"/>
              </a:rPr>
              <a:t>desp</a:t>
            </a:r>
            <a:r>
              <a:rPr sz="2000" spc="15" dirty="0" err="1">
                <a:latin typeface="Verdana"/>
                <a:cs typeface="Verdana"/>
              </a:rPr>
              <a:t>u</a:t>
            </a:r>
            <a:r>
              <a:rPr sz="2000" spc="-80" dirty="0" err="1">
                <a:latin typeface="Verdana"/>
                <a:cs typeface="Verdana"/>
              </a:rPr>
              <a:t>és</a:t>
            </a:r>
            <a:endParaRPr sz="2000" dirty="0">
              <a:latin typeface="Verdana"/>
              <a:cs typeface="Verdana"/>
            </a:endParaRPr>
          </a:p>
          <a:p>
            <a:pPr lvl="1">
              <a:spcBef>
                <a:spcPts val="30"/>
              </a:spcBef>
              <a:buFont typeface="Arial MT"/>
              <a:buChar char="•"/>
            </a:pPr>
            <a:endParaRPr sz="1950" dirty="0">
              <a:latin typeface="Verdana"/>
              <a:cs typeface="Verdana"/>
            </a:endParaRPr>
          </a:p>
          <a:p>
            <a:pPr marL="756285" marR="5715" indent="-287020">
              <a:buFont typeface="Courier New"/>
              <a:buChar char="o"/>
              <a:tabLst>
                <a:tab pos="756920" algn="l"/>
              </a:tabLst>
            </a:pPr>
            <a:r>
              <a:rPr sz="2000" spc="50" dirty="0">
                <a:latin typeface="Verdana"/>
                <a:cs typeface="Verdana"/>
              </a:rPr>
              <a:t>Edad</a:t>
            </a:r>
            <a:r>
              <a:rPr sz="2000" spc="-25" dirty="0">
                <a:latin typeface="Verdana"/>
                <a:cs typeface="Verdana"/>
              </a:rPr>
              <a:t> jubilación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parcial: </a:t>
            </a:r>
            <a:r>
              <a:rPr sz="2000" spc="-85" dirty="0">
                <a:latin typeface="Verdana"/>
                <a:cs typeface="Verdana"/>
              </a:rPr>
              <a:t>se</a:t>
            </a:r>
            <a:r>
              <a:rPr lang="es-ES" sz="2000" spc="-15" dirty="0" err="1">
                <a:latin typeface="Verdana"/>
                <a:cs typeface="Verdana"/>
              </a:rPr>
              <a:t>rá</a:t>
            </a:r>
            <a:r>
              <a:rPr lang="es-ES" sz="2000" spc="-15" dirty="0">
                <a:latin typeface="Verdana"/>
                <a:cs typeface="Verdana"/>
              </a:rPr>
              <a:t> a </a:t>
            </a:r>
            <a:r>
              <a:rPr sz="2000" spc="-105" dirty="0" err="1">
                <a:latin typeface="Verdana"/>
                <a:cs typeface="Verdana"/>
              </a:rPr>
              <a:t>los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67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años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35" dirty="0" err="1">
                <a:latin typeface="Verdana"/>
                <a:cs typeface="Verdana"/>
              </a:rPr>
              <a:t>en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60" dirty="0">
                <a:latin typeface="Verdana"/>
                <a:cs typeface="Verdana"/>
              </a:rPr>
              <a:t>2027</a:t>
            </a:r>
            <a:endParaRPr sz="2000" dirty="0">
              <a:latin typeface="Verdana"/>
              <a:cs typeface="Verdana"/>
            </a:endParaRPr>
          </a:p>
          <a:p>
            <a:pPr>
              <a:spcBef>
                <a:spcPts val="45"/>
              </a:spcBef>
            </a:pPr>
            <a:endParaRPr sz="1950" dirty="0">
              <a:latin typeface="Verdana"/>
              <a:cs typeface="Verdana"/>
            </a:endParaRPr>
          </a:p>
          <a:p>
            <a:pPr marL="299085" indent="-287020"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114" dirty="0">
                <a:latin typeface="Tahoma"/>
                <a:cs typeface="Tahoma"/>
              </a:rPr>
              <a:t>INDEMNIZACIÓN</a:t>
            </a:r>
            <a:r>
              <a:rPr lang="es-ES" sz="2000" b="1" spc="-114" dirty="0">
                <a:latin typeface="Tahoma"/>
                <a:cs typeface="Tahoma"/>
              </a:rPr>
              <a:t> al finalizar contrato de relevo</a:t>
            </a:r>
            <a:endParaRPr sz="2000" dirty="0">
              <a:latin typeface="Tahoma"/>
              <a:cs typeface="Tahoma"/>
            </a:endParaRPr>
          </a:p>
          <a:p>
            <a:pPr marL="469900"/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14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12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DÍAS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(Convenios</a:t>
            </a:r>
            <a:r>
              <a:rPr sz="2000" dirty="0">
                <a:latin typeface="Calibri"/>
                <a:cs typeface="Calibri"/>
              </a:rPr>
              <a:t> pueden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mejorarla)</a:t>
            </a:r>
            <a:endParaRPr sz="2000" dirty="0">
              <a:latin typeface="Calibri"/>
              <a:cs typeface="Calibri"/>
            </a:endParaRPr>
          </a:p>
          <a:p>
            <a:pPr marL="469900">
              <a:spcBef>
                <a:spcPts val="85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145" dirty="0">
                <a:latin typeface="Courier New"/>
                <a:cs typeface="Courier New"/>
              </a:rPr>
              <a:t> </a:t>
            </a:r>
            <a:r>
              <a:rPr sz="2000" spc="-65" dirty="0">
                <a:latin typeface="Verdana"/>
                <a:cs typeface="Verdana"/>
              </a:rPr>
              <a:t>Salvo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que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el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contrato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relevo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se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convierta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en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indefinido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4366" y="932467"/>
            <a:ext cx="7451725" cy="475771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i="1" spc="-10" dirty="0" err="1">
                <a:solidFill>
                  <a:srgbClr val="FFFFFF"/>
                </a:solidFill>
                <a:latin typeface="Calibri"/>
                <a:cs typeface="Calibri"/>
              </a:rPr>
              <a:t>Objetivo</a:t>
            </a:r>
            <a:r>
              <a:rPr sz="2200" i="1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Calibri"/>
                <a:cs typeface="Calibri"/>
              </a:rPr>
              <a:t>darle</a:t>
            </a:r>
            <a:r>
              <a:rPr sz="2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2200" i="1" spc="-10" dirty="0">
                <a:solidFill>
                  <a:srgbClr val="FFFFFF"/>
                </a:solidFill>
                <a:latin typeface="Calibri"/>
                <a:cs typeface="Calibri"/>
              </a:rPr>
              <a:t>relevo</a:t>
            </a:r>
            <a:r>
              <a:rPr sz="2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Calibri"/>
                <a:cs typeface="Calibri"/>
              </a:rPr>
              <a:t>otro</a:t>
            </a:r>
            <a:r>
              <a:rPr sz="2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Calibri"/>
                <a:cs typeface="Calibri"/>
              </a:rPr>
              <a:t>va</a:t>
            </a:r>
            <a:r>
              <a:rPr sz="22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Calibri"/>
                <a:cs typeface="Calibri"/>
              </a:rPr>
              <a:t>jubilar</a:t>
            </a:r>
            <a:r>
              <a:rPr sz="22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Calibri"/>
                <a:cs typeface="Calibri"/>
              </a:rPr>
              <a:t>tiempo</a:t>
            </a:r>
            <a:r>
              <a:rPr sz="22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Calibri"/>
                <a:cs typeface="Calibri"/>
              </a:rPr>
              <a:t>parcial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" y="571500"/>
            <a:ext cx="8229600" cy="5775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244" y="571500"/>
            <a:ext cx="8229600" cy="474489"/>
          </a:xfrm>
          <a:prstGeom prst="rect">
            <a:avLst/>
          </a:prstGeom>
          <a:ln w="9144">
            <a:solidFill>
              <a:srgbClr val="EE792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715"/>
              </a:lnSpc>
            </a:pPr>
            <a:r>
              <a:rPr sz="3100" spc="-235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sz="3100" spc="-114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sz="3100" spc="-45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100" spc="-405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sz="3100" spc="-95" dirty="0">
                <a:solidFill>
                  <a:schemeClr val="accent1">
                    <a:lumMod val="50000"/>
                  </a:schemeClr>
                </a:solidFill>
              </a:rPr>
              <a:t>AS</a:t>
            </a:r>
            <a:r>
              <a:rPr sz="3100" spc="-4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100" spc="-210" dirty="0">
                <a:solidFill>
                  <a:schemeClr val="accent1">
                    <a:lumMod val="50000"/>
                  </a:schemeClr>
                </a:solidFill>
              </a:rPr>
              <a:t>EM</a:t>
            </a:r>
            <a:r>
              <a:rPr sz="3100" spc="-195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sz="3100" spc="-240" dirty="0">
                <a:solidFill>
                  <a:schemeClr val="accent1">
                    <a:lumMod val="50000"/>
                  </a:schemeClr>
                </a:solidFill>
              </a:rPr>
              <a:t>RESA</a:t>
            </a:r>
            <a:r>
              <a:rPr sz="3100" spc="-355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sz="3100" spc="-2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100" spc="-27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sz="3100" spc="-215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sz="3100" spc="-3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100" spc="-305" dirty="0">
                <a:solidFill>
                  <a:schemeClr val="accent1">
                    <a:lumMod val="50000"/>
                  </a:schemeClr>
                </a:solidFill>
              </a:rPr>
              <a:t>TRA</a:t>
            </a:r>
            <a:r>
              <a:rPr sz="3100" spc="-300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sz="3100" spc="105" dirty="0">
                <a:solidFill>
                  <a:schemeClr val="accent1">
                    <a:lumMod val="50000"/>
                  </a:schemeClr>
                </a:solidFill>
              </a:rPr>
              <a:t>AJO</a:t>
            </a:r>
            <a:r>
              <a:rPr sz="3100" spc="-45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100" spc="-185" dirty="0">
                <a:solidFill>
                  <a:schemeClr val="accent1">
                    <a:lumMod val="50000"/>
                  </a:schemeClr>
                </a:solidFill>
              </a:rPr>
              <a:t>TEMPOR</a:t>
            </a:r>
            <a:r>
              <a:rPr sz="3100" spc="-17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sz="3100" spc="-415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endParaRPr sz="3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868" y="1373581"/>
            <a:ext cx="723392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Son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empresas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que </a:t>
            </a:r>
            <a:r>
              <a:rPr sz="2000" b="1" spc="-20" dirty="0">
                <a:latin typeface="Calibri"/>
                <a:cs typeface="Calibri"/>
              </a:rPr>
              <a:t>contratan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 trabajadores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para </a:t>
            </a:r>
            <a:r>
              <a:rPr sz="2000" b="1" spc="-5" dirty="0">
                <a:latin typeface="Calibri"/>
                <a:cs typeface="Calibri"/>
              </a:rPr>
              <a:t>cederlos </a:t>
            </a:r>
            <a:r>
              <a:rPr sz="2000" b="1" spc="-10" dirty="0">
                <a:latin typeface="Calibri"/>
                <a:cs typeface="Calibri"/>
              </a:rPr>
              <a:t>temporalmente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10" dirty="0">
                <a:latin typeface="Calibri"/>
                <a:cs typeface="Calibri"/>
              </a:rPr>
              <a:t>otras </a:t>
            </a:r>
            <a:r>
              <a:rPr sz="2000" b="1" spc="-5" dirty="0">
                <a:latin typeface="Calibri"/>
                <a:cs typeface="Calibri"/>
              </a:rPr>
              <a:t>empresas (empresas </a:t>
            </a:r>
            <a:r>
              <a:rPr sz="2000" b="1" dirty="0">
                <a:latin typeface="Calibri"/>
                <a:cs typeface="Calibri"/>
              </a:rPr>
              <a:t>usuarias),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donde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realmente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realizan</a:t>
            </a:r>
            <a:r>
              <a:rPr sz="2000" b="1" dirty="0">
                <a:latin typeface="Calibri"/>
                <a:cs typeface="Calibri"/>
              </a:rPr>
              <a:t> su </a:t>
            </a:r>
            <a:r>
              <a:rPr sz="2000" b="1" spc="-10" dirty="0">
                <a:latin typeface="Calibri"/>
                <a:cs typeface="Calibri"/>
              </a:rPr>
              <a:t>trabajo.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615" y="489204"/>
            <a:ext cx="6200140" cy="680085"/>
            <a:chOff x="356615" y="489204"/>
            <a:chExt cx="6200140" cy="680085"/>
          </a:xfrm>
        </p:grpSpPr>
        <p:sp>
          <p:nvSpPr>
            <p:cNvPr id="3" name="object 3"/>
            <p:cNvSpPr/>
            <p:nvPr/>
          </p:nvSpPr>
          <p:spPr>
            <a:xfrm>
              <a:off x="429005" y="500634"/>
              <a:ext cx="6117590" cy="542925"/>
            </a:xfrm>
            <a:custGeom>
              <a:avLst/>
              <a:gdLst/>
              <a:ahLst/>
              <a:cxnLst/>
              <a:rect l="l" t="t" r="r" b="b"/>
              <a:pathLst>
                <a:path w="6117590" h="542925">
                  <a:moveTo>
                    <a:pt x="6026911" y="0"/>
                  </a:moveTo>
                  <a:lnTo>
                    <a:pt x="90423" y="0"/>
                  </a:lnTo>
                  <a:lnTo>
                    <a:pt x="55228" y="7110"/>
                  </a:lnTo>
                  <a:lnTo>
                    <a:pt x="26485" y="26495"/>
                  </a:lnTo>
                  <a:lnTo>
                    <a:pt x="7106" y="55239"/>
                  </a:lnTo>
                  <a:lnTo>
                    <a:pt x="0" y="90424"/>
                  </a:lnTo>
                  <a:lnTo>
                    <a:pt x="0" y="452119"/>
                  </a:lnTo>
                  <a:lnTo>
                    <a:pt x="7106" y="487304"/>
                  </a:lnTo>
                  <a:lnTo>
                    <a:pt x="26485" y="516048"/>
                  </a:lnTo>
                  <a:lnTo>
                    <a:pt x="55228" y="535433"/>
                  </a:lnTo>
                  <a:lnTo>
                    <a:pt x="90423" y="542543"/>
                  </a:lnTo>
                  <a:lnTo>
                    <a:pt x="6026911" y="542543"/>
                  </a:lnTo>
                  <a:lnTo>
                    <a:pt x="6062096" y="535433"/>
                  </a:lnTo>
                  <a:lnTo>
                    <a:pt x="6090840" y="516048"/>
                  </a:lnTo>
                  <a:lnTo>
                    <a:pt x="6110225" y="487304"/>
                  </a:lnTo>
                  <a:lnTo>
                    <a:pt x="6117336" y="452119"/>
                  </a:lnTo>
                  <a:lnTo>
                    <a:pt x="6117336" y="90424"/>
                  </a:lnTo>
                  <a:lnTo>
                    <a:pt x="6110225" y="55239"/>
                  </a:lnTo>
                  <a:lnTo>
                    <a:pt x="6090840" y="26495"/>
                  </a:lnTo>
                  <a:lnTo>
                    <a:pt x="6062096" y="7110"/>
                  </a:lnTo>
                  <a:lnTo>
                    <a:pt x="602691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9005" y="500634"/>
              <a:ext cx="6117590" cy="542925"/>
            </a:xfrm>
            <a:custGeom>
              <a:avLst/>
              <a:gdLst/>
              <a:ahLst/>
              <a:cxnLst/>
              <a:rect l="l" t="t" r="r" b="b"/>
              <a:pathLst>
                <a:path w="6117590" h="542925">
                  <a:moveTo>
                    <a:pt x="0" y="90424"/>
                  </a:moveTo>
                  <a:lnTo>
                    <a:pt x="7106" y="55239"/>
                  </a:lnTo>
                  <a:lnTo>
                    <a:pt x="26485" y="26495"/>
                  </a:lnTo>
                  <a:lnTo>
                    <a:pt x="55228" y="7110"/>
                  </a:lnTo>
                  <a:lnTo>
                    <a:pt x="90423" y="0"/>
                  </a:lnTo>
                  <a:lnTo>
                    <a:pt x="6026911" y="0"/>
                  </a:lnTo>
                  <a:lnTo>
                    <a:pt x="6062096" y="7110"/>
                  </a:lnTo>
                  <a:lnTo>
                    <a:pt x="6090840" y="26495"/>
                  </a:lnTo>
                  <a:lnTo>
                    <a:pt x="6110225" y="55239"/>
                  </a:lnTo>
                  <a:lnTo>
                    <a:pt x="6117336" y="90424"/>
                  </a:lnTo>
                  <a:lnTo>
                    <a:pt x="6117336" y="452119"/>
                  </a:lnTo>
                  <a:lnTo>
                    <a:pt x="6110225" y="487304"/>
                  </a:lnTo>
                  <a:lnTo>
                    <a:pt x="6090840" y="516048"/>
                  </a:lnTo>
                  <a:lnTo>
                    <a:pt x="6062096" y="535433"/>
                  </a:lnTo>
                  <a:lnTo>
                    <a:pt x="6026911" y="542543"/>
                  </a:lnTo>
                  <a:lnTo>
                    <a:pt x="90423" y="542543"/>
                  </a:lnTo>
                  <a:lnTo>
                    <a:pt x="55228" y="535433"/>
                  </a:lnTo>
                  <a:lnTo>
                    <a:pt x="26485" y="516048"/>
                  </a:lnTo>
                  <a:lnTo>
                    <a:pt x="7106" y="487304"/>
                  </a:lnTo>
                  <a:lnTo>
                    <a:pt x="0" y="452119"/>
                  </a:lnTo>
                  <a:lnTo>
                    <a:pt x="0" y="90424"/>
                  </a:lnTo>
                  <a:close/>
                </a:path>
              </a:pathLst>
            </a:custGeom>
            <a:ln w="19812">
              <a:solidFill>
                <a:srgbClr val="C05A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" y="489204"/>
              <a:ext cx="2491740" cy="679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2971" y="489204"/>
              <a:ext cx="557784" cy="6797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0715" y="489204"/>
              <a:ext cx="3076956" cy="67970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806" y="570103"/>
            <a:ext cx="502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/>
              <a:t>RELAC</a:t>
            </a:r>
            <a:r>
              <a:rPr sz="2400" spc="-135" dirty="0"/>
              <a:t>IÓN</a:t>
            </a:r>
            <a:r>
              <a:rPr sz="2400" spc="-35" dirty="0"/>
              <a:t> </a:t>
            </a:r>
            <a:r>
              <a:rPr sz="2400" spc="-390" dirty="0"/>
              <a:t>ET</a:t>
            </a:r>
            <a:r>
              <a:rPr sz="2400" spc="-385" dirty="0"/>
              <a:t>T</a:t>
            </a:r>
            <a:r>
              <a:rPr sz="2400" spc="-20" dirty="0"/>
              <a:t> </a:t>
            </a:r>
            <a:r>
              <a:rPr sz="2400" spc="-509" dirty="0">
                <a:latin typeface="Verdana"/>
                <a:cs typeface="Verdana"/>
              </a:rPr>
              <a:t>–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75" dirty="0"/>
              <a:t>EMPRES</a:t>
            </a:r>
            <a:r>
              <a:rPr sz="2400" spc="-170" dirty="0"/>
              <a:t>A</a:t>
            </a:r>
            <a:r>
              <a:rPr sz="2400" spc="-25" dirty="0"/>
              <a:t> </a:t>
            </a:r>
            <a:r>
              <a:rPr sz="2400" spc="-195" dirty="0"/>
              <a:t>USUARIA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3568" y="2110739"/>
            <a:ext cx="6182995" cy="680085"/>
            <a:chOff x="353568" y="2110739"/>
            <a:chExt cx="6182995" cy="680085"/>
          </a:xfrm>
        </p:grpSpPr>
        <p:sp>
          <p:nvSpPr>
            <p:cNvPr id="10" name="object 10"/>
            <p:cNvSpPr/>
            <p:nvPr/>
          </p:nvSpPr>
          <p:spPr>
            <a:xfrm>
              <a:off x="429006" y="2143505"/>
              <a:ext cx="6097905" cy="498475"/>
            </a:xfrm>
            <a:custGeom>
              <a:avLst/>
              <a:gdLst/>
              <a:ahLst/>
              <a:cxnLst/>
              <a:rect l="l" t="t" r="r" b="b"/>
              <a:pathLst>
                <a:path w="6097905" h="498475">
                  <a:moveTo>
                    <a:pt x="6014466" y="0"/>
                  </a:moveTo>
                  <a:lnTo>
                    <a:pt x="83057" y="0"/>
                  </a:lnTo>
                  <a:lnTo>
                    <a:pt x="50727" y="6530"/>
                  </a:lnTo>
                  <a:lnTo>
                    <a:pt x="24326" y="24336"/>
                  </a:lnTo>
                  <a:lnTo>
                    <a:pt x="6527" y="50738"/>
                  </a:lnTo>
                  <a:lnTo>
                    <a:pt x="0" y="83058"/>
                  </a:lnTo>
                  <a:lnTo>
                    <a:pt x="0" y="415290"/>
                  </a:lnTo>
                  <a:lnTo>
                    <a:pt x="6527" y="447609"/>
                  </a:lnTo>
                  <a:lnTo>
                    <a:pt x="24326" y="474011"/>
                  </a:lnTo>
                  <a:lnTo>
                    <a:pt x="50727" y="491817"/>
                  </a:lnTo>
                  <a:lnTo>
                    <a:pt x="83057" y="498348"/>
                  </a:lnTo>
                  <a:lnTo>
                    <a:pt x="6014466" y="498348"/>
                  </a:lnTo>
                  <a:lnTo>
                    <a:pt x="6046785" y="491817"/>
                  </a:lnTo>
                  <a:lnTo>
                    <a:pt x="6073187" y="474011"/>
                  </a:lnTo>
                  <a:lnTo>
                    <a:pt x="6090993" y="447609"/>
                  </a:lnTo>
                  <a:lnTo>
                    <a:pt x="6097524" y="415290"/>
                  </a:lnTo>
                  <a:lnTo>
                    <a:pt x="6097524" y="83058"/>
                  </a:lnTo>
                  <a:lnTo>
                    <a:pt x="6090993" y="50738"/>
                  </a:lnTo>
                  <a:lnTo>
                    <a:pt x="6073187" y="24336"/>
                  </a:lnTo>
                  <a:lnTo>
                    <a:pt x="6046785" y="6530"/>
                  </a:lnTo>
                  <a:lnTo>
                    <a:pt x="601446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006" y="2143505"/>
              <a:ext cx="6097905" cy="498475"/>
            </a:xfrm>
            <a:custGeom>
              <a:avLst/>
              <a:gdLst/>
              <a:ahLst/>
              <a:cxnLst/>
              <a:rect l="l" t="t" r="r" b="b"/>
              <a:pathLst>
                <a:path w="6097905" h="498475">
                  <a:moveTo>
                    <a:pt x="0" y="83058"/>
                  </a:moveTo>
                  <a:lnTo>
                    <a:pt x="6527" y="50738"/>
                  </a:lnTo>
                  <a:lnTo>
                    <a:pt x="24326" y="24336"/>
                  </a:lnTo>
                  <a:lnTo>
                    <a:pt x="50727" y="6530"/>
                  </a:lnTo>
                  <a:lnTo>
                    <a:pt x="83057" y="0"/>
                  </a:lnTo>
                  <a:lnTo>
                    <a:pt x="6014466" y="0"/>
                  </a:lnTo>
                  <a:lnTo>
                    <a:pt x="6046785" y="6530"/>
                  </a:lnTo>
                  <a:lnTo>
                    <a:pt x="6073187" y="24336"/>
                  </a:lnTo>
                  <a:lnTo>
                    <a:pt x="6090993" y="50738"/>
                  </a:lnTo>
                  <a:lnTo>
                    <a:pt x="6097524" y="83058"/>
                  </a:lnTo>
                  <a:lnTo>
                    <a:pt x="6097524" y="415290"/>
                  </a:lnTo>
                  <a:lnTo>
                    <a:pt x="6090993" y="447609"/>
                  </a:lnTo>
                  <a:lnTo>
                    <a:pt x="6073187" y="474011"/>
                  </a:lnTo>
                  <a:lnTo>
                    <a:pt x="6046785" y="491817"/>
                  </a:lnTo>
                  <a:lnTo>
                    <a:pt x="6014466" y="498348"/>
                  </a:lnTo>
                  <a:lnTo>
                    <a:pt x="83057" y="498348"/>
                  </a:lnTo>
                  <a:lnTo>
                    <a:pt x="50727" y="491817"/>
                  </a:lnTo>
                  <a:lnTo>
                    <a:pt x="24326" y="474011"/>
                  </a:lnTo>
                  <a:lnTo>
                    <a:pt x="6527" y="447609"/>
                  </a:lnTo>
                  <a:lnTo>
                    <a:pt x="0" y="415290"/>
                  </a:lnTo>
                  <a:lnTo>
                    <a:pt x="0" y="83058"/>
                  </a:lnTo>
                  <a:close/>
                </a:path>
              </a:pathLst>
            </a:custGeom>
            <a:ln w="19812">
              <a:solidFill>
                <a:srgbClr val="C05A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568" y="2110739"/>
              <a:ext cx="2491740" cy="6797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9923" y="2110739"/>
              <a:ext cx="533400" cy="6797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3284" y="2110739"/>
              <a:ext cx="2356104" cy="6797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53568" y="4213859"/>
            <a:ext cx="6160135" cy="1045844"/>
            <a:chOff x="353568" y="4213859"/>
            <a:chExt cx="6160135" cy="1045844"/>
          </a:xfrm>
        </p:grpSpPr>
        <p:sp>
          <p:nvSpPr>
            <p:cNvPr id="16" name="object 16"/>
            <p:cNvSpPr/>
            <p:nvPr/>
          </p:nvSpPr>
          <p:spPr>
            <a:xfrm>
              <a:off x="429006" y="4429505"/>
              <a:ext cx="6075045" cy="498475"/>
            </a:xfrm>
            <a:custGeom>
              <a:avLst/>
              <a:gdLst/>
              <a:ahLst/>
              <a:cxnLst/>
              <a:rect l="l" t="t" r="r" b="b"/>
              <a:pathLst>
                <a:path w="6075045" h="498475">
                  <a:moveTo>
                    <a:pt x="5991606" y="0"/>
                  </a:moveTo>
                  <a:lnTo>
                    <a:pt x="83057" y="0"/>
                  </a:lnTo>
                  <a:lnTo>
                    <a:pt x="50727" y="6530"/>
                  </a:lnTo>
                  <a:lnTo>
                    <a:pt x="24326" y="24336"/>
                  </a:lnTo>
                  <a:lnTo>
                    <a:pt x="6527" y="50738"/>
                  </a:lnTo>
                  <a:lnTo>
                    <a:pt x="0" y="83058"/>
                  </a:lnTo>
                  <a:lnTo>
                    <a:pt x="0" y="415290"/>
                  </a:lnTo>
                  <a:lnTo>
                    <a:pt x="6527" y="447609"/>
                  </a:lnTo>
                  <a:lnTo>
                    <a:pt x="24326" y="474011"/>
                  </a:lnTo>
                  <a:lnTo>
                    <a:pt x="50727" y="491817"/>
                  </a:lnTo>
                  <a:lnTo>
                    <a:pt x="83057" y="498348"/>
                  </a:lnTo>
                  <a:lnTo>
                    <a:pt x="5991606" y="498348"/>
                  </a:lnTo>
                  <a:lnTo>
                    <a:pt x="6023925" y="491817"/>
                  </a:lnTo>
                  <a:lnTo>
                    <a:pt x="6050327" y="474011"/>
                  </a:lnTo>
                  <a:lnTo>
                    <a:pt x="6068133" y="447609"/>
                  </a:lnTo>
                  <a:lnTo>
                    <a:pt x="6074664" y="415290"/>
                  </a:lnTo>
                  <a:lnTo>
                    <a:pt x="6074664" y="83058"/>
                  </a:lnTo>
                  <a:lnTo>
                    <a:pt x="6068133" y="50738"/>
                  </a:lnTo>
                  <a:lnTo>
                    <a:pt x="6050327" y="24336"/>
                  </a:lnTo>
                  <a:lnTo>
                    <a:pt x="6023925" y="6530"/>
                  </a:lnTo>
                  <a:lnTo>
                    <a:pt x="599160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006" y="4429505"/>
              <a:ext cx="6075045" cy="498475"/>
            </a:xfrm>
            <a:custGeom>
              <a:avLst/>
              <a:gdLst/>
              <a:ahLst/>
              <a:cxnLst/>
              <a:rect l="l" t="t" r="r" b="b"/>
              <a:pathLst>
                <a:path w="6075045" h="498475">
                  <a:moveTo>
                    <a:pt x="0" y="83058"/>
                  </a:moveTo>
                  <a:lnTo>
                    <a:pt x="6527" y="50738"/>
                  </a:lnTo>
                  <a:lnTo>
                    <a:pt x="24326" y="24336"/>
                  </a:lnTo>
                  <a:lnTo>
                    <a:pt x="50727" y="6530"/>
                  </a:lnTo>
                  <a:lnTo>
                    <a:pt x="83057" y="0"/>
                  </a:lnTo>
                  <a:lnTo>
                    <a:pt x="5991606" y="0"/>
                  </a:lnTo>
                  <a:lnTo>
                    <a:pt x="6023925" y="6530"/>
                  </a:lnTo>
                  <a:lnTo>
                    <a:pt x="6050327" y="24336"/>
                  </a:lnTo>
                  <a:lnTo>
                    <a:pt x="6068133" y="50738"/>
                  </a:lnTo>
                  <a:lnTo>
                    <a:pt x="6074664" y="83058"/>
                  </a:lnTo>
                  <a:lnTo>
                    <a:pt x="6074664" y="415290"/>
                  </a:lnTo>
                  <a:lnTo>
                    <a:pt x="6068133" y="447609"/>
                  </a:lnTo>
                  <a:lnTo>
                    <a:pt x="6050327" y="474011"/>
                  </a:lnTo>
                  <a:lnTo>
                    <a:pt x="6023925" y="491817"/>
                  </a:lnTo>
                  <a:lnTo>
                    <a:pt x="5991606" y="498348"/>
                  </a:lnTo>
                  <a:lnTo>
                    <a:pt x="83057" y="498348"/>
                  </a:lnTo>
                  <a:lnTo>
                    <a:pt x="50727" y="491817"/>
                  </a:lnTo>
                  <a:lnTo>
                    <a:pt x="24326" y="474011"/>
                  </a:lnTo>
                  <a:lnTo>
                    <a:pt x="6527" y="447609"/>
                  </a:lnTo>
                  <a:lnTo>
                    <a:pt x="0" y="415290"/>
                  </a:lnTo>
                  <a:lnTo>
                    <a:pt x="0" y="83058"/>
                  </a:lnTo>
                  <a:close/>
                </a:path>
              </a:pathLst>
            </a:custGeom>
            <a:ln w="19812">
              <a:solidFill>
                <a:srgbClr val="C05A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568" y="4213859"/>
              <a:ext cx="4747260" cy="6797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5444" y="4213859"/>
              <a:ext cx="533400" cy="6797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568" y="4579619"/>
              <a:ext cx="2356104" cy="67970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07288" y="1161034"/>
            <a:ext cx="726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Contrato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mercantil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empresa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usuaria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tiene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</a:t>
            </a:r>
            <a:r>
              <a:rPr sz="1800" b="1" spc="-5" dirty="0">
                <a:latin typeface="Calibri"/>
                <a:cs typeface="Calibri"/>
              </a:rPr>
              <a:t> obligación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informar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Prevención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ETT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240" y="2191258"/>
            <a:ext cx="80645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RELACIÓ</a:t>
            </a:r>
            <a:r>
              <a:rPr sz="2400" b="1" spc="-1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90" dirty="0">
                <a:solidFill>
                  <a:srgbClr val="FFFFFF"/>
                </a:solidFill>
                <a:latin typeface="Tahoma"/>
                <a:cs typeface="Tahoma"/>
              </a:rPr>
              <a:t>ET</a:t>
            </a:r>
            <a:r>
              <a:rPr sz="2400" b="1" spc="-3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- 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TRABAJADOR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ahoma"/>
                <a:cs typeface="Tahoma"/>
              </a:rPr>
              <a:t>Contrato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trabajo</a:t>
            </a:r>
            <a:r>
              <a:rPr sz="1800" b="1" spc="-40" dirty="0">
                <a:latin typeface="Tahoma"/>
                <a:cs typeface="Tahoma"/>
              </a:rPr>
              <a:t> por </a:t>
            </a:r>
            <a:r>
              <a:rPr sz="1800" b="1" spc="-55" dirty="0">
                <a:latin typeface="Tahoma"/>
                <a:cs typeface="Tahoma"/>
              </a:rPr>
              <a:t>escrito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b="1" spc="-295" dirty="0">
                <a:latin typeface="Tahoma"/>
                <a:cs typeface="Tahoma"/>
              </a:rPr>
              <a:t>ETT</a:t>
            </a:r>
            <a:r>
              <a:rPr sz="1800" b="1" spc="-27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responsable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20" dirty="0">
                <a:latin typeface="Tahoma"/>
                <a:cs typeface="Tahoma"/>
              </a:rPr>
              <a:t>pagar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salarios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y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S.Social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80" dirty="0">
                <a:latin typeface="Tahoma"/>
                <a:cs typeface="Tahoma"/>
              </a:rPr>
              <a:t>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Indemnización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ahoma"/>
                <a:cs typeface="Tahoma"/>
              </a:rPr>
              <a:t>Dar</a:t>
            </a:r>
            <a:r>
              <a:rPr sz="1800" b="1" spc="-25" dirty="0">
                <a:latin typeface="Tahoma"/>
                <a:cs typeface="Tahoma"/>
              </a:rPr>
              <a:t> formación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al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trabajador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Prevención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ahoma"/>
                <a:cs typeface="Tahoma"/>
              </a:rPr>
              <a:t>Derecho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110" dirty="0">
                <a:latin typeface="Tahoma"/>
                <a:cs typeface="Tahoma"/>
              </a:rPr>
              <a:t>a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cobrar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misma </a:t>
            </a:r>
            <a:r>
              <a:rPr sz="1800" b="1" spc="10" dirty="0">
                <a:latin typeface="Tahoma"/>
                <a:cs typeface="Tahoma"/>
              </a:rPr>
              <a:t>cantidad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15" dirty="0">
                <a:latin typeface="Tahoma"/>
                <a:cs typeface="Tahoma"/>
              </a:rPr>
              <a:t>que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otro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trabajador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la</a:t>
            </a:r>
            <a:r>
              <a:rPr sz="1800" b="1" spc="-10" dirty="0">
                <a:latin typeface="Tahoma"/>
                <a:cs typeface="Tahoma"/>
              </a:rPr>
              <a:t> empresa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b="1" spc="-204" dirty="0">
                <a:latin typeface="Tahoma"/>
                <a:cs typeface="Tahoma"/>
              </a:rPr>
              <a:t>S</a:t>
            </a:r>
            <a:r>
              <a:rPr sz="1800" b="1" spc="20" dirty="0">
                <a:latin typeface="Tahoma"/>
                <a:cs typeface="Tahoma"/>
              </a:rPr>
              <a:t>ancion</a:t>
            </a:r>
            <a:r>
              <a:rPr sz="1800" b="1" spc="30" dirty="0">
                <a:latin typeface="Tahoma"/>
                <a:cs typeface="Tahoma"/>
              </a:rPr>
              <a:t>a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la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95" dirty="0">
                <a:latin typeface="Tahoma"/>
                <a:cs typeface="Tahoma"/>
              </a:rPr>
              <a:t>ET</a:t>
            </a:r>
            <a:r>
              <a:rPr sz="1800" b="1" spc="-290" dirty="0">
                <a:latin typeface="Tahoma"/>
                <a:cs typeface="Tahoma"/>
              </a:rPr>
              <a:t>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</a:t>
            </a:r>
            <a:r>
              <a:rPr sz="1800" b="1" spc="-5" dirty="0">
                <a:latin typeface="Tahoma"/>
                <a:cs typeface="Tahoma"/>
              </a:rPr>
              <a:t>l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trabajador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</a:t>
            </a:r>
            <a:r>
              <a:rPr sz="1800" b="1" spc="5" dirty="0">
                <a:latin typeface="Tahoma"/>
                <a:cs typeface="Tahoma"/>
              </a:rPr>
              <a:t>n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45" dirty="0">
                <a:latin typeface="Tahoma"/>
                <a:cs typeface="Tahoma"/>
              </a:rPr>
              <a:t>cas</a:t>
            </a:r>
            <a:r>
              <a:rPr sz="1800" b="1" spc="60" dirty="0">
                <a:latin typeface="Tahoma"/>
                <a:cs typeface="Tahoma"/>
              </a:rPr>
              <a:t>o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infracción</a:t>
            </a:r>
            <a:endParaRPr sz="1800">
              <a:latin typeface="Tahoma"/>
              <a:cs typeface="Tahoma"/>
            </a:endParaRPr>
          </a:p>
          <a:p>
            <a:pPr marL="40005">
              <a:lnSpc>
                <a:spcPct val="100000"/>
              </a:lnSpc>
              <a:spcBef>
                <a:spcPts val="1410"/>
              </a:spcBef>
            </a:pP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RELACIÓ</a:t>
            </a:r>
            <a:r>
              <a:rPr sz="2400" b="1" spc="-1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70" dirty="0">
                <a:solidFill>
                  <a:srgbClr val="FFFFFF"/>
                </a:solidFill>
                <a:latin typeface="Tahoma"/>
                <a:cs typeface="Tahoma"/>
              </a:rPr>
              <a:t>EMPRES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USUARIA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TRABAJADOR</a:t>
            </a:r>
            <a:endParaRPr sz="24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ahoma"/>
                <a:cs typeface="Tahoma"/>
              </a:rPr>
              <a:t>Dirección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y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control</a:t>
            </a:r>
            <a:endParaRPr sz="18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ahoma"/>
                <a:cs typeface="Tahoma"/>
              </a:rPr>
              <a:t>Informar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sobre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los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riesgos</a:t>
            </a:r>
            <a:endParaRPr sz="18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110" dirty="0">
                <a:latin typeface="Tahoma"/>
                <a:cs typeface="Tahoma"/>
              </a:rPr>
              <a:t>Usar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el </a:t>
            </a:r>
            <a:r>
              <a:rPr sz="1800" b="1" spc="-75" dirty="0">
                <a:latin typeface="Tahoma"/>
                <a:cs typeface="Tahoma"/>
              </a:rPr>
              <a:t>transporte,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sus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instalaciones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y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acudir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110" dirty="0">
                <a:latin typeface="Tahoma"/>
                <a:cs typeface="Tahoma"/>
              </a:rPr>
              <a:t>a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los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representantes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043" y="851916"/>
            <a:ext cx="8653780" cy="1082040"/>
            <a:chOff x="352043" y="851916"/>
            <a:chExt cx="8653780" cy="1082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" y="856488"/>
              <a:ext cx="8644128" cy="10728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6615" y="856488"/>
              <a:ext cx="8644255" cy="1073150"/>
            </a:xfrm>
            <a:custGeom>
              <a:avLst/>
              <a:gdLst/>
              <a:ahLst/>
              <a:cxnLst/>
              <a:rect l="l" t="t" r="r" b="b"/>
              <a:pathLst>
                <a:path w="8644255" h="1073150">
                  <a:moveTo>
                    <a:pt x="0" y="1072896"/>
                  </a:moveTo>
                  <a:lnTo>
                    <a:pt x="8644128" y="1072896"/>
                  </a:lnTo>
                  <a:lnTo>
                    <a:pt x="8644128" y="0"/>
                  </a:lnTo>
                  <a:lnTo>
                    <a:pt x="0" y="0"/>
                  </a:lnTo>
                  <a:lnTo>
                    <a:pt x="0" y="1072896"/>
                  </a:lnTo>
                  <a:close/>
                </a:path>
              </a:pathLst>
            </a:custGeom>
            <a:ln w="9144">
              <a:solidFill>
                <a:srgbClr val="EE7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5024" y="823925"/>
            <a:ext cx="670369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8844" marR="5080" indent="-919480">
              <a:lnSpc>
                <a:spcPct val="100000"/>
              </a:lnSpc>
              <a:spcBef>
                <a:spcPts val="100"/>
              </a:spcBef>
              <a:tabLst>
                <a:tab pos="743585" algn="l"/>
              </a:tabLst>
            </a:pPr>
            <a:r>
              <a:rPr sz="3600" spc="-200" dirty="0">
                <a:solidFill>
                  <a:schemeClr val="accent1">
                    <a:lumMod val="50000"/>
                  </a:schemeClr>
                </a:solidFill>
              </a:rPr>
              <a:t>4.	</a:t>
            </a:r>
            <a:r>
              <a:rPr sz="3600" spc="-35" dirty="0">
                <a:solidFill>
                  <a:schemeClr val="accent1">
                    <a:lumMod val="50000"/>
                  </a:schemeClr>
                </a:solidFill>
              </a:rPr>
              <a:t>Nuevas</a:t>
            </a:r>
            <a:r>
              <a:rPr sz="3600" spc="-7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600" spc="-135" dirty="0">
                <a:solidFill>
                  <a:schemeClr val="accent1">
                    <a:lumMod val="50000"/>
                  </a:schemeClr>
                </a:solidFill>
              </a:rPr>
              <a:t>formas</a:t>
            </a:r>
            <a:r>
              <a:rPr sz="3600" spc="-6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600" spc="-114" dirty="0">
                <a:solidFill>
                  <a:schemeClr val="accent1">
                    <a:lumMod val="50000"/>
                  </a:schemeClr>
                </a:solidFill>
              </a:rPr>
              <a:t>flexibles</a:t>
            </a:r>
            <a:r>
              <a:rPr sz="3600" spc="-8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600" spc="135" dirty="0">
                <a:solidFill>
                  <a:schemeClr val="accent1">
                    <a:lumMod val="50000"/>
                  </a:schemeClr>
                </a:solidFill>
              </a:rPr>
              <a:t>de </a:t>
            </a:r>
            <a:r>
              <a:rPr sz="3600" spc="-104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600" spc="-30" dirty="0">
                <a:solidFill>
                  <a:schemeClr val="accent1">
                    <a:lumMod val="50000"/>
                  </a:schemeClr>
                </a:solidFill>
              </a:rPr>
              <a:t>organización</a:t>
            </a:r>
            <a:r>
              <a:rPr sz="3600" spc="-65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600" spc="10" dirty="0">
                <a:solidFill>
                  <a:schemeClr val="accent1">
                    <a:lumMod val="50000"/>
                  </a:schemeClr>
                </a:solidFill>
              </a:rPr>
              <a:t>del</a:t>
            </a:r>
            <a:r>
              <a:rPr sz="3600" spc="-45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600" spc="-90" dirty="0">
                <a:solidFill>
                  <a:schemeClr val="accent1">
                    <a:lumMod val="50000"/>
                  </a:schemeClr>
                </a:solidFill>
              </a:rPr>
              <a:t>trabajo.</a:t>
            </a:r>
            <a:endParaRPr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6255" y="2500883"/>
            <a:ext cx="6867144" cy="4617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5024" y="2580173"/>
            <a:ext cx="6867145" cy="394980"/>
          </a:xfrm>
          <a:prstGeom prst="rect">
            <a:avLst/>
          </a:prstGeom>
          <a:ln w="9144">
            <a:solidFill>
              <a:srgbClr val="5A9FF5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200"/>
              </a:spcBef>
            </a:pPr>
            <a:r>
              <a:rPr sz="2400" b="1" spc="-5" dirty="0">
                <a:latin typeface="Calibri"/>
                <a:cs typeface="Calibri"/>
              </a:rPr>
              <a:t>Autónomo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 err="1">
                <a:latin typeface="Calibri"/>
                <a:cs typeface="Calibri"/>
              </a:rPr>
              <a:t>económicamente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 err="1">
                <a:latin typeface="Calibri"/>
                <a:cs typeface="Calibri"/>
              </a:rPr>
              <a:t>dependiente</a:t>
            </a:r>
            <a:r>
              <a:rPr lang="es-ES" sz="2400" b="1" spc="-10" dirty="0">
                <a:latin typeface="Calibri"/>
                <a:cs typeface="Calibri"/>
              </a:rPr>
              <a:t> (TRADE)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6255" y="3163917"/>
            <a:ext cx="6915914" cy="47705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86254" y="3179132"/>
            <a:ext cx="6867145" cy="396262"/>
          </a:xfrm>
          <a:prstGeom prst="rect">
            <a:avLst/>
          </a:prstGeom>
          <a:ln w="9144">
            <a:solidFill>
              <a:srgbClr val="5A9FF5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2400" b="1" spc="-30" dirty="0">
                <a:latin typeface="Calibri"/>
                <a:cs typeface="Calibri"/>
              </a:rPr>
              <a:t>Teletrabajo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8691" y="1676400"/>
              <a:ext cx="2819400" cy="281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9091" y="0"/>
              <a:ext cx="1600200" cy="1143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98691" y="6096000"/>
            <a:ext cx="990600" cy="76199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2679697"/>
            <a:ext cx="4037329" cy="4178300"/>
            <a:chOff x="0" y="2679697"/>
            <a:chExt cx="4037329" cy="41783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679697"/>
              <a:ext cx="4037076" cy="4178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895600"/>
              <a:ext cx="1522476" cy="2362200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24495"/>
              </p:ext>
            </p:extLst>
          </p:nvPr>
        </p:nvGraphicFramePr>
        <p:xfrm>
          <a:off x="3175" y="2414397"/>
          <a:ext cx="9330055" cy="4514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86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b="1" spc="-254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REQUISITOS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21590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5AE7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CONTRATO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MERCANTIL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5A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042">
                <a:tc>
                  <a:txBody>
                    <a:bodyPr/>
                    <a:lstStyle/>
                    <a:p>
                      <a:pPr marL="374650" marR="979169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Wingdings"/>
                        <a:buChar char=""/>
                        <a:tabLst>
                          <a:tab pos="375285" algn="l"/>
                        </a:tabLst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Mí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8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%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ing</a:t>
                      </a:r>
                      <a:r>
                        <a:rPr sz="1800" b="1" spc="-1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eso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 err="1">
                          <a:latin typeface="Tahoma"/>
                          <a:cs typeface="Tahoma"/>
                        </a:rPr>
                        <a:t>esa</a:t>
                      </a:r>
                      <a:r>
                        <a:rPr lang="es-ES" sz="18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s-ES" sz="1800" b="1" spc="-5" dirty="0" err="1">
                          <a:latin typeface="Tahoma"/>
                          <a:cs typeface="Tahoma"/>
                        </a:rPr>
                        <a:t>emp</a:t>
                      </a:r>
                      <a:endParaRPr lang="es-ES" sz="1800" b="1" spc="-5" dirty="0">
                        <a:latin typeface="Tahoma"/>
                        <a:cs typeface="Tahoma"/>
                      </a:endParaRPr>
                    </a:p>
                    <a:p>
                      <a:pPr marL="87630" marR="979169" indent="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Wingdings"/>
                        <a:buNone/>
                        <a:tabLst>
                          <a:tab pos="375285" algn="l"/>
                        </a:tabLst>
                      </a:pP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374650" marR="1722755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5285" algn="l"/>
                        </a:tabLst>
                      </a:pPr>
                      <a:r>
                        <a:rPr sz="1800" b="1" spc="-10" dirty="0">
                          <a:latin typeface="Tahoma"/>
                          <a:cs typeface="Tahoma"/>
                        </a:rPr>
                        <a:t>No</a:t>
                      </a:r>
                      <a:r>
                        <a:rPr lang="es-ES" sz="1800" b="1" spc="-60" dirty="0">
                          <a:latin typeface="Tahoma"/>
                          <a:cs typeface="Tahoma"/>
                        </a:rPr>
                        <a:t>:</a:t>
                      </a:r>
                    </a:p>
                    <a:p>
                      <a:pPr marL="373380" marR="1722755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sz="1800" b="1" spc="-30" dirty="0" err="1">
                          <a:latin typeface="Tahoma"/>
                          <a:cs typeface="Tahoma"/>
                        </a:rPr>
                        <a:t>contratados</a:t>
                      </a:r>
                      <a:r>
                        <a:rPr lang="es-ES" sz="18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10" dirty="0" err="1">
                          <a:latin typeface="Tahoma"/>
                          <a:cs typeface="Tahoma"/>
                        </a:rPr>
                        <a:t>otros</a:t>
                      </a:r>
                      <a:r>
                        <a:rPr lang="es-ES" sz="1800" b="1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s-ES" sz="1800" b="1" spc="-110" dirty="0" err="1">
                          <a:latin typeface="Tahoma"/>
                          <a:cs typeface="Tahoma"/>
                        </a:rPr>
                        <a:t>tdores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373380" marR="56134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375285" algn="l"/>
                        </a:tabLst>
                      </a:pPr>
                      <a:r>
                        <a:rPr sz="1800" b="1" spc="-60" dirty="0" err="1">
                          <a:latin typeface="Tahoma"/>
                          <a:cs typeface="Tahoma"/>
                        </a:rPr>
                        <a:t>contratar</a:t>
                      </a:r>
                      <a:r>
                        <a:rPr sz="1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ni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60" dirty="0">
                          <a:latin typeface="Tahoma"/>
                          <a:cs typeface="Tahoma"/>
                        </a:rPr>
                        <a:t>subcontratar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15" dirty="0" err="1">
                          <a:latin typeface="Tahoma"/>
                          <a:cs typeface="Tahoma"/>
                        </a:rPr>
                        <a:t>esa</a:t>
                      </a:r>
                      <a:r>
                        <a:rPr sz="18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5" dirty="0" err="1">
                          <a:latin typeface="Tahoma"/>
                          <a:cs typeface="Tahoma"/>
                        </a:rPr>
                        <a:t>activ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37338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375285" algn="l"/>
                        </a:tabLst>
                      </a:pPr>
                      <a:r>
                        <a:rPr sz="1800" b="1" spc="-10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ejercer</a:t>
                      </a:r>
                      <a:r>
                        <a:rPr sz="18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65" dirty="0">
                          <a:latin typeface="Tahoma"/>
                          <a:cs typeface="Tahoma"/>
                        </a:rPr>
                        <a:t>profesión</a:t>
                      </a:r>
                      <a:r>
                        <a:rPr sz="18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60" dirty="0">
                          <a:latin typeface="Tahoma"/>
                          <a:cs typeface="Tahoma"/>
                        </a:rPr>
                        <a:t>con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10" dirty="0" err="1">
                          <a:latin typeface="Tahoma"/>
                          <a:cs typeface="Tahoma"/>
                        </a:rPr>
                        <a:t>otros</a:t>
                      </a:r>
                      <a:r>
                        <a:rPr lang="es-ES" sz="1800" b="1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25" dirty="0" err="1">
                          <a:latin typeface="Tahoma"/>
                          <a:cs typeface="Tahoma"/>
                        </a:rPr>
                        <a:t>socios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373380" marR="13017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  <a:tabLst>
                          <a:tab pos="375285" algn="l"/>
                        </a:tabLst>
                      </a:pPr>
                      <a:r>
                        <a:rPr sz="1800" b="1" spc="-10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ejercer</a:t>
                      </a:r>
                      <a:r>
                        <a:rPr sz="18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5" dirty="0">
                          <a:latin typeface="Tahoma"/>
                          <a:cs typeface="Tahoma"/>
                        </a:rPr>
                        <a:t>actividad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40" dirty="0">
                          <a:latin typeface="Tahoma"/>
                          <a:cs typeface="Tahoma"/>
                        </a:rPr>
                        <a:t>mezclada</a:t>
                      </a:r>
                      <a:r>
                        <a:rPr sz="18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60" dirty="0">
                          <a:latin typeface="Tahoma"/>
                          <a:cs typeface="Tahoma"/>
                        </a:rPr>
                        <a:t>con </a:t>
                      </a:r>
                      <a:r>
                        <a:rPr sz="1800" b="1" spc="-5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40" dirty="0" err="1">
                          <a:latin typeface="Tahoma"/>
                          <a:cs typeface="Tahoma"/>
                        </a:rPr>
                        <a:t>tdores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37338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375285" algn="l"/>
                        </a:tabLst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ser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titu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locales</a:t>
                      </a:r>
                      <a:r>
                        <a:rPr sz="18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 err="1">
                          <a:latin typeface="Tahoma"/>
                          <a:cs typeface="Tahoma"/>
                        </a:rPr>
                        <a:t>ab</a:t>
                      </a:r>
                      <a:r>
                        <a:rPr sz="1800" b="1" spc="-10" dirty="0" err="1">
                          <a:latin typeface="Tahoma"/>
                          <a:cs typeface="Tahoma"/>
                        </a:rPr>
                        <a:t>i</a:t>
                      </a:r>
                      <a:r>
                        <a:rPr sz="1800" b="1" spc="-5" dirty="0" err="1">
                          <a:latin typeface="Tahoma"/>
                          <a:cs typeface="Tahoma"/>
                        </a:rPr>
                        <a:t>erto</a:t>
                      </a:r>
                      <a:r>
                        <a:rPr sz="1800" b="1" dirty="0" err="1">
                          <a:latin typeface="Tahoma"/>
                          <a:cs typeface="Tahoma"/>
                        </a:rPr>
                        <a:t>s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al</a:t>
                      </a:r>
                      <a:r>
                        <a:rPr lang="es-ES" sz="18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5" dirty="0" err="1">
                          <a:latin typeface="Tahoma"/>
                          <a:cs typeface="Tahoma"/>
                        </a:rPr>
                        <a:t>público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5AE7B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451484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b="1" spc="-25" dirty="0">
                          <a:latin typeface="Tahoma"/>
                          <a:cs typeface="Tahoma"/>
                        </a:rPr>
                        <a:t>Autónomo</a:t>
                      </a:r>
                      <a:r>
                        <a:rPr sz="18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40" dirty="0">
                          <a:latin typeface="Tahoma"/>
                          <a:cs typeface="Tahoma"/>
                        </a:rPr>
                        <a:t>puede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10" dirty="0">
                          <a:latin typeface="Tahoma"/>
                          <a:cs typeface="Tahoma"/>
                        </a:rPr>
                        <a:t>interrumpir </a:t>
                      </a:r>
                      <a:r>
                        <a:rPr sz="1800" b="1" spc="-5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35" dirty="0">
                          <a:latin typeface="Tahoma"/>
                          <a:cs typeface="Tahoma"/>
                        </a:rPr>
                        <a:t>temporalmente</a:t>
                      </a:r>
                      <a:r>
                        <a:rPr sz="1800" b="1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la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5" dirty="0">
                          <a:latin typeface="Tahoma"/>
                          <a:cs typeface="Tahoma"/>
                        </a:rPr>
                        <a:t>actividad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378460" marR="119380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Int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errupci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ón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anua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actividad 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(va</a:t>
                      </a:r>
                      <a:r>
                        <a:rPr sz="1800" b="1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aci</a:t>
                      </a:r>
                      <a:r>
                        <a:rPr sz="1800" b="1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nes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días  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hábiles/año,</a:t>
                      </a:r>
                      <a:r>
                        <a:rPr sz="1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descansos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semanales</a:t>
                      </a:r>
                      <a:r>
                        <a:rPr sz="18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1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95" dirty="0">
                          <a:latin typeface="Tahoma"/>
                          <a:cs typeface="Tahoma"/>
                        </a:rPr>
                        <a:t>festivos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b="1" spc="-70" dirty="0">
                          <a:latin typeface="Tahoma"/>
                          <a:cs typeface="Tahoma"/>
                        </a:rPr>
                        <a:t>Extinción</a:t>
                      </a:r>
                      <a:r>
                        <a:rPr sz="18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5" dirty="0">
                          <a:latin typeface="Tahoma"/>
                          <a:cs typeface="Tahoma"/>
                        </a:rPr>
                        <a:t>del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contrato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543560" lvl="1" indent="-1847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543560" algn="l"/>
                        </a:tabLst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Incu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pl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mi</a:t>
                      </a:r>
                      <a:r>
                        <a:rPr sz="1800" b="1" spc="-2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nt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800" b="1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800" b="1" spc="-1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ave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543560" marR="493395" lvl="1" indent="-18478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543560" algn="l"/>
                        </a:tabLst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Si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cau</a:t>
                      </a:r>
                      <a:r>
                        <a:rPr sz="1800" b="1" spc="-1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j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emp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es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1800" b="1" spc="85" dirty="0">
                          <a:latin typeface="Tahoma"/>
                          <a:cs typeface="Tahoma"/>
                        </a:rPr>
                        <a:t>paga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20" dirty="0">
                          <a:latin typeface="Tahoma"/>
                          <a:cs typeface="Tahoma"/>
                        </a:rPr>
                        <a:t>indemnización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5A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9872" y="499872"/>
            <a:ext cx="8072628" cy="522731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99872" y="499872"/>
            <a:ext cx="8072755" cy="523240"/>
          </a:xfrm>
          <a:prstGeom prst="rect">
            <a:avLst/>
          </a:prstGeom>
          <a:ln w="9144">
            <a:solidFill>
              <a:srgbClr val="5A9FF5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75"/>
              </a:spcBef>
            </a:pPr>
            <a:r>
              <a:rPr sz="2800" spc="-25" dirty="0">
                <a:solidFill>
                  <a:srgbClr val="000000"/>
                </a:solidFill>
                <a:latin typeface="Calibri"/>
                <a:cs typeface="Calibri"/>
              </a:rPr>
              <a:t>AUTÓNOMO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ECONÓMICAMENTE</a:t>
            </a:r>
            <a:r>
              <a:rPr sz="2800" spc="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DEPENDIENTE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9570" y="1287017"/>
            <a:ext cx="8775700" cy="646430"/>
          </a:xfrm>
          <a:custGeom>
            <a:avLst/>
            <a:gdLst/>
            <a:ahLst/>
            <a:cxnLst/>
            <a:rect l="l" t="t" r="r" b="b"/>
            <a:pathLst>
              <a:path w="8775700" h="646430">
                <a:moveTo>
                  <a:pt x="0" y="646176"/>
                </a:moveTo>
                <a:lnTo>
                  <a:pt x="8775192" y="646176"/>
                </a:lnTo>
                <a:lnTo>
                  <a:pt x="877519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3092" y="1304035"/>
            <a:ext cx="858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Trabaja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principalmente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sola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(gran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dependencia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económica),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limitándose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“autonomía”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posee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principio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autónomo.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7999" y="3494023"/>
            <a:ext cx="8085455" cy="3364229"/>
            <a:chOff x="707999" y="3494023"/>
            <a:chExt cx="8085455" cy="3364229"/>
          </a:xfrm>
        </p:grpSpPr>
        <p:sp>
          <p:nvSpPr>
            <p:cNvPr id="3" name="object 3"/>
            <p:cNvSpPr/>
            <p:nvPr/>
          </p:nvSpPr>
          <p:spPr>
            <a:xfrm>
              <a:off x="714349" y="3500437"/>
              <a:ext cx="8072755" cy="3357879"/>
            </a:xfrm>
            <a:custGeom>
              <a:avLst/>
              <a:gdLst/>
              <a:ahLst/>
              <a:cxnLst/>
              <a:rect l="l" t="t" r="r" b="b"/>
              <a:pathLst>
                <a:path w="8072755" h="3357879">
                  <a:moveTo>
                    <a:pt x="8072501" y="0"/>
                  </a:moveTo>
                  <a:lnTo>
                    <a:pt x="0" y="0"/>
                  </a:lnTo>
                  <a:lnTo>
                    <a:pt x="0" y="3357560"/>
                  </a:lnTo>
                  <a:lnTo>
                    <a:pt x="8072501" y="3357560"/>
                  </a:lnTo>
                  <a:lnTo>
                    <a:pt x="8072501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7999" y="3494023"/>
              <a:ext cx="8085455" cy="3364229"/>
            </a:xfrm>
            <a:custGeom>
              <a:avLst/>
              <a:gdLst/>
              <a:ahLst/>
              <a:cxnLst/>
              <a:rect l="l" t="t" r="r" b="b"/>
              <a:pathLst>
                <a:path w="8085455" h="3364229">
                  <a:moveTo>
                    <a:pt x="8085226" y="0"/>
                  </a:moveTo>
                  <a:lnTo>
                    <a:pt x="8072526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363976"/>
                  </a:lnTo>
                  <a:lnTo>
                    <a:pt x="12700" y="3363976"/>
                  </a:lnTo>
                  <a:lnTo>
                    <a:pt x="12700" y="12700"/>
                  </a:lnTo>
                  <a:lnTo>
                    <a:pt x="8072526" y="12700"/>
                  </a:lnTo>
                  <a:lnTo>
                    <a:pt x="8072526" y="3363976"/>
                  </a:lnTo>
                  <a:lnTo>
                    <a:pt x="8085226" y="3363976"/>
                  </a:lnTo>
                  <a:lnTo>
                    <a:pt x="8085226" y="12700"/>
                  </a:lnTo>
                  <a:lnTo>
                    <a:pt x="80852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93191" y="3864686"/>
            <a:ext cx="7420609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b="1" spc="-50" dirty="0">
                <a:solidFill>
                  <a:srgbClr val="FFFFFF"/>
                </a:solidFill>
                <a:latin typeface="Tahoma"/>
                <a:cs typeface="Tahoma"/>
              </a:rPr>
              <a:t>Contrato</a:t>
            </a:r>
            <a:r>
              <a:rPr sz="22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laboral</a:t>
            </a:r>
            <a:r>
              <a:rPr sz="22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65" dirty="0">
                <a:solidFill>
                  <a:srgbClr val="FFFFFF"/>
                </a:solidFill>
                <a:latin typeface="Tahoma"/>
                <a:cs typeface="Tahoma"/>
              </a:rPr>
              <a:t>escrito</a:t>
            </a:r>
            <a:endParaRPr sz="2200">
              <a:latin typeface="Tahoma"/>
              <a:cs typeface="Tahoma"/>
            </a:endParaRPr>
          </a:p>
          <a:p>
            <a:pPr marL="299085" marR="66675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Mismos 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derechos </a:t>
            </a:r>
            <a:r>
              <a:rPr sz="2200" b="1" spc="20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2200" b="1" spc="-90" dirty="0">
                <a:solidFill>
                  <a:srgbClr val="FFFFFF"/>
                </a:solidFill>
                <a:latin typeface="Tahoma"/>
                <a:cs typeface="Tahoma"/>
              </a:rPr>
              <a:t>los </a:t>
            </a:r>
            <a:r>
              <a:rPr sz="2200" b="1" spc="-45" dirty="0">
                <a:solidFill>
                  <a:srgbClr val="FFFFFF"/>
                </a:solidFill>
                <a:latin typeface="Tahoma"/>
                <a:cs typeface="Tahoma"/>
              </a:rPr>
              <a:t>trabajadores 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2200" b="1" spc="-50" dirty="0">
                <a:solidFill>
                  <a:srgbClr val="FFFFFF"/>
                </a:solidFill>
                <a:latin typeface="Tahoma"/>
                <a:cs typeface="Tahoma"/>
              </a:rPr>
              <a:t>misma </a:t>
            </a:r>
            <a:r>
              <a:rPr sz="2200" b="1" spc="-6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70" dirty="0">
                <a:solidFill>
                  <a:srgbClr val="FFFFFF"/>
                </a:solidFill>
                <a:latin typeface="Tahoma"/>
                <a:cs typeface="Tahoma"/>
              </a:rPr>
              <a:t>retribución</a:t>
            </a:r>
            <a:endParaRPr sz="22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65" dirty="0">
                <a:solidFill>
                  <a:srgbClr val="FFFFFF"/>
                </a:solidFill>
                <a:latin typeface="Tahoma"/>
                <a:cs typeface="Tahoma"/>
              </a:rPr>
              <a:t>Cursos </a:t>
            </a:r>
            <a:r>
              <a:rPr sz="2200" b="1" spc="7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30" dirty="0">
                <a:solidFill>
                  <a:srgbClr val="FFFFFF"/>
                </a:solidFill>
                <a:latin typeface="Tahoma"/>
                <a:cs typeface="Tahoma"/>
              </a:rPr>
              <a:t>formación</a:t>
            </a:r>
            <a:endParaRPr sz="22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Informados</a:t>
            </a:r>
            <a:r>
              <a:rPr sz="22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8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60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22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vacantes </a:t>
            </a:r>
            <a:r>
              <a:rPr sz="2200" b="1" spc="8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70" dirty="0">
                <a:solidFill>
                  <a:srgbClr val="FFFFFF"/>
                </a:solidFill>
                <a:latin typeface="Tahoma"/>
                <a:cs typeface="Tahoma"/>
              </a:rPr>
              <a:t>puestos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 presenciales</a:t>
            </a:r>
            <a:endParaRPr sz="2200">
              <a:latin typeface="Tahoma"/>
              <a:cs typeface="Tahoma"/>
            </a:endParaRPr>
          </a:p>
          <a:p>
            <a:pPr marL="299085" marR="7816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solidFill>
                  <a:srgbClr val="FFFFFF"/>
                </a:solidFill>
                <a:latin typeface="Tahoma"/>
                <a:cs typeface="Tahoma"/>
              </a:rPr>
              <a:t>Derecho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1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ejercer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70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70" dirty="0">
                <a:solidFill>
                  <a:srgbClr val="FFFFFF"/>
                </a:solidFill>
                <a:latin typeface="Tahoma"/>
                <a:cs typeface="Tahoma"/>
              </a:rPr>
              <a:t>representantes</a:t>
            </a:r>
            <a:r>
              <a:rPr sz="2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7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90" dirty="0">
                <a:solidFill>
                  <a:srgbClr val="FFFFFF"/>
                </a:solidFill>
                <a:latin typeface="Tahoma"/>
                <a:cs typeface="Tahoma"/>
              </a:rPr>
              <a:t>los </a:t>
            </a:r>
            <a:r>
              <a:rPr sz="2200" b="1" spc="-6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Tahoma"/>
                <a:cs typeface="Tahoma"/>
              </a:rPr>
              <a:t>trabajadores</a:t>
            </a:r>
            <a:endParaRPr sz="22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Protegidos</a:t>
            </a:r>
            <a:r>
              <a:rPr sz="22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Tahoma"/>
                <a:cs typeface="Tahoma"/>
              </a:rPr>
              <a:t>materia</a:t>
            </a:r>
            <a:r>
              <a:rPr sz="22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7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prevención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7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riesgos</a:t>
            </a:r>
            <a:endParaRPr sz="22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laborales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741" y="1855470"/>
            <a:ext cx="8775700" cy="707390"/>
          </a:xfrm>
          <a:prstGeom prst="rect">
            <a:avLst/>
          </a:prstGeom>
          <a:ln w="25907">
            <a:solidFill>
              <a:srgbClr val="EBEBEB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541905" marR="164465" indent="-2372360">
              <a:lnSpc>
                <a:spcPct val="100000"/>
              </a:lnSpc>
              <a:spcBef>
                <a:spcPts val="22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realiza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mayoritariamente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 el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domicilio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lugar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elegido,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forma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alternativa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 presencia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en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centro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trabajo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786383"/>
            <a:ext cx="6086856" cy="5836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99616" y="786383"/>
            <a:ext cx="6087110" cy="584200"/>
          </a:xfrm>
          <a:prstGeom prst="rect">
            <a:avLst/>
          </a:prstGeom>
          <a:ln w="9144">
            <a:solidFill>
              <a:srgbClr val="5A9FF5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5"/>
              </a:spcBef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r>
              <a:rPr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35" dirty="0">
                <a:solidFill>
                  <a:srgbClr val="000000"/>
                </a:solidFill>
                <a:latin typeface="Calibri"/>
                <a:cs typeface="Calibri"/>
              </a:rPr>
              <a:t>DISTANCIA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1419555"/>
            <a:ext cx="6462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solidFill>
                  <a:srgbClr val="000000"/>
                </a:solidFill>
              </a:rPr>
              <a:t>CON</a:t>
            </a:r>
            <a:r>
              <a:rPr sz="4400" spc="-55" dirty="0">
                <a:solidFill>
                  <a:srgbClr val="000000"/>
                </a:solidFill>
              </a:rPr>
              <a:t>T</a:t>
            </a:r>
            <a:r>
              <a:rPr sz="4400" spc="-229" dirty="0">
                <a:solidFill>
                  <a:srgbClr val="000000"/>
                </a:solidFill>
              </a:rPr>
              <a:t>RAT</a:t>
            </a:r>
            <a:r>
              <a:rPr sz="4400" spc="-254" dirty="0">
                <a:solidFill>
                  <a:srgbClr val="000000"/>
                </a:solidFill>
              </a:rPr>
              <a:t>O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375" dirty="0">
                <a:solidFill>
                  <a:srgbClr val="000000"/>
                </a:solidFill>
              </a:rPr>
              <a:t>D</a:t>
            </a:r>
            <a:r>
              <a:rPr sz="4400" spc="-300" dirty="0">
                <a:solidFill>
                  <a:srgbClr val="000000"/>
                </a:solidFill>
              </a:rPr>
              <a:t>E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290" dirty="0">
                <a:solidFill>
                  <a:srgbClr val="000000"/>
                </a:solidFill>
              </a:rPr>
              <a:t>TRAB</a:t>
            </a:r>
            <a:r>
              <a:rPr sz="4400" spc="-310" dirty="0">
                <a:solidFill>
                  <a:srgbClr val="000000"/>
                </a:solidFill>
              </a:rPr>
              <a:t>A</a:t>
            </a:r>
            <a:r>
              <a:rPr sz="4400" spc="110" dirty="0">
                <a:solidFill>
                  <a:srgbClr val="000000"/>
                </a:solidFill>
              </a:rPr>
              <a:t>JO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1745" y="2392231"/>
            <a:ext cx="5668645" cy="113474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250" spc="-220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2250" spc="10" dirty="0">
                <a:solidFill>
                  <a:srgbClr val="ACD333"/>
                </a:solidFill>
                <a:latin typeface="Lucida Sans Unicode"/>
                <a:cs typeface="Lucida Sans Unicode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Tahoma"/>
                <a:cs typeface="Tahoma"/>
              </a:rPr>
              <a:t>SERVICI</a:t>
            </a:r>
            <a:r>
              <a:rPr sz="2800" b="1" spc="-2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3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70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28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20" dirty="0">
                <a:solidFill>
                  <a:srgbClr val="FFFFFF"/>
                </a:solidFill>
                <a:latin typeface="Tahoma"/>
                <a:cs typeface="Tahoma"/>
              </a:rPr>
              <a:t>CUENTA</a:t>
            </a:r>
            <a:r>
              <a:rPr sz="28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AJENA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250" spc="-220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2250" spc="10" dirty="0">
                <a:solidFill>
                  <a:srgbClr val="ACD333"/>
                </a:solidFill>
                <a:latin typeface="Lucida Sans Unicode"/>
                <a:cs typeface="Lucida Sans Unicode"/>
              </a:rPr>
              <a:t> </a:t>
            </a:r>
            <a:r>
              <a:rPr sz="2800" b="1" spc="-275" dirty="0">
                <a:solidFill>
                  <a:srgbClr val="FFFFFF"/>
                </a:solidFill>
                <a:latin typeface="Tahoma"/>
                <a:cs typeface="Tahoma"/>
              </a:rPr>
              <a:t>RETRIBUCIÓN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3547871"/>
            <a:ext cx="2734056" cy="27340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741" y="1416558"/>
            <a:ext cx="8775700" cy="4196020"/>
          </a:xfrm>
          <a:prstGeom prst="rect">
            <a:avLst/>
          </a:prstGeom>
          <a:ln w="25907">
            <a:solidFill>
              <a:srgbClr val="EBEBEB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76555" indent="-28765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sz="1800" spc="35" dirty="0">
                <a:latin typeface="Verdana"/>
                <a:cs typeface="Verdana"/>
              </a:rPr>
              <a:t>No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80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x</a:t>
            </a:r>
            <a:r>
              <a:rPr sz="1800" spc="-90" dirty="0">
                <a:latin typeface="Verdana"/>
                <a:cs typeface="Verdana"/>
              </a:rPr>
              <a:t>i</a:t>
            </a:r>
            <a:r>
              <a:rPr sz="1800" spc="90" dirty="0">
                <a:latin typeface="Verdana"/>
                <a:cs typeface="Verdana"/>
              </a:rPr>
              <a:t>ge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una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pr</a:t>
            </a:r>
            <a:r>
              <a:rPr sz="1800" spc="-25" dirty="0">
                <a:latin typeface="Verdana"/>
                <a:cs typeface="Verdana"/>
              </a:rPr>
              <a:t>e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60" dirty="0">
                <a:latin typeface="Verdana"/>
                <a:cs typeface="Verdana"/>
              </a:rPr>
              <a:t>c</a:t>
            </a:r>
            <a:r>
              <a:rPr sz="1800" spc="50" dirty="0">
                <a:latin typeface="Verdana"/>
                <a:cs typeface="Verdana"/>
              </a:rPr>
              <a:t>i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en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l</a:t>
            </a:r>
            <a:r>
              <a:rPr sz="1800" spc="65" dirty="0">
                <a:latin typeface="Verdana"/>
                <a:cs typeface="Verdana"/>
              </a:rPr>
              <a:t>ug</a:t>
            </a:r>
            <a:r>
              <a:rPr sz="1800" spc="50" dirty="0">
                <a:latin typeface="Verdana"/>
                <a:cs typeface="Verdana"/>
              </a:rPr>
              <a:t>a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14" dirty="0">
                <a:latin typeface="Verdana"/>
                <a:cs typeface="Verdana"/>
              </a:rPr>
              <a:t>d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t</a:t>
            </a:r>
            <a:r>
              <a:rPr sz="1800" spc="-180" dirty="0">
                <a:latin typeface="Verdana"/>
                <a:cs typeface="Verdana"/>
              </a:rPr>
              <a:t>r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20" dirty="0">
                <a:latin typeface="Verdana"/>
                <a:cs typeface="Verdana"/>
              </a:rPr>
              <a:t>b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85" dirty="0">
                <a:latin typeface="Verdana"/>
                <a:cs typeface="Verdana"/>
              </a:rPr>
              <a:t>o</a:t>
            </a:r>
            <a:endParaRPr sz="1800" dirty="0">
              <a:latin typeface="Verdana"/>
              <a:cs typeface="Verdana"/>
            </a:endParaRPr>
          </a:p>
          <a:p>
            <a:pPr marL="376555" indent="-287655">
              <a:lnSpc>
                <a:spcPct val="100000"/>
              </a:lnSpc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90" dirty="0">
                <a:latin typeface="Verdana"/>
                <a:cs typeface="Verdana"/>
              </a:rPr>
              <a:t>rr</a:t>
            </a:r>
            <a:r>
              <a:rPr sz="1800" spc="-140" dirty="0">
                <a:latin typeface="Verdana"/>
                <a:cs typeface="Verdana"/>
              </a:rPr>
              <a:t>a</a:t>
            </a:r>
            <a:r>
              <a:rPr sz="1800" spc="-155" dirty="0">
                <a:latin typeface="Verdana"/>
                <a:cs typeface="Verdana"/>
              </a:rPr>
              <a:t>m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60" dirty="0">
                <a:latin typeface="Verdana"/>
                <a:cs typeface="Verdana"/>
              </a:rPr>
              <a:t>c</a:t>
            </a:r>
            <a:r>
              <a:rPr sz="1800" spc="50" dirty="0">
                <a:latin typeface="Verdana"/>
                <a:cs typeface="Verdana"/>
              </a:rPr>
              <a:t>i</a:t>
            </a:r>
            <a:r>
              <a:rPr sz="1800" spc="120" dirty="0">
                <a:latin typeface="Verdana"/>
                <a:cs typeface="Verdana"/>
              </a:rPr>
              <a:t>p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120" dirty="0">
                <a:latin typeface="Verdana"/>
                <a:cs typeface="Verdana"/>
              </a:rPr>
              <a:t>b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360" dirty="0">
                <a:latin typeface="Verdana"/>
                <a:cs typeface="Verdana"/>
              </a:rPr>
              <a:t>T</a:t>
            </a: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25" dirty="0">
                <a:latin typeface="Verdana"/>
                <a:cs typeface="Verdana"/>
              </a:rPr>
              <a:t>C)</a:t>
            </a:r>
            <a:endParaRPr lang="es-ES" sz="1800" spc="25" dirty="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tabLst>
                <a:tab pos="375920" algn="l"/>
                <a:tab pos="377190" algn="l"/>
              </a:tabLst>
            </a:pPr>
            <a:endParaRPr lang="es-ES" sz="1800" spc="25" dirty="0">
              <a:latin typeface="Verdana"/>
              <a:cs typeface="Verdana"/>
            </a:endParaRPr>
          </a:p>
          <a:p>
            <a:pPr marL="376555" indent="-287655">
              <a:lnSpc>
                <a:spcPct val="100000"/>
              </a:lnSpc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SE HA REGULADO EN 2020 POR LA CRISIS DEL COVID:</a:t>
            </a:r>
          </a:p>
          <a:p>
            <a:pPr marL="833755" lvl="1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Mínimo un 30% de la jornada en un periodo de tres meses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Ese % puede reducirse por Convenio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En CT formación y prácticas es un 50%</a:t>
            </a:r>
          </a:p>
          <a:p>
            <a:pPr marL="833755" lvl="1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Debe ser pactado por escrito: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Es reversible</a:t>
            </a:r>
          </a:p>
          <a:p>
            <a:pPr marL="833755" lvl="1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No pueden obligarnos (modificación sustancial)</a:t>
            </a:r>
          </a:p>
          <a:p>
            <a:pPr marL="1003300" lvl="2">
              <a:tabLst>
                <a:tab pos="375920" algn="l"/>
                <a:tab pos="377190" algn="l"/>
              </a:tabLst>
            </a:pPr>
            <a:endParaRPr lang="es-ES" spc="25" dirty="0">
              <a:latin typeface="Verdana"/>
              <a:cs typeface="Verdana"/>
            </a:endParaRP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endParaRPr lang="es-ES" spc="25" dirty="0">
              <a:latin typeface="Verdana"/>
              <a:cs typeface="Verdana"/>
            </a:endParaRP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endParaRPr lang="es-ES" b="1" u="sng" spc="25" dirty="0">
              <a:latin typeface="Verdana"/>
              <a:cs typeface="Verdana"/>
            </a:endParaRP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endParaRPr lang="es-ES" spc="25" dirty="0">
              <a:latin typeface="Verdana"/>
              <a:cs typeface="Verdana"/>
            </a:endParaRPr>
          </a:p>
          <a:p>
            <a:pPr marL="376555" indent="-287655">
              <a:lnSpc>
                <a:spcPct val="100000"/>
              </a:lnSpc>
              <a:buFont typeface="Arial MT"/>
              <a:buChar char="•"/>
              <a:tabLst>
                <a:tab pos="375920" algn="l"/>
                <a:tab pos="377190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988" y="499872"/>
            <a:ext cx="6086856" cy="4617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7988" y="499872"/>
            <a:ext cx="6087110" cy="462280"/>
          </a:xfrm>
          <a:prstGeom prst="rect">
            <a:avLst/>
          </a:prstGeom>
          <a:ln w="9144">
            <a:solidFill>
              <a:srgbClr val="5A9FF5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lang="es-ES" sz="2800" spc="-30" dirty="0">
                <a:solidFill>
                  <a:srgbClr val="000000"/>
                </a:solidFill>
                <a:latin typeface="Calibri"/>
                <a:cs typeface="Calibri"/>
              </a:rPr>
              <a:t>TELETRABAJO</a:t>
            </a:r>
            <a:endParaRPr lang="es-E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059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7562" y="1143000"/>
            <a:ext cx="8775700" cy="7520007"/>
          </a:xfrm>
          <a:prstGeom prst="rect">
            <a:avLst/>
          </a:prstGeom>
          <a:ln w="25907">
            <a:solidFill>
              <a:srgbClr val="EBEBEB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33755" lvl="1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CONTENIDO MÍNIMO del CONTRATO: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Inventario de medios, equipos y herramientas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b="1" u="sng" spc="25" dirty="0">
                <a:latin typeface="Verdana"/>
                <a:cs typeface="Verdana"/>
              </a:rPr>
              <a:t>Enumeración de gastos y compensación económica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Horario y reglas de disponibilidad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Centro de trabajo al que se está adscrito y domicilio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Preaviso para anular el pacto de teletrabajo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Medios de control de la actividad por parte de la empresa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Procedimiento a seguir si hay dificultades técnicas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Protección de datos 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Duración del acuerdo de teletrabajo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endParaRPr lang="es-ES" spc="25" dirty="0">
              <a:latin typeface="Verdana"/>
              <a:cs typeface="Verdana"/>
            </a:endParaRPr>
          </a:p>
          <a:p>
            <a:pPr marL="833755" lvl="1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DERECHOS DE LA PERSONA TRABAJADORA: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Mismos que las que trabajan de forma presencial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Cursos de formación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Información de vacantes de puestos presenciales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A ser representantes de los trabajadores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Prevención de riesgos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Dotación de equipos y herramientas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Horario flexible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r>
              <a:rPr lang="es-ES" spc="25" dirty="0">
                <a:latin typeface="Verdana"/>
                <a:cs typeface="Verdana"/>
              </a:rPr>
              <a:t>Intimidad y protección de datos y desconexión digital</a:t>
            </a: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endParaRPr lang="es-ES" spc="25" dirty="0">
              <a:latin typeface="Verdana"/>
              <a:cs typeface="Verdana"/>
            </a:endParaRP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endParaRPr lang="es-ES" spc="25" dirty="0">
              <a:latin typeface="Verdana"/>
              <a:cs typeface="Verdana"/>
            </a:endParaRP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endParaRPr lang="es-ES" spc="25" dirty="0">
              <a:latin typeface="Verdana"/>
              <a:cs typeface="Verdana"/>
            </a:endParaRP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endParaRPr lang="es-ES" b="1" u="sng" spc="25" dirty="0">
              <a:latin typeface="Verdana"/>
              <a:cs typeface="Verdana"/>
            </a:endParaRPr>
          </a:p>
          <a:p>
            <a:pPr marL="1290955" lvl="2" indent="-287655">
              <a:buFont typeface="Arial MT"/>
              <a:buChar char="•"/>
              <a:tabLst>
                <a:tab pos="375920" algn="l"/>
                <a:tab pos="377190" algn="l"/>
              </a:tabLst>
            </a:pPr>
            <a:endParaRPr lang="es-ES" spc="25" dirty="0">
              <a:latin typeface="Verdana"/>
              <a:cs typeface="Verdana"/>
            </a:endParaRPr>
          </a:p>
          <a:p>
            <a:pPr marL="376555" indent="-287655">
              <a:lnSpc>
                <a:spcPct val="100000"/>
              </a:lnSpc>
              <a:buFont typeface="Arial MT"/>
              <a:buChar char="•"/>
              <a:tabLst>
                <a:tab pos="375920" algn="l"/>
                <a:tab pos="377190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988" y="499872"/>
            <a:ext cx="6086856" cy="4617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7988" y="499872"/>
            <a:ext cx="6087110" cy="457175"/>
          </a:xfrm>
          <a:prstGeom prst="rect">
            <a:avLst/>
          </a:prstGeom>
          <a:ln w="9144">
            <a:solidFill>
              <a:srgbClr val="5A9FF5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lang="es-ES" sz="2800" spc="-30" dirty="0">
                <a:solidFill>
                  <a:srgbClr val="000000"/>
                </a:solidFill>
                <a:latin typeface="Calibri"/>
                <a:cs typeface="Calibri"/>
              </a:rPr>
              <a:t>TELETRABAJO</a:t>
            </a:r>
            <a:endParaRPr lang="es-E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672" y="1438097"/>
            <a:ext cx="8136255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340" dirty="0">
                <a:latin typeface="Verdana"/>
                <a:cs typeface="Verdana"/>
              </a:rPr>
              <a:t>E</a:t>
            </a:r>
            <a:r>
              <a:rPr sz="2800" spc="-145" dirty="0">
                <a:latin typeface="Verdana"/>
                <a:cs typeface="Verdana"/>
              </a:rPr>
              <a:t>l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b="1" spc="-265" dirty="0">
                <a:latin typeface="Tahoma"/>
                <a:cs typeface="Tahoma"/>
              </a:rPr>
              <a:t>TR</a:t>
            </a:r>
            <a:r>
              <a:rPr sz="2800" b="1" spc="-280" dirty="0">
                <a:latin typeface="Tahoma"/>
                <a:cs typeface="Tahoma"/>
              </a:rPr>
              <a:t>A</a:t>
            </a:r>
            <a:r>
              <a:rPr sz="2800" b="1" spc="-80" dirty="0">
                <a:latin typeface="Tahoma"/>
                <a:cs typeface="Tahoma"/>
              </a:rPr>
              <a:t>B</a:t>
            </a:r>
            <a:r>
              <a:rPr sz="2800" b="1" spc="-90" dirty="0">
                <a:latin typeface="Tahoma"/>
                <a:cs typeface="Tahoma"/>
              </a:rPr>
              <a:t>A</a:t>
            </a:r>
            <a:r>
              <a:rPr sz="2800" b="1" spc="-25" dirty="0">
                <a:latin typeface="Tahoma"/>
                <a:cs typeface="Tahoma"/>
              </a:rPr>
              <a:t>JA</a:t>
            </a:r>
            <a:r>
              <a:rPr sz="2800" b="1" spc="-40" dirty="0">
                <a:latin typeface="Tahoma"/>
                <a:cs typeface="Tahoma"/>
              </a:rPr>
              <a:t>D</a:t>
            </a:r>
            <a:r>
              <a:rPr sz="2800" b="1" spc="-110" dirty="0">
                <a:latin typeface="Tahoma"/>
                <a:cs typeface="Tahoma"/>
              </a:rPr>
              <a:t>OR</a:t>
            </a:r>
            <a:endParaRPr sz="2800" dirty="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800" b="1" spc="-370" dirty="0">
                <a:latin typeface="Tahoma"/>
                <a:cs typeface="Tahoma"/>
              </a:rPr>
              <a:t>&gt;1</a:t>
            </a:r>
            <a:r>
              <a:rPr sz="2800" b="1" spc="-320" dirty="0">
                <a:latin typeface="Tahoma"/>
                <a:cs typeface="Tahoma"/>
              </a:rPr>
              <a:t>8</a:t>
            </a:r>
            <a:r>
              <a:rPr sz="2800" b="1" spc="-35" dirty="0">
                <a:latin typeface="Tahoma"/>
                <a:cs typeface="Tahoma"/>
              </a:rPr>
              <a:t> </a:t>
            </a:r>
            <a:r>
              <a:rPr sz="2800" b="1" spc="-30" dirty="0">
                <a:latin typeface="Tahoma"/>
                <a:cs typeface="Tahoma"/>
              </a:rPr>
              <a:t>años</a:t>
            </a:r>
            <a:endParaRPr sz="2800" dirty="0">
              <a:latin typeface="Tahoma"/>
              <a:cs typeface="Tahoma"/>
            </a:endParaRPr>
          </a:p>
          <a:p>
            <a:pPr marL="812800" lvl="1" indent="-342900">
              <a:lnSpc>
                <a:spcPts val="3354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800" b="1" spc="-615" dirty="0">
                <a:latin typeface="Tahoma"/>
                <a:cs typeface="Tahoma"/>
              </a:rPr>
              <a:t>&gt;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225" dirty="0">
                <a:latin typeface="Tahoma"/>
                <a:cs typeface="Tahoma"/>
              </a:rPr>
              <a:t>1</a:t>
            </a:r>
            <a:r>
              <a:rPr sz="2800" b="1" spc="-220" dirty="0">
                <a:latin typeface="Tahoma"/>
                <a:cs typeface="Tahoma"/>
              </a:rPr>
              <a:t>6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615" dirty="0">
                <a:latin typeface="Tahoma"/>
                <a:cs typeface="Tahoma"/>
              </a:rPr>
              <a:t>&lt;</a:t>
            </a:r>
            <a:r>
              <a:rPr sz="2800" b="1" spc="-35" dirty="0">
                <a:latin typeface="Tahoma"/>
                <a:cs typeface="Tahoma"/>
              </a:rPr>
              <a:t> </a:t>
            </a:r>
            <a:r>
              <a:rPr sz="2800" b="1" spc="-225" dirty="0">
                <a:latin typeface="Tahoma"/>
                <a:cs typeface="Tahoma"/>
              </a:rPr>
              <a:t>18</a:t>
            </a:r>
            <a:endParaRPr sz="2800" dirty="0">
              <a:latin typeface="Tahoma"/>
              <a:cs typeface="Tahoma"/>
            </a:endParaRPr>
          </a:p>
          <a:p>
            <a:pPr marL="927100">
              <a:lnSpc>
                <a:spcPts val="3354"/>
              </a:lnSpc>
            </a:pPr>
            <a:r>
              <a:rPr sz="2800" spc="-5" dirty="0">
                <a:latin typeface="Courier New"/>
                <a:cs typeface="Courier New"/>
              </a:rPr>
              <a:t>o</a:t>
            </a:r>
            <a:r>
              <a:rPr sz="2800" spc="-660" dirty="0">
                <a:latin typeface="Courier New"/>
                <a:cs typeface="Courier New"/>
              </a:rPr>
              <a:t> </a:t>
            </a:r>
            <a:r>
              <a:rPr sz="2800" spc="55" dirty="0">
                <a:latin typeface="Verdana"/>
                <a:cs typeface="Verdana"/>
              </a:rPr>
              <a:t>ema</a:t>
            </a:r>
            <a:r>
              <a:rPr sz="2800" spc="30" dirty="0">
                <a:latin typeface="Verdana"/>
                <a:cs typeface="Verdana"/>
              </a:rPr>
              <a:t>n</a:t>
            </a:r>
            <a:r>
              <a:rPr sz="2800" spc="90" dirty="0">
                <a:latin typeface="Verdana"/>
                <a:cs typeface="Verdana"/>
              </a:rPr>
              <a:t>c</a:t>
            </a:r>
            <a:r>
              <a:rPr sz="2800" spc="55" dirty="0">
                <a:latin typeface="Verdana"/>
                <a:cs typeface="Verdana"/>
              </a:rPr>
              <a:t>i</a:t>
            </a:r>
            <a:r>
              <a:rPr sz="2800" spc="165" dirty="0">
                <a:latin typeface="Verdana"/>
                <a:cs typeface="Verdana"/>
              </a:rPr>
              <a:t>pado</a:t>
            </a:r>
            <a:endParaRPr sz="2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urier New"/>
                <a:cs typeface="Courier New"/>
              </a:rPr>
              <a:t>o</a:t>
            </a:r>
            <a:r>
              <a:rPr sz="2800" spc="-660" dirty="0">
                <a:latin typeface="Courier New"/>
                <a:cs typeface="Courier New"/>
              </a:rPr>
              <a:t> </a:t>
            </a:r>
            <a:r>
              <a:rPr sz="2800" spc="135" dirty="0">
                <a:latin typeface="Verdana"/>
                <a:cs typeface="Verdana"/>
              </a:rPr>
              <a:t>con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autor</a:t>
            </a:r>
            <a:r>
              <a:rPr sz="2800" spc="-30" dirty="0">
                <a:latin typeface="Verdana"/>
                <a:cs typeface="Verdana"/>
              </a:rPr>
              <a:t>i</a:t>
            </a:r>
            <a:r>
              <a:rPr sz="2800" spc="20" dirty="0">
                <a:latin typeface="Verdana"/>
                <a:cs typeface="Verdana"/>
              </a:rPr>
              <a:t>zaci</a:t>
            </a:r>
            <a:r>
              <a:rPr sz="2800" spc="30" dirty="0">
                <a:latin typeface="Verdana"/>
                <a:cs typeface="Verdana"/>
              </a:rPr>
              <a:t>ón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55" dirty="0">
                <a:latin typeface="Verdana"/>
                <a:cs typeface="Verdana"/>
              </a:rPr>
              <a:t>de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padre</a:t>
            </a:r>
            <a:r>
              <a:rPr sz="2800" spc="-5" dirty="0">
                <a:latin typeface="Verdana"/>
                <a:cs typeface="Verdana"/>
              </a:rPr>
              <a:t>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130" dirty="0">
                <a:latin typeface="Verdana"/>
                <a:cs typeface="Verdana"/>
              </a:rPr>
              <a:t>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tut</a:t>
            </a:r>
            <a:r>
              <a:rPr sz="2800" spc="-75" dirty="0">
                <a:latin typeface="Verdana"/>
                <a:cs typeface="Verdana"/>
              </a:rPr>
              <a:t>o</a:t>
            </a:r>
            <a:r>
              <a:rPr sz="2800" spc="-195" dirty="0">
                <a:latin typeface="Verdana"/>
                <a:cs typeface="Verdana"/>
              </a:rPr>
              <a:t>res</a:t>
            </a:r>
            <a:endParaRPr sz="2800" dirty="0">
              <a:latin typeface="Verdana"/>
              <a:cs typeface="Verdana"/>
            </a:endParaRPr>
          </a:p>
          <a:p>
            <a:pPr marL="812800" lvl="1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800" b="1" spc="-615" dirty="0">
                <a:latin typeface="Tahoma"/>
                <a:cs typeface="Tahoma"/>
              </a:rPr>
              <a:t>&lt;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225" dirty="0">
                <a:latin typeface="Tahoma"/>
                <a:cs typeface="Tahoma"/>
              </a:rPr>
              <a:t>1</a:t>
            </a:r>
            <a:r>
              <a:rPr sz="2800" b="1" spc="-220" dirty="0">
                <a:latin typeface="Tahoma"/>
                <a:cs typeface="Tahoma"/>
              </a:rPr>
              <a:t>6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170" dirty="0">
                <a:latin typeface="Tahoma"/>
                <a:cs typeface="Tahoma"/>
              </a:rPr>
              <a:t>a</a:t>
            </a:r>
            <a:r>
              <a:rPr sz="2800" b="1" spc="-95" dirty="0">
                <a:latin typeface="Tahoma"/>
                <a:cs typeface="Tahoma"/>
              </a:rPr>
              <a:t>ños</a:t>
            </a:r>
            <a:endParaRPr sz="2800" dirty="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o</a:t>
            </a:r>
            <a:r>
              <a:rPr sz="2800" spc="90" dirty="0">
                <a:latin typeface="Courier New"/>
                <a:cs typeface="Courier New"/>
              </a:rPr>
              <a:t> </a:t>
            </a:r>
            <a:r>
              <a:rPr sz="2800" spc="25" dirty="0">
                <a:latin typeface="Verdana"/>
                <a:cs typeface="Verdana"/>
              </a:rPr>
              <a:t>espectáculos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públicos</a:t>
            </a:r>
            <a:endParaRPr sz="2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o</a:t>
            </a:r>
            <a:r>
              <a:rPr sz="2800" spc="-660" dirty="0">
                <a:latin typeface="Courier New"/>
                <a:cs typeface="Courier New"/>
              </a:rPr>
              <a:t> </a:t>
            </a:r>
            <a:r>
              <a:rPr lang="es-ES" sz="2800" spc="220" dirty="0" err="1">
                <a:latin typeface="Verdana"/>
                <a:cs typeface="Courier New"/>
              </a:rPr>
              <a:t>au</a:t>
            </a:r>
            <a:r>
              <a:rPr sz="2800" spc="-35" dirty="0" err="1">
                <a:latin typeface="Verdana"/>
                <a:cs typeface="Verdana"/>
              </a:rPr>
              <a:t>to</a:t>
            </a:r>
            <a:r>
              <a:rPr sz="2800" spc="-345" dirty="0" err="1">
                <a:latin typeface="Verdana"/>
                <a:cs typeface="Verdana"/>
              </a:rPr>
              <a:t>r</a:t>
            </a:r>
            <a:r>
              <a:rPr sz="2800" spc="-215" dirty="0" err="1">
                <a:latin typeface="Verdana"/>
                <a:cs typeface="Verdana"/>
              </a:rPr>
              <a:t>i</a:t>
            </a:r>
            <a:r>
              <a:rPr sz="2800" spc="20" dirty="0" err="1">
                <a:latin typeface="Verdana"/>
                <a:cs typeface="Verdana"/>
              </a:rPr>
              <a:t>zaci</a:t>
            </a:r>
            <a:r>
              <a:rPr sz="2800" spc="30" dirty="0" err="1">
                <a:latin typeface="Verdana"/>
                <a:cs typeface="Verdana"/>
              </a:rPr>
              <a:t>ón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lang="es-ES" sz="2800" spc="-85" dirty="0" err="1">
                <a:latin typeface="Verdana"/>
                <a:cs typeface="Verdana"/>
              </a:rPr>
              <a:t>Admon</a:t>
            </a:r>
            <a:r>
              <a:rPr lang="es-ES" sz="2800" spc="-85" dirty="0">
                <a:latin typeface="Verdana"/>
                <a:cs typeface="Verdana"/>
              </a:rPr>
              <a:t>.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lab</a:t>
            </a:r>
            <a:r>
              <a:rPr sz="2800" spc="95" dirty="0">
                <a:latin typeface="Verdana"/>
                <a:cs typeface="Verdana"/>
              </a:rPr>
              <a:t>o</a:t>
            </a:r>
            <a:r>
              <a:rPr sz="2800" spc="-114" dirty="0">
                <a:latin typeface="Verdana"/>
                <a:cs typeface="Verdana"/>
              </a:rPr>
              <a:t>ral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60" dirty="0">
                <a:latin typeface="Verdana"/>
                <a:cs typeface="Verdana"/>
              </a:rPr>
              <a:t>y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padres</a:t>
            </a:r>
            <a:endParaRPr sz="2800" dirty="0">
              <a:latin typeface="Verdana"/>
              <a:cs typeface="Verdana"/>
            </a:endParaRPr>
          </a:p>
          <a:p>
            <a:pPr marL="812800" lvl="1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800" spc="50" dirty="0">
                <a:latin typeface="Verdana"/>
                <a:cs typeface="Verdana"/>
              </a:rPr>
              <a:t>Ciudadanos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155" dirty="0">
                <a:latin typeface="Verdana"/>
                <a:cs typeface="Verdana"/>
              </a:rPr>
              <a:t>de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la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b="1" spc="-280" dirty="0">
                <a:latin typeface="Tahoma"/>
                <a:cs typeface="Tahoma"/>
              </a:rPr>
              <a:t>UE</a:t>
            </a:r>
            <a:endParaRPr sz="2800" dirty="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800" spc="50" dirty="0">
                <a:latin typeface="Verdana"/>
                <a:cs typeface="Verdana"/>
              </a:rPr>
              <a:t>Ciudadanos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extracomunitarios</a:t>
            </a:r>
            <a:endParaRPr sz="2800" dirty="0">
              <a:latin typeface="Verdana"/>
              <a:cs typeface="Verdana"/>
            </a:endParaRPr>
          </a:p>
          <a:p>
            <a:pPr marL="1270000" lvl="2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70000" algn="l"/>
                <a:tab pos="1270635" algn="l"/>
              </a:tabLst>
            </a:pPr>
            <a:r>
              <a:rPr sz="2800" spc="160" dirty="0">
                <a:latin typeface="Verdana"/>
                <a:cs typeface="Verdana"/>
              </a:rPr>
              <a:t>p</a:t>
            </a:r>
            <a:r>
              <a:rPr sz="2800" spc="-155" dirty="0">
                <a:latin typeface="Verdana"/>
                <a:cs typeface="Verdana"/>
              </a:rPr>
              <a:t>erm</a:t>
            </a:r>
            <a:r>
              <a:rPr sz="2800" spc="-55" dirty="0">
                <a:latin typeface="Verdana"/>
                <a:cs typeface="Verdana"/>
              </a:rPr>
              <a:t>i</a:t>
            </a:r>
            <a:r>
              <a:rPr sz="2800" spc="-120" dirty="0">
                <a:latin typeface="Verdana"/>
                <a:cs typeface="Verdana"/>
              </a:rPr>
              <a:t>s</a:t>
            </a:r>
            <a:r>
              <a:rPr sz="2800" spc="-135" dirty="0">
                <a:latin typeface="Verdana"/>
                <a:cs typeface="Verdana"/>
              </a:rPr>
              <a:t>o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175" dirty="0">
                <a:latin typeface="Verdana"/>
                <a:cs typeface="Verdana"/>
              </a:rPr>
              <a:t>d</a:t>
            </a:r>
            <a:r>
              <a:rPr sz="2800" spc="145" dirty="0">
                <a:latin typeface="Verdana"/>
                <a:cs typeface="Verdana"/>
              </a:rPr>
              <a:t>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traba</a:t>
            </a:r>
            <a:r>
              <a:rPr sz="2800" spc="-25" dirty="0">
                <a:latin typeface="Verdana"/>
                <a:cs typeface="Verdana"/>
              </a:rPr>
              <a:t>j</a:t>
            </a:r>
            <a:r>
              <a:rPr sz="2800" spc="130" dirty="0">
                <a:latin typeface="Verdana"/>
                <a:cs typeface="Verdana"/>
              </a:rPr>
              <a:t>o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836" y="548640"/>
            <a:ext cx="4072254" cy="708660"/>
          </a:xfrm>
          <a:prstGeom prst="rect">
            <a:avLst/>
          </a:prstGeom>
          <a:solidFill>
            <a:srgbClr val="FAFAFA"/>
          </a:solidFill>
          <a:ln w="9144">
            <a:solidFill>
              <a:srgbClr val="AAD22D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85"/>
              </a:spcBef>
            </a:pPr>
            <a:r>
              <a:rPr sz="4000" spc="-15" dirty="0">
                <a:solidFill>
                  <a:srgbClr val="000000"/>
                </a:solidFill>
              </a:rPr>
              <a:t>CAPACIDAD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4964" y="117347"/>
            <a:ext cx="4355592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868" y="480187"/>
            <a:ext cx="725741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305" dirty="0"/>
              <a:t>1</a:t>
            </a:r>
            <a:r>
              <a:rPr sz="4100" spc="-150" dirty="0"/>
              <a:t>.</a:t>
            </a:r>
            <a:r>
              <a:rPr sz="4100" spc="-55" dirty="0"/>
              <a:t> </a:t>
            </a:r>
            <a:r>
              <a:rPr sz="4100" spc="-490" dirty="0"/>
              <a:t>E</a:t>
            </a:r>
            <a:r>
              <a:rPr sz="4100" spc="-450" dirty="0"/>
              <a:t>L</a:t>
            </a:r>
            <a:r>
              <a:rPr sz="4100" spc="-55" dirty="0"/>
              <a:t> </a:t>
            </a:r>
            <a:r>
              <a:rPr sz="4100" spc="-130" dirty="0"/>
              <a:t>CONTRATO</a:t>
            </a:r>
            <a:r>
              <a:rPr sz="4100" spc="-75" dirty="0"/>
              <a:t> </a:t>
            </a:r>
            <a:r>
              <a:rPr sz="4100" spc="-350" dirty="0"/>
              <a:t>D</a:t>
            </a:r>
            <a:r>
              <a:rPr sz="4100" spc="-280" dirty="0"/>
              <a:t>E</a:t>
            </a:r>
            <a:r>
              <a:rPr sz="4100" spc="-55" dirty="0"/>
              <a:t> </a:t>
            </a:r>
            <a:r>
              <a:rPr sz="4100" spc="-780" dirty="0"/>
              <a:t>T</a:t>
            </a:r>
            <a:r>
              <a:rPr sz="4100" spc="-145" dirty="0"/>
              <a:t>RABA</a:t>
            </a:r>
            <a:r>
              <a:rPr sz="4100" spc="-114" dirty="0"/>
              <a:t>J</a:t>
            </a:r>
            <a:r>
              <a:rPr sz="4100" spc="285" dirty="0"/>
              <a:t>O</a:t>
            </a:r>
            <a:endParaRPr sz="4100"/>
          </a:p>
        </p:txBody>
      </p:sp>
      <p:grpSp>
        <p:nvGrpSpPr>
          <p:cNvPr id="3" name="object 3"/>
          <p:cNvGrpSpPr/>
          <p:nvPr/>
        </p:nvGrpSpPr>
        <p:grpSpPr>
          <a:xfrm>
            <a:off x="419100" y="1859279"/>
            <a:ext cx="4086225" cy="680085"/>
            <a:chOff x="419100" y="1859279"/>
            <a:chExt cx="4086225" cy="680085"/>
          </a:xfrm>
        </p:grpSpPr>
        <p:sp>
          <p:nvSpPr>
            <p:cNvPr id="4" name="object 4"/>
            <p:cNvSpPr/>
            <p:nvPr/>
          </p:nvSpPr>
          <p:spPr>
            <a:xfrm>
              <a:off x="429005" y="2143505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402335" y="0"/>
                  </a:moveTo>
                  <a:lnTo>
                    <a:pt x="402335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2335" y="139446"/>
                  </a:lnTo>
                  <a:lnTo>
                    <a:pt x="402335" y="185928"/>
                  </a:lnTo>
                  <a:lnTo>
                    <a:pt x="495300" y="92964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DEE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005" y="2143505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0" y="46482"/>
                  </a:moveTo>
                  <a:lnTo>
                    <a:pt x="402335" y="46482"/>
                  </a:lnTo>
                  <a:lnTo>
                    <a:pt x="402335" y="0"/>
                  </a:lnTo>
                  <a:lnTo>
                    <a:pt x="495300" y="92964"/>
                  </a:lnTo>
                  <a:lnTo>
                    <a:pt x="402335" y="185928"/>
                  </a:lnTo>
                  <a:lnTo>
                    <a:pt x="402335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1981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1372" y="1912619"/>
              <a:ext cx="3429000" cy="462280"/>
            </a:xfrm>
            <a:custGeom>
              <a:avLst/>
              <a:gdLst/>
              <a:ahLst/>
              <a:cxnLst/>
              <a:rect l="l" t="t" r="r" b="b"/>
              <a:pathLst>
                <a:path w="3429000" h="462280">
                  <a:moveTo>
                    <a:pt x="0" y="461772"/>
                  </a:moveTo>
                  <a:lnTo>
                    <a:pt x="3429000" y="46177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144">
              <a:solidFill>
                <a:srgbClr val="AAD2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312" y="1859279"/>
              <a:ext cx="3221736" cy="67970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90727" y="4162044"/>
            <a:ext cx="4189729" cy="680085"/>
            <a:chOff x="490727" y="4162044"/>
            <a:chExt cx="4189729" cy="680085"/>
          </a:xfrm>
        </p:grpSpPr>
        <p:sp>
          <p:nvSpPr>
            <p:cNvPr id="9" name="object 9"/>
            <p:cNvSpPr/>
            <p:nvPr/>
          </p:nvSpPr>
          <p:spPr>
            <a:xfrm>
              <a:off x="500633" y="435787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5" y="0"/>
                  </a:moveTo>
                  <a:lnTo>
                    <a:pt x="402335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2335" y="139446"/>
                  </a:lnTo>
                  <a:lnTo>
                    <a:pt x="402335" y="185928"/>
                  </a:lnTo>
                  <a:lnTo>
                    <a:pt x="495300" y="92964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DEE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633" y="435787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2"/>
                  </a:moveTo>
                  <a:lnTo>
                    <a:pt x="402335" y="46482"/>
                  </a:lnTo>
                  <a:lnTo>
                    <a:pt x="402335" y="0"/>
                  </a:lnTo>
                  <a:lnTo>
                    <a:pt x="495300" y="92964"/>
                  </a:lnTo>
                  <a:lnTo>
                    <a:pt x="402335" y="185928"/>
                  </a:lnTo>
                  <a:lnTo>
                    <a:pt x="402335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1981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940" y="4162044"/>
              <a:ext cx="3636264" cy="67970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50416" y="1941067"/>
            <a:ext cx="284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0" dirty="0">
                <a:solidFill>
                  <a:srgbClr val="FFFFFF"/>
                </a:solidFill>
                <a:latin typeface="Verdana"/>
                <a:cs typeface="Verdana"/>
              </a:rPr>
              <a:t>Forma</a:t>
            </a:r>
            <a:r>
              <a:rPr sz="2400" b="1" i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i="1" spc="-16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00" b="1" i="1" spc="-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b="1" i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i="1" spc="-200" dirty="0">
                <a:solidFill>
                  <a:srgbClr val="FFFFFF"/>
                </a:solidFill>
                <a:latin typeface="Verdana"/>
                <a:cs typeface="Verdana"/>
              </a:rPr>
              <a:t>contrato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000" y="4215384"/>
            <a:ext cx="3549650" cy="462280"/>
          </a:xfrm>
          <a:prstGeom prst="rect">
            <a:avLst/>
          </a:prstGeom>
          <a:ln w="9144">
            <a:solidFill>
              <a:srgbClr val="AAD22D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2400" b="1" i="1" spc="-195" dirty="0">
                <a:solidFill>
                  <a:srgbClr val="FFFFFF"/>
                </a:solidFill>
                <a:latin typeface="Verdana"/>
                <a:cs typeface="Verdana"/>
              </a:rPr>
              <a:t>Duració</a:t>
            </a:r>
            <a:r>
              <a:rPr sz="2400" b="1" i="1" spc="-2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b="1" i="1" spc="-165" dirty="0">
                <a:solidFill>
                  <a:srgbClr val="FFFFFF"/>
                </a:solidFill>
                <a:latin typeface="Verdana"/>
                <a:cs typeface="Verdana"/>
              </a:rPr>
              <a:t> de</a:t>
            </a:r>
            <a:r>
              <a:rPr sz="2400" b="1" i="1" spc="-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b="1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i="1" spc="-200" dirty="0">
                <a:solidFill>
                  <a:srgbClr val="FFFFFF"/>
                </a:solidFill>
                <a:latin typeface="Verdana"/>
                <a:cs typeface="Verdana"/>
              </a:rPr>
              <a:t>contrato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0416" y="2803017"/>
            <a:ext cx="692678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Escrito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forma</a:t>
            </a:r>
            <a:r>
              <a:rPr sz="2000" b="1" spc="-10" dirty="0">
                <a:latin typeface="Calibri"/>
                <a:cs typeface="Calibri"/>
              </a:rPr>
              <a:t> verbal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2000" b="1" spc="-5" dirty="0" err="1">
                <a:latin typeface="Calibri"/>
                <a:cs typeface="Calibri"/>
              </a:rPr>
              <a:t>Presunción</a:t>
            </a:r>
            <a:r>
              <a:rPr lang="es-ES" sz="2000" b="1" spc="-5" dirty="0">
                <a:latin typeface="Calibri"/>
                <a:cs typeface="Calibri"/>
              </a:rPr>
              <a:t>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escrito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indefinido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tiempo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completo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2044" y="5089652"/>
            <a:ext cx="33458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Indefinido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temporal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Presunciones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 </a:t>
            </a:r>
            <a:r>
              <a:rPr sz="2000" b="1" spc="-5" dirty="0">
                <a:latin typeface="Calibri"/>
                <a:cs typeface="Calibri"/>
              </a:rPr>
              <a:t>indefinido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tiempo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completo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1615" y="1214627"/>
            <a:ext cx="2657855" cy="19903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40223" y="3857244"/>
            <a:ext cx="4142231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1975" y="321563"/>
            <a:ext cx="6120765" cy="902335"/>
            <a:chOff x="1331975" y="321563"/>
            <a:chExt cx="6120765" cy="902335"/>
          </a:xfrm>
        </p:grpSpPr>
        <p:sp>
          <p:nvSpPr>
            <p:cNvPr id="3" name="object 3"/>
            <p:cNvSpPr/>
            <p:nvPr/>
          </p:nvSpPr>
          <p:spPr>
            <a:xfrm>
              <a:off x="1331975" y="405383"/>
              <a:ext cx="6120765" cy="584200"/>
            </a:xfrm>
            <a:custGeom>
              <a:avLst/>
              <a:gdLst/>
              <a:ahLst/>
              <a:cxnLst/>
              <a:rect l="l" t="t" r="r" b="b"/>
              <a:pathLst>
                <a:path w="6120765" h="584200">
                  <a:moveTo>
                    <a:pt x="6120383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6120383" y="583691"/>
                  </a:lnTo>
                  <a:lnTo>
                    <a:pt x="6120383" y="0"/>
                  </a:lnTo>
                  <a:close/>
                </a:path>
              </a:pathLst>
            </a:custGeom>
            <a:solidFill>
              <a:srgbClr val="FBE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6651" y="321563"/>
              <a:ext cx="6001512" cy="90220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1975" y="405384"/>
            <a:ext cx="6120765" cy="532197"/>
          </a:xfrm>
          <a:prstGeom prst="rect">
            <a:avLst/>
          </a:prstGeom>
          <a:ln w="9144">
            <a:solidFill>
              <a:srgbClr val="AAD22D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310"/>
              </a:spcBef>
            </a:pPr>
            <a:r>
              <a:rPr spc="70" dirty="0">
                <a:solidFill>
                  <a:srgbClr val="000000"/>
                </a:solidFill>
                <a:latin typeface="Verdana"/>
                <a:cs typeface="Verdana"/>
              </a:rPr>
              <a:t>CO</a:t>
            </a:r>
            <a:r>
              <a:rPr spc="-475" dirty="0">
                <a:solidFill>
                  <a:srgbClr val="000000"/>
                </a:solidFill>
                <a:latin typeface="Verdana"/>
                <a:cs typeface="Verdana"/>
              </a:rPr>
              <a:t>NTENIDO</a:t>
            </a:r>
            <a:r>
              <a:rPr spc="-2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pc="-555" dirty="0">
                <a:solidFill>
                  <a:srgbClr val="000000"/>
                </a:solidFill>
                <a:latin typeface="Verdana"/>
                <a:cs typeface="Verdana"/>
              </a:rPr>
              <a:t>DE</a:t>
            </a:r>
            <a:r>
              <a:rPr spc="-46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pc="-2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pc="70" dirty="0">
                <a:solidFill>
                  <a:srgbClr val="000000"/>
                </a:solidFill>
                <a:latin typeface="Verdana"/>
                <a:cs typeface="Verdana"/>
              </a:rPr>
              <a:t>CO</a:t>
            </a:r>
            <a:r>
              <a:rPr spc="-465" dirty="0">
                <a:solidFill>
                  <a:srgbClr val="000000"/>
                </a:solidFill>
                <a:latin typeface="Verdana"/>
                <a:cs typeface="Verdana"/>
              </a:rPr>
              <a:t>NTRATO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255852"/>
            <a:ext cx="341566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Font typeface="Verdana"/>
              <a:buChar char="-"/>
              <a:tabLst>
                <a:tab pos="186690" algn="l"/>
              </a:tabLst>
            </a:pPr>
            <a:r>
              <a:rPr sz="2400" b="1" spc="-100" dirty="0">
                <a:latin typeface="Tahoma"/>
                <a:cs typeface="Tahoma"/>
              </a:rPr>
              <a:t>Lugar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y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30" dirty="0">
                <a:latin typeface="Tahoma"/>
                <a:cs typeface="Tahoma"/>
              </a:rPr>
              <a:t>fecha</a:t>
            </a:r>
            <a:endParaRPr sz="2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186690" algn="l"/>
              </a:tabLst>
            </a:pPr>
            <a:r>
              <a:rPr sz="2400" b="1" spc="-55" dirty="0">
                <a:latin typeface="Tahoma"/>
                <a:cs typeface="Tahoma"/>
              </a:rPr>
              <a:t>Identificación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partes</a:t>
            </a:r>
            <a:endParaRPr sz="2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Verdana"/>
              <a:buChar char="-"/>
              <a:tabLst>
                <a:tab pos="186690" algn="l"/>
              </a:tabLst>
            </a:pPr>
            <a:r>
              <a:rPr sz="2400" b="1" spc="10" dirty="0">
                <a:latin typeface="Tahoma"/>
                <a:cs typeface="Tahoma"/>
              </a:rPr>
              <a:t>Categoría</a:t>
            </a:r>
            <a:r>
              <a:rPr sz="2400" b="1" spc="-70" dirty="0">
                <a:latin typeface="Tahoma"/>
                <a:cs typeface="Tahoma"/>
              </a:rPr>
              <a:t> </a:t>
            </a:r>
            <a:r>
              <a:rPr sz="2400" b="1" spc="-65" dirty="0">
                <a:latin typeface="Tahoma"/>
                <a:cs typeface="Tahoma"/>
              </a:rPr>
              <a:t>profesional</a:t>
            </a:r>
            <a:endParaRPr sz="2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Verdana"/>
              <a:buChar char="-"/>
              <a:tabLst>
                <a:tab pos="186690" algn="l"/>
              </a:tabLst>
            </a:pPr>
            <a:r>
              <a:rPr sz="2400" b="1" spc="-95" dirty="0">
                <a:latin typeface="Tahoma"/>
                <a:cs typeface="Tahoma"/>
              </a:rPr>
              <a:t>Lugar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90" dirty="0">
                <a:latin typeface="Tahoma"/>
                <a:cs typeface="Tahoma"/>
              </a:rPr>
              <a:t>de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trabajo</a:t>
            </a:r>
            <a:endParaRPr sz="2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Verdana"/>
              <a:buChar char="-"/>
              <a:tabLst>
                <a:tab pos="186690" algn="l"/>
              </a:tabLst>
            </a:pPr>
            <a:r>
              <a:rPr sz="2400" b="1" spc="-5" dirty="0">
                <a:latin typeface="Tahoma"/>
                <a:cs typeface="Tahoma"/>
              </a:rPr>
              <a:t>Jornada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y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80" dirty="0">
                <a:latin typeface="Tahoma"/>
                <a:cs typeface="Tahoma"/>
              </a:rPr>
              <a:t>horario</a:t>
            </a:r>
            <a:endParaRPr sz="2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Verdana"/>
              <a:buChar char="-"/>
              <a:tabLst>
                <a:tab pos="186690" algn="l"/>
              </a:tabLst>
            </a:pPr>
            <a:r>
              <a:rPr sz="2400" b="1" spc="-40" dirty="0">
                <a:latin typeface="Tahoma"/>
                <a:cs typeface="Tahoma"/>
              </a:rPr>
              <a:t>Duración</a:t>
            </a:r>
            <a:endParaRPr sz="2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Verdana"/>
              <a:buChar char="-"/>
              <a:tabLst>
                <a:tab pos="186690" algn="l"/>
              </a:tabLst>
            </a:pPr>
            <a:r>
              <a:rPr sz="2400" b="1" spc="-90" dirty="0">
                <a:latin typeface="Tahoma"/>
                <a:cs typeface="Tahoma"/>
              </a:rPr>
              <a:t>Retribución</a:t>
            </a:r>
            <a:endParaRPr sz="2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Verdana"/>
              <a:buChar char="-"/>
              <a:tabLst>
                <a:tab pos="186690" algn="l"/>
              </a:tabLst>
            </a:pPr>
            <a:r>
              <a:rPr sz="2400" b="1" spc="55" dirty="0">
                <a:latin typeface="Tahoma"/>
                <a:cs typeface="Tahoma"/>
              </a:rPr>
              <a:t>Vacaciones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anuales</a:t>
            </a:r>
            <a:endParaRPr sz="2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Verdana"/>
              <a:buChar char="-"/>
              <a:tabLst>
                <a:tab pos="186690" algn="l"/>
              </a:tabLst>
            </a:pPr>
            <a:r>
              <a:rPr sz="2400" b="1" spc="-75" dirty="0">
                <a:latin typeface="Tahoma"/>
                <a:cs typeface="Tahoma"/>
              </a:rPr>
              <a:t>Preaviso</a:t>
            </a:r>
            <a:endParaRPr sz="2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186690" algn="l"/>
              </a:tabLst>
            </a:pPr>
            <a:r>
              <a:rPr sz="2400" b="1" spc="10" dirty="0">
                <a:latin typeface="Tahoma"/>
                <a:cs typeface="Tahoma"/>
              </a:rPr>
              <a:t>Convenio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colectivo</a:t>
            </a:r>
            <a:endParaRPr sz="2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Verdana"/>
              <a:buChar char="-"/>
              <a:tabLst>
                <a:tab pos="186690" algn="l"/>
              </a:tabLst>
            </a:pPr>
            <a:r>
              <a:rPr sz="2400" b="1" spc="-35" dirty="0">
                <a:latin typeface="Tahoma"/>
                <a:cs typeface="Tahoma"/>
              </a:rPr>
              <a:t>Cláusulas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-120" dirty="0">
                <a:latin typeface="Tahoma"/>
                <a:cs typeface="Tahoma"/>
              </a:rPr>
              <a:t>voluntarias</a:t>
            </a:r>
            <a:r>
              <a:rPr sz="2400" spc="-120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920750" lvl="1" indent="-279400">
              <a:lnSpc>
                <a:spcPct val="100000"/>
              </a:lnSpc>
              <a:buFont typeface="Courier New"/>
              <a:buChar char="o"/>
              <a:tabLst>
                <a:tab pos="921385" algn="l"/>
              </a:tabLst>
            </a:pPr>
            <a:r>
              <a:rPr sz="2400" spc="-120" dirty="0">
                <a:latin typeface="Verdana"/>
                <a:cs typeface="Verdana"/>
              </a:rPr>
              <a:t>P.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p</a:t>
            </a:r>
            <a:r>
              <a:rPr sz="2400" spc="-75" dirty="0">
                <a:latin typeface="Verdana"/>
                <a:cs typeface="Verdana"/>
              </a:rPr>
              <a:t>r</a:t>
            </a:r>
            <a:r>
              <a:rPr sz="2400" spc="100" dirty="0">
                <a:latin typeface="Verdana"/>
                <a:cs typeface="Verdana"/>
              </a:rPr>
              <a:t>ueba</a:t>
            </a:r>
            <a:endParaRPr sz="2400">
              <a:latin typeface="Verdana"/>
              <a:cs typeface="Verdana"/>
            </a:endParaRPr>
          </a:p>
          <a:p>
            <a:pPr marL="920750" lvl="1" indent="-279400">
              <a:lnSpc>
                <a:spcPct val="100000"/>
              </a:lnSpc>
              <a:buFont typeface="Courier New"/>
              <a:buChar char="o"/>
              <a:tabLst>
                <a:tab pos="921385" algn="l"/>
              </a:tabLst>
            </a:pPr>
            <a:r>
              <a:rPr sz="2400" spc="-260" dirty="0">
                <a:latin typeface="Verdana"/>
                <a:cs typeface="Verdana"/>
              </a:rPr>
              <a:t>H</a:t>
            </a:r>
            <a:r>
              <a:rPr sz="2400" spc="-125" dirty="0">
                <a:latin typeface="Verdana"/>
                <a:cs typeface="Verdana"/>
              </a:rPr>
              <a:t>.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e</a:t>
            </a:r>
            <a:r>
              <a:rPr sz="2400" spc="-165" dirty="0">
                <a:latin typeface="Verdana"/>
                <a:cs typeface="Verdana"/>
              </a:rPr>
              <a:t>xtras</a:t>
            </a:r>
            <a:endParaRPr sz="2400">
              <a:latin typeface="Verdana"/>
              <a:cs typeface="Verdana"/>
            </a:endParaRPr>
          </a:p>
          <a:p>
            <a:pPr marL="920750" lvl="1" indent="-279400">
              <a:lnSpc>
                <a:spcPct val="100000"/>
              </a:lnSpc>
              <a:buFont typeface="Courier New"/>
              <a:buChar char="o"/>
              <a:tabLst>
                <a:tab pos="921385" algn="l"/>
              </a:tabLst>
            </a:pPr>
            <a:r>
              <a:rPr sz="2400" spc="75" dirty="0">
                <a:latin typeface="Verdana"/>
                <a:cs typeface="Verdana"/>
              </a:rPr>
              <a:t>Competencia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444" y="1228344"/>
            <a:ext cx="3845052" cy="5437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112" y="2142744"/>
            <a:ext cx="9010015" cy="4725670"/>
            <a:chOff x="134112" y="2142744"/>
            <a:chExt cx="9010015" cy="4725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3371" y="2142744"/>
              <a:ext cx="3500627" cy="3810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4018" y="2286762"/>
              <a:ext cx="8214359" cy="4571365"/>
            </a:xfrm>
            <a:custGeom>
              <a:avLst/>
              <a:gdLst/>
              <a:ahLst/>
              <a:cxnLst/>
              <a:rect l="l" t="t" r="r" b="b"/>
              <a:pathLst>
                <a:path w="8214359" h="4571365">
                  <a:moveTo>
                    <a:pt x="3924382" y="3721176"/>
                  </a:moveTo>
                  <a:lnTo>
                    <a:pt x="2933954" y="3721176"/>
                  </a:lnTo>
                  <a:lnTo>
                    <a:pt x="3108984" y="4571234"/>
                  </a:lnTo>
                  <a:lnTo>
                    <a:pt x="3507478" y="4571234"/>
                  </a:lnTo>
                  <a:lnTo>
                    <a:pt x="3924382" y="3721176"/>
                  </a:lnTo>
                  <a:close/>
                </a:path>
                <a:path w="8214359" h="4571365">
                  <a:moveTo>
                    <a:pt x="5305099" y="3556393"/>
                  </a:moveTo>
                  <a:lnTo>
                    <a:pt x="4005199" y="3556393"/>
                  </a:lnTo>
                  <a:lnTo>
                    <a:pt x="4921551" y="4571234"/>
                  </a:lnTo>
                  <a:lnTo>
                    <a:pt x="5067790" y="4571234"/>
                  </a:lnTo>
                  <a:lnTo>
                    <a:pt x="5305099" y="3556393"/>
                  </a:lnTo>
                  <a:close/>
                </a:path>
                <a:path w="8214359" h="4571365">
                  <a:moveTo>
                    <a:pt x="6549224" y="3442576"/>
                  </a:moveTo>
                  <a:lnTo>
                    <a:pt x="5331714" y="3442576"/>
                  </a:lnTo>
                  <a:lnTo>
                    <a:pt x="6900417" y="4308868"/>
                  </a:lnTo>
                  <a:lnTo>
                    <a:pt x="6549224" y="3442576"/>
                  </a:lnTo>
                  <a:close/>
                </a:path>
                <a:path w="8214359" h="4571365">
                  <a:moveTo>
                    <a:pt x="6499025" y="3318751"/>
                  </a:moveTo>
                  <a:lnTo>
                    <a:pt x="2155190" y="3318751"/>
                  </a:lnTo>
                  <a:lnTo>
                    <a:pt x="1811020" y="4195051"/>
                  </a:lnTo>
                  <a:lnTo>
                    <a:pt x="2933954" y="3721176"/>
                  </a:lnTo>
                  <a:lnTo>
                    <a:pt x="3924382" y="3721176"/>
                  </a:lnTo>
                  <a:lnTo>
                    <a:pt x="4005199" y="3556393"/>
                  </a:lnTo>
                  <a:lnTo>
                    <a:pt x="5305099" y="3556393"/>
                  </a:lnTo>
                  <a:lnTo>
                    <a:pt x="5331714" y="3442576"/>
                  </a:lnTo>
                  <a:lnTo>
                    <a:pt x="6549224" y="3442576"/>
                  </a:lnTo>
                  <a:lnTo>
                    <a:pt x="6499025" y="3318751"/>
                  </a:lnTo>
                  <a:close/>
                </a:path>
                <a:path w="8214359" h="4571365">
                  <a:moveTo>
                    <a:pt x="140703" y="546480"/>
                  </a:moveTo>
                  <a:lnTo>
                    <a:pt x="1759584" y="1813814"/>
                  </a:lnTo>
                  <a:lnTo>
                    <a:pt x="0" y="2051431"/>
                  </a:lnTo>
                  <a:lnTo>
                    <a:pt x="1415415" y="2803906"/>
                  </a:lnTo>
                  <a:lnTo>
                    <a:pt x="51333" y="3473526"/>
                  </a:lnTo>
                  <a:lnTo>
                    <a:pt x="2155190" y="3318751"/>
                  </a:lnTo>
                  <a:lnTo>
                    <a:pt x="6499025" y="3318751"/>
                  </a:lnTo>
                  <a:lnTo>
                    <a:pt x="6402958" y="3081782"/>
                  </a:lnTo>
                  <a:lnTo>
                    <a:pt x="8026484" y="3081782"/>
                  </a:lnTo>
                  <a:lnTo>
                    <a:pt x="6695821" y="2494407"/>
                  </a:lnTo>
                  <a:lnTo>
                    <a:pt x="8023098" y="1937639"/>
                  </a:lnTo>
                  <a:lnTo>
                    <a:pt x="6351651" y="1741932"/>
                  </a:lnTo>
                  <a:lnTo>
                    <a:pt x="6573863" y="1504950"/>
                  </a:lnTo>
                  <a:lnTo>
                    <a:pt x="2780665" y="1504950"/>
                  </a:lnTo>
                  <a:lnTo>
                    <a:pt x="140703" y="546480"/>
                  </a:lnTo>
                  <a:close/>
                </a:path>
                <a:path w="8214359" h="4571365">
                  <a:moveTo>
                    <a:pt x="8026484" y="3081782"/>
                  </a:moveTo>
                  <a:lnTo>
                    <a:pt x="6402958" y="3081782"/>
                  </a:lnTo>
                  <a:lnTo>
                    <a:pt x="8214359" y="3164713"/>
                  </a:lnTo>
                  <a:lnTo>
                    <a:pt x="8026484" y="3081782"/>
                  </a:lnTo>
                  <a:close/>
                </a:path>
                <a:path w="8214359" h="4571365">
                  <a:moveTo>
                    <a:pt x="3176270" y="546480"/>
                  </a:moveTo>
                  <a:lnTo>
                    <a:pt x="2780665" y="1504950"/>
                  </a:lnTo>
                  <a:lnTo>
                    <a:pt x="6573863" y="1504950"/>
                  </a:lnTo>
                  <a:lnTo>
                    <a:pt x="6689970" y="1381125"/>
                  </a:lnTo>
                  <a:lnTo>
                    <a:pt x="4107179" y="1381125"/>
                  </a:lnTo>
                  <a:lnTo>
                    <a:pt x="3176270" y="546480"/>
                  </a:lnTo>
                  <a:close/>
                </a:path>
                <a:path w="8214359" h="4571365">
                  <a:moveTo>
                    <a:pt x="5522595" y="0"/>
                  </a:moveTo>
                  <a:lnTo>
                    <a:pt x="4107179" y="1381125"/>
                  </a:lnTo>
                  <a:lnTo>
                    <a:pt x="6689970" y="1381125"/>
                  </a:lnTo>
                  <a:lnTo>
                    <a:pt x="6796075" y="1267967"/>
                  </a:lnTo>
                  <a:lnTo>
                    <a:pt x="5383022" y="1267967"/>
                  </a:lnTo>
                  <a:lnTo>
                    <a:pt x="5522595" y="0"/>
                  </a:lnTo>
                  <a:close/>
                </a:path>
                <a:path w="8214359" h="4571365">
                  <a:moveTo>
                    <a:pt x="6989826" y="1061339"/>
                  </a:moveTo>
                  <a:lnTo>
                    <a:pt x="5383022" y="1267967"/>
                  </a:lnTo>
                  <a:lnTo>
                    <a:pt x="6796075" y="1267967"/>
                  </a:lnTo>
                  <a:lnTo>
                    <a:pt x="6989826" y="106133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18" y="2286762"/>
              <a:ext cx="8214359" cy="4571365"/>
            </a:xfrm>
            <a:custGeom>
              <a:avLst/>
              <a:gdLst/>
              <a:ahLst/>
              <a:cxnLst/>
              <a:rect l="l" t="t" r="r" b="b"/>
              <a:pathLst>
                <a:path w="8214359" h="4571365">
                  <a:moveTo>
                    <a:pt x="4107180" y="1381125"/>
                  </a:moveTo>
                  <a:lnTo>
                    <a:pt x="5522595" y="0"/>
                  </a:lnTo>
                  <a:lnTo>
                    <a:pt x="5383022" y="1267967"/>
                  </a:lnTo>
                  <a:lnTo>
                    <a:pt x="6989826" y="1061339"/>
                  </a:lnTo>
                  <a:lnTo>
                    <a:pt x="6351651" y="1741932"/>
                  </a:lnTo>
                  <a:lnTo>
                    <a:pt x="8023098" y="1937639"/>
                  </a:lnTo>
                  <a:lnTo>
                    <a:pt x="6695821" y="2494407"/>
                  </a:lnTo>
                  <a:lnTo>
                    <a:pt x="8214359" y="3164713"/>
                  </a:lnTo>
                  <a:lnTo>
                    <a:pt x="6402959" y="3081782"/>
                  </a:lnTo>
                  <a:lnTo>
                    <a:pt x="6900417" y="4308868"/>
                  </a:lnTo>
                  <a:lnTo>
                    <a:pt x="5331714" y="3442576"/>
                  </a:lnTo>
                  <a:lnTo>
                    <a:pt x="5067790" y="4571234"/>
                  </a:lnTo>
                </a:path>
                <a:path w="8214359" h="4571365">
                  <a:moveTo>
                    <a:pt x="4921551" y="4571234"/>
                  </a:moveTo>
                  <a:lnTo>
                    <a:pt x="4005199" y="3556393"/>
                  </a:lnTo>
                  <a:lnTo>
                    <a:pt x="3507478" y="4571234"/>
                  </a:lnTo>
                </a:path>
                <a:path w="8214359" h="4571365">
                  <a:moveTo>
                    <a:pt x="3108984" y="4571234"/>
                  </a:moveTo>
                  <a:lnTo>
                    <a:pt x="2933954" y="3721176"/>
                  </a:lnTo>
                  <a:lnTo>
                    <a:pt x="1811020" y="4195051"/>
                  </a:lnTo>
                  <a:lnTo>
                    <a:pt x="2155190" y="3318751"/>
                  </a:lnTo>
                  <a:lnTo>
                    <a:pt x="51333" y="3473526"/>
                  </a:lnTo>
                  <a:lnTo>
                    <a:pt x="1415415" y="2803906"/>
                  </a:lnTo>
                  <a:lnTo>
                    <a:pt x="0" y="2051431"/>
                  </a:lnTo>
                  <a:lnTo>
                    <a:pt x="1759584" y="1813814"/>
                  </a:lnTo>
                  <a:lnTo>
                    <a:pt x="140703" y="546480"/>
                  </a:lnTo>
                  <a:lnTo>
                    <a:pt x="2780665" y="1504950"/>
                  </a:lnTo>
                  <a:lnTo>
                    <a:pt x="3176270" y="546480"/>
                  </a:lnTo>
                  <a:lnTo>
                    <a:pt x="4107180" y="1381125"/>
                  </a:lnTo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9383" y="356615"/>
            <a:ext cx="4974590" cy="585470"/>
          </a:xfrm>
          <a:prstGeom prst="rect">
            <a:avLst/>
          </a:prstGeom>
          <a:solidFill>
            <a:srgbClr val="FAFAFA"/>
          </a:solidFill>
          <a:ln w="9144">
            <a:solidFill>
              <a:srgbClr val="AAD22D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300"/>
              </a:spcBef>
            </a:pPr>
            <a:r>
              <a:rPr spc="-470" dirty="0">
                <a:solidFill>
                  <a:srgbClr val="000000"/>
                </a:solidFill>
              </a:rPr>
              <a:t>PER</a:t>
            </a:r>
            <a:r>
              <a:rPr spc="-335" dirty="0">
                <a:solidFill>
                  <a:srgbClr val="000000"/>
                </a:solidFill>
              </a:rPr>
              <a:t>I</a:t>
            </a:r>
            <a:r>
              <a:rPr spc="90" dirty="0">
                <a:solidFill>
                  <a:srgbClr val="000000"/>
                </a:solidFill>
              </a:rPr>
              <a:t>ODO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275" dirty="0">
                <a:solidFill>
                  <a:srgbClr val="000000"/>
                </a:solidFill>
              </a:rPr>
              <a:t>D</a:t>
            </a:r>
            <a:r>
              <a:rPr spc="-220" dirty="0">
                <a:solidFill>
                  <a:srgbClr val="000000"/>
                </a:solidFill>
              </a:rPr>
              <a:t>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265" dirty="0">
                <a:solidFill>
                  <a:srgbClr val="000000"/>
                </a:solidFill>
              </a:rPr>
              <a:t>PRUEBA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3191" y="1231138"/>
            <a:ext cx="6356985" cy="942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Wingdings"/>
                <a:cs typeface="Wingdings"/>
              </a:rPr>
              <a:t></a:t>
            </a:r>
            <a:r>
              <a:rPr sz="2000" b="1" spc="-10" dirty="0">
                <a:latin typeface="Calibri"/>
                <a:cs typeface="Calibri"/>
              </a:rPr>
              <a:t>Pactado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contrato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Wingdings"/>
                <a:cs typeface="Wingdings"/>
              </a:rPr>
              <a:t></a:t>
            </a:r>
            <a:r>
              <a:rPr sz="2000" b="1" spc="-10" dirty="0">
                <a:latin typeface="Calibri"/>
                <a:cs typeface="Calibri"/>
              </a:rPr>
              <a:t>Por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escrito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No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puede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pactarse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 </a:t>
            </a:r>
            <a:r>
              <a:rPr sz="2000" b="1" spc="-10" dirty="0">
                <a:latin typeface="Calibri"/>
                <a:cs typeface="Calibri"/>
              </a:rPr>
              <a:t>trabajador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sido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contratado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antes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3747" y="3946397"/>
            <a:ext cx="38334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Mismos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derechos</a:t>
            </a:r>
            <a:r>
              <a:rPr sz="2000" b="1" spc="4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deberes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No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indemnización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por</a:t>
            </a:r>
            <a:r>
              <a:rPr sz="2000" b="1" spc="-5" dirty="0">
                <a:latin typeface="Calibri"/>
                <a:cs typeface="Calibri"/>
              </a:rPr>
              <a:t> despido,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 sin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preaviso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alegar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motivo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alguno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2" y="155447"/>
            <a:ext cx="2944368" cy="15971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5511" y="510540"/>
            <a:ext cx="4974590" cy="584200"/>
          </a:xfrm>
          <a:prstGeom prst="rect">
            <a:avLst/>
          </a:prstGeom>
          <a:solidFill>
            <a:srgbClr val="FAFAFA"/>
          </a:solidFill>
          <a:ln w="9144">
            <a:solidFill>
              <a:srgbClr val="AAD22D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295"/>
              </a:spcBef>
            </a:pPr>
            <a:r>
              <a:rPr spc="-470" dirty="0">
                <a:solidFill>
                  <a:srgbClr val="000000"/>
                </a:solidFill>
              </a:rPr>
              <a:t>PER</a:t>
            </a:r>
            <a:r>
              <a:rPr spc="-335" dirty="0">
                <a:solidFill>
                  <a:srgbClr val="000000"/>
                </a:solidFill>
              </a:rPr>
              <a:t>I</a:t>
            </a:r>
            <a:r>
              <a:rPr spc="90" dirty="0">
                <a:solidFill>
                  <a:srgbClr val="000000"/>
                </a:solidFill>
              </a:rPr>
              <a:t>ODO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275" dirty="0">
                <a:solidFill>
                  <a:srgbClr val="000000"/>
                </a:solidFill>
              </a:rPr>
              <a:t>D</a:t>
            </a:r>
            <a:r>
              <a:rPr spc="-220" dirty="0">
                <a:solidFill>
                  <a:srgbClr val="000000"/>
                </a:solidFill>
              </a:rPr>
              <a:t>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265" dirty="0">
                <a:solidFill>
                  <a:srgbClr val="000000"/>
                </a:solidFill>
              </a:rPr>
              <a:t>PRUEBA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81000" y="1949329"/>
            <a:ext cx="9517506" cy="4753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 marR="888365" algn="ctr">
              <a:lnSpc>
                <a:spcPct val="100000"/>
              </a:lnSpc>
              <a:spcBef>
                <a:spcPts val="105"/>
              </a:spcBef>
            </a:pPr>
            <a:r>
              <a:rPr sz="2800" u="sng" spc="-75" dirty="0"/>
              <a:t>DURACIÓN</a:t>
            </a:r>
            <a:r>
              <a:rPr lang="es-ES" sz="2800" u="sng" spc="-75" dirty="0"/>
              <a:t> MÁXIMA:</a:t>
            </a:r>
            <a:endParaRPr u="sng" spc="-75" dirty="0"/>
          </a:p>
          <a:p>
            <a:pPr marL="30480"/>
            <a:endParaRPr lang="es-ES" b="0" spc="-5" dirty="0">
              <a:latin typeface="Wingdings"/>
              <a:cs typeface="Wingdings"/>
            </a:endParaRPr>
          </a:p>
          <a:p>
            <a:pPr marL="30480"/>
            <a:r>
              <a:rPr b="0" spc="-5" dirty="0">
                <a:latin typeface="Wingdings"/>
                <a:cs typeface="Wingdings"/>
              </a:rPr>
              <a:t>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0" dirty="0"/>
              <a:t>Reflejada</a:t>
            </a:r>
            <a:r>
              <a:rPr spc="-10" dirty="0"/>
              <a:t> </a:t>
            </a:r>
            <a:r>
              <a:rPr dirty="0"/>
              <a:t>en</a:t>
            </a:r>
            <a:r>
              <a:rPr spc="-20" dirty="0"/>
              <a:t> </a:t>
            </a:r>
            <a:r>
              <a:rPr dirty="0" err="1"/>
              <a:t>convenio</a:t>
            </a:r>
            <a:r>
              <a:rPr spc="25" dirty="0"/>
              <a:t> </a:t>
            </a:r>
            <a:r>
              <a:rPr spc="5" dirty="0" err="1"/>
              <a:t>colectivo</a:t>
            </a:r>
            <a:r>
              <a:rPr lang="es-ES" spc="-135" dirty="0"/>
              <a:t>, sino Estatuto:</a:t>
            </a:r>
          </a:p>
          <a:p>
            <a:pPr marL="830580" lvl="1" indent="-342900">
              <a:buFont typeface="Arial" panose="020B0604020202020204" pitchFamily="34" charset="0"/>
              <a:buChar char="•"/>
            </a:pPr>
            <a:r>
              <a:rPr lang="es-ES" sz="2000" spc="-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 en prácticas: un mes</a:t>
            </a:r>
          </a:p>
          <a:p>
            <a:pPr marL="830580" lvl="1" indent="-342900">
              <a:buFont typeface="Arial" panose="020B0604020202020204" pitchFamily="34" charset="0"/>
              <a:buChar char="•"/>
            </a:pPr>
            <a:r>
              <a:rPr lang="es-ES" sz="2000" spc="-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Contratos temporales de menos de 6 meses: 3 meses</a:t>
            </a:r>
          </a:p>
          <a:p>
            <a:pPr marL="830580" lvl="1" indent="-342900">
              <a:buFont typeface="Arial" panose="020B0604020202020204" pitchFamily="34" charset="0"/>
              <a:buChar char="•"/>
            </a:pPr>
            <a:r>
              <a:rPr lang="es-ES" sz="2000" spc="-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Técnicos titulados medio o superior: 6 meses</a:t>
            </a:r>
          </a:p>
          <a:p>
            <a:pPr marL="830580" lvl="1" indent="-342900">
              <a:buFont typeface="Arial" panose="020B0604020202020204" pitchFamily="34" charset="0"/>
              <a:buChar char="•"/>
            </a:pPr>
            <a:r>
              <a:rPr lang="es-ES" sz="2000" spc="-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Resto: </a:t>
            </a:r>
          </a:p>
          <a:p>
            <a:pPr marL="1287780" lvl="2" indent="-342900">
              <a:buFont typeface="Courier New" panose="02070309020205020404" pitchFamily="49" charset="0"/>
              <a:buChar char="o"/>
            </a:pPr>
            <a:r>
              <a:rPr lang="es-ES" sz="2000" spc="-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Empresas de más de 25 </a:t>
            </a:r>
            <a:r>
              <a:rPr lang="es-ES" sz="2000" spc="-13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tdores</a:t>
            </a:r>
            <a:r>
              <a:rPr lang="es-ES" sz="2000" spc="-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 meses</a:t>
            </a:r>
          </a:p>
          <a:p>
            <a:pPr marL="1287780" lvl="2" indent="-342900">
              <a:buFont typeface="Courier New" panose="02070309020205020404" pitchFamily="49" charset="0"/>
              <a:buChar char="o"/>
            </a:pPr>
            <a:r>
              <a:rPr lang="es-ES" sz="2000" spc="-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Empresas de menos de 25 </a:t>
            </a:r>
            <a:r>
              <a:rPr lang="es-ES" sz="2000" spc="-13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tdores</a:t>
            </a:r>
            <a:r>
              <a:rPr lang="es-ES" sz="2000" spc="-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3 meses</a:t>
            </a:r>
            <a:endParaRPr lang="es-ES" dirty="0">
              <a:latin typeface="Wingdings"/>
              <a:cs typeface="Wingdings"/>
            </a:endParaRPr>
          </a:p>
          <a:p>
            <a:pPr marL="17780"/>
            <a:endParaRPr lang="es-ES" dirty="0"/>
          </a:p>
          <a:p>
            <a:pPr marL="30480"/>
            <a:r>
              <a:rPr spc="-20" dirty="0"/>
              <a:t>Se </a:t>
            </a:r>
            <a:r>
              <a:rPr spc="40" dirty="0"/>
              <a:t>puede</a:t>
            </a:r>
            <a:r>
              <a:rPr spc="-20" dirty="0"/>
              <a:t> </a:t>
            </a:r>
            <a:r>
              <a:rPr spc="5" dirty="0" err="1"/>
              <a:t>pactar</a:t>
            </a:r>
            <a:r>
              <a:rPr spc="-35" dirty="0"/>
              <a:t> </a:t>
            </a:r>
            <a:r>
              <a:rPr lang="es-ES" spc="-110" dirty="0"/>
              <a:t>su interrupción</a:t>
            </a:r>
            <a:r>
              <a:rPr spc="-20" dirty="0"/>
              <a:t> </a:t>
            </a:r>
            <a:r>
              <a:rPr b="0" spc="-50" dirty="0" err="1"/>
              <a:t>por</a:t>
            </a:r>
            <a:r>
              <a:rPr lang="es-ES" b="0" spc="-50" dirty="0"/>
              <a:t>:</a:t>
            </a:r>
          </a:p>
          <a:p>
            <a:pPr marL="373380" indent="-342900">
              <a:buFont typeface="Arial" panose="020B0604020202020204" pitchFamily="34" charset="0"/>
              <a:buChar char="•"/>
            </a:pPr>
            <a:r>
              <a:rPr b="0" spc="20" dirty="0" err="1"/>
              <a:t>baja</a:t>
            </a:r>
            <a:r>
              <a:rPr b="0" spc="-50" dirty="0"/>
              <a:t> </a:t>
            </a:r>
            <a:r>
              <a:rPr b="0" spc="-30" dirty="0" err="1"/>
              <a:t>laboral</a:t>
            </a:r>
            <a:endParaRPr lang="es-ES" b="0" spc="-30" dirty="0"/>
          </a:p>
          <a:p>
            <a:pPr marL="373380" indent="-342900">
              <a:buFont typeface="Arial" panose="020B0604020202020204" pitchFamily="34" charset="0"/>
              <a:buChar char="•"/>
            </a:pPr>
            <a:r>
              <a:rPr lang="es-ES" b="0" spc="-25" dirty="0"/>
              <a:t>n</a:t>
            </a:r>
            <a:r>
              <a:rPr b="0" spc="-25" dirty="0" err="1"/>
              <a:t>acimiento</a:t>
            </a:r>
            <a:r>
              <a:rPr lang="es-ES" b="0" spc="-25" dirty="0"/>
              <a:t> </a:t>
            </a:r>
            <a:r>
              <a:rPr b="0" spc="45" dirty="0"/>
              <a:t>o</a:t>
            </a:r>
            <a:r>
              <a:rPr b="0" spc="-30" dirty="0"/>
              <a:t> </a:t>
            </a:r>
            <a:r>
              <a:rPr b="0" spc="40" dirty="0"/>
              <a:t>cuidado</a:t>
            </a:r>
            <a:r>
              <a:rPr b="0" spc="-25" dirty="0"/>
              <a:t> </a:t>
            </a:r>
            <a:r>
              <a:rPr b="0" spc="80" dirty="0"/>
              <a:t>de</a:t>
            </a:r>
            <a:r>
              <a:rPr b="0" spc="-30" dirty="0"/>
              <a:t> </a:t>
            </a:r>
            <a:r>
              <a:rPr b="0" spc="-114" dirty="0" err="1"/>
              <a:t>hijos</a:t>
            </a:r>
            <a:endParaRPr lang="es-ES" b="0" spc="-114" dirty="0"/>
          </a:p>
          <a:p>
            <a:pPr marL="373380" indent="-342900">
              <a:buFont typeface="Arial" panose="020B0604020202020204" pitchFamily="34" charset="0"/>
              <a:buChar char="•"/>
            </a:pPr>
            <a:r>
              <a:rPr b="0" spc="-60" dirty="0" err="1"/>
              <a:t>riesgo</a:t>
            </a:r>
            <a:r>
              <a:rPr b="0" spc="-55" dirty="0"/>
              <a:t> </a:t>
            </a:r>
            <a:r>
              <a:rPr b="0" dirty="0"/>
              <a:t>embarazo</a:t>
            </a:r>
            <a:r>
              <a:rPr b="0" spc="-25" dirty="0"/>
              <a:t> </a:t>
            </a:r>
            <a:r>
              <a:rPr b="0" spc="45" dirty="0"/>
              <a:t>o</a:t>
            </a:r>
            <a:r>
              <a:rPr b="0" spc="-30" dirty="0"/>
              <a:t> </a:t>
            </a:r>
            <a:r>
              <a:rPr b="0" spc="20" dirty="0" err="1"/>
              <a:t>lactancia</a:t>
            </a:r>
            <a:endParaRPr lang="es-ES" b="0" spc="20" dirty="0"/>
          </a:p>
          <a:p>
            <a:pPr marL="373380" indent="-342900">
              <a:buFont typeface="Arial" panose="020B0604020202020204" pitchFamily="34" charset="0"/>
              <a:buChar char="•"/>
            </a:pPr>
            <a:r>
              <a:rPr lang="es-ES" b="0" spc="20" dirty="0"/>
              <a:t>víctima violencia de género</a:t>
            </a:r>
            <a:r>
              <a:rPr b="0" spc="20" dirty="0"/>
              <a:t>.</a:t>
            </a:r>
            <a:endParaRPr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287223"/>
            <a:ext cx="74764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280" dirty="0"/>
              <a:t>2</a:t>
            </a:r>
            <a:r>
              <a:rPr sz="3700" spc="-135" dirty="0"/>
              <a:t>.</a:t>
            </a:r>
            <a:r>
              <a:rPr sz="3700" spc="-50" dirty="0"/>
              <a:t> MODA</a:t>
            </a:r>
            <a:r>
              <a:rPr sz="3700" spc="-25" dirty="0"/>
              <a:t>L</a:t>
            </a:r>
            <a:r>
              <a:rPr sz="3700" spc="-295" dirty="0"/>
              <a:t>IDADES</a:t>
            </a:r>
            <a:r>
              <a:rPr sz="3700" spc="-50" dirty="0"/>
              <a:t> </a:t>
            </a:r>
            <a:r>
              <a:rPr sz="3700" spc="-320" dirty="0"/>
              <a:t>D</a:t>
            </a:r>
            <a:r>
              <a:rPr sz="3700" spc="-254" dirty="0"/>
              <a:t>E</a:t>
            </a:r>
            <a:r>
              <a:rPr sz="3700" spc="-50" dirty="0"/>
              <a:t> </a:t>
            </a:r>
            <a:r>
              <a:rPr sz="3700" spc="-180" dirty="0"/>
              <a:t>CONTRA</a:t>
            </a:r>
            <a:r>
              <a:rPr sz="3700" spc="-170" dirty="0"/>
              <a:t>T</a:t>
            </a:r>
            <a:r>
              <a:rPr sz="3700" spc="-85" dirty="0"/>
              <a:t>OS</a:t>
            </a:r>
            <a:endParaRPr sz="3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909061" y="2393047"/>
            <a:ext cx="8939784" cy="1443227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4366"/>
              </p:ext>
            </p:extLst>
          </p:nvPr>
        </p:nvGraphicFramePr>
        <p:xfrm>
          <a:off x="250190" y="1355737"/>
          <a:ext cx="8643620" cy="4283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4">
                <a:tc rowSpan="2"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400" b="1" spc="-130" dirty="0">
                          <a:latin typeface="Tahoma"/>
                          <a:cs typeface="Tahoma"/>
                        </a:rPr>
                        <a:t>FORMATIVOS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45" dirty="0">
                          <a:latin typeface="Tahoma"/>
                          <a:cs typeface="Tahoma"/>
                        </a:rPr>
                        <a:t>FORMACIÓN</a:t>
                      </a:r>
                      <a:r>
                        <a:rPr lang="es-ES" sz="2400" b="1" spc="-45" dirty="0">
                          <a:latin typeface="Tahoma"/>
                          <a:cs typeface="Tahoma"/>
                        </a:rPr>
                        <a:t> en ALTERNANCIA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6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120" dirty="0">
                          <a:latin typeface="Tahoma"/>
                          <a:cs typeface="Tahoma"/>
                        </a:rPr>
                        <a:t>PRÁCTICA</a:t>
                      </a:r>
                      <a:r>
                        <a:rPr lang="es-ES" sz="2400" b="1" spc="-120" dirty="0">
                          <a:latin typeface="Tahoma"/>
                          <a:cs typeface="Tahoma"/>
                        </a:rPr>
                        <a:t> PROFESIONAL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4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471170">
                        <a:lnSpc>
                          <a:spcPct val="100000"/>
                        </a:lnSpc>
                      </a:pPr>
                      <a:r>
                        <a:rPr sz="2400" b="1" spc="-180" dirty="0">
                          <a:latin typeface="Tahoma"/>
                          <a:cs typeface="Tahoma"/>
                        </a:rPr>
                        <a:t>TEMPORALES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s-ES" sz="2400" b="1" spc="-175" dirty="0">
                          <a:latin typeface="Tahoma"/>
                          <a:cs typeface="Tahoma"/>
                        </a:rPr>
                        <a:t>CIRCUNSTANCIAS DE LA PRODUCCIÓN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s-ES" sz="2400" b="1" spc="-254" dirty="0">
                          <a:latin typeface="Tahoma"/>
                          <a:cs typeface="Tahoma"/>
                        </a:rPr>
                        <a:t>SUSTITUCIÓN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33">
                <a:tc rowSpan="2">
                  <a:txBody>
                    <a:bodyPr/>
                    <a:lstStyle/>
                    <a:p>
                      <a:pPr marL="699770">
                        <a:lnSpc>
                          <a:spcPct val="100000"/>
                        </a:lnSpc>
                      </a:pPr>
                      <a:r>
                        <a:rPr sz="2400" b="1" spc="13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400" b="1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204" dirty="0">
                          <a:latin typeface="Tahoma"/>
                          <a:cs typeface="Tahoma"/>
                        </a:rPr>
                        <a:t>TIEMPO</a:t>
                      </a:r>
                      <a:endParaRPr sz="2400" dirty="0">
                        <a:latin typeface="Tahoma"/>
                        <a:cs typeface="Tahoma"/>
                      </a:endParaRPr>
                    </a:p>
                    <a:p>
                      <a:pPr marL="763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130" dirty="0">
                          <a:latin typeface="Tahoma"/>
                          <a:cs typeface="Tahoma"/>
                        </a:rPr>
                        <a:t>PARCIAL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4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TIEMPO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PARCIA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24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COMÚN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6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155" dirty="0">
                          <a:latin typeface="Tahoma"/>
                          <a:cs typeface="Tahoma"/>
                        </a:rPr>
                        <a:t>RELEVO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22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50" dirty="0">
                        <a:latin typeface="Times New Roman"/>
                        <a:cs typeface="Times New Roman"/>
                      </a:endParaRPr>
                    </a:p>
                    <a:p>
                      <a:pPr marL="465455">
                        <a:lnSpc>
                          <a:spcPct val="100000"/>
                        </a:lnSpc>
                      </a:pPr>
                      <a:r>
                        <a:rPr sz="2400" b="1" spc="-225" dirty="0">
                          <a:latin typeface="Tahoma"/>
                          <a:cs typeface="Tahoma"/>
                        </a:rPr>
                        <a:t>INDEFINIDOS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INDEFINIDO</a:t>
                      </a:r>
                      <a:r>
                        <a:rPr sz="24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ORDINARIO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1113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2400" b="1" dirty="0">
                          <a:latin typeface="Tahoma"/>
                          <a:cs typeface="Tahoma"/>
                        </a:rPr>
                        <a:t>FIJO-DISCONTINUO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4477</TotalTime>
  <Words>1793</Words>
  <Application>Microsoft Office PowerPoint</Application>
  <PresentationFormat>Presentación en pantalla (4:3)</PresentationFormat>
  <Paragraphs>326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1" baseType="lpstr">
      <vt:lpstr>Arial</vt:lpstr>
      <vt:lpstr>Arial MT</vt:lpstr>
      <vt:lpstr>Calibri</vt:lpstr>
      <vt:lpstr>Courier New</vt:lpstr>
      <vt:lpstr>Lucida Sans Unicode</vt:lpstr>
      <vt:lpstr>Tahoma</vt:lpstr>
      <vt:lpstr>Times New Roman</vt:lpstr>
      <vt:lpstr>Verdana</vt:lpstr>
      <vt:lpstr>Wingdings</vt:lpstr>
      <vt:lpstr>Office Theme</vt:lpstr>
      <vt:lpstr>EL CONTRATO  DE TRABAJO</vt:lpstr>
      <vt:lpstr>CONTENIDOS</vt:lpstr>
      <vt:lpstr>CONTRATO DE TRABAJO</vt:lpstr>
      <vt:lpstr>CAPACIDAD</vt:lpstr>
      <vt:lpstr>1. EL CONTRATO DE TRABAJO</vt:lpstr>
      <vt:lpstr>CONTENIDO DEL CONTRATO</vt:lpstr>
      <vt:lpstr>PERIODO DE PRUEBA</vt:lpstr>
      <vt:lpstr>PERIODO DE PRUEBA</vt:lpstr>
      <vt:lpstr>2. MODALIDADES DE CONTRATOS</vt:lpstr>
      <vt:lpstr>Presentación de PowerPoint</vt:lpstr>
      <vt:lpstr>Presentación de PowerPoint</vt:lpstr>
      <vt:lpstr>CONTRATO para la obtención de la  PRÁCTICA PROFESIONAL</vt:lpstr>
      <vt:lpstr>CONTRATO para la obtención de la  PRÁCTICA PROFESIONAL</vt:lpstr>
      <vt:lpstr>CONTRATOS TEMPORALES</vt:lpstr>
      <vt:lpstr>CIRCUNSTANCIAS DE LA  PRODUCCIÓN</vt:lpstr>
      <vt:lpstr>SUSTITUCIÓN DE PERSONA TRABAJADORA</vt:lpstr>
      <vt:lpstr>ENCADENAMIENTO DE CONTRATOS  TEMPORALES</vt:lpstr>
      <vt:lpstr>FIJO – DISCONTINUO</vt:lpstr>
      <vt:lpstr>FIJO – DISCONTINUO</vt:lpstr>
      <vt:lpstr>INDEFINIDO ORDINARIO</vt:lpstr>
      <vt:lpstr>CONTRATACIONES BONIFICADAS (julio 19)</vt:lpstr>
      <vt:lpstr>CONTRATOS A TIEMPO PARCIAL</vt:lpstr>
      <vt:lpstr>HORAS COMPLEMENTARIAS</vt:lpstr>
      <vt:lpstr>DE RELEVO Y DE JUBILACIÓN PARCIAL</vt:lpstr>
      <vt:lpstr>3. LAS EMPRESAS DE TRABAJO TEMPORAL</vt:lpstr>
      <vt:lpstr>RELACIÓN ETT – EMPRESA USUARIA</vt:lpstr>
      <vt:lpstr>4. Nuevas formas flexibles de  organización del trabajo.</vt:lpstr>
      <vt:lpstr>AUTÓNOMO ECONÓMICAMENTE DEPENDIENTE</vt:lpstr>
      <vt:lpstr>TRABAJO A DISTANCIA</vt:lpstr>
      <vt:lpstr>TELETRABAJO</vt:lpstr>
      <vt:lpstr>TELETRABAJO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Diego Millán Miranda Fernández</cp:lastModifiedBy>
  <cp:revision>117</cp:revision>
  <dcterms:created xsi:type="dcterms:W3CDTF">2022-10-03T17:50:31Z</dcterms:created>
  <dcterms:modified xsi:type="dcterms:W3CDTF">2023-01-10T11:56:34Z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2022-10-03T00:00:00Z</vt:filetime>
  </property>
</Properties>
</file>