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38100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44" y="4419"/>
                </a:lnTo>
                <a:lnTo>
                  <a:pt x="178561" y="17157"/>
                </a:lnTo>
                <a:lnTo>
                  <a:pt x="135890" y="37452"/>
                </a:lnTo>
                <a:lnTo>
                  <a:pt x="97535" y="64515"/>
                </a:lnTo>
                <a:lnTo>
                  <a:pt x="64516" y="97574"/>
                </a:lnTo>
                <a:lnTo>
                  <a:pt x="37465" y="135864"/>
                </a:lnTo>
                <a:lnTo>
                  <a:pt x="17145" y="178600"/>
                </a:lnTo>
                <a:lnTo>
                  <a:pt x="4445" y="225005"/>
                </a:lnTo>
                <a:lnTo>
                  <a:pt x="0" y="274319"/>
                </a:lnTo>
                <a:lnTo>
                  <a:pt x="4445" y="323634"/>
                </a:lnTo>
                <a:lnTo>
                  <a:pt x="17145" y="370039"/>
                </a:lnTo>
                <a:lnTo>
                  <a:pt x="37465" y="412775"/>
                </a:lnTo>
                <a:lnTo>
                  <a:pt x="64516" y="451053"/>
                </a:lnTo>
                <a:lnTo>
                  <a:pt x="97535" y="484123"/>
                </a:lnTo>
                <a:lnTo>
                  <a:pt x="135890" y="511187"/>
                </a:lnTo>
                <a:lnTo>
                  <a:pt x="178561" y="531482"/>
                </a:lnTo>
                <a:lnTo>
                  <a:pt x="225044" y="544220"/>
                </a:lnTo>
                <a:lnTo>
                  <a:pt x="274320" y="548640"/>
                </a:lnTo>
                <a:lnTo>
                  <a:pt x="323596" y="544220"/>
                </a:lnTo>
                <a:lnTo>
                  <a:pt x="370077" y="531482"/>
                </a:lnTo>
                <a:lnTo>
                  <a:pt x="412750" y="511187"/>
                </a:lnTo>
                <a:lnTo>
                  <a:pt x="451103" y="484123"/>
                </a:lnTo>
                <a:lnTo>
                  <a:pt x="484124" y="451053"/>
                </a:lnTo>
                <a:lnTo>
                  <a:pt x="511175" y="412775"/>
                </a:lnTo>
                <a:lnTo>
                  <a:pt x="531495" y="370039"/>
                </a:lnTo>
                <a:lnTo>
                  <a:pt x="544195" y="323634"/>
                </a:lnTo>
                <a:lnTo>
                  <a:pt x="548640" y="274319"/>
                </a:lnTo>
                <a:lnTo>
                  <a:pt x="544195" y="225005"/>
                </a:lnTo>
                <a:lnTo>
                  <a:pt x="531495" y="178600"/>
                </a:lnTo>
                <a:lnTo>
                  <a:pt x="511175" y="135864"/>
                </a:lnTo>
                <a:lnTo>
                  <a:pt x="484124" y="97574"/>
                </a:lnTo>
                <a:lnTo>
                  <a:pt x="451103" y="64515"/>
                </a:lnTo>
                <a:lnTo>
                  <a:pt x="412750" y="37452"/>
                </a:lnTo>
                <a:lnTo>
                  <a:pt x="370077" y="17157"/>
                </a:lnTo>
                <a:lnTo>
                  <a:pt x="323596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CC3AC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C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06979" y="164337"/>
            <a:ext cx="313004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999" y="0"/>
            <a:ext cx="443230" cy="6858000"/>
          </a:xfrm>
          <a:custGeom>
            <a:avLst/>
            <a:gdLst/>
            <a:ahLst/>
            <a:cxnLst/>
            <a:rect l="l" t="t" r="r" b="b"/>
            <a:pathLst>
              <a:path w="443230" h="6858000">
                <a:moveTo>
                  <a:pt x="443103" y="0"/>
                </a:moveTo>
                <a:lnTo>
                  <a:pt x="0" y="0"/>
                </a:lnTo>
                <a:lnTo>
                  <a:pt x="0" y="6858000"/>
                </a:lnTo>
                <a:lnTo>
                  <a:pt x="443103" y="6858000"/>
                </a:lnTo>
                <a:lnTo>
                  <a:pt x="443103" y="0"/>
                </a:lnTo>
                <a:close/>
              </a:path>
            </a:pathLst>
          </a:custGeom>
          <a:solidFill>
            <a:srgbClr val="FCC3AC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4901" y="0"/>
                </a:moveTo>
                <a:lnTo>
                  <a:pt x="0" y="0"/>
                </a:lnTo>
                <a:lnTo>
                  <a:pt x="0" y="6858000"/>
                </a:lnTo>
                <a:lnTo>
                  <a:pt x="104901" y="6858000"/>
                </a:lnTo>
                <a:lnTo>
                  <a:pt x="104901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3037" y="0"/>
                </a:moveTo>
                <a:lnTo>
                  <a:pt x="0" y="0"/>
                </a:lnTo>
                <a:lnTo>
                  <a:pt x="0" y="6858000"/>
                </a:lnTo>
                <a:lnTo>
                  <a:pt x="3037" y="6858000"/>
                </a:lnTo>
                <a:lnTo>
                  <a:pt x="3037" y="0"/>
                </a:lnTo>
                <a:close/>
              </a:path>
            </a:pathLst>
          </a:custGeom>
          <a:solidFill>
            <a:srgbClr val="FCC3AC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43140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47078" y="0"/>
                </a:moveTo>
                <a:lnTo>
                  <a:pt x="0" y="0"/>
                </a:lnTo>
                <a:lnTo>
                  <a:pt x="0" y="6858000"/>
                </a:lnTo>
                <a:lnTo>
                  <a:pt x="47078" y="6858000"/>
                </a:lnTo>
                <a:lnTo>
                  <a:pt x="47078" y="0"/>
                </a:lnTo>
                <a:close/>
              </a:path>
            </a:pathLst>
          </a:custGeom>
          <a:solidFill>
            <a:srgbClr val="FCC3AC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599" y="0"/>
            <a:ext cx="181610" cy="6858000"/>
          </a:xfrm>
          <a:custGeom>
            <a:avLst/>
            <a:gdLst/>
            <a:ahLst/>
            <a:cxnLst/>
            <a:rect l="l" t="t" r="r" b="b"/>
            <a:pathLst>
              <a:path w="181609" h="6858000">
                <a:moveTo>
                  <a:pt x="181102" y="0"/>
                </a:moveTo>
                <a:lnTo>
                  <a:pt x="0" y="0"/>
                </a:lnTo>
                <a:lnTo>
                  <a:pt x="0" y="6858000"/>
                </a:lnTo>
                <a:lnTo>
                  <a:pt x="181102" y="6858000"/>
                </a:lnTo>
                <a:lnTo>
                  <a:pt x="181102" y="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475" y="0"/>
            <a:ext cx="229870" cy="6858000"/>
          </a:xfrm>
          <a:custGeom>
            <a:avLst/>
            <a:gdLst/>
            <a:ahLst/>
            <a:cxnLst/>
            <a:rect l="l" t="t" r="r" b="b"/>
            <a:pathLst>
              <a:path w="229869" h="6858000">
                <a:moveTo>
                  <a:pt x="229743" y="0"/>
                </a:moveTo>
                <a:lnTo>
                  <a:pt x="0" y="0"/>
                </a:lnTo>
                <a:lnTo>
                  <a:pt x="0" y="6858000"/>
                </a:lnTo>
                <a:lnTo>
                  <a:pt x="229743" y="6858000"/>
                </a:lnTo>
                <a:lnTo>
                  <a:pt x="229743" y="0"/>
                </a:lnTo>
                <a:close/>
              </a:path>
            </a:pathLst>
          </a:custGeom>
          <a:solidFill>
            <a:srgbClr val="FFEB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43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57912">
            <a:solidFill>
              <a:srgbClr val="FFEB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34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667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19199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FCC3AC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38100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44" y="4419"/>
                </a:lnTo>
                <a:lnTo>
                  <a:pt x="178561" y="17157"/>
                </a:lnTo>
                <a:lnTo>
                  <a:pt x="135890" y="37452"/>
                </a:lnTo>
                <a:lnTo>
                  <a:pt x="97535" y="64515"/>
                </a:lnTo>
                <a:lnTo>
                  <a:pt x="64516" y="97574"/>
                </a:lnTo>
                <a:lnTo>
                  <a:pt x="37465" y="135864"/>
                </a:lnTo>
                <a:lnTo>
                  <a:pt x="17145" y="178600"/>
                </a:lnTo>
                <a:lnTo>
                  <a:pt x="4445" y="225005"/>
                </a:lnTo>
                <a:lnTo>
                  <a:pt x="0" y="274319"/>
                </a:lnTo>
                <a:lnTo>
                  <a:pt x="4445" y="323634"/>
                </a:lnTo>
                <a:lnTo>
                  <a:pt x="17145" y="370039"/>
                </a:lnTo>
                <a:lnTo>
                  <a:pt x="37465" y="412775"/>
                </a:lnTo>
                <a:lnTo>
                  <a:pt x="64516" y="451053"/>
                </a:lnTo>
                <a:lnTo>
                  <a:pt x="97535" y="484123"/>
                </a:lnTo>
                <a:lnTo>
                  <a:pt x="135890" y="511187"/>
                </a:lnTo>
                <a:lnTo>
                  <a:pt x="178561" y="531482"/>
                </a:lnTo>
                <a:lnTo>
                  <a:pt x="225044" y="544220"/>
                </a:lnTo>
                <a:lnTo>
                  <a:pt x="274320" y="548640"/>
                </a:lnTo>
                <a:lnTo>
                  <a:pt x="323596" y="544220"/>
                </a:lnTo>
                <a:lnTo>
                  <a:pt x="370077" y="531482"/>
                </a:lnTo>
                <a:lnTo>
                  <a:pt x="412750" y="511187"/>
                </a:lnTo>
                <a:lnTo>
                  <a:pt x="451103" y="484123"/>
                </a:lnTo>
                <a:lnTo>
                  <a:pt x="484124" y="451053"/>
                </a:lnTo>
                <a:lnTo>
                  <a:pt x="511175" y="412775"/>
                </a:lnTo>
                <a:lnTo>
                  <a:pt x="531495" y="370039"/>
                </a:lnTo>
                <a:lnTo>
                  <a:pt x="544195" y="323634"/>
                </a:lnTo>
                <a:lnTo>
                  <a:pt x="548640" y="274319"/>
                </a:lnTo>
                <a:lnTo>
                  <a:pt x="544195" y="225005"/>
                </a:lnTo>
                <a:lnTo>
                  <a:pt x="531495" y="178600"/>
                </a:lnTo>
                <a:lnTo>
                  <a:pt x="511175" y="135864"/>
                </a:lnTo>
                <a:lnTo>
                  <a:pt x="484124" y="97574"/>
                </a:lnTo>
                <a:lnTo>
                  <a:pt x="451103" y="64515"/>
                </a:lnTo>
                <a:lnTo>
                  <a:pt x="412750" y="37452"/>
                </a:lnTo>
                <a:lnTo>
                  <a:pt x="370077" y="17157"/>
                </a:lnTo>
                <a:lnTo>
                  <a:pt x="323596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CC3AC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9144">
            <a:solidFill>
              <a:srgbClr val="FC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38100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38100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999" y="0"/>
            <a:ext cx="443230" cy="6858000"/>
          </a:xfrm>
          <a:custGeom>
            <a:avLst/>
            <a:gdLst/>
            <a:ahLst/>
            <a:cxnLst/>
            <a:rect l="l" t="t" r="r" b="b"/>
            <a:pathLst>
              <a:path w="443230" h="6858000">
                <a:moveTo>
                  <a:pt x="443103" y="0"/>
                </a:moveTo>
                <a:lnTo>
                  <a:pt x="0" y="0"/>
                </a:lnTo>
                <a:lnTo>
                  <a:pt x="0" y="6858000"/>
                </a:lnTo>
                <a:lnTo>
                  <a:pt x="443103" y="6858000"/>
                </a:lnTo>
                <a:lnTo>
                  <a:pt x="443103" y="0"/>
                </a:lnTo>
                <a:close/>
              </a:path>
            </a:pathLst>
          </a:custGeom>
          <a:solidFill>
            <a:srgbClr val="FCC3AC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4901" y="0"/>
                </a:moveTo>
                <a:lnTo>
                  <a:pt x="0" y="0"/>
                </a:lnTo>
                <a:lnTo>
                  <a:pt x="0" y="6858000"/>
                </a:lnTo>
                <a:lnTo>
                  <a:pt x="104901" y="6858000"/>
                </a:lnTo>
                <a:lnTo>
                  <a:pt x="104901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2395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2925" y="0"/>
                </a:moveTo>
                <a:lnTo>
                  <a:pt x="0" y="0"/>
                </a:lnTo>
                <a:lnTo>
                  <a:pt x="0" y="6858000"/>
                </a:lnTo>
                <a:lnTo>
                  <a:pt x="2925" y="6858000"/>
                </a:lnTo>
                <a:lnTo>
                  <a:pt x="2925" y="0"/>
                </a:lnTo>
                <a:close/>
              </a:path>
            </a:pathLst>
          </a:custGeom>
          <a:solidFill>
            <a:srgbClr val="FCC3AC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7838" y="356361"/>
            <a:ext cx="6148323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897" y="1094613"/>
            <a:ext cx="7474204" cy="257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2M1C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4205" y="1112011"/>
            <a:ext cx="6978015" cy="22987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950" b="1">
                <a:solidFill>
                  <a:srgbClr val="555F6C"/>
                </a:solidFill>
                <a:latin typeface="Arial"/>
                <a:cs typeface="Arial"/>
              </a:rPr>
              <a:t>INTRODUCCIÓN A LA PREVENCIÓN DE </a:t>
            </a:r>
            <a:r>
              <a:rPr sz="4950" b="1">
                <a:solidFill>
                  <a:srgbClr val="555F6C"/>
                </a:solidFill>
                <a:latin typeface="Arial"/>
                <a:cs typeface="Arial"/>
              </a:rPr>
              <a:t>RIESGOS</a:t>
            </a:r>
            <a:r>
              <a:rPr sz="4950" b="1" spc="-95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4950" b="1" dirty="0">
                <a:solidFill>
                  <a:srgbClr val="555F6C"/>
                </a:solidFill>
                <a:latin typeface="Arial"/>
                <a:cs typeface="Arial"/>
              </a:rPr>
              <a:t>LABORALES</a:t>
            </a:r>
            <a:endParaRPr sz="49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3811" y="3531108"/>
            <a:ext cx="2423160" cy="2183892"/>
          </a:xfrm>
          <a:prstGeom prst="rect">
            <a:avLst/>
          </a:prstGeo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D969EC87-9244-7DD1-79EB-ACD300F9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761"/>
            <a:ext cx="626745" cy="6858000"/>
            <a:chOff x="8156447" y="761"/>
            <a:chExt cx="626745" cy="6858000"/>
          </a:xfrm>
        </p:grpSpPr>
        <p:sp>
          <p:nvSpPr>
            <p:cNvPr id="3" name="object 3"/>
            <p:cNvSpPr/>
            <p:nvPr/>
          </p:nvSpPr>
          <p:spPr>
            <a:xfrm>
              <a:off x="8763761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4131" y="343662"/>
            <a:ext cx="6868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1865" algn="l"/>
              </a:tabLst>
            </a:pPr>
            <a:r>
              <a:rPr sz="3200" dirty="0">
                <a:solidFill>
                  <a:srgbClr val="555F6C"/>
                </a:solidFill>
              </a:rPr>
              <a:t>MEDIDAS</a:t>
            </a:r>
            <a:r>
              <a:rPr sz="3200" spc="-25" dirty="0">
                <a:solidFill>
                  <a:srgbClr val="555F6C"/>
                </a:solidFill>
              </a:rPr>
              <a:t> </a:t>
            </a:r>
            <a:r>
              <a:rPr sz="3200" spc="-35" dirty="0">
                <a:solidFill>
                  <a:srgbClr val="555F6C"/>
                </a:solidFill>
              </a:rPr>
              <a:t>CON</a:t>
            </a:r>
            <a:r>
              <a:rPr sz="3200" spc="-40" dirty="0">
                <a:solidFill>
                  <a:srgbClr val="555F6C"/>
                </a:solidFill>
              </a:rPr>
              <a:t>T</a:t>
            </a:r>
            <a:r>
              <a:rPr sz="3200" spc="-35" dirty="0">
                <a:solidFill>
                  <a:srgbClr val="555F6C"/>
                </a:solidFill>
              </a:rPr>
              <a:t>AC</a:t>
            </a:r>
            <a:r>
              <a:rPr sz="3200" spc="-40" dirty="0">
                <a:solidFill>
                  <a:srgbClr val="555F6C"/>
                </a:solidFill>
              </a:rPr>
              <a:t>T</a:t>
            </a:r>
            <a:r>
              <a:rPr sz="3200" spc="-35" dirty="0">
                <a:solidFill>
                  <a:srgbClr val="555F6C"/>
                </a:solidFill>
              </a:rPr>
              <a:t>O</a:t>
            </a:r>
            <a:r>
              <a:rPr sz="3200" dirty="0">
                <a:solidFill>
                  <a:srgbClr val="555F6C"/>
                </a:solidFill>
              </a:rPr>
              <a:t>S	D</a:t>
            </a:r>
            <a:r>
              <a:rPr sz="3200" spc="-25" dirty="0">
                <a:solidFill>
                  <a:srgbClr val="555F6C"/>
                </a:solidFill>
              </a:rPr>
              <a:t>I</a:t>
            </a:r>
            <a:r>
              <a:rPr sz="3200" dirty="0">
                <a:solidFill>
                  <a:srgbClr val="555F6C"/>
                </a:solidFill>
              </a:rPr>
              <a:t>R</a:t>
            </a:r>
            <a:r>
              <a:rPr sz="3200" spc="-25" dirty="0">
                <a:solidFill>
                  <a:srgbClr val="555F6C"/>
                </a:solidFill>
              </a:rPr>
              <a:t>E</a:t>
            </a:r>
            <a:r>
              <a:rPr sz="3200" dirty="0">
                <a:solidFill>
                  <a:srgbClr val="555F6C"/>
                </a:solidFill>
              </a:rPr>
              <a:t>C</a:t>
            </a:r>
            <a:r>
              <a:rPr sz="3200" spc="-25" dirty="0">
                <a:solidFill>
                  <a:srgbClr val="555F6C"/>
                </a:solidFill>
              </a:rPr>
              <a:t>T</a:t>
            </a:r>
            <a:r>
              <a:rPr sz="3200" dirty="0">
                <a:solidFill>
                  <a:srgbClr val="555F6C"/>
                </a:solidFill>
              </a:rPr>
              <a:t>OS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535635" y="1248917"/>
            <a:ext cx="4460240" cy="1793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EPIs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EJ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65" dirty="0">
                <a:latin typeface="Arial MT"/>
                <a:cs typeface="Arial MT"/>
              </a:rPr>
              <a:t>P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2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TES</a:t>
            </a:r>
            <a:r>
              <a:rPr sz="2400" spc="-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TI</a:t>
            </a:r>
            <a:r>
              <a:rPr sz="2400" spc="-365" dirty="0">
                <a:latin typeface="Arial MT"/>
                <a:cs typeface="Arial MT"/>
              </a:rPr>
              <a:t>V</a:t>
            </a:r>
            <a:r>
              <a:rPr sz="2400" spc="-5" dirty="0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INTERPONER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OBSTÁCULOS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spc="-25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-2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IR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365" dirty="0">
                <a:latin typeface="Arial MT"/>
                <a:cs typeface="Arial MT"/>
              </a:rPr>
              <a:t>P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2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TES</a:t>
            </a:r>
            <a:r>
              <a:rPr sz="2400" spc="-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365" dirty="0">
                <a:latin typeface="Arial MT"/>
                <a:cs typeface="Arial MT"/>
              </a:rPr>
              <a:t>V</a:t>
            </a:r>
            <a:r>
              <a:rPr sz="2400" spc="-5" dirty="0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0371" y="3860291"/>
            <a:ext cx="3992879" cy="18013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487" y="4143755"/>
            <a:ext cx="3076956" cy="21625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761"/>
            <a:ext cx="626745" cy="6858000"/>
            <a:chOff x="8156447" y="761"/>
            <a:chExt cx="626745" cy="6858000"/>
          </a:xfrm>
        </p:grpSpPr>
        <p:sp>
          <p:nvSpPr>
            <p:cNvPr id="3" name="object 3"/>
            <p:cNvSpPr/>
            <p:nvPr/>
          </p:nvSpPr>
          <p:spPr>
            <a:xfrm>
              <a:off x="8763761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1789" y="338708"/>
            <a:ext cx="7278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1865" algn="l"/>
              </a:tabLst>
            </a:pPr>
            <a:r>
              <a:rPr sz="3200" dirty="0">
                <a:solidFill>
                  <a:srgbClr val="555F6C"/>
                </a:solidFill>
              </a:rPr>
              <a:t>MEDIDAS</a:t>
            </a:r>
            <a:r>
              <a:rPr sz="3200" spc="-25" dirty="0">
                <a:solidFill>
                  <a:srgbClr val="555F6C"/>
                </a:solidFill>
              </a:rPr>
              <a:t> </a:t>
            </a:r>
            <a:r>
              <a:rPr sz="3200" dirty="0">
                <a:solidFill>
                  <a:srgbClr val="555F6C"/>
                </a:solidFill>
              </a:rPr>
              <a:t>CON</a:t>
            </a:r>
            <a:r>
              <a:rPr sz="3200" spc="-245" dirty="0">
                <a:solidFill>
                  <a:srgbClr val="555F6C"/>
                </a:solidFill>
              </a:rPr>
              <a:t>T</a:t>
            </a:r>
            <a:r>
              <a:rPr sz="3200" dirty="0">
                <a:solidFill>
                  <a:srgbClr val="555F6C"/>
                </a:solidFill>
              </a:rPr>
              <a:t>A</a:t>
            </a:r>
            <a:r>
              <a:rPr sz="3200" spc="5" dirty="0">
                <a:solidFill>
                  <a:srgbClr val="555F6C"/>
                </a:solidFill>
              </a:rPr>
              <a:t>C</a:t>
            </a:r>
            <a:r>
              <a:rPr sz="3200" spc="-65" dirty="0">
                <a:solidFill>
                  <a:srgbClr val="555F6C"/>
                </a:solidFill>
              </a:rPr>
              <a:t>T</a:t>
            </a:r>
            <a:r>
              <a:rPr sz="3200" dirty="0">
                <a:solidFill>
                  <a:srgbClr val="555F6C"/>
                </a:solidFill>
              </a:rPr>
              <a:t>OS	INDIRE</a:t>
            </a:r>
            <a:r>
              <a:rPr sz="3200" spc="5" dirty="0">
                <a:solidFill>
                  <a:srgbClr val="555F6C"/>
                </a:solidFill>
              </a:rPr>
              <a:t>C</a:t>
            </a:r>
            <a:r>
              <a:rPr sz="3200" spc="-65" dirty="0">
                <a:solidFill>
                  <a:srgbClr val="555F6C"/>
                </a:solidFill>
              </a:rPr>
              <a:t>T</a:t>
            </a:r>
            <a:r>
              <a:rPr sz="3200" dirty="0">
                <a:solidFill>
                  <a:srgbClr val="555F6C"/>
                </a:solidFill>
              </a:rPr>
              <a:t>OS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257962" y="1643634"/>
            <a:ext cx="6129020" cy="2235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25" dirty="0">
                <a:latin typeface="Arial MT"/>
                <a:cs typeface="Arial MT"/>
              </a:rPr>
              <a:t>TOMAS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DE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TIERRA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USAR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DIFERENCIALES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60" dirty="0">
                <a:latin typeface="Arial MT"/>
                <a:cs typeface="Arial MT"/>
              </a:rPr>
              <a:t>SEPARAR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CIRCUITOS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FORMAR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(SEÑALIZACIÓN)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EPIs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4005071"/>
            <a:ext cx="2828544" cy="2514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4547" y="3742944"/>
            <a:ext cx="2427731" cy="252831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6984" y="1130808"/>
            <a:ext cx="2849880" cy="199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761"/>
            <a:ext cx="628015" cy="6858000"/>
            <a:chOff x="8156447" y="761"/>
            <a:chExt cx="628015" cy="6858000"/>
          </a:xfrm>
        </p:grpSpPr>
        <p:sp>
          <p:nvSpPr>
            <p:cNvPr id="3" name="object 3"/>
            <p:cNvSpPr/>
            <p:nvPr/>
          </p:nvSpPr>
          <p:spPr>
            <a:xfrm>
              <a:off x="8765285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527" y="1485899"/>
            <a:ext cx="5256276" cy="537209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90448" y="565784"/>
            <a:ext cx="748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55F6C"/>
                </a:solidFill>
              </a:rPr>
              <a:t>MEDIDAS</a:t>
            </a:r>
            <a:r>
              <a:rPr spc="-60" dirty="0">
                <a:solidFill>
                  <a:srgbClr val="555F6C"/>
                </a:solidFill>
              </a:rPr>
              <a:t> </a:t>
            </a:r>
            <a:r>
              <a:rPr sz="2850" spc="15" dirty="0">
                <a:solidFill>
                  <a:srgbClr val="555F6C"/>
                </a:solidFill>
              </a:rPr>
              <a:t>SOBRE</a:t>
            </a:r>
            <a:r>
              <a:rPr sz="2850" spc="130" dirty="0">
                <a:solidFill>
                  <a:srgbClr val="555F6C"/>
                </a:solidFill>
              </a:rPr>
              <a:t> </a:t>
            </a:r>
            <a:r>
              <a:rPr dirty="0">
                <a:solidFill>
                  <a:srgbClr val="555F6C"/>
                </a:solidFill>
              </a:rPr>
              <a:t>TRABAJADORES</a:t>
            </a:r>
            <a:endParaRPr sz="2850"/>
          </a:p>
        </p:txBody>
      </p:sp>
      <p:sp>
        <p:nvSpPr>
          <p:cNvPr id="11" name="object 11"/>
          <p:cNvSpPr txBox="1"/>
          <p:nvPr/>
        </p:nvSpPr>
        <p:spPr>
          <a:xfrm>
            <a:off x="257962" y="1360170"/>
            <a:ext cx="7814945" cy="23437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AISL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PÉ</a:t>
            </a:r>
            <a:r>
              <a:rPr sz="2400" spc="-70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G</a:t>
            </a:r>
            <a:r>
              <a:rPr sz="2400" spc="-20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10" dirty="0">
                <a:latin typeface="Arial MT"/>
                <a:cs typeface="Arial MT"/>
              </a:rPr>
              <a:t>T</a:t>
            </a:r>
            <a:r>
              <a:rPr sz="2400" spc="-30" dirty="0">
                <a:latin typeface="Arial MT"/>
                <a:cs typeface="Arial MT"/>
              </a:rPr>
              <a:t>AB</a:t>
            </a:r>
            <a:r>
              <a:rPr sz="2400" spc="-35" dirty="0">
                <a:latin typeface="Arial MT"/>
                <a:cs typeface="Arial MT"/>
              </a:rPr>
              <a:t>UR</a:t>
            </a:r>
            <a:r>
              <a:rPr sz="2400" spc="-30" dirty="0">
                <a:latin typeface="Arial MT"/>
                <a:cs typeface="Arial MT"/>
              </a:rPr>
              <a:t>ETES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2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FOM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-1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V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RIFIC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3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IA</a:t>
            </a:r>
            <a:r>
              <a:rPr sz="2400" spc="-2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SIÓN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SEÑALIZAR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ESTÁS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TRABAJANDO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EPIs,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FORMACIÓN,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INFORMACIÓN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(SEÑALIZACIÓN)</a:t>
            </a:r>
            <a:endParaRPr sz="2400">
              <a:latin typeface="Arial MT"/>
              <a:cs typeface="Arial MT"/>
            </a:endParaRPr>
          </a:p>
          <a:p>
            <a:pPr marL="13970" marR="3533775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Arial MT"/>
                <a:cs typeface="Arial MT"/>
              </a:rPr>
              <a:t>https://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www.youtube.com/watch?v=d2M1C </a:t>
            </a:r>
            <a:r>
              <a:rPr sz="1800" spc="-4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xTII6Q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55591" y="761"/>
            <a:ext cx="4427220" cy="6858000"/>
            <a:chOff x="4355591" y="761"/>
            <a:chExt cx="4427220" cy="6858000"/>
          </a:xfrm>
        </p:grpSpPr>
        <p:sp>
          <p:nvSpPr>
            <p:cNvPr id="3" name="object 3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55591" y="4869178"/>
              <a:ext cx="3816350" cy="1967230"/>
            </a:xfrm>
            <a:custGeom>
              <a:avLst/>
              <a:gdLst/>
              <a:ahLst/>
              <a:cxnLst/>
              <a:rect l="l" t="t" r="r" b="b"/>
              <a:pathLst>
                <a:path w="3816350" h="1967229">
                  <a:moveTo>
                    <a:pt x="3815841" y="0"/>
                  </a:moveTo>
                  <a:lnTo>
                    <a:pt x="0" y="0"/>
                  </a:lnTo>
                  <a:lnTo>
                    <a:pt x="0" y="1967102"/>
                  </a:lnTo>
                  <a:lnTo>
                    <a:pt x="3815841" y="1967102"/>
                  </a:lnTo>
                  <a:lnTo>
                    <a:pt x="3815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0"/>
            <a:ext cx="7056120" cy="68366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6979" y="164337"/>
            <a:ext cx="2840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INCE</a:t>
            </a:r>
            <a:r>
              <a:rPr sz="4000" b="1" spc="-20" dirty="0">
                <a:latin typeface="Arial"/>
                <a:cs typeface="Arial"/>
              </a:rPr>
              <a:t>N</a:t>
            </a:r>
            <a:r>
              <a:rPr sz="4000" b="1" spc="-35" dirty="0">
                <a:latin typeface="Arial"/>
                <a:cs typeface="Arial"/>
              </a:rPr>
              <a:t>D</a:t>
            </a:r>
            <a:r>
              <a:rPr sz="4000" b="1" spc="-5" dirty="0">
                <a:latin typeface="Arial"/>
                <a:cs typeface="Arial"/>
              </a:rPr>
              <a:t>IOS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0588" y="1387805"/>
            <a:ext cx="5015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TETRAEDRO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DEL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FUEGO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851" y="2459735"/>
            <a:ext cx="3535679" cy="41833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761"/>
            <a:ext cx="626745" cy="6858000"/>
            <a:chOff x="8156447" y="761"/>
            <a:chExt cx="626745" cy="6858000"/>
          </a:xfrm>
        </p:grpSpPr>
        <p:sp>
          <p:nvSpPr>
            <p:cNvPr id="3" name="object 3"/>
            <p:cNvSpPr/>
            <p:nvPr/>
          </p:nvSpPr>
          <p:spPr>
            <a:xfrm>
              <a:off x="8763761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0258" y="593216"/>
            <a:ext cx="4384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55F6C"/>
                </a:solidFill>
              </a:rPr>
              <a:t>CLASES</a:t>
            </a:r>
            <a:r>
              <a:rPr spc="-60" dirty="0">
                <a:solidFill>
                  <a:srgbClr val="555F6C"/>
                </a:solidFill>
              </a:rPr>
              <a:t> </a:t>
            </a:r>
            <a:r>
              <a:rPr spc="-5" dirty="0">
                <a:solidFill>
                  <a:srgbClr val="555F6C"/>
                </a:solidFill>
              </a:rPr>
              <a:t>DE</a:t>
            </a:r>
            <a:r>
              <a:rPr spc="-75" dirty="0">
                <a:solidFill>
                  <a:srgbClr val="555F6C"/>
                </a:solidFill>
              </a:rPr>
              <a:t> </a:t>
            </a:r>
            <a:r>
              <a:rPr spc="-5" dirty="0">
                <a:solidFill>
                  <a:srgbClr val="555F6C"/>
                </a:solidFill>
              </a:rPr>
              <a:t>FUEGO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45514" y="1639341"/>
            <a:ext cx="2745740" cy="203771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FC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 MT"/>
                <a:cs typeface="Arial MT"/>
              </a:rPr>
              <a:t>A: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SÓLIDOS</a:t>
            </a:r>
            <a:endParaRPr sz="2800">
              <a:latin typeface="Arial MT"/>
              <a:cs typeface="Arial MT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 MT"/>
                <a:cs typeface="Arial MT"/>
              </a:rPr>
              <a:t>B: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LÍQUIDOS</a:t>
            </a:r>
            <a:endParaRPr sz="2800">
              <a:latin typeface="Arial MT"/>
              <a:cs typeface="Arial MT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 MT"/>
                <a:cs typeface="Arial MT"/>
              </a:rPr>
              <a:t>C: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GASEOSOS</a:t>
            </a:r>
            <a:endParaRPr sz="2800">
              <a:latin typeface="Arial MT"/>
              <a:cs typeface="Arial MT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 MT"/>
                <a:cs typeface="Arial MT"/>
              </a:rPr>
              <a:t>D: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70" dirty="0">
                <a:latin typeface="Arial MT"/>
                <a:cs typeface="Arial MT"/>
              </a:rPr>
              <a:t>METALES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2205227"/>
            <a:ext cx="3744467" cy="37444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44" y="4419"/>
                </a:lnTo>
                <a:lnTo>
                  <a:pt x="178561" y="17157"/>
                </a:lnTo>
                <a:lnTo>
                  <a:pt x="135890" y="37452"/>
                </a:lnTo>
                <a:lnTo>
                  <a:pt x="97535" y="64515"/>
                </a:lnTo>
                <a:lnTo>
                  <a:pt x="64516" y="97574"/>
                </a:lnTo>
                <a:lnTo>
                  <a:pt x="37465" y="135864"/>
                </a:lnTo>
                <a:lnTo>
                  <a:pt x="17145" y="178600"/>
                </a:lnTo>
                <a:lnTo>
                  <a:pt x="4445" y="225005"/>
                </a:lnTo>
                <a:lnTo>
                  <a:pt x="0" y="274319"/>
                </a:lnTo>
                <a:lnTo>
                  <a:pt x="4445" y="323634"/>
                </a:lnTo>
                <a:lnTo>
                  <a:pt x="17145" y="370039"/>
                </a:lnTo>
                <a:lnTo>
                  <a:pt x="37465" y="412775"/>
                </a:lnTo>
                <a:lnTo>
                  <a:pt x="64516" y="451053"/>
                </a:lnTo>
                <a:lnTo>
                  <a:pt x="97535" y="484123"/>
                </a:lnTo>
                <a:lnTo>
                  <a:pt x="135890" y="511187"/>
                </a:lnTo>
                <a:lnTo>
                  <a:pt x="178561" y="531482"/>
                </a:lnTo>
                <a:lnTo>
                  <a:pt x="225044" y="544220"/>
                </a:lnTo>
                <a:lnTo>
                  <a:pt x="274320" y="548640"/>
                </a:lnTo>
                <a:lnTo>
                  <a:pt x="323596" y="544220"/>
                </a:lnTo>
                <a:lnTo>
                  <a:pt x="370077" y="531482"/>
                </a:lnTo>
                <a:lnTo>
                  <a:pt x="412750" y="511187"/>
                </a:lnTo>
                <a:lnTo>
                  <a:pt x="451103" y="484123"/>
                </a:lnTo>
                <a:lnTo>
                  <a:pt x="484124" y="451053"/>
                </a:lnTo>
                <a:lnTo>
                  <a:pt x="511175" y="412775"/>
                </a:lnTo>
                <a:lnTo>
                  <a:pt x="531495" y="370039"/>
                </a:lnTo>
                <a:lnTo>
                  <a:pt x="544195" y="323634"/>
                </a:lnTo>
                <a:lnTo>
                  <a:pt x="548640" y="274319"/>
                </a:lnTo>
                <a:lnTo>
                  <a:pt x="544195" y="225005"/>
                </a:lnTo>
                <a:lnTo>
                  <a:pt x="531495" y="178600"/>
                </a:lnTo>
                <a:lnTo>
                  <a:pt x="511175" y="135864"/>
                </a:lnTo>
                <a:lnTo>
                  <a:pt x="484124" y="97574"/>
                </a:lnTo>
                <a:lnTo>
                  <a:pt x="451103" y="64515"/>
                </a:lnTo>
                <a:lnTo>
                  <a:pt x="412750" y="37452"/>
                </a:lnTo>
                <a:lnTo>
                  <a:pt x="370077" y="17157"/>
                </a:lnTo>
                <a:lnTo>
                  <a:pt x="323596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56437" y="872489"/>
            <a:ext cx="7467600" cy="4873625"/>
          </a:xfrm>
          <a:custGeom>
            <a:avLst/>
            <a:gdLst/>
            <a:ahLst/>
            <a:cxnLst/>
            <a:rect l="l" t="t" r="r" b="b"/>
            <a:pathLst>
              <a:path w="7467600" h="4873625">
                <a:moveTo>
                  <a:pt x="0" y="812164"/>
                </a:moveTo>
                <a:lnTo>
                  <a:pt x="1384" y="764539"/>
                </a:lnTo>
                <a:lnTo>
                  <a:pt x="5460" y="717550"/>
                </a:lnTo>
                <a:lnTo>
                  <a:pt x="12179" y="671322"/>
                </a:lnTo>
                <a:lnTo>
                  <a:pt x="21450" y="625983"/>
                </a:lnTo>
                <a:lnTo>
                  <a:pt x="33197" y="581660"/>
                </a:lnTo>
                <a:lnTo>
                  <a:pt x="47358" y="538352"/>
                </a:lnTo>
                <a:lnTo>
                  <a:pt x="63830" y="496062"/>
                </a:lnTo>
                <a:lnTo>
                  <a:pt x="82562" y="455040"/>
                </a:lnTo>
                <a:lnTo>
                  <a:pt x="103466" y="415289"/>
                </a:lnTo>
                <a:lnTo>
                  <a:pt x="126466" y="376809"/>
                </a:lnTo>
                <a:lnTo>
                  <a:pt x="151485" y="339725"/>
                </a:lnTo>
                <a:lnTo>
                  <a:pt x="178447" y="304292"/>
                </a:lnTo>
                <a:lnTo>
                  <a:pt x="207289" y="270256"/>
                </a:lnTo>
                <a:lnTo>
                  <a:pt x="237921" y="237871"/>
                </a:lnTo>
                <a:lnTo>
                  <a:pt x="270256" y="207263"/>
                </a:lnTo>
                <a:lnTo>
                  <a:pt x="304241" y="178435"/>
                </a:lnTo>
                <a:lnTo>
                  <a:pt x="339801" y="151511"/>
                </a:lnTo>
                <a:lnTo>
                  <a:pt x="376834" y="126492"/>
                </a:lnTo>
                <a:lnTo>
                  <a:pt x="415290" y="103505"/>
                </a:lnTo>
                <a:lnTo>
                  <a:pt x="455066" y="82550"/>
                </a:lnTo>
                <a:lnTo>
                  <a:pt x="496112" y="63881"/>
                </a:lnTo>
                <a:lnTo>
                  <a:pt x="538340" y="47371"/>
                </a:lnTo>
                <a:lnTo>
                  <a:pt x="581685" y="33147"/>
                </a:lnTo>
                <a:lnTo>
                  <a:pt x="626046" y="21462"/>
                </a:lnTo>
                <a:lnTo>
                  <a:pt x="671372" y="12192"/>
                </a:lnTo>
                <a:lnTo>
                  <a:pt x="717575" y="5461"/>
                </a:lnTo>
                <a:lnTo>
                  <a:pt x="764578" y="1397"/>
                </a:lnTo>
                <a:lnTo>
                  <a:pt x="812304" y="0"/>
                </a:lnTo>
                <a:lnTo>
                  <a:pt x="6655308" y="0"/>
                </a:lnTo>
                <a:lnTo>
                  <a:pt x="6703059" y="1397"/>
                </a:lnTo>
                <a:lnTo>
                  <a:pt x="6750050" y="5461"/>
                </a:lnTo>
                <a:lnTo>
                  <a:pt x="6796278" y="12192"/>
                </a:lnTo>
                <a:lnTo>
                  <a:pt x="6841490" y="21462"/>
                </a:lnTo>
                <a:lnTo>
                  <a:pt x="6885940" y="33147"/>
                </a:lnTo>
                <a:lnTo>
                  <a:pt x="6929246" y="47371"/>
                </a:lnTo>
                <a:lnTo>
                  <a:pt x="6971411" y="63881"/>
                </a:lnTo>
                <a:lnTo>
                  <a:pt x="7012559" y="82550"/>
                </a:lnTo>
                <a:lnTo>
                  <a:pt x="7052309" y="103505"/>
                </a:lnTo>
                <a:lnTo>
                  <a:pt x="7090790" y="126492"/>
                </a:lnTo>
                <a:lnTo>
                  <a:pt x="7127748" y="151511"/>
                </a:lnTo>
                <a:lnTo>
                  <a:pt x="7163308" y="178435"/>
                </a:lnTo>
                <a:lnTo>
                  <a:pt x="7197344" y="207263"/>
                </a:lnTo>
                <a:lnTo>
                  <a:pt x="7229602" y="237871"/>
                </a:lnTo>
                <a:lnTo>
                  <a:pt x="7260336" y="270256"/>
                </a:lnTo>
                <a:lnTo>
                  <a:pt x="7289165" y="304292"/>
                </a:lnTo>
                <a:lnTo>
                  <a:pt x="7316088" y="339725"/>
                </a:lnTo>
                <a:lnTo>
                  <a:pt x="7341108" y="376809"/>
                </a:lnTo>
                <a:lnTo>
                  <a:pt x="7364094" y="415289"/>
                </a:lnTo>
                <a:lnTo>
                  <a:pt x="7385050" y="455040"/>
                </a:lnTo>
                <a:lnTo>
                  <a:pt x="7403719" y="496062"/>
                </a:lnTo>
                <a:lnTo>
                  <a:pt x="7420229" y="538352"/>
                </a:lnTo>
                <a:lnTo>
                  <a:pt x="7434453" y="581660"/>
                </a:lnTo>
                <a:lnTo>
                  <a:pt x="7446136" y="625983"/>
                </a:lnTo>
                <a:lnTo>
                  <a:pt x="7455408" y="671322"/>
                </a:lnTo>
                <a:lnTo>
                  <a:pt x="7462138" y="717550"/>
                </a:lnTo>
                <a:lnTo>
                  <a:pt x="7466203" y="764539"/>
                </a:lnTo>
                <a:lnTo>
                  <a:pt x="7467600" y="812164"/>
                </a:lnTo>
                <a:lnTo>
                  <a:pt x="7467600" y="4061079"/>
                </a:lnTo>
                <a:lnTo>
                  <a:pt x="7466203" y="4108704"/>
                </a:lnTo>
                <a:lnTo>
                  <a:pt x="7462138" y="4155694"/>
                </a:lnTo>
                <a:lnTo>
                  <a:pt x="7455408" y="4201922"/>
                </a:lnTo>
                <a:lnTo>
                  <a:pt x="7446136" y="4247261"/>
                </a:lnTo>
                <a:lnTo>
                  <a:pt x="7434453" y="4291584"/>
                </a:lnTo>
                <a:lnTo>
                  <a:pt x="7420229" y="4334891"/>
                </a:lnTo>
                <a:lnTo>
                  <a:pt x="7403719" y="4377182"/>
                </a:lnTo>
                <a:lnTo>
                  <a:pt x="7385050" y="4418203"/>
                </a:lnTo>
                <a:lnTo>
                  <a:pt x="7364094" y="4457954"/>
                </a:lnTo>
                <a:lnTo>
                  <a:pt x="7341108" y="4496435"/>
                </a:lnTo>
                <a:lnTo>
                  <a:pt x="7316088" y="4533519"/>
                </a:lnTo>
                <a:lnTo>
                  <a:pt x="7289165" y="4568952"/>
                </a:lnTo>
                <a:lnTo>
                  <a:pt x="7260336" y="4602988"/>
                </a:lnTo>
                <a:lnTo>
                  <a:pt x="7229602" y="4635373"/>
                </a:lnTo>
                <a:lnTo>
                  <a:pt x="7197344" y="4665980"/>
                </a:lnTo>
                <a:lnTo>
                  <a:pt x="7163308" y="4694809"/>
                </a:lnTo>
                <a:lnTo>
                  <a:pt x="7127748" y="4721758"/>
                </a:lnTo>
                <a:lnTo>
                  <a:pt x="7090790" y="4746777"/>
                </a:lnTo>
                <a:lnTo>
                  <a:pt x="7052309" y="4769777"/>
                </a:lnTo>
                <a:lnTo>
                  <a:pt x="7012559" y="4790681"/>
                </a:lnTo>
                <a:lnTo>
                  <a:pt x="6971411" y="4809413"/>
                </a:lnTo>
                <a:lnTo>
                  <a:pt x="6929246" y="4825885"/>
                </a:lnTo>
                <a:lnTo>
                  <a:pt x="6885940" y="4840033"/>
                </a:lnTo>
                <a:lnTo>
                  <a:pt x="6841490" y="4851793"/>
                </a:lnTo>
                <a:lnTo>
                  <a:pt x="6796278" y="4861064"/>
                </a:lnTo>
                <a:lnTo>
                  <a:pt x="6750050" y="4867783"/>
                </a:lnTo>
                <a:lnTo>
                  <a:pt x="6703059" y="4871859"/>
                </a:lnTo>
                <a:lnTo>
                  <a:pt x="6655308" y="4873244"/>
                </a:lnTo>
                <a:lnTo>
                  <a:pt x="812304" y="4873244"/>
                </a:lnTo>
                <a:lnTo>
                  <a:pt x="764578" y="4871859"/>
                </a:lnTo>
                <a:lnTo>
                  <a:pt x="717575" y="4867783"/>
                </a:lnTo>
                <a:lnTo>
                  <a:pt x="671372" y="4861064"/>
                </a:lnTo>
                <a:lnTo>
                  <a:pt x="626046" y="4851793"/>
                </a:lnTo>
                <a:lnTo>
                  <a:pt x="581685" y="4840033"/>
                </a:lnTo>
                <a:lnTo>
                  <a:pt x="538340" y="4825885"/>
                </a:lnTo>
                <a:lnTo>
                  <a:pt x="496112" y="4809413"/>
                </a:lnTo>
                <a:lnTo>
                  <a:pt x="455066" y="4790681"/>
                </a:lnTo>
                <a:lnTo>
                  <a:pt x="415290" y="4769777"/>
                </a:lnTo>
                <a:lnTo>
                  <a:pt x="376834" y="4746777"/>
                </a:lnTo>
                <a:lnTo>
                  <a:pt x="339801" y="4721758"/>
                </a:lnTo>
                <a:lnTo>
                  <a:pt x="304241" y="4694809"/>
                </a:lnTo>
                <a:lnTo>
                  <a:pt x="270256" y="4665980"/>
                </a:lnTo>
                <a:lnTo>
                  <a:pt x="237921" y="4635373"/>
                </a:lnTo>
                <a:lnTo>
                  <a:pt x="207289" y="4602988"/>
                </a:lnTo>
                <a:lnTo>
                  <a:pt x="178447" y="4568952"/>
                </a:lnTo>
                <a:lnTo>
                  <a:pt x="151485" y="4533519"/>
                </a:lnTo>
                <a:lnTo>
                  <a:pt x="126466" y="4496435"/>
                </a:lnTo>
                <a:lnTo>
                  <a:pt x="103466" y="4457954"/>
                </a:lnTo>
                <a:lnTo>
                  <a:pt x="82562" y="4418203"/>
                </a:lnTo>
                <a:lnTo>
                  <a:pt x="63830" y="4377182"/>
                </a:lnTo>
                <a:lnTo>
                  <a:pt x="47358" y="4334891"/>
                </a:lnTo>
                <a:lnTo>
                  <a:pt x="33197" y="4291584"/>
                </a:lnTo>
                <a:lnTo>
                  <a:pt x="21450" y="4247261"/>
                </a:lnTo>
                <a:lnTo>
                  <a:pt x="12179" y="4201922"/>
                </a:lnTo>
                <a:lnTo>
                  <a:pt x="5460" y="4155694"/>
                </a:lnTo>
                <a:lnTo>
                  <a:pt x="1384" y="4108704"/>
                </a:lnTo>
                <a:lnTo>
                  <a:pt x="0" y="4061079"/>
                </a:lnTo>
                <a:lnTo>
                  <a:pt x="0" y="8121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1855" y="1340637"/>
            <a:ext cx="6544945" cy="38214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2100" algn="ctr">
              <a:lnSpc>
                <a:spcPct val="100000"/>
              </a:lnSpc>
              <a:spcBef>
                <a:spcPts val="700"/>
              </a:spcBef>
            </a:pPr>
            <a:r>
              <a:rPr sz="2800" b="1" spc="-20" dirty="0">
                <a:latin typeface="Arial"/>
                <a:cs typeface="Arial"/>
              </a:rPr>
              <a:t>DAÑOS</a:t>
            </a:r>
            <a:endParaRPr sz="2800">
              <a:latin typeface="Arial"/>
              <a:cs typeface="Arial"/>
            </a:endParaRPr>
          </a:p>
          <a:p>
            <a:pPr marL="299085" marR="541020" indent="-2870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9642"/>
              <a:buChar char="-"/>
              <a:tabLst>
                <a:tab pos="299085" algn="l"/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Muerte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asfixia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intoxicación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humos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 gases</a:t>
            </a:r>
            <a:endParaRPr sz="2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9642"/>
              <a:buChar char="-"/>
              <a:tabLst>
                <a:tab pos="299085" algn="l"/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Quemaduras</a:t>
            </a:r>
            <a:r>
              <a:rPr sz="2800" dirty="0">
                <a:latin typeface="Arial MT"/>
                <a:cs typeface="Arial MT"/>
              </a:rPr>
              <a:t> internas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inhalación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humos</a:t>
            </a:r>
            <a:endParaRPr sz="2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FC8537"/>
              </a:buClr>
              <a:buSzPct val="69642"/>
              <a:buChar char="-"/>
              <a:tabLst>
                <a:tab pos="299085" algn="l"/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Quemaduras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externas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</a:t>
            </a:r>
            <a:r>
              <a:rPr sz="2800" spc="-5" dirty="0">
                <a:latin typeface="Arial MT"/>
                <a:cs typeface="Arial MT"/>
              </a:rPr>
              <a:t> las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llamas</a:t>
            </a:r>
            <a:endParaRPr sz="2800">
              <a:latin typeface="Arial MT"/>
              <a:cs typeface="Arial MT"/>
            </a:endParaRPr>
          </a:p>
          <a:p>
            <a:pPr marL="299085" marR="1776095" indent="-2870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9642"/>
              <a:buChar char="-"/>
              <a:tabLst>
                <a:tab pos="299085" algn="l"/>
                <a:tab pos="299720" algn="l"/>
              </a:tabLst>
            </a:pPr>
            <a:r>
              <a:rPr sz="2800" dirty="0">
                <a:latin typeface="Arial MT"/>
                <a:cs typeface="Arial MT"/>
              </a:rPr>
              <a:t>Atrapamientos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avalanchas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ocasionadas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pánico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761"/>
            <a:ext cx="626745" cy="6858000"/>
            <a:chOff x="8156447" y="761"/>
            <a:chExt cx="626745" cy="6858000"/>
          </a:xfrm>
        </p:grpSpPr>
        <p:sp>
          <p:nvSpPr>
            <p:cNvPr id="3" name="object 3"/>
            <p:cNvSpPr/>
            <p:nvPr/>
          </p:nvSpPr>
          <p:spPr>
            <a:xfrm>
              <a:off x="8763761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060192" y="0"/>
            <a:ext cx="6083935" cy="6858000"/>
            <a:chOff x="3060192" y="0"/>
            <a:chExt cx="6083935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192" y="2430779"/>
              <a:ext cx="6083807" cy="442721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94308" y="986485"/>
            <a:ext cx="57150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MEDIDAS</a:t>
            </a:r>
            <a:r>
              <a:rPr sz="3000" spc="-114" dirty="0"/>
              <a:t> </a:t>
            </a:r>
            <a:r>
              <a:rPr sz="3000" dirty="0"/>
              <a:t>CONTRA</a:t>
            </a:r>
            <a:r>
              <a:rPr sz="3000" spc="-195" dirty="0"/>
              <a:t> </a:t>
            </a:r>
            <a:r>
              <a:rPr sz="3000" dirty="0"/>
              <a:t>INCENDIOS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535635" y="2218623"/>
            <a:ext cx="5746115" cy="35629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45" dirty="0">
                <a:latin typeface="Arial MT"/>
                <a:cs typeface="Arial MT"/>
              </a:rPr>
              <a:t>MATERIALES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EDIFICIO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75" dirty="0">
                <a:latin typeface="Arial MT"/>
                <a:cs typeface="Arial MT"/>
              </a:rPr>
              <a:t>PUERTAS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CORTAFUEGOS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ADECUAD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2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AL</a:t>
            </a:r>
            <a:r>
              <a:rPr sz="2400" spc="-10" dirty="0">
                <a:latin typeface="Arial MT"/>
                <a:cs typeface="Arial MT"/>
              </a:rPr>
              <a:t>M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C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spc="-25" dirty="0">
                <a:latin typeface="Arial MT"/>
                <a:cs typeface="Arial MT"/>
              </a:rPr>
              <a:t>N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25" dirty="0">
                <a:latin typeface="Arial MT"/>
                <a:cs typeface="Arial MT"/>
              </a:rPr>
              <a:t>N</a:t>
            </a:r>
            <a:r>
              <a:rPr sz="2400" spc="-6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PREVENIR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ELECTRICIDAD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ESTÁTICA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SISTEMAS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DETECCIÓN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SIST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MAS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2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MA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SISTEMAS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EXTINCIÓN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FIJOS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0" dirty="0">
                <a:latin typeface="Arial MT"/>
                <a:cs typeface="Arial MT"/>
              </a:rPr>
              <a:t>EXTINTORES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38100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44" y="4419"/>
                </a:lnTo>
                <a:lnTo>
                  <a:pt x="178561" y="17157"/>
                </a:lnTo>
                <a:lnTo>
                  <a:pt x="135890" y="37452"/>
                </a:lnTo>
                <a:lnTo>
                  <a:pt x="97535" y="64515"/>
                </a:lnTo>
                <a:lnTo>
                  <a:pt x="64516" y="97574"/>
                </a:lnTo>
                <a:lnTo>
                  <a:pt x="37465" y="135864"/>
                </a:lnTo>
                <a:lnTo>
                  <a:pt x="17145" y="178600"/>
                </a:lnTo>
                <a:lnTo>
                  <a:pt x="4445" y="225005"/>
                </a:lnTo>
                <a:lnTo>
                  <a:pt x="0" y="274319"/>
                </a:lnTo>
                <a:lnTo>
                  <a:pt x="4445" y="323634"/>
                </a:lnTo>
                <a:lnTo>
                  <a:pt x="17145" y="370039"/>
                </a:lnTo>
                <a:lnTo>
                  <a:pt x="37465" y="412775"/>
                </a:lnTo>
                <a:lnTo>
                  <a:pt x="64516" y="451053"/>
                </a:lnTo>
                <a:lnTo>
                  <a:pt x="97535" y="484123"/>
                </a:lnTo>
                <a:lnTo>
                  <a:pt x="135890" y="511187"/>
                </a:lnTo>
                <a:lnTo>
                  <a:pt x="178561" y="531482"/>
                </a:lnTo>
                <a:lnTo>
                  <a:pt x="225044" y="544220"/>
                </a:lnTo>
                <a:lnTo>
                  <a:pt x="274320" y="548640"/>
                </a:lnTo>
                <a:lnTo>
                  <a:pt x="323596" y="544220"/>
                </a:lnTo>
                <a:lnTo>
                  <a:pt x="370077" y="531482"/>
                </a:lnTo>
                <a:lnTo>
                  <a:pt x="412750" y="511187"/>
                </a:lnTo>
                <a:lnTo>
                  <a:pt x="451103" y="484123"/>
                </a:lnTo>
                <a:lnTo>
                  <a:pt x="484124" y="451053"/>
                </a:lnTo>
                <a:lnTo>
                  <a:pt x="511175" y="412775"/>
                </a:lnTo>
                <a:lnTo>
                  <a:pt x="531495" y="370039"/>
                </a:lnTo>
                <a:lnTo>
                  <a:pt x="544195" y="323634"/>
                </a:lnTo>
                <a:lnTo>
                  <a:pt x="548640" y="274319"/>
                </a:lnTo>
                <a:lnTo>
                  <a:pt x="544195" y="225005"/>
                </a:lnTo>
                <a:lnTo>
                  <a:pt x="531495" y="178600"/>
                </a:lnTo>
                <a:lnTo>
                  <a:pt x="511175" y="135864"/>
                </a:lnTo>
                <a:lnTo>
                  <a:pt x="484124" y="97574"/>
                </a:lnTo>
                <a:lnTo>
                  <a:pt x="451103" y="64515"/>
                </a:lnTo>
                <a:lnTo>
                  <a:pt x="412750" y="37452"/>
                </a:lnTo>
                <a:lnTo>
                  <a:pt x="370077" y="17157"/>
                </a:lnTo>
                <a:lnTo>
                  <a:pt x="323596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5494" y="685038"/>
            <a:ext cx="45929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solidFill>
                  <a:srgbClr val="555F6C"/>
                </a:solidFill>
              </a:rPr>
              <a:t>FACTORES</a:t>
            </a:r>
            <a:r>
              <a:rPr sz="3200" spc="-114" dirty="0">
                <a:solidFill>
                  <a:srgbClr val="555F6C"/>
                </a:solidFill>
              </a:rPr>
              <a:t> </a:t>
            </a:r>
            <a:r>
              <a:rPr sz="3200" dirty="0">
                <a:solidFill>
                  <a:srgbClr val="555F6C"/>
                </a:solidFill>
              </a:rPr>
              <a:t>DE</a:t>
            </a:r>
            <a:r>
              <a:rPr sz="3200" spc="-80" dirty="0">
                <a:solidFill>
                  <a:srgbClr val="555F6C"/>
                </a:solidFill>
              </a:rPr>
              <a:t> </a:t>
            </a:r>
            <a:r>
              <a:rPr sz="3200" dirty="0">
                <a:solidFill>
                  <a:srgbClr val="555F6C"/>
                </a:solidFill>
              </a:rPr>
              <a:t>RIESGO </a:t>
            </a:r>
            <a:r>
              <a:rPr sz="3200" spc="-875" dirty="0">
                <a:solidFill>
                  <a:srgbClr val="555F6C"/>
                </a:solidFill>
              </a:rPr>
              <a:t> </a:t>
            </a:r>
            <a:r>
              <a:rPr sz="3200" spc="-15" dirty="0">
                <a:solidFill>
                  <a:srgbClr val="555F6C"/>
                </a:solidFill>
              </a:rPr>
              <a:t>MEDIOAMBIENTALES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690168" y="2218623"/>
            <a:ext cx="3742690" cy="327215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AGENTES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QUÍMICOS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AGENTES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BIOLÓGICOS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AGENTES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FÍSICOS:</a:t>
            </a:r>
            <a:endParaRPr sz="2400">
              <a:latin typeface="Arial MT"/>
              <a:cs typeface="Arial MT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-5" dirty="0">
                <a:latin typeface="Arial MT"/>
                <a:cs typeface="Arial MT"/>
              </a:rPr>
              <a:t>RUIDO</a:t>
            </a:r>
            <a:endParaRPr sz="2100">
              <a:latin typeface="Arial MT"/>
              <a:cs typeface="Arial MT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dirty="0">
                <a:latin typeface="Arial MT"/>
                <a:cs typeface="Arial MT"/>
              </a:rPr>
              <a:t>VIBRACIONES</a:t>
            </a:r>
            <a:endParaRPr sz="2100">
              <a:latin typeface="Arial MT"/>
              <a:cs typeface="Arial MT"/>
            </a:endParaRPr>
          </a:p>
          <a:p>
            <a:pPr marL="652145" lvl="1" indent="-274320">
              <a:lnSpc>
                <a:spcPct val="100000"/>
              </a:lnSpc>
              <a:spcBef>
                <a:spcPts val="49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dirty="0">
                <a:latin typeface="Arial MT"/>
                <a:cs typeface="Arial MT"/>
              </a:rPr>
              <a:t>RADIACIONES</a:t>
            </a:r>
            <a:endParaRPr sz="2100">
              <a:latin typeface="Arial MT"/>
              <a:cs typeface="Arial MT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-40" dirty="0">
                <a:latin typeface="Arial MT"/>
                <a:cs typeface="Arial MT"/>
              </a:rPr>
              <a:t>TEMPERATURA</a:t>
            </a:r>
            <a:endParaRPr sz="2100">
              <a:latin typeface="Arial MT"/>
              <a:cs typeface="Arial MT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dirty="0">
                <a:latin typeface="Arial MT"/>
                <a:cs typeface="Arial MT"/>
              </a:rPr>
              <a:t>ILUMINACIÓN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8511" y="1269491"/>
            <a:ext cx="4285487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1079" y="580644"/>
            <a:ext cx="4245864" cy="295198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90977" y="731901"/>
            <a:ext cx="1254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55F6C"/>
                </a:solidFill>
              </a:rPr>
              <a:t>R</a:t>
            </a:r>
            <a:r>
              <a:rPr sz="3000" dirty="0">
                <a:solidFill>
                  <a:srgbClr val="555F6C"/>
                </a:solidFill>
              </a:rPr>
              <a:t>U</a:t>
            </a:r>
            <a:r>
              <a:rPr sz="3000" spc="-5" dirty="0">
                <a:solidFill>
                  <a:srgbClr val="555F6C"/>
                </a:solidFill>
              </a:rPr>
              <a:t>IDO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1938273" y="1322578"/>
            <a:ext cx="2722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55F6C"/>
                </a:solidFill>
                <a:latin typeface="Arial"/>
                <a:cs typeface="Arial"/>
              </a:rPr>
              <a:t>SONIDO</a:t>
            </a:r>
            <a:r>
              <a:rPr sz="1800" b="1" spc="-100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5F6C"/>
                </a:solidFill>
                <a:latin typeface="Arial"/>
                <a:cs typeface="Arial"/>
              </a:rPr>
              <a:t>NO</a:t>
            </a:r>
            <a:r>
              <a:rPr sz="1800" b="1" spc="-4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55F6C"/>
                </a:solidFill>
                <a:latin typeface="Arial"/>
                <a:cs typeface="Arial"/>
              </a:rPr>
              <a:t>DESEADO</a:t>
            </a:r>
            <a:r>
              <a:rPr sz="1800" b="1" spc="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55F6C"/>
                </a:solidFill>
                <a:latin typeface="Arial"/>
                <a:cs typeface="Arial"/>
              </a:rPr>
              <a:t>Y </a:t>
            </a:r>
            <a:r>
              <a:rPr sz="1800" b="1" spc="-484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5F6C"/>
                </a:solidFill>
                <a:latin typeface="Arial"/>
                <a:cs typeface="Arial"/>
              </a:rPr>
              <a:t>MOLESTO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4401" y="4849495"/>
            <a:ext cx="3693795" cy="131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CONVERSACIÓN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NORMAL: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55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dB.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800" spc="-5" dirty="0">
                <a:latin typeface="Arial MT"/>
                <a:cs typeface="Arial MT"/>
              </a:rPr>
              <a:t>PERJUDICIAL: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&gt;80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dB.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DOLOR: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120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dB.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1844" y="4038600"/>
            <a:ext cx="2772155" cy="26868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38100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44" y="4419"/>
                </a:lnTo>
                <a:lnTo>
                  <a:pt x="178561" y="17157"/>
                </a:lnTo>
                <a:lnTo>
                  <a:pt x="135890" y="37452"/>
                </a:lnTo>
                <a:lnTo>
                  <a:pt x="97535" y="64515"/>
                </a:lnTo>
                <a:lnTo>
                  <a:pt x="64516" y="97574"/>
                </a:lnTo>
                <a:lnTo>
                  <a:pt x="37465" y="135864"/>
                </a:lnTo>
                <a:lnTo>
                  <a:pt x="17145" y="178600"/>
                </a:lnTo>
                <a:lnTo>
                  <a:pt x="4445" y="225005"/>
                </a:lnTo>
                <a:lnTo>
                  <a:pt x="0" y="274319"/>
                </a:lnTo>
                <a:lnTo>
                  <a:pt x="4445" y="323634"/>
                </a:lnTo>
                <a:lnTo>
                  <a:pt x="17145" y="370039"/>
                </a:lnTo>
                <a:lnTo>
                  <a:pt x="37465" y="412775"/>
                </a:lnTo>
                <a:lnTo>
                  <a:pt x="64516" y="451053"/>
                </a:lnTo>
                <a:lnTo>
                  <a:pt x="97535" y="484123"/>
                </a:lnTo>
                <a:lnTo>
                  <a:pt x="135890" y="511187"/>
                </a:lnTo>
                <a:lnTo>
                  <a:pt x="178561" y="531482"/>
                </a:lnTo>
                <a:lnTo>
                  <a:pt x="225044" y="544220"/>
                </a:lnTo>
                <a:lnTo>
                  <a:pt x="274320" y="548640"/>
                </a:lnTo>
                <a:lnTo>
                  <a:pt x="323596" y="544220"/>
                </a:lnTo>
                <a:lnTo>
                  <a:pt x="370077" y="531482"/>
                </a:lnTo>
                <a:lnTo>
                  <a:pt x="412750" y="511187"/>
                </a:lnTo>
                <a:lnTo>
                  <a:pt x="451103" y="484123"/>
                </a:lnTo>
                <a:lnTo>
                  <a:pt x="484124" y="451053"/>
                </a:lnTo>
                <a:lnTo>
                  <a:pt x="511175" y="412775"/>
                </a:lnTo>
                <a:lnTo>
                  <a:pt x="531495" y="370039"/>
                </a:lnTo>
                <a:lnTo>
                  <a:pt x="544195" y="323634"/>
                </a:lnTo>
                <a:lnTo>
                  <a:pt x="548640" y="274319"/>
                </a:lnTo>
                <a:lnTo>
                  <a:pt x="544195" y="225005"/>
                </a:lnTo>
                <a:lnTo>
                  <a:pt x="531495" y="178600"/>
                </a:lnTo>
                <a:lnTo>
                  <a:pt x="511175" y="135864"/>
                </a:lnTo>
                <a:lnTo>
                  <a:pt x="484124" y="97574"/>
                </a:lnTo>
                <a:lnTo>
                  <a:pt x="451103" y="64515"/>
                </a:lnTo>
                <a:lnTo>
                  <a:pt x="412750" y="37452"/>
                </a:lnTo>
                <a:lnTo>
                  <a:pt x="370077" y="17157"/>
                </a:lnTo>
                <a:lnTo>
                  <a:pt x="323596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635" y="393572"/>
            <a:ext cx="5807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55F6C"/>
                </a:solidFill>
              </a:rPr>
              <a:t>Reto</a:t>
            </a:r>
            <a:r>
              <a:rPr sz="3000" spc="-10" dirty="0">
                <a:solidFill>
                  <a:srgbClr val="555F6C"/>
                </a:solidFill>
              </a:rPr>
              <a:t> </a:t>
            </a:r>
            <a:r>
              <a:rPr sz="3000" spc="-5" dirty="0">
                <a:solidFill>
                  <a:srgbClr val="555F6C"/>
                </a:solidFill>
              </a:rPr>
              <a:t>8</a:t>
            </a:r>
            <a:r>
              <a:rPr sz="3000" spc="-30" dirty="0">
                <a:solidFill>
                  <a:srgbClr val="555F6C"/>
                </a:solidFill>
              </a:rPr>
              <a:t> </a:t>
            </a:r>
            <a:r>
              <a:rPr sz="3000" dirty="0">
                <a:solidFill>
                  <a:srgbClr val="555F6C"/>
                </a:solidFill>
              </a:rPr>
              <a:t>-</a:t>
            </a:r>
            <a:r>
              <a:rPr sz="3000" spc="-20" dirty="0">
                <a:solidFill>
                  <a:srgbClr val="555F6C"/>
                </a:solidFill>
              </a:rPr>
              <a:t> </a:t>
            </a:r>
            <a:r>
              <a:rPr sz="3000" spc="-30" dirty="0">
                <a:solidFill>
                  <a:srgbClr val="555F6C"/>
                </a:solidFill>
              </a:rPr>
              <a:t>FACTORES</a:t>
            </a:r>
            <a:r>
              <a:rPr sz="3000" spc="-80" dirty="0">
                <a:solidFill>
                  <a:srgbClr val="555F6C"/>
                </a:solidFill>
              </a:rPr>
              <a:t> </a:t>
            </a:r>
            <a:r>
              <a:rPr sz="3000" spc="-5" dirty="0">
                <a:solidFill>
                  <a:srgbClr val="555F6C"/>
                </a:solidFill>
              </a:rPr>
              <a:t>DE</a:t>
            </a:r>
            <a:r>
              <a:rPr sz="3000" spc="-20" dirty="0">
                <a:solidFill>
                  <a:srgbClr val="555F6C"/>
                </a:solidFill>
              </a:rPr>
              <a:t> </a:t>
            </a:r>
            <a:r>
              <a:rPr sz="3000" dirty="0">
                <a:solidFill>
                  <a:srgbClr val="555F6C"/>
                </a:solidFill>
              </a:rPr>
              <a:t>RIESGO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2449829" y="2501849"/>
            <a:ext cx="5007610" cy="259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C8537"/>
              </a:buClr>
              <a:buSzPct val="69047"/>
              <a:buFont typeface="Wingdings"/>
              <a:buChar char=""/>
              <a:tabLst>
                <a:tab pos="287020" algn="l"/>
              </a:tabLst>
            </a:pPr>
            <a:r>
              <a:rPr sz="2100" b="1" spc="-5" dirty="0">
                <a:latin typeface="Arial"/>
                <a:cs typeface="Arial"/>
              </a:rPr>
              <a:t>INTRODUCCIÓN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910"/>
              </a:spcBef>
              <a:buClr>
                <a:srgbClr val="FC8537"/>
              </a:buClr>
              <a:buSzPct val="69047"/>
              <a:buFont typeface="Wingdings"/>
              <a:buChar char=""/>
              <a:tabLst>
                <a:tab pos="287020" algn="l"/>
              </a:tabLst>
            </a:pPr>
            <a:r>
              <a:rPr sz="2100" b="1" spc="-5" dirty="0">
                <a:latin typeface="Arial"/>
                <a:cs typeface="Arial"/>
              </a:rPr>
              <a:t>CONDICIONES</a:t>
            </a:r>
            <a:r>
              <a:rPr sz="2100" b="1" spc="-7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DE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SEGURIDAD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900"/>
              </a:spcBef>
              <a:buClr>
                <a:srgbClr val="FC8537"/>
              </a:buClr>
              <a:buSzPct val="69047"/>
              <a:buFont typeface="Wingdings"/>
              <a:buChar char=""/>
              <a:tabLst>
                <a:tab pos="287020" algn="l"/>
              </a:tabLst>
            </a:pPr>
            <a:r>
              <a:rPr sz="2100" b="1" spc="-5" dirty="0">
                <a:latin typeface="Arial"/>
                <a:cs typeface="Arial"/>
              </a:rPr>
              <a:t>CONDICIONES</a:t>
            </a:r>
            <a:r>
              <a:rPr sz="2100" b="1" spc="-70" dirty="0">
                <a:latin typeface="Arial"/>
                <a:cs typeface="Arial"/>
              </a:rPr>
              <a:t> </a:t>
            </a:r>
            <a:r>
              <a:rPr sz="2100" b="1" spc="-25" dirty="0">
                <a:latin typeface="Arial"/>
                <a:cs typeface="Arial"/>
              </a:rPr>
              <a:t>MEDIOAMBIENTALES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895"/>
              </a:spcBef>
              <a:buClr>
                <a:srgbClr val="FC8537"/>
              </a:buClr>
              <a:buSzPct val="69047"/>
              <a:buFont typeface="Wingdings"/>
              <a:buChar char=""/>
              <a:tabLst>
                <a:tab pos="287020" algn="l"/>
              </a:tabLst>
            </a:pPr>
            <a:r>
              <a:rPr sz="2100" b="1" spc="-5" dirty="0">
                <a:latin typeface="Arial"/>
                <a:cs typeface="Arial"/>
              </a:rPr>
              <a:t>C</a:t>
            </a:r>
            <a:r>
              <a:rPr sz="2100" b="1" spc="-15" dirty="0">
                <a:latin typeface="Arial"/>
                <a:cs typeface="Arial"/>
              </a:rPr>
              <a:t>A</a:t>
            </a:r>
            <a:r>
              <a:rPr sz="2100" b="1" spc="-5" dirty="0">
                <a:latin typeface="Arial"/>
                <a:cs typeface="Arial"/>
              </a:rPr>
              <a:t>RGA</a:t>
            </a:r>
            <a:r>
              <a:rPr sz="2100" b="1" spc="-21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D</a:t>
            </a:r>
            <a:r>
              <a:rPr sz="2100" b="1" spc="-5" dirty="0">
                <a:latin typeface="Arial"/>
                <a:cs typeface="Arial"/>
              </a:rPr>
              <a:t>E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TR</a:t>
            </a:r>
            <a:r>
              <a:rPr sz="2100" b="1" spc="-15" dirty="0">
                <a:latin typeface="Arial"/>
                <a:cs typeface="Arial"/>
              </a:rPr>
              <a:t>A</a:t>
            </a:r>
            <a:r>
              <a:rPr sz="2100" b="1" spc="-5" dirty="0">
                <a:latin typeface="Arial"/>
                <a:cs typeface="Arial"/>
              </a:rPr>
              <a:t>B</a:t>
            </a:r>
            <a:r>
              <a:rPr sz="2100" b="1" spc="-15" dirty="0">
                <a:latin typeface="Arial"/>
                <a:cs typeface="Arial"/>
              </a:rPr>
              <a:t>A</a:t>
            </a:r>
            <a:r>
              <a:rPr sz="2100" b="1" spc="-5" dirty="0">
                <a:latin typeface="Arial"/>
                <a:cs typeface="Arial"/>
              </a:rPr>
              <a:t>JO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910"/>
              </a:spcBef>
              <a:buClr>
                <a:srgbClr val="FC8537"/>
              </a:buClr>
              <a:buSzPct val="69047"/>
              <a:buFont typeface="Wingdings"/>
              <a:buChar char=""/>
              <a:tabLst>
                <a:tab pos="287020" algn="l"/>
              </a:tabLst>
            </a:pPr>
            <a:r>
              <a:rPr sz="2100" b="1" spc="-5" dirty="0">
                <a:latin typeface="Arial"/>
                <a:cs typeface="Arial"/>
              </a:rPr>
              <a:t>ORGANIZACIÓN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DEL</a:t>
            </a:r>
            <a:r>
              <a:rPr sz="2100" b="1" spc="-10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TRABAJO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761"/>
            <a:ext cx="626745" cy="6858000"/>
            <a:chOff x="8156447" y="761"/>
            <a:chExt cx="626745" cy="6858000"/>
          </a:xfrm>
        </p:grpSpPr>
        <p:sp>
          <p:nvSpPr>
            <p:cNvPr id="3" name="object 3"/>
            <p:cNvSpPr/>
            <p:nvPr/>
          </p:nvSpPr>
          <p:spPr>
            <a:xfrm>
              <a:off x="8763761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572000" y="0"/>
            <a:ext cx="4572000" cy="6867525"/>
            <a:chOff x="4572000" y="0"/>
            <a:chExt cx="4572000" cy="6867525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1269491"/>
              <a:ext cx="4571999" cy="339394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0764" y="200025"/>
            <a:ext cx="435991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spc="5" dirty="0">
                <a:solidFill>
                  <a:srgbClr val="555F6C"/>
                </a:solidFill>
                <a:latin typeface="Arial MT"/>
                <a:cs typeface="Arial MT"/>
              </a:rPr>
              <a:t>CONSECUENCIAS</a:t>
            </a:r>
            <a:endParaRPr sz="3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635" y="1066546"/>
            <a:ext cx="7419340" cy="4446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SOR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1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OFE</a:t>
            </a:r>
            <a:r>
              <a:rPr sz="2400" spc="-10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5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HIPOA</a:t>
            </a: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U</a:t>
            </a:r>
            <a:r>
              <a:rPr sz="2400" spc="-1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IA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70" dirty="0">
                <a:latin typeface="Arial MT"/>
                <a:cs typeface="Arial MT"/>
              </a:rPr>
              <a:t>FATIGAAUDITIVA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30" dirty="0">
                <a:latin typeface="Arial MT"/>
                <a:cs typeface="Arial MT"/>
              </a:rPr>
              <a:t>IRRITABILIDAD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DOLORES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CABEZA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ESTRÉS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40" dirty="0">
                <a:latin typeface="Arial MT"/>
                <a:cs typeface="Arial MT"/>
              </a:rPr>
              <a:t>TAQUICARDIAS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INSOMNIO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PROBLEMAS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DIGESTIVOS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20" dirty="0">
                <a:latin typeface="Arial MT"/>
                <a:cs typeface="Arial MT"/>
              </a:rPr>
              <a:t>TRASTORNOS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CARDIACOS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  <a:tab pos="5444490" algn="l"/>
              </a:tabLst>
            </a:pPr>
            <a:r>
              <a:rPr sz="2400" spc="-235" dirty="0">
                <a:latin typeface="Arial MT"/>
                <a:cs typeface="Arial MT"/>
              </a:rPr>
              <a:t>F</a:t>
            </a:r>
            <a:r>
              <a:rPr sz="2400" spc="-105" dirty="0">
                <a:latin typeface="Arial MT"/>
                <a:cs typeface="Arial MT"/>
              </a:rPr>
              <a:t>A</a:t>
            </a:r>
            <a:r>
              <a:rPr sz="2400" spc="-285" dirty="0">
                <a:latin typeface="Arial MT"/>
                <a:cs typeface="Arial MT"/>
              </a:rPr>
              <a:t>L</a:t>
            </a:r>
            <a:r>
              <a:rPr sz="2400" spc="-28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5" dirty="0">
                <a:latin typeface="Arial MT"/>
                <a:cs typeface="Arial MT"/>
              </a:rPr>
              <a:t>Ó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CID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65776" y="5145023"/>
            <a:ext cx="816610" cy="386715"/>
            <a:chOff x="5065776" y="5145023"/>
            <a:chExt cx="816610" cy="386715"/>
          </a:xfrm>
        </p:grpSpPr>
        <p:sp>
          <p:nvSpPr>
            <p:cNvPr id="13" name="object 13"/>
            <p:cNvSpPr/>
            <p:nvPr/>
          </p:nvSpPr>
          <p:spPr>
            <a:xfrm>
              <a:off x="5077968" y="5157215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610870" y="0"/>
                  </a:moveTo>
                  <a:lnTo>
                    <a:pt x="610870" y="90169"/>
                  </a:lnTo>
                  <a:lnTo>
                    <a:pt x="0" y="90169"/>
                  </a:lnTo>
                  <a:lnTo>
                    <a:pt x="0" y="270636"/>
                  </a:lnTo>
                  <a:lnTo>
                    <a:pt x="610870" y="270636"/>
                  </a:lnTo>
                  <a:lnTo>
                    <a:pt x="610870" y="360806"/>
                  </a:lnTo>
                  <a:lnTo>
                    <a:pt x="790702" y="180339"/>
                  </a:lnTo>
                  <a:lnTo>
                    <a:pt x="61087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8730" y="5157977"/>
              <a:ext cx="791210" cy="361315"/>
            </a:xfrm>
            <a:custGeom>
              <a:avLst/>
              <a:gdLst/>
              <a:ahLst/>
              <a:cxnLst/>
              <a:rect l="l" t="t" r="r" b="b"/>
              <a:pathLst>
                <a:path w="791210" h="361314">
                  <a:moveTo>
                    <a:pt x="0" y="90170"/>
                  </a:moveTo>
                  <a:lnTo>
                    <a:pt x="610870" y="90170"/>
                  </a:lnTo>
                  <a:lnTo>
                    <a:pt x="610870" y="0"/>
                  </a:lnTo>
                  <a:lnTo>
                    <a:pt x="790702" y="180340"/>
                  </a:lnTo>
                  <a:lnTo>
                    <a:pt x="610870" y="360807"/>
                  </a:lnTo>
                  <a:lnTo>
                    <a:pt x="610870" y="270637"/>
                  </a:lnTo>
                  <a:lnTo>
                    <a:pt x="0" y="270637"/>
                  </a:lnTo>
                  <a:lnTo>
                    <a:pt x="0" y="90170"/>
                  </a:lnTo>
                  <a:close/>
                </a:path>
              </a:pathLst>
            </a:custGeom>
            <a:ln w="25908">
              <a:solidFill>
                <a:srgbClr val="B95F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761"/>
            <a:ext cx="626745" cy="6858000"/>
            <a:chOff x="8156447" y="761"/>
            <a:chExt cx="626745" cy="6858000"/>
          </a:xfrm>
        </p:grpSpPr>
        <p:sp>
          <p:nvSpPr>
            <p:cNvPr id="3" name="object 3"/>
            <p:cNvSpPr/>
            <p:nvPr/>
          </p:nvSpPr>
          <p:spPr>
            <a:xfrm>
              <a:off x="8763761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31411" y="429895"/>
            <a:ext cx="1762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555F6C"/>
                </a:solidFill>
                <a:latin typeface="Arial MT"/>
                <a:cs typeface="Arial MT"/>
              </a:rPr>
              <a:t>ME</a:t>
            </a:r>
            <a:r>
              <a:rPr sz="3000" b="0" dirty="0">
                <a:solidFill>
                  <a:srgbClr val="555F6C"/>
                </a:solidFill>
                <a:latin typeface="Arial MT"/>
                <a:cs typeface="Arial MT"/>
              </a:rPr>
              <a:t>D</a:t>
            </a:r>
            <a:r>
              <a:rPr sz="3000" b="0" spc="-5" dirty="0">
                <a:solidFill>
                  <a:srgbClr val="555F6C"/>
                </a:solidFill>
                <a:latin typeface="Arial MT"/>
                <a:cs typeface="Arial MT"/>
              </a:rPr>
              <a:t>IDAS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962" y="1210497"/>
            <a:ext cx="7906384" cy="35629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S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ITU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IÓN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MAQUI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IA</a:t>
            </a:r>
            <a:r>
              <a:rPr sz="2400" spc="-3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</a:t>
            </a:r>
            <a:r>
              <a:rPr sz="2400" spc="-35" dirty="0">
                <a:latin typeface="Arial MT"/>
                <a:cs typeface="Arial MT"/>
              </a:rPr>
              <a:t>NS</a:t>
            </a:r>
            <a:r>
              <a:rPr sz="2400" spc="-210" dirty="0">
                <a:latin typeface="Arial MT"/>
                <a:cs typeface="Arial MT"/>
              </a:rPr>
              <a:t>T</a:t>
            </a:r>
            <a:r>
              <a:rPr sz="2400" spc="-35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L</a:t>
            </a:r>
            <a:r>
              <a:rPr sz="2400" spc="-35" dirty="0">
                <a:latin typeface="Arial MT"/>
                <a:cs typeface="Arial MT"/>
              </a:rPr>
              <a:t>AC</a:t>
            </a:r>
            <a:r>
              <a:rPr sz="2400" spc="-20" dirty="0">
                <a:latin typeface="Arial MT"/>
                <a:cs typeface="Arial MT"/>
              </a:rPr>
              <a:t>I</a:t>
            </a:r>
            <a:r>
              <a:rPr sz="2400" spc="-25" dirty="0">
                <a:latin typeface="Arial MT"/>
                <a:cs typeface="Arial MT"/>
              </a:rPr>
              <a:t>O</a:t>
            </a:r>
            <a:r>
              <a:rPr sz="2400" spc="-35" dirty="0">
                <a:latin typeface="Arial MT"/>
                <a:cs typeface="Arial MT"/>
              </a:rPr>
              <a:t>N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20" dirty="0">
                <a:latin typeface="Arial MT"/>
                <a:cs typeface="Arial MT"/>
              </a:rPr>
              <a:t>MANTENIMIENTO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REVISIÓN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DISMINUCIÓN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TIEMPO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EXPOSICIÓN</a:t>
            </a:r>
            <a:r>
              <a:rPr sz="2400" spc="-45" dirty="0">
                <a:latin typeface="Arial MT"/>
                <a:cs typeface="Arial MT"/>
              </a:rPr>
              <a:t> (ROTACIÓN)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PROTECCIÓN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COLECTIVA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65" dirty="0">
                <a:latin typeface="Arial MT"/>
                <a:cs typeface="Arial MT"/>
              </a:rPr>
              <a:t>EVALUAR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NIVELES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RUIDO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0" dirty="0">
                <a:latin typeface="Arial MT"/>
                <a:cs typeface="Arial MT"/>
              </a:rPr>
              <a:t>RECONOCIMIENTOS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SEÑALIZACIÓN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INFORMA</a:t>
            </a: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Ó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</a:t>
            </a: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IÓN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2015" y="2924555"/>
            <a:ext cx="3224784" cy="24201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9448" y="4924042"/>
            <a:ext cx="2194560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38100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44" y="4419"/>
                </a:lnTo>
                <a:lnTo>
                  <a:pt x="178561" y="17157"/>
                </a:lnTo>
                <a:lnTo>
                  <a:pt x="135890" y="37452"/>
                </a:lnTo>
                <a:lnTo>
                  <a:pt x="97535" y="64515"/>
                </a:lnTo>
                <a:lnTo>
                  <a:pt x="64516" y="97574"/>
                </a:lnTo>
                <a:lnTo>
                  <a:pt x="37465" y="135864"/>
                </a:lnTo>
                <a:lnTo>
                  <a:pt x="17145" y="178600"/>
                </a:lnTo>
                <a:lnTo>
                  <a:pt x="4445" y="225005"/>
                </a:lnTo>
                <a:lnTo>
                  <a:pt x="0" y="274319"/>
                </a:lnTo>
                <a:lnTo>
                  <a:pt x="4445" y="323634"/>
                </a:lnTo>
                <a:lnTo>
                  <a:pt x="17145" y="370039"/>
                </a:lnTo>
                <a:lnTo>
                  <a:pt x="37465" y="412775"/>
                </a:lnTo>
                <a:lnTo>
                  <a:pt x="64516" y="451053"/>
                </a:lnTo>
                <a:lnTo>
                  <a:pt x="97535" y="484123"/>
                </a:lnTo>
                <a:lnTo>
                  <a:pt x="135890" y="511187"/>
                </a:lnTo>
                <a:lnTo>
                  <a:pt x="178561" y="531482"/>
                </a:lnTo>
                <a:lnTo>
                  <a:pt x="225044" y="544220"/>
                </a:lnTo>
                <a:lnTo>
                  <a:pt x="274320" y="548640"/>
                </a:lnTo>
                <a:lnTo>
                  <a:pt x="323596" y="544220"/>
                </a:lnTo>
                <a:lnTo>
                  <a:pt x="370077" y="531482"/>
                </a:lnTo>
                <a:lnTo>
                  <a:pt x="412750" y="511187"/>
                </a:lnTo>
                <a:lnTo>
                  <a:pt x="451103" y="484123"/>
                </a:lnTo>
                <a:lnTo>
                  <a:pt x="484124" y="451053"/>
                </a:lnTo>
                <a:lnTo>
                  <a:pt x="511175" y="412775"/>
                </a:lnTo>
                <a:lnTo>
                  <a:pt x="531495" y="370039"/>
                </a:lnTo>
                <a:lnTo>
                  <a:pt x="544195" y="323634"/>
                </a:lnTo>
                <a:lnTo>
                  <a:pt x="548640" y="274319"/>
                </a:lnTo>
                <a:lnTo>
                  <a:pt x="544195" y="225005"/>
                </a:lnTo>
                <a:lnTo>
                  <a:pt x="531495" y="178600"/>
                </a:lnTo>
                <a:lnTo>
                  <a:pt x="511175" y="135864"/>
                </a:lnTo>
                <a:lnTo>
                  <a:pt x="484124" y="97574"/>
                </a:lnTo>
                <a:lnTo>
                  <a:pt x="451103" y="64515"/>
                </a:lnTo>
                <a:lnTo>
                  <a:pt x="412750" y="37452"/>
                </a:lnTo>
                <a:lnTo>
                  <a:pt x="370077" y="17157"/>
                </a:lnTo>
                <a:lnTo>
                  <a:pt x="323596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4670" y="299669"/>
            <a:ext cx="22301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60" dirty="0">
                <a:solidFill>
                  <a:srgbClr val="555F6C"/>
                </a:solidFill>
                <a:latin typeface="Arial MT"/>
                <a:cs typeface="Arial MT"/>
              </a:rPr>
              <a:t>N</a:t>
            </a:r>
            <a:r>
              <a:rPr sz="3000" b="0" spc="-70" dirty="0">
                <a:solidFill>
                  <a:srgbClr val="555F6C"/>
                </a:solidFill>
                <a:latin typeface="Arial MT"/>
                <a:cs typeface="Arial MT"/>
              </a:rPr>
              <a:t>O</a:t>
            </a:r>
            <a:r>
              <a:rPr sz="3000" b="0" spc="-60" dirty="0">
                <a:solidFill>
                  <a:srgbClr val="555F6C"/>
                </a:solidFill>
                <a:latin typeface="Arial MT"/>
                <a:cs typeface="Arial MT"/>
              </a:rPr>
              <a:t>R</a:t>
            </a:r>
            <a:r>
              <a:rPr sz="3000" b="0" spc="-70" dirty="0">
                <a:solidFill>
                  <a:srgbClr val="555F6C"/>
                </a:solidFill>
                <a:latin typeface="Arial MT"/>
                <a:cs typeface="Arial MT"/>
              </a:rPr>
              <a:t>M</a:t>
            </a:r>
            <a:r>
              <a:rPr sz="3000" b="0" spc="-60" dirty="0">
                <a:solidFill>
                  <a:srgbClr val="555F6C"/>
                </a:solidFill>
                <a:latin typeface="Arial MT"/>
                <a:cs typeface="Arial MT"/>
              </a:rPr>
              <a:t>AT</a:t>
            </a:r>
            <a:r>
              <a:rPr sz="3000" b="0" spc="-70" dirty="0">
                <a:solidFill>
                  <a:srgbClr val="555F6C"/>
                </a:solidFill>
                <a:latin typeface="Arial MT"/>
                <a:cs typeface="Arial MT"/>
              </a:rPr>
              <a:t>I</a:t>
            </a:r>
            <a:r>
              <a:rPr sz="3000" b="0" spc="-60" dirty="0">
                <a:solidFill>
                  <a:srgbClr val="555F6C"/>
                </a:solidFill>
                <a:latin typeface="Arial MT"/>
                <a:cs typeface="Arial MT"/>
              </a:rPr>
              <a:t>V</a:t>
            </a:r>
            <a:r>
              <a:rPr sz="3000" b="0" dirty="0">
                <a:solidFill>
                  <a:srgbClr val="555F6C"/>
                </a:solidFill>
                <a:latin typeface="Arial MT"/>
                <a:cs typeface="Arial MT"/>
              </a:rPr>
              <a:t>A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962" y="966143"/>
            <a:ext cx="4868545" cy="54425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74320" marR="1884680" indent="-274320" algn="r">
              <a:lnSpc>
                <a:spcPct val="100000"/>
              </a:lnSpc>
              <a:spcBef>
                <a:spcPts val="36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7432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90" dirty="0">
                <a:latin typeface="Arial MT"/>
                <a:cs typeface="Arial MT"/>
              </a:rPr>
              <a:t> </a:t>
            </a:r>
            <a:r>
              <a:rPr sz="2400" spc="-235" dirty="0">
                <a:latin typeface="Arial MT"/>
                <a:cs typeface="Arial MT"/>
              </a:rPr>
              <a:t>P</a:t>
            </a:r>
            <a:r>
              <a:rPr sz="2400" spc="-55" dirty="0">
                <a:latin typeface="Arial MT"/>
                <a:cs typeface="Arial MT"/>
              </a:rPr>
              <a:t>A</a:t>
            </a:r>
            <a:r>
              <a:rPr sz="2400" spc="-110" dirty="0">
                <a:latin typeface="Arial MT"/>
                <a:cs typeface="Arial MT"/>
              </a:rPr>
              <a:t>R</a:t>
            </a:r>
            <a:r>
              <a:rPr sz="2400" spc="-55" dirty="0">
                <a:latin typeface="Arial MT"/>
                <a:cs typeface="Arial MT"/>
              </a:rPr>
              <a:t>T</a:t>
            </a:r>
            <a:r>
              <a:rPr sz="2400" spc="-4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8</a:t>
            </a:r>
            <a:r>
              <a:rPr sz="2400" spc="-5" dirty="0">
                <a:latin typeface="Arial MT"/>
                <a:cs typeface="Arial MT"/>
              </a:rPr>
              <a:t>0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dB</a:t>
            </a:r>
            <a:endParaRPr sz="2400">
              <a:latin typeface="Arial MT"/>
              <a:cs typeface="Arial MT"/>
            </a:endParaRPr>
          </a:p>
          <a:p>
            <a:pPr marL="259079" marR="1827530" lvl="1" indent="-259079" algn="r">
              <a:lnSpc>
                <a:spcPct val="100000"/>
              </a:lnSpc>
              <a:spcBef>
                <a:spcPts val="22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259079" algn="l"/>
              </a:tabLst>
            </a:pPr>
            <a:r>
              <a:rPr sz="2100" spc="-25" dirty="0">
                <a:latin typeface="Arial MT"/>
                <a:cs typeface="Arial MT"/>
              </a:rPr>
              <a:t>E</a:t>
            </a:r>
            <a:r>
              <a:rPr sz="2100" spc="-180" dirty="0">
                <a:latin typeface="Arial MT"/>
                <a:cs typeface="Arial MT"/>
              </a:rPr>
              <a:t>V</a:t>
            </a:r>
            <a:r>
              <a:rPr sz="2100" spc="-25" dirty="0">
                <a:latin typeface="Arial MT"/>
                <a:cs typeface="Arial MT"/>
              </a:rPr>
              <a:t>A</a:t>
            </a:r>
            <a:r>
              <a:rPr sz="2100" spc="-35" dirty="0">
                <a:latin typeface="Arial MT"/>
                <a:cs typeface="Arial MT"/>
              </a:rPr>
              <a:t>LU</a:t>
            </a:r>
            <a:r>
              <a:rPr sz="2100" spc="-25" dirty="0">
                <a:latin typeface="Arial MT"/>
                <a:cs typeface="Arial MT"/>
              </a:rPr>
              <a:t>A</a:t>
            </a:r>
            <a:r>
              <a:rPr sz="2100" spc="-5" dirty="0">
                <a:latin typeface="Arial MT"/>
                <a:cs typeface="Arial MT"/>
              </a:rPr>
              <a:t>R</a:t>
            </a:r>
            <a:r>
              <a:rPr sz="2100" spc="-1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NIVELES</a:t>
            </a:r>
            <a:endParaRPr sz="2100">
              <a:latin typeface="Arial MT"/>
              <a:cs typeface="Arial MT"/>
            </a:endParaRPr>
          </a:p>
          <a:p>
            <a:pPr marL="63754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Arial MT"/>
                <a:cs typeface="Arial MT"/>
              </a:rPr>
              <a:t>CA</a:t>
            </a:r>
            <a:r>
              <a:rPr sz="2100" spc="-15" dirty="0">
                <a:latin typeface="Arial MT"/>
                <a:cs typeface="Arial MT"/>
              </a:rPr>
              <a:t>D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-2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3</a:t>
            </a:r>
            <a:r>
              <a:rPr sz="2100" spc="-254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AÑ</a:t>
            </a:r>
            <a:r>
              <a:rPr sz="2100" spc="-10" dirty="0">
                <a:latin typeface="Arial MT"/>
                <a:cs typeface="Arial MT"/>
              </a:rPr>
              <a:t>O</a:t>
            </a:r>
            <a:r>
              <a:rPr sz="2100" dirty="0">
                <a:latin typeface="Arial MT"/>
                <a:cs typeface="Arial MT"/>
              </a:rPr>
              <a:t>S</a:t>
            </a:r>
            <a:endParaRPr sz="2100">
              <a:latin typeface="Arial MT"/>
              <a:cs typeface="Arial MT"/>
            </a:endParaRPr>
          </a:p>
          <a:p>
            <a:pPr marL="652780" marR="251460" lvl="1" indent="-274320">
              <a:lnSpc>
                <a:spcPct val="100000"/>
              </a:lnSpc>
              <a:spcBef>
                <a:spcPts val="78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-10" dirty="0">
                <a:latin typeface="Arial MT"/>
                <a:cs typeface="Arial MT"/>
              </a:rPr>
              <a:t>RECONOCIMIENTOS</a:t>
            </a:r>
            <a:r>
              <a:rPr sz="2100" spc="-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MÉDICOS </a:t>
            </a:r>
            <a:r>
              <a:rPr sz="2100" spc="-56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CADA</a:t>
            </a:r>
            <a:r>
              <a:rPr sz="2100" spc="-25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5</a:t>
            </a:r>
            <a:r>
              <a:rPr sz="2100" spc="-2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AÑOS</a:t>
            </a:r>
            <a:endParaRPr sz="2100">
              <a:latin typeface="Arial MT"/>
              <a:cs typeface="Arial MT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dirty="0">
                <a:latin typeface="Arial MT"/>
                <a:cs typeface="Arial MT"/>
              </a:rPr>
              <a:t>ENT</a:t>
            </a:r>
            <a:r>
              <a:rPr sz="2100" spc="-15" dirty="0">
                <a:latin typeface="Arial MT"/>
                <a:cs typeface="Arial MT"/>
              </a:rPr>
              <a:t>R</a:t>
            </a:r>
            <a:r>
              <a:rPr sz="2100" dirty="0">
                <a:latin typeface="Arial MT"/>
                <a:cs typeface="Arial MT"/>
              </a:rPr>
              <a:t>EGA</a:t>
            </a:r>
            <a:r>
              <a:rPr sz="2100" spc="-2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EPIs</a:t>
            </a:r>
            <a:endParaRPr sz="21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C8537"/>
              </a:buClr>
              <a:buFont typeface="Segoe UI Symbol"/>
              <a:buChar char="⚫"/>
            </a:pPr>
            <a:endParaRPr sz="325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90" dirty="0">
                <a:latin typeface="Arial MT"/>
                <a:cs typeface="Arial MT"/>
              </a:rPr>
              <a:t> </a:t>
            </a:r>
            <a:r>
              <a:rPr sz="2400" spc="-235" dirty="0">
                <a:latin typeface="Arial MT"/>
                <a:cs typeface="Arial MT"/>
              </a:rPr>
              <a:t>P</a:t>
            </a:r>
            <a:r>
              <a:rPr sz="2400" spc="-55" dirty="0">
                <a:latin typeface="Arial MT"/>
                <a:cs typeface="Arial MT"/>
              </a:rPr>
              <a:t>A</a:t>
            </a:r>
            <a:r>
              <a:rPr sz="2400" spc="-110" dirty="0">
                <a:latin typeface="Arial MT"/>
                <a:cs typeface="Arial MT"/>
              </a:rPr>
              <a:t>R</a:t>
            </a:r>
            <a:r>
              <a:rPr sz="2400" spc="-55" dirty="0">
                <a:latin typeface="Arial MT"/>
                <a:cs typeface="Arial MT"/>
              </a:rPr>
              <a:t>T</a:t>
            </a:r>
            <a:r>
              <a:rPr sz="2400" spc="-4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8</a:t>
            </a:r>
            <a:r>
              <a:rPr sz="2400" spc="-5" dirty="0">
                <a:latin typeface="Arial MT"/>
                <a:cs typeface="Arial MT"/>
              </a:rPr>
              <a:t>5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dB</a:t>
            </a:r>
            <a:endParaRPr sz="2400">
              <a:latin typeface="Arial MT"/>
              <a:cs typeface="Arial MT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-45" dirty="0">
                <a:latin typeface="Arial MT"/>
                <a:cs typeface="Arial MT"/>
              </a:rPr>
              <a:t>EVALUAR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NIVELES</a:t>
            </a:r>
            <a:r>
              <a:rPr sz="2100" spc="-6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CADAAÑO</a:t>
            </a:r>
            <a:endParaRPr sz="2100">
              <a:latin typeface="Arial MT"/>
              <a:cs typeface="Arial MT"/>
            </a:endParaRPr>
          </a:p>
          <a:p>
            <a:pPr marL="652780" marR="248285" lvl="1" indent="-274320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-10" dirty="0">
                <a:latin typeface="Arial MT"/>
                <a:cs typeface="Arial MT"/>
              </a:rPr>
              <a:t>RECONOCIMIENTOS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MÉDICOS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CADA</a:t>
            </a:r>
            <a:r>
              <a:rPr sz="2100" spc="-25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3</a:t>
            </a:r>
            <a:r>
              <a:rPr sz="2100" spc="-24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</a:t>
            </a:r>
            <a:r>
              <a:rPr sz="2100" spc="-10" dirty="0">
                <a:latin typeface="Arial MT"/>
                <a:cs typeface="Arial MT"/>
              </a:rPr>
              <a:t>Ñ</a:t>
            </a:r>
            <a:r>
              <a:rPr sz="2100" spc="-15" dirty="0">
                <a:latin typeface="Arial MT"/>
                <a:cs typeface="Arial MT"/>
              </a:rPr>
              <a:t>O</a:t>
            </a:r>
            <a:r>
              <a:rPr sz="2100" dirty="0">
                <a:latin typeface="Arial MT"/>
                <a:cs typeface="Arial MT"/>
              </a:rPr>
              <a:t>S</a:t>
            </a:r>
            <a:endParaRPr sz="2100">
              <a:latin typeface="Arial MT"/>
              <a:cs typeface="Arial MT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dirty="0">
                <a:latin typeface="Arial MT"/>
                <a:cs typeface="Arial MT"/>
              </a:rPr>
              <a:t>ENTREGA</a:t>
            </a:r>
            <a:r>
              <a:rPr sz="2100" spc="-2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Y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U</a:t>
            </a:r>
            <a:r>
              <a:rPr sz="2100" dirty="0">
                <a:latin typeface="Arial MT"/>
                <a:cs typeface="Arial MT"/>
              </a:rPr>
              <a:t>SO EPIs</a:t>
            </a:r>
            <a:endParaRPr sz="21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C8537"/>
              </a:buClr>
              <a:buFont typeface="Segoe UI Symbol"/>
              <a:buChar char="⚫"/>
            </a:pPr>
            <a:endParaRPr sz="325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90" dirty="0">
                <a:latin typeface="Arial MT"/>
                <a:cs typeface="Arial MT"/>
              </a:rPr>
              <a:t> </a:t>
            </a:r>
            <a:r>
              <a:rPr sz="2400" spc="-235" dirty="0">
                <a:latin typeface="Arial MT"/>
                <a:cs typeface="Arial MT"/>
              </a:rPr>
              <a:t>P</a:t>
            </a:r>
            <a:r>
              <a:rPr sz="2400" spc="-55" dirty="0">
                <a:latin typeface="Arial MT"/>
                <a:cs typeface="Arial MT"/>
              </a:rPr>
              <a:t>A</a:t>
            </a:r>
            <a:r>
              <a:rPr sz="2400" spc="-110" dirty="0">
                <a:latin typeface="Arial MT"/>
                <a:cs typeface="Arial MT"/>
              </a:rPr>
              <a:t>R</a:t>
            </a:r>
            <a:r>
              <a:rPr sz="2400" spc="-55" dirty="0">
                <a:latin typeface="Arial MT"/>
                <a:cs typeface="Arial MT"/>
              </a:rPr>
              <a:t>T</a:t>
            </a:r>
            <a:r>
              <a:rPr sz="2400" spc="-4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8</a:t>
            </a:r>
            <a:r>
              <a:rPr sz="2400" spc="-5" dirty="0">
                <a:latin typeface="Arial MT"/>
                <a:cs typeface="Arial MT"/>
              </a:rPr>
              <a:t>7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spc="-15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1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OHIBIDO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1600200"/>
            <a:ext cx="3064763" cy="27950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977" y="3076955"/>
            <a:ext cx="0" cy="3782060"/>
          </a:xfrm>
          <a:custGeom>
            <a:avLst/>
            <a:gdLst/>
            <a:ahLst/>
            <a:cxnLst/>
            <a:rect l="l" t="t" r="r" b="b"/>
            <a:pathLst>
              <a:path h="3782059">
                <a:moveTo>
                  <a:pt x="0" y="0"/>
                </a:moveTo>
                <a:lnTo>
                  <a:pt x="0" y="3781804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8977" y="761"/>
            <a:ext cx="0" cy="1700530"/>
          </a:xfrm>
          <a:custGeom>
            <a:avLst/>
            <a:gdLst/>
            <a:ahLst/>
            <a:cxnLst/>
            <a:rect l="l" t="t" r="r" b="b"/>
            <a:pathLst>
              <a:path h="1700530">
                <a:moveTo>
                  <a:pt x="0" y="0"/>
                </a:moveTo>
                <a:lnTo>
                  <a:pt x="0" y="1700022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3" y="1777"/>
                </a:lnTo>
                <a:lnTo>
                  <a:pt x="551980" y="6985"/>
                </a:lnTo>
                <a:lnTo>
                  <a:pt x="505701" y="15621"/>
                </a:lnTo>
                <a:lnTo>
                  <a:pt x="460628" y="27432"/>
                </a:lnTo>
                <a:lnTo>
                  <a:pt x="416902" y="42290"/>
                </a:lnTo>
                <a:lnTo>
                  <a:pt x="374637" y="60198"/>
                </a:lnTo>
                <a:lnTo>
                  <a:pt x="333971" y="80899"/>
                </a:lnTo>
                <a:lnTo>
                  <a:pt x="295021" y="104394"/>
                </a:lnTo>
                <a:lnTo>
                  <a:pt x="257898" y="130301"/>
                </a:lnTo>
                <a:lnTo>
                  <a:pt x="222758" y="158876"/>
                </a:lnTo>
                <a:lnTo>
                  <a:pt x="189699" y="189737"/>
                </a:lnTo>
                <a:lnTo>
                  <a:pt x="158864" y="222757"/>
                </a:lnTo>
                <a:lnTo>
                  <a:pt x="130378" y="257937"/>
                </a:lnTo>
                <a:lnTo>
                  <a:pt x="104343" y="295020"/>
                </a:lnTo>
                <a:lnTo>
                  <a:pt x="80911" y="334010"/>
                </a:lnTo>
                <a:lnTo>
                  <a:pt x="60198" y="374650"/>
                </a:lnTo>
                <a:lnTo>
                  <a:pt x="42329" y="416941"/>
                </a:lnTo>
                <a:lnTo>
                  <a:pt x="27419" y="460629"/>
                </a:lnTo>
                <a:lnTo>
                  <a:pt x="15608" y="505713"/>
                </a:lnTo>
                <a:lnTo>
                  <a:pt x="7023" y="551942"/>
                </a:lnTo>
                <a:lnTo>
                  <a:pt x="1778" y="599313"/>
                </a:lnTo>
                <a:lnTo>
                  <a:pt x="0" y="647700"/>
                </a:lnTo>
                <a:lnTo>
                  <a:pt x="1778" y="696087"/>
                </a:lnTo>
                <a:lnTo>
                  <a:pt x="7023" y="743457"/>
                </a:lnTo>
                <a:lnTo>
                  <a:pt x="15608" y="789686"/>
                </a:lnTo>
                <a:lnTo>
                  <a:pt x="27419" y="834770"/>
                </a:lnTo>
                <a:lnTo>
                  <a:pt x="42329" y="878458"/>
                </a:lnTo>
                <a:lnTo>
                  <a:pt x="60198" y="920750"/>
                </a:lnTo>
                <a:lnTo>
                  <a:pt x="80911" y="961389"/>
                </a:lnTo>
                <a:lnTo>
                  <a:pt x="104343" y="1000379"/>
                </a:lnTo>
                <a:lnTo>
                  <a:pt x="130378" y="1037463"/>
                </a:lnTo>
                <a:lnTo>
                  <a:pt x="158864" y="1072642"/>
                </a:lnTo>
                <a:lnTo>
                  <a:pt x="189699" y="1105662"/>
                </a:lnTo>
                <a:lnTo>
                  <a:pt x="222758" y="1136523"/>
                </a:lnTo>
                <a:lnTo>
                  <a:pt x="257898" y="1165098"/>
                </a:lnTo>
                <a:lnTo>
                  <a:pt x="295021" y="1191006"/>
                </a:lnTo>
                <a:lnTo>
                  <a:pt x="333971" y="1214501"/>
                </a:lnTo>
                <a:lnTo>
                  <a:pt x="374637" y="1235202"/>
                </a:lnTo>
                <a:lnTo>
                  <a:pt x="416902" y="1253108"/>
                </a:lnTo>
                <a:lnTo>
                  <a:pt x="460628" y="1267968"/>
                </a:lnTo>
                <a:lnTo>
                  <a:pt x="505701" y="1279779"/>
                </a:lnTo>
                <a:lnTo>
                  <a:pt x="551980" y="1288414"/>
                </a:lnTo>
                <a:lnTo>
                  <a:pt x="599363" y="1293622"/>
                </a:lnTo>
                <a:lnTo>
                  <a:pt x="647700" y="1295400"/>
                </a:lnTo>
                <a:lnTo>
                  <a:pt x="696087" y="1293622"/>
                </a:lnTo>
                <a:lnTo>
                  <a:pt x="743458" y="1288414"/>
                </a:lnTo>
                <a:lnTo>
                  <a:pt x="789686" y="1279779"/>
                </a:lnTo>
                <a:lnTo>
                  <a:pt x="834771" y="1267968"/>
                </a:lnTo>
                <a:lnTo>
                  <a:pt x="878459" y="1253108"/>
                </a:lnTo>
                <a:lnTo>
                  <a:pt x="920750" y="1235202"/>
                </a:lnTo>
                <a:lnTo>
                  <a:pt x="961390" y="1214501"/>
                </a:lnTo>
                <a:lnTo>
                  <a:pt x="1000379" y="1191006"/>
                </a:lnTo>
                <a:lnTo>
                  <a:pt x="1037463" y="1165098"/>
                </a:lnTo>
                <a:lnTo>
                  <a:pt x="1072642" y="1136523"/>
                </a:lnTo>
                <a:lnTo>
                  <a:pt x="1105662" y="1105662"/>
                </a:lnTo>
                <a:lnTo>
                  <a:pt x="1136523" y="1072642"/>
                </a:lnTo>
                <a:lnTo>
                  <a:pt x="1165098" y="1037463"/>
                </a:lnTo>
                <a:lnTo>
                  <a:pt x="1191006" y="1000379"/>
                </a:lnTo>
                <a:lnTo>
                  <a:pt x="1214501" y="961389"/>
                </a:lnTo>
                <a:lnTo>
                  <a:pt x="1235202" y="920750"/>
                </a:lnTo>
                <a:lnTo>
                  <a:pt x="1253108" y="878458"/>
                </a:lnTo>
                <a:lnTo>
                  <a:pt x="1267968" y="834770"/>
                </a:lnTo>
                <a:lnTo>
                  <a:pt x="1279779" y="789686"/>
                </a:lnTo>
                <a:lnTo>
                  <a:pt x="1288414" y="743457"/>
                </a:lnTo>
                <a:lnTo>
                  <a:pt x="1293622" y="696087"/>
                </a:lnTo>
                <a:lnTo>
                  <a:pt x="1295400" y="647700"/>
                </a:lnTo>
                <a:lnTo>
                  <a:pt x="1293622" y="599313"/>
                </a:lnTo>
                <a:lnTo>
                  <a:pt x="1288414" y="551942"/>
                </a:lnTo>
                <a:lnTo>
                  <a:pt x="1279779" y="505713"/>
                </a:lnTo>
                <a:lnTo>
                  <a:pt x="1267968" y="460629"/>
                </a:lnTo>
                <a:lnTo>
                  <a:pt x="1253108" y="416941"/>
                </a:lnTo>
                <a:lnTo>
                  <a:pt x="1235202" y="374650"/>
                </a:lnTo>
                <a:lnTo>
                  <a:pt x="1214501" y="334010"/>
                </a:lnTo>
                <a:lnTo>
                  <a:pt x="1191006" y="295020"/>
                </a:lnTo>
                <a:lnTo>
                  <a:pt x="1165098" y="257937"/>
                </a:lnTo>
                <a:lnTo>
                  <a:pt x="1136523" y="222757"/>
                </a:lnTo>
                <a:lnTo>
                  <a:pt x="1105662" y="189737"/>
                </a:lnTo>
                <a:lnTo>
                  <a:pt x="1072642" y="158876"/>
                </a:lnTo>
                <a:lnTo>
                  <a:pt x="1037463" y="130301"/>
                </a:lnTo>
                <a:lnTo>
                  <a:pt x="1000379" y="104394"/>
                </a:lnTo>
                <a:lnTo>
                  <a:pt x="961390" y="80899"/>
                </a:lnTo>
                <a:lnTo>
                  <a:pt x="920750" y="60198"/>
                </a:lnTo>
                <a:lnTo>
                  <a:pt x="878459" y="42290"/>
                </a:lnTo>
                <a:lnTo>
                  <a:pt x="834771" y="27432"/>
                </a:lnTo>
                <a:lnTo>
                  <a:pt x="789686" y="15621"/>
                </a:lnTo>
                <a:lnTo>
                  <a:pt x="743458" y="6985"/>
                </a:lnTo>
                <a:lnTo>
                  <a:pt x="696087" y="1777"/>
                </a:lnTo>
                <a:lnTo>
                  <a:pt x="64770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88620" y="1694688"/>
            <a:ext cx="2965450" cy="1388745"/>
            <a:chOff x="388620" y="1694688"/>
            <a:chExt cx="2965450" cy="1388745"/>
          </a:xfrm>
        </p:grpSpPr>
        <p:sp>
          <p:nvSpPr>
            <p:cNvPr id="12" name="object 12"/>
            <p:cNvSpPr/>
            <p:nvPr/>
          </p:nvSpPr>
          <p:spPr>
            <a:xfrm>
              <a:off x="396240" y="1700784"/>
              <a:ext cx="2952115" cy="346075"/>
            </a:xfrm>
            <a:custGeom>
              <a:avLst/>
              <a:gdLst/>
              <a:ahLst/>
              <a:cxnLst/>
              <a:rect l="l" t="t" r="r" b="b"/>
              <a:pathLst>
                <a:path w="2952115" h="346075">
                  <a:moveTo>
                    <a:pt x="0" y="345948"/>
                  </a:moveTo>
                  <a:lnTo>
                    <a:pt x="2951607" y="345948"/>
                  </a:lnTo>
                  <a:lnTo>
                    <a:pt x="2951607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solidFill>
              <a:srgbClr val="414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240" y="2084832"/>
              <a:ext cx="2952115" cy="992505"/>
            </a:xfrm>
            <a:custGeom>
              <a:avLst/>
              <a:gdLst/>
              <a:ahLst/>
              <a:cxnLst/>
              <a:rect l="l" t="t" r="r" b="b"/>
              <a:pathLst>
                <a:path w="2952115" h="992505">
                  <a:moveTo>
                    <a:pt x="0" y="992123"/>
                  </a:moveTo>
                  <a:lnTo>
                    <a:pt x="2951607" y="992123"/>
                  </a:lnTo>
                  <a:lnTo>
                    <a:pt x="2951607" y="0"/>
                  </a:lnTo>
                  <a:lnTo>
                    <a:pt x="0" y="0"/>
                  </a:lnTo>
                  <a:lnTo>
                    <a:pt x="0" y="992123"/>
                  </a:lnTo>
                  <a:close/>
                </a:path>
              </a:pathLst>
            </a:custGeom>
            <a:solidFill>
              <a:srgbClr val="949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" y="2046731"/>
              <a:ext cx="2965450" cy="396240"/>
            </a:xfrm>
            <a:custGeom>
              <a:avLst/>
              <a:gdLst/>
              <a:ahLst/>
              <a:cxnLst/>
              <a:rect l="l" t="t" r="r" b="b"/>
              <a:pathLst>
                <a:path w="2965450" h="396239">
                  <a:moveTo>
                    <a:pt x="2965196" y="383540"/>
                  </a:moveTo>
                  <a:lnTo>
                    <a:pt x="0" y="383540"/>
                  </a:lnTo>
                  <a:lnTo>
                    <a:pt x="0" y="396240"/>
                  </a:lnTo>
                  <a:lnTo>
                    <a:pt x="2965196" y="396240"/>
                  </a:lnTo>
                  <a:lnTo>
                    <a:pt x="2965196" y="383540"/>
                  </a:lnTo>
                  <a:close/>
                </a:path>
                <a:path w="2965450" h="396239">
                  <a:moveTo>
                    <a:pt x="296519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965196" y="38100"/>
                  </a:lnTo>
                  <a:lnTo>
                    <a:pt x="2965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20" y="1694688"/>
              <a:ext cx="2965450" cy="1388745"/>
            </a:xfrm>
            <a:custGeom>
              <a:avLst/>
              <a:gdLst/>
              <a:ahLst/>
              <a:cxnLst/>
              <a:rect l="l" t="t" r="r" b="b"/>
              <a:pathLst>
                <a:path w="2965450" h="1388745">
                  <a:moveTo>
                    <a:pt x="6350" y="0"/>
                  </a:moveTo>
                  <a:lnTo>
                    <a:pt x="6350" y="1388364"/>
                  </a:lnTo>
                </a:path>
                <a:path w="2965450" h="1388745">
                  <a:moveTo>
                    <a:pt x="2958846" y="0"/>
                  </a:moveTo>
                  <a:lnTo>
                    <a:pt x="2958846" y="1388364"/>
                  </a:lnTo>
                </a:path>
                <a:path w="2965450" h="1388745">
                  <a:moveTo>
                    <a:pt x="0" y="6350"/>
                  </a:moveTo>
                  <a:lnTo>
                    <a:pt x="2965196" y="6350"/>
                  </a:lnTo>
                </a:path>
                <a:path w="2965450" h="1388745">
                  <a:moveTo>
                    <a:pt x="0" y="1382014"/>
                  </a:moveTo>
                  <a:lnTo>
                    <a:pt x="2965196" y="138201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09522" y="2734183"/>
            <a:ext cx="721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93770" y="2710433"/>
            <a:ext cx="5544185" cy="3168015"/>
          </a:xfrm>
          <a:custGeom>
            <a:avLst/>
            <a:gdLst/>
            <a:ahLst/>
            <a:cxnLst/>
            <a:rect l="l" t="t" r="r" b="b"/>
            <a:pathLst>
              <a:path w="5544184" h="3168015">
                <a:moveTo>
                  <a:pt x="0" y="527938"/>
                </a:moveTo>
                <a:lnTo>
                  <a:pt x="2158" y="479932"/>
                </a:lnTo>
                <a:lnTo>
                  <a:pt x="8508" y="433069"/>
                </a:lnTo>
                <a:lnTo>
                  <a:pt x="18795" y="387603"/>
                </a:lnTo>
                <a:lnTo>
                  <a:pt x="33019" y="343788"/>
                </a:lnTo>
                <a:lnTo>
                  <a:pt x="50800" y="301625"/>
                </a:lnTo>
                <a:lnTo>
                  <a:pt x="72008" y="261492"/>
                </a:lnTo>
                <a:lnTo>
                  <a:pt x="96519" y="223519"/>
                </a:lnTo>
                <a:lnTo>
                  <a:pt x="124078" y="187832"/>
                </a:lnTo>
                <a:lnTo>
                  <a:pt x="154558" y="154686"/>
                </a:lnTo>
                <a:lnTo>
                  <a:pt x="187705" y="124205"/>
                </a:lnTo>
                <a:lnTo>
                  <a:pt x="223392" y="96646"/>
                </a:lnTo>
                <a:lnTo>
                  <a:pt x="261365" y="72136"/>
                </a:lnTo>
                <a:lnTo>
                  <a:pt x="301497" y="50800"/>
                </a:lnTo>
                <a:lnTo>
                  <a:pt x="343662" y="33019"/>
                </a:lnTo>
                <a:lnTo>
                  <a:pt x="387476" y="18923"/>
                </a:lnTo>
                <a:lnTo>
                  <a:pt x="432942" y="8508"/>
                </a:lnTo>
                <a:lnTo>
                  <a:pt x="479678" y="2158"/>
                </a:lnTo>
                <a:lnTo>
                  <a:pt x="527812" y="0"/>
                </a:lnTo>
                <a:lnTo>
                  <a:pt x="5015991" y="0"/>
                </a:lnTo>
                <a:lnTo>
                  <a:pt x="5064125" y="2158"/>
                </a:lnTo>
                <a:lnTo>
                  <a:pt x="5110860" y="8508"/>
                </a:lnTo>
                <a:lnTo>
                  <a:pt x="5156327" y="18923"/>
                </a:lnTo>
                <a:lnTo>
                  <a:pt x="5200141" y="33019"/>
                </a:lnTo>
                <a:lnTo>
                  <a:pt x="5242306" y="50800"/>
                </a:lnTo>
                <a:lnTo>
                  <a:pt x="5282437" y="72136"/>
                </a:lnTo>
                <a:lnTo>
                  <a:pt x="5320410" y="96646"/>
                </a:lnTo>
                <a:lnTo>
                  <a:pt x="5356098" y="124205"/>
                </a:lnTo>
                <a:lnTo>
                  <a:pt x="5389245" y="154686"/>
                </a:lnTo>
                <a:lnTo>
                  <a:pt x="5419725" y="187832"/>
                </a:lnTo>
                <a:lnTo>
                  <a:pt x="5447283" y="223519"/>
                </a:lnTo>
                <a:lnTo>
                  <a:pt x="5471795" y="261492"/>
                </a:lnTo>
                <a:lnTo>
                  <a:pt x="5493004" y="301625"/>
                </a:lnTo>
                <a:lnTo>
                  <a:pt x="5510783" y="343788"/>
                </a:lnTo>
                <a:lnTo>
                  <a:pt x="5525008" y="387603"/>
                </a:lnTo>
                <a:lnTo>
                  <a:pt x="5535295" y="433069"/>
                </a:lnTo>
                <a:lnTo>
                  <a:pt x="5541645" y="479932"/>
                </a:lnTo>
                <a:lnTo>
                  <a:pt x="5543804" y="527938"/>
                </a:lnTo>
                <a:lnTo>
                  <a:pt x="5543804" y="2639949"/>
                </a:lnTo>
                <a:lnTo>
                  <a:pt x="5541645" y="2687954"/>
                </a:lnTo>
                <a:lnTo>
                  <a:pt x="5535295" y="2734817"/>
                </a:lnTo>
                <a:lnTo>
                  <a:pt x="5525008" y="2780284"/>
                </a:lnTo>
                <a:lnTo>
                  <a:pt x="5510783" y="2824099"/>
                </a:lnTo>
                <a:lnTo>
                  <a:pt x="5493004" y="2866263"/>
                </a:lnTo>
                <a:lnTo>
                  <a:pt x="5471795" y="2906394"/>
                </a:lnTo>
                <a:lnTo>
                  <a:pt x="5447283" y="2944393"/>
                </a:lnTo>
                <a:lnTo>
                  <a:pt x="5419725" y="2980080"/>
                </a:lnTo>
                <a:lnTo>
                  <a:pt x="5389245" y="3013240"/>
                </a:lnTo>
                <a:lnTo>
                  <a:pt x="5356098" y="3043707"/>
                </a:lnTo>
                <a:lnTo>
                  <a:pt x="5320410" y="3071291"/>
                </a:lnTo>
                <a:lnTo>
                  <a:pt x="5282437" y="3095802"/>
                </a:lnTo>
                <a:lnTo>
                  <a:pt x="5242306" y="3117049"/>
                </a:lnTo>
                <a:lnTo>
                  <a:pt x="5200141" y="3134855"/>
                </a:lnTo>
                <a:lnTo>
                  <a:pt x="5156327" y="3149028"/>
                </a:lnTo>
                <a:lnTo>
                  <a:pt x="5110860" y="3159379"/>
                </a:lnTo>
                <a:lnTo>
                  <a:pt x="5064125" y="3165729"/>
                </a:lnTo>
                <a:lnTo>
                  <a:pt x="5015991" y="3167888"/>
                </a:lnTo>
                <a:lnTo>
                  <a:pt x="527812" y="3167888"/>
                </a:lnTo>
                <a:lnTo>
                  <a:pt x="479678" y="3165729"/>
                </a:lnTo>
                <a:lnTo>
                  <a:pt x="432942" y="3159379"/>
                </a:lnTo>
                <a:lnTo>
                  <a:pt x="387476" y="3149028"/>
                </a:lnTo>
                <a:lnTo>
                  <a:pt x="343662" y="3134855"/>
                </a:lnTo>
                <a:lnTo>
                  <a:pt x="301497" y="3117049"/>
                </a:lnTo>
                <a:lnTo>
                  <a:pt x="261365" y="3095802"/>
                </a:lnTo>
                <a:lnTo>
                  <a:pt x="223392" y="3071291"/>
                </a:lnTo>
                <a:lnTo>
                  <a:pt x="187705" y="3043707"/>
                </a:lnTo>
                <a:lnTo>
                  <a:pt x="154558" y="3013240"/>
                </a:lnTo>
                <a:lnTo>
                  <a:pt x="124078" y="2980080"/>
                </a:lnTo>
                <a:lnTo>
                  <a:pt x="96519" y="2944393"/>
                </a:lnTo>
                <a:lnTo>
                  <a:pt x="72008" y="2906394"/>
                </a:lnTo>
                <a:lnTo>
                  <a:pt x="50800" y="2866263"/>
                </a:lnTo>
                <a:lnTo>
                  <a:pt x="33019" y="2824099"/>
                </a:lnTo>
                <a:lnTo>
                  <a:pt x="18795" y="2780284"/>
                </a:lnTo>
                <a:lnTo>
                  <a:pt x="8508" y="2734817"/>
                </a:lnTo>
                <a:lnTo>
                  <a:pt x="2158" y="2687954"/>
                </a:lnTo>
                <a:lnTo>
                  <a:pt x="0" y="2639949"/>
                </a:lnTo>
                <a:lnTo>
                  <a:pt x="0" y="52793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25926" y="2895345"/>
            <a:ext cx="31807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835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DAÑOS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sz="2000" dirty="0">
                <a:latin typeface="Arial MT"/>
                <a:cs typeface="Arial MT"/>
              </a:rPr>
              <a:t>-	Tra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15" dirty="0">
                <a:latin typeface="Arial MT"/>
                <a:cs typeface="Arial MT"/>
              </a:rPr>
              <a:t>ó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mano</a:t>
            </a:r>
            <a:r>
              <a:rPr sz="2000" spc="5" dirty="0">
                <a:latin typeface="Arial MT"/>
                <a:cs typeface="Arial MT"/>
              </a:rPr>
              <a:t>-</a:t>
            </a:r>
            <a:r>
              <a:rPr sz="2000" dirty="0">
                <a:latin typeface="Arial MT"/>
                <a:cs typeface="Arial MT"/>
              </a:rPr>
              <a:t>br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zo: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5926" y="3505580"/>
            <a:ext cx="49618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105"/>
              </a:spcBef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Síndrome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dedo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blanco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Raynaud</a:t>
            </a:r>
            <a:endParaRPr sz="20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Artrosis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codo</a:t>
            </a:r>
            <a:endParaRPr sz="20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Lesiones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muñeca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Transmisión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cuerpo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entero</a:t>
            </a:r>
            <a:endParaRPr sz="2000">
              <a:latin typeface="Arial MT"/>
              <a:cs typeface="Arial MT"/>
            </a:endParaRPr>
          </a:p>
          <a:p>
            <a:pPr marL="756285" marR="59372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Dolores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espalda,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lumbalgias,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hernias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Mareo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vóm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tos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6136" y="201168"/>
            <a:ext cx="3886200" cy="902335"/>
            <a:chOff x="326136" y="201168"/>
            <a:chExt cx="3886200" cy="90233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36" y="240792"/>
              <a:ext cx="3886200" cy="7254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7764" y="286511"/>
              <a:ext cx="3744595" cy="584835"/>
            </a:xfrm>
            <a:custGeom>
              <a:avLst/>
              <a:gdLst/>
              <a:ahLst/>
              <a:cxnLst/>
              <a:rect l="l" t="t" r="r" b="b"/>
              <a:pathLst>
                <a:path w="3744595" h="584835">
                  <a:moveTo>
                    <a:pt x="3744341" y="0"/>
                  </a:moveTo>
                  <a:lnTo>
                    <a:pt x="0" y="0"/>
                  </a:lnTo>
                  <a:lnTo>
                    <a:pt x="0" y="584707"/>
                  </a:lnTo>
                  <a:lnTo>
                    <a:pt x="3744341" y="584707"/>
                  </a:lnTo>
                  <a:lnTo>
                    <a:pt x="3744341" y="0"/>
                  </a:lnTo>
                  <a:close/>
                </a:path>
              </a:pathLst>
            </a:custGeom>
            <a:solidFill>
              <a:srgbClr val="B32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8526" y="287274"/>
              <a:ext cx="3744595" cy="584835"/>
            </a:xfrm>
            <a:custGeom>
              <a:avLst/>
              <a:gdLst/>
              <a:ahLst/>
              <a:cxnLst/>
              <a:rect l="l" t="t" r="r" b="b"/>
              <a:pathLst>
                <a:path w="3744595" h="584835">
                  <a:moveTo>
                    <a:pt x="0" y="584708"/>
                  </a:moveTo>
                  <a:lnTo>
                    <a:pt x="3744341" y="584708"/>
                  </a:lnTo>
                  <a:lnTo>
                    <a:pt x="3744341" y="0"/>
                  </a:lnTo>
                  <a:lnTo>
                    <a:pt x="0" y="0"/>
                  </a:lnTo>
                  <a:lnTo>
                    <a:pt x="0" y="584708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456" y="201168"/>
              <a:ext cx="3363468" cy="902207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40130" y="295147"/>
            <a:ext cx="28524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VIBRACIONES</a:t>
            </a:r>
            <a:endParaRPr sz="3200"/>
          </a:p>
        </p:txBody>
      </p:sp>
      <p:sp>
        <p:nvSpPr>
          <p:cNvPr id="26" name="object 26"/>
          <p:cNvSpPr txBox="1"/>
          <p:nvPr/>
        </p:nvSpPr>
        <p:spPr>
          <a:xfrm>
            <a:off x="521614" y="1081786"/>
            <a:ext cx="6756400" cy="163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Arial MT"/>
                <a:cs typeface="Arial MT"/>
              </a:rPr>
              <a:t>cuando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cuerpo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mueve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alternativamente</a:t>
            </a:r>
            <a:endParaRPr sz="2000">
              <a:latin typeface="Arial MT"/>
              <a:cs typeface="Arial MT"/>
            </a:endParaRPr>
          </a:p>
          <a:p>
            <a:pPr marL="12700" marR="4049395" indent="-1270" algn="ctr">
              <a:lnSpc>
                <a:spcPct val="134200"/>
              </a:lnSpc>
              <a:spcBef>
                <a:spcPts val="1585"/>
              </a:spcBef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Tipos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 contacto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Transmisión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mano-brazo </a:t>
            </a:r>
            <a:r>
              <a:rPr sz="1800" b="1" spc="-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Transmisión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cuerpo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4" name="object 4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44" y="4419"/>
                </a:lnTo>
                <a:lnTo>
                  <a:pt x="178561" y="17157"/>
                </a:lnTo>
                <a:lnTo>
                  <a:pt x="135890" y="37452"/>
                </a:lnTo>
                <a:lnTo>
                  <a:pt x="97535" y="64515"/>
                </a:lnTo>
                <a:lnTo>
                  <a:pt x="64516" y="97574"/>
                </a:lnTo>
                <a:lnTo>
                  <a:pt x="37465" y="135864"/>
                </a:lnTo>
                <a:lnTo>
                  <a:pt x="17145" y="178600"/>
                </a:lnTo>
                <a:lnTo>
                  <a:pt x="4445" y="225005"/>
                </a:lnTo>
                <a:lnTo>
                  <a:pt x="0" y="274319"/>
                </a:lnTo>
                <a:lnTo>
                  <a:pt x="4445" y="323634"/>
                </a:lnTo>
                <a:lnTo>
                  <a:pt x="17145" y="370039"/>
                </a:lnTo>
                <a:lnTo>
                  <a:pt x="37465" y="412775"/>
                </a:lnTo>
                <a:lnTo>
                  <a:pt x="64516" y="451053"/>
                </a:lnTo>
                <a:lnTo>
                  <a:pt x="97535" y="484123"/>
                </a:lnTo>
                <a:lnTo>
                  <a:pt x="135890" y="511187"/>
                </a:lnTo>
                <a:lnTo>
                  <a:pt x="178561" y="531482"/>
                </a:lnTo>
                <a:lnTo>
                  <a:pt x="225044" y="544220"/>
                </a:lnTo>
                <a:lnTo>
                  <a:pt x="274320" y="548640"/>
                </a:lnTo>
                <a:lnTo>
                  <a:pt x="323596" y="544220"/>
                </a:lnTo>
                <a:lnTo>
                  <a:pt x="370077" y="531482"/>
                </a:lnTo>
                <a:lnTo>
                  <a:pt x="412750" y="511187"/>
                </a:lnTo>
                <a:lnTo>
                  <a:pt x="451103" y="484123"/>
                </a:lnTo>
                <a:lnTo>
                  <a:pt x="484124" y="451053"/>
                </a:lnTo>
                <a:lnTo>
                  <a:pt x="511175" y="412775"/>
                </a:lnTo>
                <a:lnTo>
                  <a:pt x="531495" y="370039"/>
                </a:lnTo>
                <a:lnTo>
                  <a:pt x="544195" y="323634"/>
                </a:lnTo>
                <a:lnTo>
                  <a:pt x="548640" y="274319"/>
                </a:lnTo>
                <a:lnTo>
                  <a:pt x="544195" y="225005"/>
                </a:lnTo>
                <a:lnTo>
                  <a:pt x="531495" y="178600"/>
                </a:lnTo>
                <a:lnTo>
                  <a:pt x="511175" y="135864"/>
                </a:lnTo>
                <a:lnTo>
                  <a:pt x="484124" y="97574"/>
                </a:lnTo>
                <a:lnTo>
                  <a:pt x="451103" y="64515"/>
                </a:lnTo>
                <a:lnTo>
                  <a:pt x="412750" y="37452"/>
                </a:lnTo>
                <a:lnTo>
                  <a:pt x="370077" y="17157"/>
                </a:lnTo>
                <a:lnTo>
                  <a:pt x="323596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635" y="1149172"/>
            <a:ext cx="6178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555F6C"/>
                </a:solidFill>
              </a:rPr>
              <a:t>S</a:t>
            </a:r>
            <a:r>
              <a:rPr sz="3200" dirty="0">
                <a:solidFill>
                  <a:srgbClr val="555F6C"/>
                </a:solidFill>
              </a:rPr>
              <a:t>ÍNDROME</a:t>
            </a:r>
            <a:r>
              <a:rPr sz="3200" spc="150" dirty="0">
                <a:solidFill>
                  <a:srgbClr val="555F6C"/>
                </a:solidFill>
              </a:rPr>
              <a:t> </a:t>
            </a:r>
            <a:r>
              <a:rPr sz="3200" dirty="0">
                <a:solidFill>
                  <a:srgbClr val="555F6C"/>
                </a:solidFill>
              </a:rPr>
              <a:t>DE</a:t>
            </a:r>
            <a:r>
              <a:rPr sz="3200" spc="190" dirty="0">
                <a:solidFill>
                  <a:srgbClr val="555F6C"/>
                </a:solidFill>
              </a:rPr>
              <a:t> </a:t>
            </a:r>
            <a:r>
              <a:rPr sz="3200" dirty="0">
                <a:solidFill>
                  <a:srgbClr val="555F6C"/>
                </a:solidFill>
              </a:rPr>
              <a:t>DEDO</a:t>
            </a:r>
            <a:r>
              <a:rPr sz="3200" spc="170" dirty="0">
                <a:solidFill>
                  <a:srgbClr val="555F6C"/>
                </a:solidFill>
              </a:rPr>
              <a:t> </a:t>
            </a:r>
            <a:r>
              <a:rPr sz="3200" dirty="0">
                <a:solidFill>
                  <a:srgbClr val="555F6C"/>
                </a:solidFill>
              </a:rPr>
              <a:t>BLANCO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164" y="2421635"/>
            <a:ext cx="422910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977" y="1502283"/>
            <a:ext cx="0" cy="5356860"/>
          </a:xfrm>
          <a:custGeom>
            <a:avLst/>
            <a:gdLst/>
            <a:ahLst/>
            <a:cxnLst/>
            <a:rect l="l" t="t" r="r" b="b"/>
            <a:pathLst>
              <a:path h="5356859">
                <a:moveTo>
                  <a:pt x="0" y="0"/>
                </a:moveTo>
                <a:lnTo>
                  <a:pt x="0" y="5356477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8977" y="761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5">
                <a:moveTo>
                  <a:pt x="0" y="0"/>
                </a:moveTo>
                <a:lnTo>
                  <a:pt x="0" y="547878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3" y="1777"/>
                </a:lnTo>
                <a:lnTo>
                  <a:pt x="551980" y="6985"/>
                </a:lnTo>
                <a:lnTo>
                  <a:pt x="505701" y="15621"/>
                </a:lnTo>
                <a:lnTo>
                  <a:pt x="460628" y="27432"/>
                </a:lnTo>
                <a:lnTo>
                  <a:pt x="416902" y="42290"/>
                </a:lnTo>
                <a:lnTo>
                  <a:pt x="374637" y="60198"/>
                </a:lnTo>
                <a:lnTo>
                  <a:pt x="333971" y="80899"/>
                </a:lnTo>
                <a:lnTo>
                  <a:pt x="295021" y="104394"/>
                </a:lnTo>
                <a:lnTo>
                  <a:pt x="257898" y="130301"/>
                </a:lnTo>
                <a:lnTo>
                  <a:pt x="222758" y="158876"/>
                </a:lnTo>
                <a:lnTo>
                  <a:pt x="189699" y="189737"/>
                </a:lnTo>
                <a:lnTo>
                  <a:pt x="158864" y="222757"/>
                </a:lnTo>
                <a:lnTo>
                  <a:pt x="130378" y="257937"/>
                </a:lnTo>
                <a:lnTo>
                  <a:pt x="104343" y="295020"/>
                </a:lnTo>
                <a:lnTo>
                  <a:pt x="80911" y="334010"/>
                </a:lnTo>
                <a:lnTo>
                  <a:pt x="60198" y="374650"/>
                </a:lnTo>
                <a:lnTo>
                  <a:pt x="42329" y="416941"/>
                </a:lnTo>
                <a:lnTo>
                  <a:pt x="27419" y="460629"/>
                </a:lnTo>
                <a:lnTo>
                  <a:pt x="15608" y="505713"/>
                </a:lnTo>
                <a:lnTo>
                  <a:pt x="7023" y="551942"/>
                </a:lnTo>
                <a:lnTo>
                  <a:pt x="1778" y="599313"/>
                </a:lnTo>
                <a:lnTo>
                  <a:pt x="0" y="647700"/>
                </a:lnTo>
                <a:lnTo>
                  <a:pt x="1778" y="696087"/>
                </a:lnTo>
                <a:lnTo>
                  <a:pt x="7023" y="743457"/>
                </a:lnTo>
                <a:lnTo>
                  <a:pt x="15608" y="789686"/>
                </a:lnTo>
                <a:lnTo>
                  <a:pt x="27419" y="834770"/>
                </a:lnTo>
                <a:lnTo>
                  <a:pt x="42329" y="878458"/>
                </a:lnTo>
                <a:lnTo>
                  <a:pt x="60198" y="920750"/>
                </a:lnTo>
                <a:lnTo>
                  <a:pt x="80911" y="961389"/>
                </a:lnTo>
                <a:lnTo>
                  <a:pt x="104343" y="1000379"/>
                </a:lnTo>
                <a:lnTo>
                  <a:pt x="130378" y="1037463"/>
                </a:lnTo>
                <a:lnTo>
                  <a:pt x="158864" y="1072642"/>
                </a:lnTo>
                <a:lnTo>
                  <a:pt x="189699" y="1105662"/>
                </a:lnTo>
                <a:lnTo>
                  <a:pt x="222758" y="1136523"/>
                </a:lnTo>
                <a:lnTo>
                  <a:pt x="257898" y="1165098"/>
                </a:lnTo>
                <a:lnTo>
                  <a:pt x="295021" y="1191006"/>
                </a:lnTo>
                <a:lnTo>
                  <a:pt x="333971" y="1214501"/>
                </a:lnTo>
                <a:lnTo>
                  <a:pt x="374637" y="1235202"/>
                </a:lnTo>
                <a:lnTo>
                  <a:pt x="416902" y="1253108"/>
                </a:lnTo>
                <a:lnTo>
                  <a:pt x="460628" y="1267968"/>
                </a:lnTo>
                <a:lnTo>
                  <a:pt x="505701" y="1279779"/>
                </a:lnTo>
                <a:lnTo>
                  <a:pt x="551980" y="1288414"/>
                </a:lnTo>
                <a:lnTo>
                  <a:pt x="599363" y="1293622"/>
                </a:lnTo>
                <a:lnTo>
                  <a:pt x="647700" y="1295400"/>
                </a:lnTo>
                <a:lnTo>
                  <a:pt x="696087" y="1293622"/>
                </a:lnTo>
                <a:lnTo>
                  <a:pt x="743458" y="1288414"/>
                </a:lnTo>
                <a:lnTo>
                  <a:pt x="789686" y="1279779"/>
                </a:lnTo>
                <a:lnTo>
                  <a:pt x="834771" y="1267968"/>
                </a:lnTo>
                <a:lnTo>
                  <a:pt x="878459" y="1253108"/>
                </a:lnTo>
                <a:lnTo>
                  <a:pt x="920750" y="1235202"/>
                </a:lnTo>
                <a:lnTo>
                  <a:pt x="961390" y="1214501"/>
                </a:lnTo>
                <a:lnTo>
                  <a:pt x="1000379" y="1191006"/>
                </a:lnTo>
                <a:lnTo>
                  <a:pt x="1037463" y="1165098"/>
                </a:lnTo>
                <a:lnTo>
                  <a:pt x="1072642" y="1136523"/>
                </a:lnTo>
                <a:lnTo>
                  <a:pt x="1105662" y="1105662"/>
                </a:lnTo>
                <a:lnTo>
                  <a:pt x="1136523" y="1072642"/>
                </a:lnTo>
                <a:lnTo>
                  <a:pt x="1165098" y="1037463"/>
                </a:lnTo>
                <a:lnTo>
                  <a:pt x="1191006" y="1000379"/>
                </a:lnTo>
                <a:lnTo>
                  <a:pt x="1214501" y="961389"/>
                </a:lnTo>
                <a:lnTo>
                  <a:pt x="1235202" y="920750"/>
                </a:lnTo>
                <a:lnTo>
                  <a:pt x="1253108" y="878458"/>
                </a:lnTo>
                <a:lnTo>
                  <a:pt x="1267968" y="834770"/>
                </a:lnTo>
                <a:lnTo>
                  <a:pt x="1279779" y="789686"/>
                </a:lnTo>
                <a:lnTo>
                  <a:pt x="1288414" y="743457"/>
                </a:lnTo>
                <a:lnTo>
                  <a:pt x="1293622" y="696087"/>
                </a:lnTo>
                <a:lnTo>
                  <a:pt x="1295400" y="647700"/>
                </a:lnTo>
                <a:lnTo>
                  <a:pt x="1293622" y="599313"/>
                </a:lnTo>
                <a:lnTo>
                  <a:pt x="1288414" y="551942"/>
                </a:lnTo>
                <a:lnTo>
                  <a:pt x="1279779" y="505713"/>
                </a:lnTo>
                <a:lnTo>
                  <a:pt x="1267968" y="460629"/>
                </a:lnTo>
                <a:lnTo>
                  <a:pt x="1253108" y="416941"/>
                </a:lnTo>
                <a:lnTo>
                  <a:pt x="1235202" y="374650"/>
                </a:lnTo>
                <a:lnTo>
                  <a:pt x="1214501" y="334010"/>
                </a:lnTo>
                <a:lnTo>
                  <a:pt x="1191006" y="295020"/>
                </a:lnTo>
                <a:lnTo>
                  <a:pt x="1165098" y="257937"/>
                </a:lnTo>
                <a:lnTo>
                  <a:pt x="1136523" y="222757"/>
                </a:lnTo>
                <a:lnTo>
                  <a:pt x="1105662" y="189737"/>
                </a:lnTo>
                <a:lnTo>
                  <a:pt x="1072642" y="158876"/>
                </a:lnTo>
                <a:lnTo>
                  <a:pt x="1037463" y="130301"/>
                </a:lnTo>
                <a:lnTo>
                  <a:pt x="1000379" y="104394"/>
                </a:lnTo>
                <a:lnTo>
                  <a:pt x="961390" y="80899"/>
                </a:lnTo>
                <a:lnTo>
                  <a:pt x="920750" y="60198"/>
                </a:lnTo>
                <a:lnTo>
                  <a:pt x="878459" y="42290"/>
                </a:lnTo>
                <a:lnTo>
                  <a:pt x="834771" y="27432"/>
                </a:lnTo>
                <a:lnTo>
                  <a:pt x="789686" y="15621"/>
                </a:lnTo>
                <a:lnTo>
                  <a:pt x="743458" y="6985"/>
                </a:lnTo>
                <a:lnTo>
                  <a:pt x="696087" y="1777"/>
                </a:lnTo>
                <a:lnTo>
                  <a:pt x="64770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4611" y="480059"/>
            <a:ext cx="7568565" cy="1216660"/>
            <a:chOff x="324611" y="480059"/>
            <a:chExt cx="7568565" cy="12166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611" y="1208531"/>
              <a:ext cx="7568183" cy="3764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5903" y="548639"/>
              <a:ext cx="7056120" cy="953769"/>
            </a:xfrm>
            <a:custGeom>
              <a:avLst/>
              <a:gdLst/>
              <a:ahLst/>
              <a:cxnLst/>
              <a:rect l="l" t="t" r="r" b="b"/>
              <a:pathLst>
                <a:path w="7056120" h="953769">
                  <a:moveTo>
                    <a:pt x="7056120" y="0"/>
                  </a:moveTo>
                  <a:lnTo>
                    <a:pt x="0" y="0"/>
                  </a:lnTo>
                  <a:lnTo>
                    <a:pt x="0" y="953642"/>
                  </a:lnTo>
                  <a:lnTo>
                    <a:pt x="7056120" y="953642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5903" y="548639"/>
              <a:ext cx="7056120" cy="953769"/>
            </a:xfrm>
            <a:custGeom>
              <a:avLst/>
              <a:gdLst/>
              <a:ahLst/>
              <a:cxnLst/>
              <a:rect l="l" t="t" r="r" b="b"/>
              <a:pathLst>
                <a:path w="7056120" h="953769">
                  <a:moveTo>
                    <a:pt x="0" y="953642"/>
                  </a:moveTo>
                  <a:lnTo>
                    <a:pt x="7056120" y="953642"/>
                  </a:lnTo>
                  <a:lnTo>
                    <a:pt x="7056120" y="0"/>
                  </a:lnTo>
                  <a:lnTo>
                    <a:pt x="0" y="0"/>
                  </a:lnTo>
                  <a:lnTo>
                    <a:pt x="0" y="953642"/>
                  </a:lnTo>
                  <a:close/>
                </a:path>
              </a:pathLst>
            </a:custGeom>
            <a:ln w="9144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7416" y="480059"/>
              <a:ext cx="2799587" cy="7894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9051" y="906779"/>
              <a:ext cx="5477256" cy="78943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281305" marR="5080" indent="138811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MEDIDAS DE 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20" dirty="0">
                <a:solidFill>
                  <a:srgbClr val="FFFFFF"/>
                </a:solidFill>
              </a:rPr>
              <a:t>PREVENCIÓN</a:t>
            </a:r>
            <a:r>
              <a:rPr sz="2800" spc="3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/</a:t>
            </a:r>
            <a:r>
              <a:rPr sz="2800" spc="-50" dirty="0">
                <a:solidFill>
                  <a:srgbClr val="FFFFFF"/>
                </a:solidFill>
              </a:rPr>
              <a:t> </a:t>
            </a:r>
            <a:r>
              <a:rPr sz="2800" spc="-20" dirty="0">
                <a:solidFill>
                  <a:srgbClr val="FFFFFF"/>
                </a:solidFill>
              </a:rPr>
              <a:t>PROTECCIÓN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2635123" y="2440051"/>
            <a:ext cx="61372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Maquinaria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5" dirty="0">
                <a:latin typeface="Arial MT"/>
                <a:cs typeface="Arial MT"/>
              </a:rPr>
              <a:t>herramientas con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amortiguadores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5" dirty="0">
                <a:latin typeface="Arial MT"/>
                <a:cs typeface="Arial MT"/>
              </a:rPr>
              <a:t>elementos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antivibratorios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Asientos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antivibratorios 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vehículos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Mantenimiento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revisión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Pausas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descansos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Rotaciones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personal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Información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formación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EPIs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977" y="2842386"/>
            <a:ext cx="0" cy="4016375"/>
          </a:xfrm>
          <a:custGeom>
            <a:avLst/>
            <a:gdLst/>
            <a:ahLst/>
            <a:cxnLst/>
            <a:rect l="l" t="t" r="r" b="b"/>
            <a:pathLst>
              <a:path h="4016375">
                <a:moveTo>
                  <a:pt x="0" y="0"/>
                </a:moveTo>
                <a:lnTo>
                  <a:pt x="0" y="4016373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8977" y="761"/>
            <a:ext cx="0" cy="1652905"/>
          </a:xfrm>
          <a:custGeom>
            <a:avLst/>
            <a:gdLst/>
            <a:ahLst/>
            <a:cxnLst/>
            <a:rect l="l" t="t" r="r" b="b"/>
            <a:pathLst>
              <a:path h="1652905">
                <a:moveTo>
                  <a:pt x="0" y="0"/>
                </a:moveTo>
                <a:lnTo>
                  <a:pt x="0" y="1652905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3" y="1777"/>
                </a:lnTo>
                <a:lnTo>
                  <a:pt x="551980" y="6985"/>
                </a:lnTo>
                <a:lnTo>
                  <a:pt x="505701" y="15621"/>
                </a:lnTo>
                <a:lnTo>
                  <a:pt x="460628" y="27432"/>
                </a:lnTo>
                <a:lnTo>
                  <a:pt x="416902" y="42290"/>
                </a:lnTo>
                <a:lnTo>
                  <a:pt x="374637" y="60198"/>
                </a:lnTo>
                <a:lnTo>
                  <a:pt x="333971" y="80899"/>
                </a:lnTo>
                <a:lnTo>
                  <a:pt x="295021" y="104394"/>
                </a:lnTo>
                <a:lnTo>
                  <a:pt x="257898" y="130301"/>
                </a:lnTo>
                <a:lnTo>
                  <a:pt x="222758" y="158876"/>
                </a:lnTo>
                <a:lnTo>
                  <a:pt x="189699" y="189737"/>
                </a:lnTo>
                <a:lnTo>
                  <a:pt x="158864" y="222757"/>
                </a:lnTo>
                <a:lnTo>
                  <a:pt x="130378" y="257937"/>
                </a:lnTo>
                <a:lnTo>
                  <a:pt x="104343" y="295020"/>
                </a:lnTo>
                <a:lnTo>
                  <a:pt x="80911" y="334010"/>
                </a:lnTo>
                <a:lnTo>
                  <a:pt x="60198" y="374650"/>
                </a:lnTo>
                <a:lnTo>
                  <a:pt x="42329" y="416941"/>
                </a:lnTo>
                <a:lnTo>
                  <a:pt x="27419" y="460629"/>
                </a:lnTo>
                <a:lnTo>
                  <a:pt x="15608" y="505713"/>
                </a:lnTo>
                <a:lnTo>
                  <a:pt x="7023" y="551942"/>
                </a:lnTo>
                <a:lnTo>
                  <a:pt x="1778" y="599313"/>
                </a:lnTo>
                <a:lnTo>
                  <a:pt x="0" y="647700"/>
                </a:lnTo>
                <a:lnTo>
                  <a:pt x="1778" y="696087"/>
                </a:lnTo>
                <a:lnTo>
                  <a:pt x="7023" y="743457"/>
                </a:lnTo>
                <a:lnTo>
                  <a:pt x="15608" y="789686"/>
                </a:lnTo>
                <a:lnTo>
                  <a:pt x="27419" y="834770"/>
                </a:lnTo>
                <a:lnTo>
                  <a:pt x="42329" y="878458"/>
                </a:lnTo>
                <a:lnTo>
                  <a:pt x="60198" y="920750"/>
                </a:lnTo>
                <a:lnTo>
                  <a:pt x="80911" y="961389"/>
                </a:lnTo>
                <a:lnTo>
                  <a:pt x="104343" y="1000379"/>
                </a:lnTo>
                <a:lnTo>
                  <a:pt x="130378" y="1037463"/>
                </a:lnTo>
                <a:lnTo>
                  <a:pt x="158864" y="1072642"/>
                </a:lnTo>
                <a:lnTo>
                  <a:pt x="189699" y="1105662"/>
                </a:lnTo>
                <a:lnTo>
                  <a:pt x="222758" y="1136523"/>
                </a:lnTo>
                <a:lnTo>
                  <a:pt x="257898" y="1165098"/>
                </a:lnTo>
                <a:lnTo>
                  <a:pt x="295021" y="1191006"/>
                </a:lnTo>
                <a:lnTo>
                  <a:pt x="333971" y="1214501"/>
                </a:lnTo>
                <a:lnTo>
                  <a:pt x="374637" y="1235202"/>
                </a:lnTo>
                <a:lnTo>
                  <a:pt x="416902" y="1253108"/>
                </a:lnTo>
                <a:lnTo>
                  <a:pt x="460628" y="1267968"/>
                </a:lnTo>
                <a:lnTo>
                  <a:pt x="505701" y="1279779"/>
                </a:lnTo>
                <a:lnTo>
                  <a:pt x="551980" y="1288414"/>
                </a:lnTo>
                <a:lnTo>
                  <a:pt x="599363" y="1293622"/>
                </a:lnTo>
                <a:lnTo>
                  <a:pt x="647700" y="1295400"/>
                </a:lnTo>
                <a:lnTo>
                  <a:pt x="696087" y="1293622"/>
                </a:lnTo>
                <a:lnTo>
                  <a:pt x="743458" y="1288414"/>
                </a:lnTo>
                <a:lnTo>
                  <a:pt x="789686" y="1279779"/>
                </a:lnTo>
                <a:lnTo>
                  <a:pt x="834771" y="1267968"/>
                </a:lnTo>
                <a:lnTo>
                  <a:pt x="878459" y="1253108"/>
                </a:lnTo>
                <a:lnTo>
                  <a:pt x="920750" y="1235202"/>
                </a:lnTo>
                <a:lnTo>
                  <a:pt x="961390" y="1214501"/>
                </a:lnTo>
                <a:lnTo>
                  <a:pt x="1000379" y="1191006"/>
                </a:lnTo>
                <a:lnTo>
                  <a:pt x="1037463" y="1165098"/>
                </a:lnTo>
                <a:lnTo>
                  <a:pt x="1072642" y="1136523"/>
                </a:lnTo>
                <a:lnTo>
                  <a:pt x="1105662" y="1105662"/>
                </a:lnTo>
                <a:lnTo>
                  <a:pt x="1136523" y="1072642"/>
                </a:lnTo>
                <a:lnTo>
                  <a:pt x="1165098" y="1037463"/>
                </a:lnTo>
                <a:lnTo>
                  <a:pt x="1191006" y="1000379"/>
                </a:lnTo>
                <a:lnTo>
                  <a:pt x="1214501" y="961389"/>
                </a:lnTo>
                <a:lnTo>
                  <a:pt x="1235202" y="920750"/>
                </a:lnTo>
                <a:lnTo>
                  <a:pt x="1253108" y="878458"/>
                </a:lnTo>
                <a:lnTo>
                  <a:pt x="1267968" y="834770"/>
                </a:lnTo>
                <a:lnTo>
                  <a:pt x="1279779" y="789686"/>
                </a:lnTo>
                <a:lnTo>
                  <a:pt x="1288414" y="743457"/>
                </a:lnTo>
                <a:lnTo>
                  <a:pt x="1293622" y="696087"/>
                </a:lnTo>
                <a:lnTo>
                  <a:pt x="1295400" y="647700"/>
                </a:lnTo>
                <a:lnTo>
                  <a:pt x="1293622" y="599313"/>
                </a:lnTo>
                <a:lnTo>
                  <a:pt x="1288414" y="551942"/>
                </a:lnTo>
                <a:lnTo>
                  <a:pt x="1279779" y="505713"/>
                </a:lnTo>
                <a:lnTo>
                  <a:pt x="1267968" y="460629"/>
                </a:lnTo>
                <a:lnTo>
                  <a:pt x="1253108" y="416941"/>
                </a:lnTo>
                <a:lnTo>
                  <a:pt x="1235202" y="374650"/>
                </a:lnTo>
                <a:lnTo>
                  <a:pt x="1214501" y="334010"/>
                </a:lnTo>
                <a:lnTo>
                  <a:pt x="1191006" y="295020"/>
                </a:lnTo>
                <a:lnTo>
                  <a:pt x="1165098" y="257937"/>
                </a:lnTo>
                <a:lnTo>
                  <a:pt x="1136523" y="222757"/>
                </a:lnTo>
                <a:lnTo>
                  <a:pt x="1105662" y="189737"/>
                </a:lnTo>
                <a:lnTo>
                  <a:pt x="1072642" y="158876"/>
                </a:lnTo>
                <a:lnTo>
                  <a:pt x="1037463" y="130301"/>
                </a:lnTo>
                <a:lnTo>
                  <a:pt x="1000379" y="104394"/>
                </a:lnTo>
                <a:lnTo>
                  <a:pt x="961390" y="80899"/>
                </a:lnTo>
                <a:lnTo>
                  <a:pt x="920750" y="60198"/>
                </a:lnTo>
                <a:lnTo>
                  <a:pt x="878459" y="42290"/>
                </a:lnTo>
                <a:lnTo>
                  <a:pt x="834771" y="27432"/>
                </a:lnTo>
                <a:lnTo>
                  <a:pt x="789686" y="15621"/>
                </a:lnTo>
                <a:lnTo>
                  <a:pt x="743458" y="6985"/>
                </a:lnTo>
                <a:lnTo>
                  <a:pt x="696087" y="1777"/>
                </a:lnTo>
                <a:lnTo>
                  <a:pt x="64770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54277" y="1647317"/>
            <a:ext cx="3833495" cy="1201420"/>
            <a:chOff x="954277" y="1647317"/>
            <a:chExt cx="3833495" cy="1201420"/>
          </a:xfrm>
        </p:grpSpPr>
        <p:sp>
          <p:nvSpPr>
            <p:cNvPr id="12" name="object 12"/>
            <p:cNvSpPr/>
            <p:nvPr/>
          </p:nvSpPr>
          <p:spPr>
            <a:xfrm>
              <a:off x="960627" y="1653667"/>
              <a:ext cx="3820795" cy="396240"/>
            </a:xfrm>
            <a:custGeom>
              <a:avLst/>
              <a:gdLst/>
              <a:ahLst/>
              <a:cxnLst/>
              <a:rect l="l" t="t" r="r" b="b"/>
              <a:pathLst>
                <a:path w="3820795" h="396239">
                  <a:moveTo>
                    <a:pt x="3820795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3820795" y="396239"/>
                  </a:lnTo>
                  <a:lnTo>
                    <a:pt x="3820795" y="0"/>
                  </a:lnTo>
                  <a:close/>
                </a:path>
              </a:pathLst>
            </a:custGeom>
            <a:solidFill>
              <a:srgbClr val="414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0628" y="2049906"/>
              <a:ext cx="3820795" cy="792480"/>
            </a:xfrm>
            <a:custGeom>
              <a:avLst/>
              <a:gdLst/>
              <a:ahLst/>
              <a:cxnLst/>
              <a:rect l="l" t="t" r="r" b="b"/>
              <a:pathLst>
                <a:path w="3820795" h="792480">
                  <a:moveTo>
                    <a:pt x="3820795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0" y="792480"/>
                  </a:lnTo>
                  <a:lnTo>
                    <a:pt x="3820795" y="792480"/>
                  </a:lnTo>
                  <a:lnTo>
                    <a:pt x="3820795" y="396240"/>
                  </a:lnTo>
                  <a:lnTo>
                    <a:pt x="3820795" y="0"/>
                  </a:lnTo>
                  <a:close/>
                </a:path>
              </a:pathLst>
            </a:custGeom>
            <a:solidFill>
              <a:srgbClr val="949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278" y="2030856"/>
              <a:ext cx="3833495" cy="421640"/>
            </a:xfrm>
            <a:custGeom>
              <a:avLst/>
              <a:gdLst/>
              <a:ahLst/>
              <a:cxnLst/>
              <a:rect l="l" t="t" r="r" b="b"/>
              <a:pathLst>
                <a:path w="3833495" h="421639">
                  <a:moveTo>
                    <a:pt x="3833495" y="408940"/>
                  </a:moveTo>
                  <a:lnTo>
                    <a:pt x="0" y="408940"/>
                  </a:lnTo>
                  <a:lnTo>
                    <a:pt x="0" y="421640"/>
                  </a:lnTo>
                  <a:lnTo>
                    <a:pt x="3833495" y="421640"/>
                  </a:lnTo>
                  <a:lnTo>
                    <a:pt x="3833495" y="408940"/>
                  </a:lnTo>
                  <a:close/>
                </a:path>
                <a:path w="3833495" h="421639">
                  <a:moveTo>
                    <a:pt x="383349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33495" y="38100"/>
                  </a:lnTo>
                  <a:lnTo>
                    <a:pt x="3833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4277" y="1647317"/>
              <a:ext cx="3833495" cy="1201420"/>
            </a:xfrm>
            <a:custGeom>
              <a:avLst/>
              <a:gdLst/>
              <a:ahLst/>
              <a:cxnLst/>
              <a:rect l="l" t="t" r="r" b="b"/>
              <a:pathLst>
                <a:path w="3833495" h="1201420">
                  <a:moveTo>
                    <a:pt x="6350" y="0"/>
                  </a:moveTo>
                  <a:lnTo>
                    <a:pt x="6350" y="1201420"/>
                  </a:lnTo>
                </a:path>
                <a:path w="3833495" h="1201420">
                  <a:moveTo>
                    <a:pt x="3827145" y="0"/>
                  </a:moveTo>
                  <a:lnTo>
                    <a:pt x="3827145" y="1201420"/>
                  </a:lnTo>
                </a:path>
                <a:path w="3833495" h="1201420">
                  <a:moveTo>
                    <a:pt x="0" y="6350"/>
                  </a:moveTo>
                  <a:lnTo>
                    <a:pt x="3833495" y="6350"/>
                  </a:lnTo>
                </a:path>
                <a:path w="3833495" h="1201420">
                  <a:moveTo>
                    <a:pt x="0" y="1195070"/>
                  </a:moveTo>
                  <a:lnTo>
                    <a:pt x="3833495" y="11950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558033" y="3286505"/>
            <a:ext cx="6264910" cy="3241675"/>
          </a:xfrm>
          <a:custGeom>
            <a:avLst/>
            <a:gdLst/>
            <a:ahLst/>
            <a:cxnLst/>
            <a:rect l="l" t="t" r="r" b="b"/>
            <a:pathLst>
              <a:path w="6264909" h="3241675">
                <a:moveTo>
                  <a:pt x="0" y="540131"/>
                </a:moveTo>
                <a:lnTo>
                  <a:pt x="2159" y="490982"/>
                </a:lnTo>
                <a:lnTo>
                  <a:pt x="8763" y="443103"/>
                </a:lnTo>
                <a:lnTo>
                  <a:pt x="19304" y="396621"/>
                </a:lnTo>
                <a:lnTo>
                  <a:pt x="33782" y="351663"/>
                </a:lnTo>
                <a:lnTo>
                  <a:pt x="51943" y="308610"/>
                </a:lnTo>
                <a:lnTo>
                  <a:pt x="73787" y="267589"/>
                </a:lnTo>
                <a:lnTo>
                  <a:pt x="98806" y="228727"/>
                </a:lnTo>
                <a:lnTo>
                  <a:pt x="127000" y="192151"/>
                </a:lnTo>
                <a:lnTo>
                  <a:pt x="158115" y="158242"/>
                </a:lnTo>
                <a:lnTo>
                  <a:pt x="192151" y="127000"/>
                </a:lnTo>
                <a:lnTo>
                  <a:pt x="228600" y="98806"/>
                </a:lnTo>
                <a:lnTo>
                  <a:pt x="267462" y="73787"/>
                </a:lnTo>
                <a:lnTo>
                  <a:pt x="308483" y="52070"/>
                </a:lnTo>
                <a:lnTo>
                  <a:pt x="351536" y="33782"/>
                </a:lnTo>
                <a:lnTo>
                  <a:pt x="396494" y="19304"/>
                </a:lnTo>
                <a:lnTo>
                  <a:pt x="442976" y="8763"/>
                </a:lnTo>
                <a:lnTo>
                  <a:pt x="490855" y="2159"/>
                </a:lnTo>
                <a:lnTo>
                  <a:pt x="540004" y="0"/>
                </a:lnTo>
                <a:lnTo>
                  <a:pt x="5724779" y="0"/>
                </a:lnTo>
                <a:lnTo>
                  <a:pt x="5773928" y="2159"/>
                </a:lnTo>
                <a:lnTo>
                  <a:pt x="5821807" y="8763"/>
                </a:lnTo>
                <a:lnTo>
                  <a:pt x="5868289" y="19304"/>
                </a:lnTo>
                <a:lnTo>
                  <a:pt x="5913247" y="33782"/>
                </a:lnTo>
                <a:lnTo>
                  <a:pt x="5956300" y="52070"/>
                </a:lnTo>
                <a:lnTo>
                  <a:pt x="5997321" y="73787"/>
                </a:lnTo>
                <a:lnTo>
                  <a:pt x="6036183" y="98806"/>
                </a:lnTo>
                <a:lnTo>
                  <a:pt x="6072632" y="127000"/>
                </a:lnTo>
                <a:lnTo>
                  <a:pt x="6106668" y="158242"/>
                </a:lnTo>
                <a:lnTo>
                  <a:pt x="6137783" y="192151"/>
                </a:lnTo>
                <a:lnTo>
                  <a:pt x="6165977" y="228727"/>
                </a:lnTo>
                <a:lnTo>
                  <a:pt x="6190996" y="267589"/>
                </a:lnTo>
                <a:lnTo>
                  <a:pt x="6212840" y="308610"/>
                </a:lnTo>
                <a:lnTo>
                  <a:pt x="6231001" y="351663"/>
                </a:lnTo>
                <a:lnTo>
                  <a:pt x="6245479" y="396621"/>
                </a:lnTo>
                <a:lnTo>
                  <a:pt x="6256020" y="443103"/>
                </a:lnTo>
                <a:lnTo>
                  <a:pt x="6262624" y="490982"/>
                </a:lnTo>
                <a:lnTo>
                  <a:pt x="6264783" y="540131"/>
                </a:lnTo>
                <a:lnTo>
                  <a:pt x="6264783" y="2700959"/>
                </a:lnTo>
                <a:lnTo>
                  <a:pt x="6262624" y="2750134"/>
                </a:lnTo>
                <a:lnTo>
                  <a:pt x="6256020" y="2798064"/>
                </a:lnTo>
                <a:lnTo>
                  <a:pt x="6245479" y="2844571"/>
                </a:lnTo>
                <a:lnTo>
                  <a:pt x="6231001" y="2889453"/>
                </a:lnTo>
                <a:lnTo>
                  <a:pt x="6212840" y="2932531"/>
                </a:lnTo>
                <a:lnTo>
                  <a:pt x="6190996" y="2973616"/>
                </a:lnTo>
                <a:lnTo>
                  <a:pt x="6165977" y="3012503"/>
                </a:lnTo>
                <a:lnTo>
                  <a:pt x="6137783" y="3049003"/>
                </a:lnTo>
                <a:lnTo>
                  <a:pt x="6106668" y="3082950"/>
                </a:lnTo>
                <a:lnTo>
                  <a:pt x="6072632" y="3114116"/>
                </a:lnTo>
                <a:lnTo>
                  <a:pt x="6036183" y="3142335"/>
                </a:lnTo>
                <a:lnTo>
                  <a:pt x="5997321" y="3167418"/>
                </a:lnTo>
                <a:lnTo>
                  <a:pt x="5956300" y="3189160"/>
                </a:lnTo>
                <a:lnTo>
                  <a:pt x="5913247" y="3207372"/>
                </a:lnTo>
                <a:lnTo>
                  <a:pt x="5868289" y="3221875"/>
                </a:lnTo>
                <a:lnTo>
                  <a:pt x="5821807" y="3232467"/>
                </a:lnTo>
                <a:lnTo>
                  <a:pt x="5773928" y="3238957"/>
                </a:lnTo>
                <a:lnTo>
                  <a:pt x="5724779" y="3241167"/>
                </a:lnTo>
                <a:lnTo>
                  <a:pt x="540004" y="3241167"/>
                </a:lnTo>
                <a:lnTo>
                  <a:pt x="490855" y="3238957"/>
                </a:lnTo>
                <a:lnTo>
                  <a:pt x="442976" y="3232467"/>
                </a:lnTo>
                <a:lnTo>
                  <a:pt x="396494" y="3221875"/>
                </a:lnTo>
                <a:lnTo>
                  <a:pt x="351536" y="3207372"/>
                </a:lnTo>
                <a:lnTo>
                  <a:pt x="308483" y="3189160"/>
                </a:lnTo>
                <a:lnTo>
                  <a:pt x="267462" y="3167418"/>
                </a:lnTo>
                <a:lnTo>
                  <a:pt x="228600" y="3142335"/>
                </a:lnTo>
                <a:lnTo>
                  <a:pt x="192151" y="3114116"/>
                </a:lnTo>
                <a:lnTo>
                  <a:pt x="158115" y="3082950"/>
                </a:lnTo>
                <a:lnTo>
                  <a:pt x="127000" y="3049003"/>
                </a:lnTo>
                <a:lnTo>
                  <a:pt x="98806" y="3012503"/>
                </a:lnTo>
                <a:lnTo>
                  <a:pt x="73787" y="2973616"/>
                </a:lnTo>
                <a:lnTo>
                  <a:pt x="51943" y="2932531"/>
                </a:lnTo>
                <a:lnTo>
                  <a:pt x="33782" y="2889453"/>
                </a:lnTo>
                <a:lnTo>
                  <a:pt x="19304" y="2844571"/>
                </a:lnTo>
                <a:lnTo>
                  <a:pt x="8763" y="2798064"/>
                </a:lnTo>
                <a:lnTo>
                  <a:pt x="2159" y="2750134"/>
                </a:lnTo>
                <a:lnTo>
                  <a:pt x="0" y="2700959"/>
                </a:lnTo>
                <a:lnTo>
                  <a:pt x="0" y="540131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93238" y="3812285"/>
            <a:ext cx="569341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DAÑOS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ionizantes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(Rayos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infrarrojos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ultravioletas):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Quemaduras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daños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piel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Conjuntivitis,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cataratas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Ionizantes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(Rayos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X):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Cáncer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profesional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Efectos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sobre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reproducción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22120" y="362711"/>
            <a:ext cx="3138170" cy="680085"/>
            <a:chOff x="1722120" y="362711"/>
            <a:chExt cx="3138170" cy="68008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120" y="370331"/>
              <a:ext cx="3137916" cy="6035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93748" y="417575"/>
              <a:ext cx="2995930" cy="461645"/>
            </a:xfrm>
            <a:custGeom>
              <a:avLst/>
              <a:gdLst/>
              <a:ahLst/>
              <a:cxnLst/>
              <a:rect l="l" t="t" r="r" b="b"/>
              <a:pathLst>
                <a:path w="2995929" h="461644">
                  <a:moveTo>
                    <a:pt x="2995803" y="0"/>
                  </a:moveTo>
                  <a:lnTo>
                    <a:pt x="0" y="0"/>
                  </a:lnTo>
                  <a:lnTo>
                    <a:pt x="0" y="461263"/>
                  </a:lnTo>
                  <a:lnTo>
                    <a:pt x="2995803" y="461263"/>
                  </a:lnTo>
                  <a:lnTo>
                    <a:pt x="2995803" y="0"/>
                  </a:lnTo>
                  <a:close/>
                </a:path>
              </a:pathLst>
            </a:custGeom>
            <a:solidFill>
              <a:srgbClr val="B32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4540" y="362711"/>
              <a:ext cx="2535936" cy="6797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92986" y="416813"/>
              <a:ext cx="2997835" cy="463550"/>
            </a:xfrm>
            <a:custGeom>
              <a:avLst/>
              <a:gdLst/>
              <a:ahLst/>
              <a:cxnLst/>
              <a:rect l="l" t="t" r="r" b="b"/>
              <a:pathLst>
                <a:path w="2997835" h="463550">
                  <a:moveTo>
                    <a:pt x="0" y="463296"/>
                  </a:moveTo>
                  <a:lnTo>
                    <a:pt x="2997708" y="463296"/>
                  </a:lnTo>
                  <a:lnTo>
                    <a:pt x="2997708" y="0"/>
                  </a:lnTo>
                  <a:lnTo>
                    <a:pt x="0" y="0"/>
                  </a:lnTo>
                  <a:lnTo>
                    <a:pt x="0" y="463296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12085" y="434085"/>
            <a:ext cx="2156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R</a:t>
            </a:r>
            <a:r>
              <a:rPr sz="2400" spc="-15" dirty="0">
                <a:solidFill>
                  <a:srgbClr val="FFFFFF"/>
                </a:solidFill>
              </a:rPr>
              <a:t>A</a:t>
            </a:r>
            <a:r>
              <a:rPr sz="2400" spc="-5" dirty="0">
                <a:solidFill>
                  <a:srgbClr val="FFFFFF"/>
                </a:solidFill>
              </a:rPr>
              <a:t>DIA</a:t>
            </a:r>
            <a:r>
              <a:rPr sz="2400" spc="-15" dirty="0">
                <a:solidFill>
                  <a:srgbClr val="FFFFFF"/>
                </a:solidFill>
              </a:rPr>
              <a:t>C</a:t>
            </a:r>
            <a:r>
              <a:rPr sz="2400" dirty="0">
                <a:solidFill>
                  <a:srgbClr val="FFFFFF"/>
                </a:solidFill>
              </a:rPr>
              <a:t>I</a:t>
            </a:r>
            <a:r>
              <a:rPr sz="2400" spc="5" dirty="0">
                <a:solidFill>
                  <a:srgbClr val="FFFFFF"/>
                </a:solidFill>
              </a:rPr>
              <a:t>O</a:t>
            </a:r>
            <a:r>
              <a:rPr sz="2400" spc="-5" dirty="0">
                <a:solidFill>
                  <a:srgbClr val="FFFFFF"/>
                </a:solidFill>
              </a:rPr>
              <a:t>N</a:t>
            </a:r>
            <a:r>
              <a:rPr sz="2400" spc="-15" dirty="0">
                <a:solidFill>
                  <a:srgbClr val="FFFFFF"/>
                </a:solidFill>
              </a:rPr>
              <a:t>E</a:t>
            </a:r>
            <a:r>
              <a:rPr sz="2400" dirty="0">
                <a:solidFill>
                  <a:srgbClr val="FFFFFF"/>
                </a:solidFill>
              </a:rPr>
              <a:t>S</a:t>
            </a:r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1044041" y="903223"/>
            <a:ext cx="6944995" cy="189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25" dirty="0">
                <a:latin typeface="Arial MT"/>
                <a:cs typeface="Arial MT"/>
              </a:rPr>
              <a:t>n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r</a:t>
            </a:r>
            <a:r>
              <a:rPr sz="1800" spc="-2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ías </a:t>
            </a:r>
            <a:r>
              <a:rPr sz="1800" spc="-10" dirty="0">
                <a:latin typeface="Arial MT"/>
                <a:cs typeface="Arial MT"/>
              </a:rPr>
              <a:t>q</a:t>
            </a:r>
            <a:r>
              <a:rPr sz="1800" spc="-2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propaga</a:t>
            </a:r>
            <a:r>
              <a:rPr sz="2800" spc="-5" dirty="0">
                <a:latin typeface="Arial MT"/>
                <a:cs typeface="Arial MT"/>
              </a:rPr>
              <a:t>n</a:t>
            </a:r>
            <a:r>
              <a:rPr sz="2800" spc="-2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 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25" dirty="0">
                <a:latin typeface="Arial MT"/>
                <a:cs typeface="Arial MT"/>
              </a:rPr>
              <a:t>p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 marL="12700" marR="3740150" indent="1480185">
              <a:lnSpc>
                <a:spcPct val="130000"/>
              </a:lnSpc>
              <a:spcBef>
                <a:spcPts val="1985"/>
              </a:spcBef>
            </a:pP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Tipos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Radiaciones ionizantes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Radiaciones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ionizantes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281427" y="1719072"/>
            <a:ext cx="5786755" cy="1045844"/>
            <a:chOff x="2281427" y="1719072"/>
            <a:chExt cx="5786755" cy="1045844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1427" y="2357378"/>
              <a:ext cx="5786628" cy="3157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27375" y="1772412"/>
              <a:ext cx="5401310" cy="831850"/>
            </a:xfrm>
            <a:custGeom>
              <a:avLst/>
              <a:gdLst/>
              <a:ahLst/>
              <a:cxnLst/>
              <a:rect l="l" t="t" r="r" b="b"/>
              <a:pathLst>
                <a:path w="5401309" h="831850">
                  <a:moveTo>
                    <a:pt x="5400802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5400802" y="831723"/>
                  </a:lnTo>
                  <a:lnTo>
                    <a:pt x="540080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375" y="1772412"/>
              <a:ext cx="5401310" cy="831850"/>
            </a:xfrm>
            <a:custGeom>
              <a:avLst/>
              <a:gdLst/>
              <a:ahLst/>
              <a:cxnLst/>
              <a:rect l="l" t="t" r="r" b="b"/>
              <a:pathLst>
                <a:path w="5401309" h="831850">
                  <a:moveTo>
                    <a:pt x="0" y="831723"/>
                  </a:moveTo>
                  <a:lnTo>
                    <a:pt x="5400802" y="831723"/>
                  </a:lnTo>
                  <a:lnTo>
                    <a:pt x="5400802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1855" y="1719072"/>
              <a:ext cx="2403348" cy="6797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3908" y="2084831"/>
              <a:ext cx="4532376" cy="67970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251708" y="1791715"/>
            <a:ext cx="4143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080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MEDIDAS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PREVEN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IÓ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IÓ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7004" y="3088894"/>
            <a:ext cx="594233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Señalización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obligatoria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zona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riesgo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obligatorio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EPIs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Vigilancia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periódica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salud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Limitación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tiempo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exposición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EPIs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Formación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información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87267" y="480059"/>
            <a:ext cx="3218815" cy="789940"/>
            <a:chOff x="3287267" y="480059"/>
            <a:chExt cx="3218815" cy="78994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7267" y="527274"/>
              <a:ext cx="3218688" cy="6309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48227" y="548639"/>
              <a:ext cx="3096895" cy="523875"/>
            </a:xfrm>
            <a:custGeom>
              <a:avLst/>
              <a:gdLst/>
              <a:ahLst/>
              <a:cxnLst/>
              <a:rect l="l" t="t" r="r" b="b"/>
              <a:pathLst>
                <a:path w="3096895" h="523875">
                  <a:moveTo>
                    <a:pt x="3096387" y="0"/>
                  </a:moveTo>
                  <a:lnTo>
                    <a:pt x="0" y="0"/>
                  </a:lnTo>
                  <a:lnTo>
                    <a:pt x="0" y="523748"/>
                  </a:lnTo>
                  <a:lnTo>
                    <a:pt x="3096387" y="523748"/>
                  </a:lnTo>
                  <a:lnTo>
                    <a:pt x="3096387" y="0"/>
                  </a:lnTo>
                  <a:close/>
                </a:path>
              </a:pathLst>
            </a:custGeom>
            <a:solidFill>
              <a:srgbClr val="B32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3571" y="480059"/>
              <a:ext cx="2951988" cy="789432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350514" y="549401"/>
            <a:ext cx="3095625" cy="524510"/>
          </a:xfrm>
          <a:prstGeom prst="rect">
            <a:avLst/>
          </a:prstGeom>
          <a:ln w="35051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204"/>
              </a:spcBef>
            </a:pPr>
            <a:r>
              <a:rPr sz="2800" spc="-5" dirty="0">
                <a:solidFill>
                  <a:srgbClr val="FFFFFF"/>
                </a:solidFill>
              </a:rPr>
              <a:t>RADIACIONES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3505" y="2349245"/>
            <a:ext cx="5094605" cy="1801495"/>
          </a:xfrm>
          <a:custGeom>
            <a:avLst/>
            <a:gdLst/>
            <a:ahLst/>
            <a:cxnLst/>
            <a:rect l="l" t="t" r="r" b="b"/>
            <a:pathLst>
              <a:path w="5094605" h="1801495">
                <a:moveTo>
                  <a:pt x="0" y="300100"/>
                </a:moveTo>
                <a:lnTo>
                  <a:pt x="3937" y="251459"/>
                </a:lnTo>
                <a:lnTo>
                  <a:pt x="15239" y="205358"/>
                </a:lnTo>
                <a:lnTo>
                  <a:pt x="33527" y="162305"/>
                </a:lnTo>
                <a:lnTo>
                  <a:pt x="57912" y="122936"/>
                </a:lnTo>
                <a:lnTo>
                  <a:pt x="87883" y="87883"/>
                </a:lnTo>
                <a:lnTo>
                  <a:pt x="122936" y="57912"/>
                </a:lnTo>
                <a:lnTo>
                  <a:pt x="162179" y="33527"/>
                </a:lnTo>
                <a:lnTo>
                  <a:pt x="205231" y="15366"/>
                </a:lnTo>
                <a:lnTo>
                  <a:pt x="251460" y="3937"/>
                </a:lnTo>
                <a:lnTo>
                  <a:pt x="300100" y="0"/>
                </a:lnTo>
                <a:lnTo>
                  <a:pt x="4794504" y="0"/>
                </a:lnTo>
                <a:lnTo>
                  <a:pt x="4843145" y="3937"/>
                </a:lnTo>
                <a:lnTo>
                  <a:pt x="4889373" y="15366"/>
                </a:lnTo>
                <a:lnTo>
                  <a:pt x="4932426" y="33527"/>
                </a:lnTo>
                <a:lnTo>
                  <a:pt x="4971669" y="57912"/>
                </a:lnTo>
                <a:lnTo>
                  <a:pt x="5006721" y="87883"/>
                </a:lnTo>
                <a:lnTo>
                  <a:pt x="5036693" y="122936"/>
                </a:lnTo>
                <a:lnTo>
                  <a:pt x="5061077" y="162305"/>
                </a:lnTo>
                <a:lnTo>
                  <a:pt x="5079365" y="205358"/>
                </a:lnTo>
                <a:lnTo>
                  <a:pt x="5090668" y="251459"/>
                </a:lnTo>
                <a:lnTo>
                  <a:pt x="5094605" y="300100"/>
                </a:lnTo>
                <a:lnTo>
                  <a:pt x="5094605" y="1500758"/>
                </a:lnTo>
                <a:lnTo>
                  <a:pt x="5090668" y="1549527"/>
                </a:lnTo>
                <a:lnTo>
                  <a:pt x="5079365" y="1595627"/>
                </a:lnTo>
                <a:lnTo>
                  <a:pt x="5061077" y="1638680"/>
                </a:lnTo>
                <a:lnTo>
                  <a:pt x="5036693" y="1678051"/>
                </a:lnTo>
                <a:lnTo>
                  <a:pt x="5006721" y="1713102"/>
                </a:lnTo>
                <a:lnTo>
                  <a:pt x="4971669" y="1743074"/>
                </a:lnTo>
                <a:lnTo>
                  <a:pt x="4932426" y="1767458"/>
                </a:lnTo>
                <a:lnTo>
                  <a:pt x="4889373" y="1785620"/>
                </a:lnTo>
                <a:lnTo>
                  <a:pt x="4843145" y="1797049"/>
                </a:lnTo>
                <a:lnTo>
                  <a:pt x="4794504" y="1800986"/>
                </a:lnTo>
                <a:lnTo>
                  <a:pt x="300100" y="1800986"/>
                </a:lnTo>
                <a:lnTo>
                  <a:pt x="251460" y="1797049"/>
                </a:lnTo>
                <a:lnTo>
                  <a:pt x="205231" y="1785620"/>
                </a:lnTo>
                <a:lnTo>
                  <a:pt x="162179" y="1767458"/>
                </a:lnTo>
                <a:lnTo>
                  <a:pt x="122936" y="1743074"/>
                </a:lnTo>
                <a:lnTo>
                  <a:pt x="87883" y="1713102"/>
                </a:lnTo>
                <a:lnTo>
                  <a:pt x="57912" y="1678051"/>
                </a:lnTo>
                <a:lnTo>
                  <a:pt x="33527" y="1638680"/>
                </a:lnTo>
                <a:lnTo>
                  <a:pt x="15239" y="1595627"/>
                </a:lnTo>
                <a:lnTo>
                  <a:pt x="3937" y="1549527"/>
                </a:lnTo>
                <a:lnTo>
                  <a:pt x="0" y="1500758"/>
                </a:lnTo>
                <a:lnTo>
                  <a:pt x="0" y="3001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28620" y="1289380"/>
            <a:ext cx="3995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estrés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térmico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9876" y="2420805"/>
            <a:ext cx="4636770" cy="155511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2555" algn="ctr">
              <a:lnSpc>
                <a:spcPct val="100000"/>
              </a:lnSpc>
              <a:spcBef>
                <a:spcPts val="1290"/>
              </a:spcBef>
            </a:pPr>
            <a:r>
              <a:rPr sz="2000" b="1" dirty="0">
                <a:latin typeface="Arial"/>
                <a:cs typeface="Arial"/>
              </a:rPr>
              <a:t>DAÑOS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exceso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Golpe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calor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Por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exceso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frío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Hipotermias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19072" y="263652"/>
            <a:ext cx="5012690" cy="789940"/>
            <a:chOff x="1719072" y="263652"/>
            <a:chExt cx="5012690" cy="78994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072" y="286512"/>
              <a:ext cx="5012435" cy="6659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700" y="332232"/>
              <a:ext cx="4870450" cy="525780"/>
            </a:xfrm>
            <a:custGeom>
              <a:avLst/>
              <a:gdLst/>
              <a:ahLst/>
              <a:cxnLst/>
              <a:rect l="l" t="t" r="r" b="b"/>
              <a:pathLst>
                <a:path w="4870450" h="525780">
                  <a:moveTo>
                    <a:pt x="4870323" y="0"/>
                  </a:moveTo>
                  <a:lnTo>
                    <a:pt x="0" y="0"/>
                  </a:lnTo>
                  <a:lnTo>
                    <a:pt x="0" y="525526"/>
                  </a:lnTo>
                  <a:lnTo>
                    <a:pt x="4870323" y="525526"/>
                  </a:lnTo>
                  <a:lnTo>
                    <a:pt x="4870323" y="0"/>
                  </a:lnTo>
                  <a:close/>
                </a:path>
              </a:pathLst>
            </a:custGeom>
            <a:solidFill>
              <a:srgbClr val="B32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7855" y="263652"/>
              <a:ext cx="3162299" cy="789432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91461" y="332993"/>
            <a:ext cx="4871085" cy="525780"/>
          </a:xfrm>
          <a:prstGeom prst="rect">
            <a:avLst/>
          </a:prstGeom>
          <a:ln w="35051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4"/>
              </a:spcBef>
            </a:pPr>
            <a:r>
              <a:rPr sz="2800" spc="-30" dirty="0">
                <a:solidFill>
                  <a:srgbClr val="FFFFFF"/>
                </a:solidFill>
              </a:rPr>
              <a:t>TEMPERATURA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066544" y="960119"/>
            <a:ext cx="5370830" cy="1045844"/>
            <a:chOff x="2066544" y="960119"/>
            <a:chExt cx="5370830" cy="1045844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6544" y="1598426"/>
              <a:ext cx="5370576" cy="3157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12492" y="1013459"/>
              <a:ext cx="4984750" cy="831850"/>
            </a:xfrm>
            <a:custGeom>
              <a:avLst/>
              <a:gdLst/>
              <a:ahLst/>
              <a:cxnLst/>
              <a:rect l="l" t="t" r="r" b="b"/>
              <a:pathLst>
                <a:path w="4984750" h="831850">
                  <a:moveTo>
                    <a:pt x="4984623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4984623" y="831723"/>
                  </a:lnTo>
                  <a:lnTo>
                    <a:pt x="498462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2492" y="1013459"/>
              <a:ext cx="4984750" cy="831850"/>
            </a:xfrm>
            <a:custGeom>
              <a:avLst/>
              <a:gdLst/>
              <a:ahLst/>
              <a:cxnLst/>
              <a:rect l="l" t="t" r="r" b="b"/>
              <a:pathLst>
                <a:path w="4984750" h="831850">
                  <a:moveTo>
                    <a:pt x="0" y="831723"/>
                  </a:moveTo>
                  <a:lnTo>
                    <a:pt x="4984623" y="831723"/>
                  </a:lnTo>
                  <a:lnTo>
                    <a:pt x="4984623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8183" y="960119"/>
              <a:ext cx="2403348" cy="6797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0236" y="1325879"/>
              <a:ext cx="4532375" cy="67970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828289" y="1032128"/>
            <a:ext cx="4143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074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MEDIDAS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PREVENC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0977" y="2296413"/>
            <a:ext cx="5912485" cy="430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Por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exceso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calor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spc="-20" dirty="0">
                <a:latin typeface="Arial MT"/>
                <a:cs typeface="Arial MT"/>
              </a:rPr>
              <a:t>Ventilación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Cumplir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normativa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sobre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temperaturas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mín.</a:t>
            </a:r>
            <a:endParaRPr sz="2000">
              <a:latin typeface="Arial MT"/>
              <a:cs typeface="Arial MT"/>
            </a:endParaRPr>
          </a:p>
          <a:p>
            <a:pPr marL="1213485" lvl="2" indent="-287020">
              <a:lnSpc>
                <a:spcPct val="100000"/>
              </a:lnSpc>
              <a:buChar char="•"/>
              <a:tabLst>
                <a:tab pos="1213485" algn="l"/>
                <a:tab pos="1214120" algn="l"/>
              </a:tabLst>
            </a:pPr>
            <a:r>
              <a:rPr sz="2000" spc="-20" dirty="0">
                <a:latin typeface="Arial MT"/>
                <a:cs typeface="Arial MT"/>
              </a:rPr>
              <a:t>Trabajos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sedentarios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(17-27˚C)</a:t>
            </a:r>
            <a:endParaRPr sz="2000">
              <a:latin typeface="Arial MT"/>
              <a:cs typeface="Arial MT"/>
            </a:endParaRPr>
          </a:p>
          <a:p>
            <a:pPr marL="1213485" lvl="2" indent="-287020">
              <a:lnSpc>
                <a:spcPct val="100000"/>
              </a:lnSpc>
              <a:buChar char="•"/>
              <a:tabLst>
                <a:tab pos="1213485" algn="l"/>
                <a:tab pos="1214120" algn="l"/>
              </a:tabLst>
            </a:pPr>
            <a:r>
              <a:rPr sz="2000" spc="-20" dirty="0">
                <a:latin typeface="Arial MT"/>
                <a:cs typeface="Arial MT"/>
              </a:rPr>
              <a:t>Trabajos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ligeros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(14-25˚C)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Reducir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tiempo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exposición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Ropa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adecuada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Beber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agua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frecuentemente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Por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exceso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frío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Aclimatar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locales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Aislar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local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Reducir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tiempo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exposición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Ropa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adecuada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19072" y="263652"/>
            <a:ext cx="5012690" cy="789940"/>
            <a:chOff x="1719072" y="263652"/>
            <a:chExt cx="5012690" cy="78994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9072" y="286512"/>
              <a:ext cx="5012435" cy="66598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90700" y="332232"/>
              <a:ext cx="4870450" cy="525780"/>
            </a:xfrm>
            <a:custGeom>
              <a:avLst/>
              <a:gdLst/>
              <a:ahLst/>
              <a:cxnLst/>
              <a:rect l="l" t="t" r="r" b="b"/>
              <a:pathLst>
                <a:path w="4870450" h="525780">
                  <a:moveTo>
                    <a:pt x="4870323" y="0"/>
                  </a:moveTo>
                  <a:lnTo>
                    <a:pt x="0" y="0"/>
                  </a:lnTo>
                  <a:lnTo>
                    <a:pt x="0" y="525526"/>
                  </a:lnTo>
                  <a:lnTo>
                    <a:pt x="4870323" y="525526"/>
                  </a:lnTo>
                  <a:lnTo>
                    <a:pt x="4870323" y="0"/>
                  </a:lnTo>
                  <a:close/>
                </a:path>
              </a:pathLst>
            </a:custGeom>
            <a:solidFill>
              <a:srgbClr val="B32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7855" y="263652"/>
              <a:ext cx="3162299" cy="789432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791461" y="332993"/>
            <a:ext cx="4871085" cy="525780"/>
          </a:xfrm>
          <a:prstGeom prst="rect">
            <a:avLst/>
          </a:prstGeom>
          <a:ln w="35051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4"/>
              </a:spcBef>
            </a:pPr>
            <a:r>
              <a:rPr sz="2800" spc="-30" dirty="0">
                <a:solidFill>
                  <a:srgbClr val="FFFFFF"/>
                </a:solidFill>
              </a:rPr>
              <a:t>TEMPERATURA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7376" y="5090159"/>
            <a:ext cx="697991" cy="63093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36242" y="858773"/>
            <a:ext cx="6416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55F6C"/>
                </a:solidFill>
              </a:rPr>
              <a:t>LOS</a:t>
            </a:r>
            <a:r>
              <a:rPr spc="-60" dirty="0">
                <a:solidFill>
                  <a:srgbClr val="555F6C"/>
                </a:solidFill>
              </a:rPr>
              <a:t> </a:t>
            </a:r>
            <a:r>
              <a:rPr spc="-5" dirty="0">
                <a:solidFill>
                  <a:srgbClr val="555F6C"/>
                </a:solidFill>
              </a:rPr>
              <a:t>LUGARES</a:t>
            </a:r>
            <a:r>
              <a:rPr spc="-45" dirty="0">
                <a:solidFill>
                  <a:srgbClr val="555F6C"/>
                </a:solidFill>
              </a:rPr>
              <a:t> </a:t>
            </a:r>
            <a:r>
              <a:rPr spc="-5" dirty="0">
                <a:solidFill>
                  <a:srgbClr val="555F6C"/>
                </a:solidFill>
              </a:rPr>
              <a:t>DE</a:t>
            </a:r>
            <a:r>
              <a:rPr spc="-55" dirty="0">
                <a:solidFill>
                  <a:srgbClr val="555F6C"/>
                </a:solidFill>
              </a:rPr>
              <a:t> </a:t>
            </a:r>
            <a:r>
              <a:rPr dirty="0">
                <a:solidFill>
                  <a:srgbClr val="555F6C"/>
                </a:solidFill>
              </a:rPr>
              <a:t>TRABAJO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43505" y="1908200"/>
            <a:ext cx="6699250" cy="2541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700"/>
              </a:spcBef>
              <a:buClr>
                <a:srgbClr val="FC8537"/>
              </a:buClr>
              <a:buSzPct val="62500"/>
              <a:buFont typeface="Arial MT"/>
              <a:buChar char="•"/>
              <a:tabLst>
                <a:tab pos="99695" algn="l"/>
              </a:tabLst>
            </a:pPr>
            <a:r>
              <a:rPr sz="2800" b="1" spc="-10" dirty="0">
                <a:solidFill>
                  <a:srgbClr val="555F6C"/>
                </a:solidFill>
                <a:latin typeface="Arial"/>
                <a:cs typeface="Arial"/>
              </a:rPr>
              <a:t>ESTRUCTURAS</a:t>
            </a:r>
            <a:r>
              <a:rPr sz="2800" b="1" spc="-8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55F6C"/>
                </a:solidFill>
                <a:latin typeface="Arial"/>
                <a:cs typeface="Arial"/>
              </a:rPr>
              <a:t>Y</a:t>
            </a:r>
            <a:r>
              <a:rPr sz="2800" b="1" spc="-140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55F6C"/>
                </a:solidFill>
                <a:latin typeface="Arial"/>
                <a:cs typeface="Arial"/>
              </a:rPr>
              <a:t>SUELOS</a:t>
            </a:r>
            <a:endParaRPr sz="2800">
              <a:latin typeface="Arial"/>
              <a:cs typeface="Arial"/>
            </a:endParaRPr>
          </a:p>
          <a:p>
            <a:pPr marL="99060" indent="-86995">
              <a:lnSpc>
                <a:spcPct val="100000"/>
              </a:lnSpc>
              <a:spcBef>
                <a:spcPts val="605"/>
              </a:spcBef>
              <a:buClr>
                <a:srgbClr val="FC8537"/>
              </a:buClr>
              <a:buSzPct val="62500"/>
              <a:buFont typeface="Arial MT"/>
              <a:buChar char="•"/>
              <a:tabLst>
                <a:tab pos="99695" algn="l"/>
              </a:tabLst>
            </a:pPr>
            <a:r>
              <a:rPr sz="2800" b="1" spc="-65" dirty="0">
                <a:solidFill>
                  <a:srgbClr val="555F6C"/>
                </a:solidFill>
                <a:latin typeface="Arial"/>
                <a:cs typeface="Arial"/>
              </a:rPr>
              <a:t>ESPACIOS </a:t>
            </a:r>
            <a:r>
              <a:rPr sz="2800" b="1" spc="-10" dirty="0">
                <a:solidFill>
                  <a:srgbClr val="555F6C"/>
                </a:solidFill>
                <a:latin typeface="Arial"/>
                <a:cs typeface="Arial"/>
              </a:rPr>
              <a:t>DE</a:t>
            </a:r>
            <a:r>
              <a:rPr sz="2800" b="1" spc="-5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55F6C"/>
                </a:solidFill>
                <a:latin typeface="Arial"/>
                <a:cs typeface="Arial"/>
              </a:rPr>
              <a:t>TRABAJO</a:t>
            </a:r>
            <a:endParaRPr sz="2800">
              <a:latin typeface="Arial"/>
              <a:cs typeface="Arial"/>
            </a:endParaRPr>
          </a:p>
          <a:p>
            <a:pPr marL="99060" indent="-86995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2500"/>
              <a:buFont typeface="Arial MT"/>
              <a:buChar char="•"/>
              <a:tabLst>
                <a:tab pos="99695" algn="l"/>
              </a:tabLst>
            </a:pPr>
            <a:r>
              <a:rPr sz="2800" b="1" spc="-10" dirty="0">
                <a:solidFill>
                  <a:srgbClr val="555F6C"/>
                </a:solidFill>
                <a:latin typeface="Arial"/>
                <a:cs typeface="Arial"/>
              </a:rPr>
              <a:t>BARANDILLAS</a:t>
            </a:r>
            <a:endParaRPr sz="2800">
              <a:latin typeface="Arial"/>
              <a:cs typeface="Arial"/>
            </a:endParaRPr>
          </a:p>
          <a:p>
            <a:pPr marL="100965" indent="-8890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2500"/>
              <a:buFont typeface="Arial MT"/>
              <a:buChar char="•"/>
              <a:tabLst>
                <a:tab pos="101600" algn="l"/>
              </a:tabLst>
            </a:pPr>
            <a:r>
              <a:rPr sz="2800" b="1" spc="-20" dirty="0">
                <a:solidFill>
                  <a:srgbClr val="555F6C"/>
                </a:solidFill>
                <a:latin typeface="Arial"/>
                <a:cs typeface="Arial"/>
              </a:rPr>
              <a:t>ESCALERAS</a:t>
            </a:r>
            <a:r>
              <a:rPr sz="2800" b="1" spc="-30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55F6C"/>
                </a:solidFill>
                <a:latin typeface="Arial"/>
                <a:cs typeface="Arial"/>
              </a:rPr>
              <a:t>Y</a:t>
            </a:r>
            <a:r>
              <a:rPr sz="2800" b="1" spc="-15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55F6C"/>
                </a:solidFill>
                <a:latin typeface="Arial"/>
                <a:cs typeface="Arial"/>
              </a:rPr>
              <a:t>VÍAS</a:t>
            </a:r>
            <a:r>
              <a:rPr sz="2800" b="1" spc="-5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55F6C"/>
                </a:solidFill>
                <a:latin typeface="Arial"/>
                <a:cs typeface="Arial"/>
              </a:rPr>
              <a:t>DE</a:t>
            </a:r>
            <a:r>
              <a:rPr sz="2800" b="1" spc="-4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55F6C"/>
                </a:solidFill>
                <a:latin typeface="Arial"/>
                <a:cs typeface="Arial"/>
              </a:rPr>
              <a:t>CIRCULACIÓN</a:t>
            </a:r>
            <a:endParaRPr sz="2800">
              <a:latin typeface="Arial"/>
              <a:cs typeface="Arial"/>
            </a:endParaRPr>
          </a:p>
          <a:p>
            <a:pPr marL="99060" indent="-86995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2500"/>
              <a:buFont typeface="Arial MT"/>
              <a:buChar char="•"/>
              <a:tabLst>
                <a:tab pos="99695" algn="l"/>
              </a:tabLst>
            </a:pPr>
            <a:r>
              <a:rPr sz="2800" b="1" spc="-5" dirty="0">
                <a:solidFill>
                  <a:srgbClr val="555F6C"/>
                </a:solidFill>
                <a:latin typeface="Arial"/>
                <a:cs typeface="Arial"/>
              </a:rPr>
              <a:t>SALIDAS</a:t>
            </a:r>
            <a:r>
              <a:rPr sz="2800" b="1" spc="-3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555F6C"/>
                </a:solidFill>
                <a:latin typeface="Arial"/>
                <a:cs typeface="Arial"/>
              </a:rPr>
              <a:t>DE</a:t>
            </a:r>
            <a:r>
              <a:rPr sz="2800" b="1" spc="-60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555F6C"/>
                </a:solidFill>
                <a:latin typeface="Arial"/>
                <a:cs typeface="Arial"/>
              </a:rPr>
              <a:t>EVACUACIÓN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9230" y="5076571"/>
            <a:ext cx="5418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RD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486/1997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SEGURIDAD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SALUD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LUGARES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TRABAJO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1961" y="1919477"/>
            <a:ext cx="6983095" cy="1467485"/>
          </a:xfrm>
          <a:custGeom>
            <a:avLst/>
            <a:gdLst/>
            <a:ahLst/>
            <a:cxnLst/>
            <a:rect l="l" t="t" r="r" b="b"/>
            <a:pathLst>
              <a:path w="6983095" h="1467485">
                <a:moveTo>
                  <a:pt x="0" y="244475"/>
                </a:moveTo>
                <a:lnTo>
                  <a:pt x="4952" y="195199"/>
                </a:lnTo>
                <a:lnTo>
                  <a:pt x="19176" y="149351"/>
                </a:lnTo>
                <a:lnTo>
                  <a:pt x="41782" y="107823"/>
                </a:lnTo>
                <a:lnTo>
                  <a:pt x="71627" y="71627"/>
                </a:lnTo>
                <a:lnTo>
                  <a:pt x="107823" y="41783"/>
                </a:lnTo>
                <a:lnTo>
                  <a:pt x="149351" y="19176"/>
                </a:lnTo>
                <a:lnTo>
                  <a:pt x="195325" y="4952"/>
                </a:lnTo>
                <a:lnTo>
                  <a:pt x="244601" y="0"/>
                </a:lnTo>
                <a:lnTo>
                  <a:pt x="6738238" y="0"/>
                </a:lnTo>
                <a:lnTo>
                  <a:pt x="6787515" y="4952"/>
                </a:lnTo>
                <a:lnTo>
                  <a:pt x="6833488" y="19176"/>
                </a:lnTo>
                <a:lnTo>
                  <a:pt x="6875017" y="41783"/>
                </a:lnTo>
                <a:lnTo>
                  <a:pt x="6911213" y="71627"/>
                </a:lnTo>
                <a:lnTo>
                  <a:pt x="6941058" y="107823"/>
                </a:lnTo>
                <a:lnTo>
                  <a:pt x="6963663" y="149351"/>
                </a:lnTo>
                <a:lnTo>
                  <a:pt x="6977888" y="195199"/>
                </a:lnTo>
                <a:lnTo>
                  <a:pt x="6982840" y="244475"/>
                </a:lnTo>
                <a:lnTo>
                  <a:pt x="6982840" y="1222629"/>
                </a:lnTo>
                <a:lnTo>
                  <a:pt x="6977888" y="1271905"/>
                </a:lnTo>
                <a:lnTo>
                  <a:pt x="6963663" y="1317752"/>
                </a:lnTo>
                <a:lnTo>
                  <a:pt x="6941058" y="1359281"/>
                </a:lnTo>
                <a:lnTo>
                  <a:pt x="6911213" y="1395476"/>
                </a:lnTo>
                <a:lnTo>
                  <a:pt x="6875017" y="1425321"/>
                </a:lnTo>
                <a:lnTo>
                  <a:pt x="6833488" y="1447927"/>
                </a:lnTo>
                <a:lnTo>
                  <a:pt x="6787515" y="1462151"/>
                </a:lnTo>
                <a:lnTo>
                  <a:pt x="6738238" y="1467104"/>
                </a:lnTo>
                <a:lnTo>
                  <a:pt x="244601" y="1467104"/>
                </a:lnTo>
                <a:lnTo>
                  <a:pt x="195325" y="1462151"/>
                </a:lnTo>
                <a:lnTo>
                  <a:pt x="149351" y="1447927"/>
                </a:lnTo>
                <a:lnTo>
                  <a:pt x="107823" y="1425321"/>
                </a:lnTo>
                <a:lnTo>
                  <a:pt x="71627" y="1395476"/>
                </a:lnTo>
                <a:lnTo>
                  <a:pt x="41782" y="1359281"/>
                </a:lnTo>
                <a:lnTo>
                  <a:pt x="19176" y="1317752"/>
                </a:lnTo>
                <a:lnTo>
                  <a:pt x="4952" y="1271905"/>
                </a:lnTo>
                <a:lnTo>
                  <a:pt x="0" y="1222629"/>
                </a:lnTo>
                <a:lnTo>
                  <a:pt x="0" y="24447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30044" y="1941343"/>
            <a:ext cx="6511290" cy="120332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71450" algn="ctr">
              <a:lnSpc>
                <a:spcPct val="100000"/>
              </a:lnSpc>
              <a:spcBef>
                <a:spcPts val="1630"/>
              </a:spcBef>
            </a:pPr>
            <a:r>
              <a:rPr sz="2400" b="1" spc="-5" dirty="0">
                <a:latin typeface="Arial"/>
                <a:cs typeface="Arial"/>
              </a:rPr>
              <a:t>DAÑOS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MUCHOS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ACCIDENTES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 PRODUCEN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POR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LUZ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INSUFICIENTE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45" dirty="0">
                <a:latin typeface="Arial"/>
                <a:cs typeface="Arial"/>
              </a:rPr>
              <a:t>F</a:t>
            </a:r>
            <a:r>
              <a:rPr sz="1600" b="1" spc="-220" dirty="0">
                <a:latin typeface="Arial"/>
                <a:cs typeface="Arial"/>
              </a:rPr>
              <a:t>A</a:t>
            </a:r>
            <a:r>
              <a:rPr sz="1600" b="1" spc="-45" dirty="0">
                <a:latin typeface="Arial"/>
                <a:cs typeface="Arial"/>
              </a:rPr>
              <a:t>T</a:t>
            </a:r>
            <a:r>
              <a:rPr sz="1600" b="1" spc="-40" dirty="0">
                <a:latin typeface="Arial"/>
                <a:cs typeface="Arial"/>
              </a:rPr>
              <a:t>I</a:t>
            </a:r>
            <a:r>
              <a:rPr sz="1600" b="1" spc="-45" dirty="0">
                <a:latin typeface="Arial"/>
                <a:cs typeface="Arial"/>
              </a:rPr>
              <a:t>G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V</a:t>
            </a:r>
            <a:r>
              <a:rPr sz="1600" b="1" spc="-20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S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7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Y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spc="-70" dirty="0">
                <a:latin typeface="Arial"/>
                <a:cs typeface="Arial"/>
              </a:rPr>
              <a:t>A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40" dirty="0">
                <a:latin typeface="Arial"/>
                <a:cs typeface="Arial"/>
              </a:rPr>
              <a:t>A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CIO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0476" y="842772"/>
            <a:ext cx="3307079" cy="680085"/>
            <a:chOff x="760476" y="842772"/>
            <a:chExt cx="3307079" cy="6800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6" y="850392"/>
              <a:ext cx="3307079" cy="6019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2104" y="896112"/>
              <a:ext cx="3165475" cy="461645"/>
            </a:xfrm>
            <a:custGeom>
              <a:avLst/>
              <a:gdLst/>
              <a:ahLst/>
              <a:cxnLst/>
              <a:rect l="l" t="t" r="r" b="b"/>
              <a:pathLst>
                <a:path w="3165475" h="461644">
                  <a:moveTo>
                    <a:pt x="3165221" y="0"/>
                  </a:moveTo>
                  <a:lnTo>
                    <a:pt x="0" y="0"/>
                  </a:lnTo>
                  <a:lnTo>
                    <a:pt x="0" y="461645"/>
                  </a:lnTo>
                  <a:lnTo>
                    <a:pt x="3165221" y="461645"/>
                  </a:lnTo>
                  <a:lnTo>
                    <a:pt x="3165221" y="0"/>
                  </a:lnTo>
                  <a:close/>
                </a:path>
              </a:pathLst>
            </a:custGeom>
            <a:solidFill>
              <a:srgbClr val="B32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008" y="842772"/>
              <a:ext cx="2436876" cy="6797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1154" y="898398"/>
              <a:ext cx="3147060" cy="460375"/>
            </a:xfrm>
            <a:custGeom>
              <a:avLst/>
              <a:gdLst/>
              <a:ahLst/>
              <a:cxnLst/>
              <a:rect l="l" t="t" r="r" b="b"/>
              <a:pathLst>
                <a:path w="3147060" h="460375">
                  <a:moveTo>
                    <a:pt x="0" y="460248"/>
                  </a:moveTo>
                  <a:lnTo>
                    <a:pt x="3147060" y="460248"/>
                  </a:lnTo>
                  <a:lnTo>
                    <a:pt x="3147060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84172" y="913333"/>
            <a:ext cx="2054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ILUMINACIÓN</a:t>
            </a:r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4266691" y="1009269"/>
            <a:ext cx="185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mide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“lux”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4635" y="3602735"/>
            <a:ext cx="2735580" cy="325526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921764" y="1764792"/>
            <a:ext cx="6002020" cy="1045844"/>
            <a:chOff x="1921764" y="1764792"/>
            <a:chExt cx="6002020" cy="1045844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1764" y="2401574"/>
              <a:ext cx="6001512" cy="3157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67712" y="1818132"/>
              <a:ext cx="5615940" cy="830580"/>
            </a:xfrm>
            <a:custGeom>
              <a:avLst/>
              <a:gdLst/>
              <a:ahLst/>
              <a:cxnLst/>
              <a:rect l="l" t="t" r="r" b="b"/>
              <a:pathLst>
                <a:path w="5615940" h="830580">
                  <a:moveTo>
                    <a:pt x="5615940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5615940" y="830580"/>
                  </a:lnTo>
                  <a:lnTo>
                    <a:pt x="5615940" y="0"/>
                  </a:lnTo>
                  <a:close/>
                </a:path>
              </a:pathLst>
            </a:custGeom>
            <a:solidFill>
              <a:srgbClr val="00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7712" y="1818132"/>
              <a:ext cx="5615940" cy="830580"/>
            </a:xfrm>
            <a:custGeom>
              <a:avLst/>
              <a:gdLst/>
              <a:ahLst/>
              <a:cxnLst/>
              <a:rect l="l" t="t" r="r" b="b"/>
              <a:pathLst>
                <a:path w="5615940" h="830580">
                  <a:moveTo>
                    <a:pt x="0" y="830580"/>
                  </a:moveTo>
                  <a:lnTo>
                    <a:pt x="5615940" y="830580"/>
                  </a:lnTo>
                  <a:lnTo>
                    <a:pt x="5615940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9144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1764792"/>
              <a:ext cx="2403348" cy="6797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104" y="2130552"/>
              <a:ext cx="4704588" cy="67970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914650" y="1836801"/>
            <a:ext cx="4311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31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MEDIDAS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PREVENCIÓN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PROTECCIÓN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3158" y="3105378"/>
            <a:ext cx="5499735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Arial"/>
                <a:cs typeface="Arial"/>
              </a:rPr>
              <a:t>Luz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natural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Disponer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iluminación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general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otra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focalizada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(zonas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peligrosas)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Arial"/>
                <a:cs typeface="Arial"/>
              </a:rPr>
              <a:t>Evitar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contrastes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deslumbramientos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Cumplir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normativa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sobre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cantidad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mín.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Arial"/>
                <a:cs typeface="Arial"/>
              </a:rPr>
              <a:t>Limpieza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pantallas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Arial"/>
                <a:cs typeface="Arial"/>
              </a:rPr>
              <a:t>Luz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indirecta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0476" y="827532"/>
            <a:ext cx="3307079" cy="789940"/>
            <a:chOff x="760476" y="827532"/>
            <a:chExt cx="3307079" cy="78994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476" y="850392"/>
              <a:ext cx="3307079" cy="66446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32104" y="896112"/>
              <a:ext cx="3165475" cy="523875"/>
            </a:xfrm>
            <a:custGeom>
              <a:avLst/>
              <a:gdLst/>
              <a:ahLst/>
              <a:cxnLst/>
              <a:rect l="l" t="t" r="r" b="b"/>
              <a:pathLst>
                <a:path w="3165475" h="523875">
                  <a:moveTo>
                    <a:pt x="3165221" y="0"/>
                  </a:moveTo>
                  <a:lnTo>
                    <a:pt x="0" y="0"/>
                  </a:lnTo>
                  <a:lnTo>
                    <a:pt x="0" y="523748"/>
                  </a:lnTo>
                  <a:lnTo>
                    <a:pt x="3165221" y="523748"/>
                  </a:lnTo>
                  <a:lnTo>
                    <a:pt x="3165221" y="0"/>
                  </a:lnTo>
                  <a:close/>
                </a:path>
              </a:pathLst>
            </a:custGeom>
            <a:solidFill>
              <a:srgbClr val="B32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8888" y="827532"/>
              <a:ext cx="2834640" cy="78943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51154" y="898398"/>
              <a:ext cx="3147060" cy="523240"/>
            </a:xfrm>
            <a:custGeom>
              <a:avLst/>
              <a:gdLst/>
              <a:ahLst/>
              <a:cxnLst/>
              <a:rect l="l" t="t" r="r" b="b"/>
              <a:pathLst>
                <a:path w="3147060" h="523240">
                  <a:moveTo>
                    <a:pt x="0" y="522731"/>
                  </a:moveTo>
                  <a:lnTo>
                    <a:pt x="3147060" y="522731"/>
                  </a:lnTo>
                  <a:lnTo>
                    <a:pt x="3147060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18082" y="910209"/>
            <a:ext cx="239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ILUMINA</a:t>
            </a:r>
            <a:r>
              <a:rPr sz="2800" spc="-20" dirty="0">
                <a:solidFill>
                  <a:srgbClr val="FFFFFF"/>
                </a:solidFill>
              </a:rPr>
              <a:t>C</a:t>
            </a:r>
            <a:r>
              <a:rPr sz="2800" spc="-5" dirty="0">
                <a:solidFill>
                  <a:srgbClr val="FFFFFF"/>
                </a:solidFill>
              </a:rPr>
              <a:t>IÓN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4" name="object 4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9831" y="117347"/>
            <a:ext cx="8545195" cy="6408420"/>
            <a:chOff x="179831" y="117347"/>
            <a:chExt cx="8545195" cy="6408420"/>
          </a:xfrm>
        </p:grpSpPr>
        <p:sp>
          <p:nvSpPr>
            <p:cNvPr id="7" name="object 7"/>
            <p:cNvSpPr/>
            <p:nvPr/>
          </p:nvSpPr>
          <p:spPr>
            <a:xfrm>
              <a:off x="8156448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" y="117347"/>
              <a:ext cx="8545068" cy="6408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46451" y="557911"/>
            <a:ext cx="41548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AGENTES</a:t>
            </a:r>
            <a:r>
              <a:rPr sz="3200" spc="-125" dirty="0"/>
              <a:t> </a:t>
            </a:r>
            <a:r>
              <a:rPr sz="3200" dirty="0"/>
              <a:t>QUÍMICOS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2347722" y="2061210"/>
            <a:ext cx="6531609" cy="4751705"/>
          </a:xfrm>
          <a:custGeom>
            <a:avLst/>
            <a:gdLst/>
            <a:ahLst/>
            <a:cxnLst/>
            <a:rect l="l" t="t" r="r" b="b"/>
            <a:pathLst>
              <a:path w="6531609" h="4751705">
                <a:moveTo>
                  <a:pt x="0" y="791844"/>
                </a:moveTo>
                <a:lnTo>
                  <a:pt x="1396" y="743585"/>
                </a:lnTo>
                <a:lnTo>
                  <a:pt x="5714" y="696213"/>
                </a:lnTo>
                <a:lnTo>
                  <a:pt x="12700" y="649604"/>
                </a:lnTo>
                <a:lnTo>
                  <a:pt x="22478" y="603885"/>
                </a:lnTo>
                <a:lnTo>
                  <a:pt x="34797" y="559180"/>
                </a:lnTo>
                <a:lnTo>
                  <a:pt x="49529" y="515619"/>
                </a:lnTo>
                <a:lnTo>
                  <a:pt x="66801" y="473201"/>
                </a:lnTo>
                <a:lnTo>
                  <a:pt x="86359" y="432053"/>
                </a:lnTo>
                <a:lnTo>
                  <a:pt x="108076" y="392175"/>
                </a:lnTo>
                <a:lnTo>
                  <a:pt x="132079" y="353822"/>
                </a:lnTo>
                <a:lnTo>
                  <a:pt x="158114" y="316991"/>
                </a:lnTo>
                <a:lnTo>
                  <a:pt x="186308" y="281686"/>
                </a:lnTo>
                <a:lnTo>
                  <a:pt x="216280" y="248030"/>
                </a:lnTo>
                <a:lnTo>
                  <a:pt x="248157" y="216280"/>
                </a:lnTo>
                <a:lnTo>
                  <a:pt x="281685" y="186181"/>
                </a:lnTo>
                <a:lnTo>
                  <a:pt x="316991" y="158114"/>
                </a:lnTo>
                <a:lnTo>
                  <a:pt x="353821" y="132079"/>
                </a:lnTo>
                <a:lnTo>
                  <a:pt x="392175" y="108076"/>
                </a:lnTo>
                <a:lnTo>
                  <a:pt x="432053" y="86360"/>
                </a:lnTo>
                <a:lnTo>
                  <a:pt x="473201" y="66801"/>
                </a:lnTo>
                <a:lnTo>
                  <a:pt x="515619" y="49529"/>
                </a:lnTo>
                <a:lnTo>
                  <a:pt x="559180" y="34798"/>
                </a:lnTo>
                <a:lnTo>
                  <a:pt x="603884" y="22478"/>
                </a:lnTo>
                <a:lnTo>
                  <a:pt x="649604" y="12700"/>
                </a:lnTo>
                <a:lnTo>
                  <a:pt x="696213" y="5714"/>
                </a:lnTo>
                <a:lnTo>
                  <a:pt x="743711" y="1397"/>
                </a:lnTo>
                <a:lnTo>
                  <a:pt x="791971" y="0"/>
                </a:lnTo>
                <a:lnTo>
                  <a:pt x="5739510" y="0"/>
                </a:lnTo>
                <a:lnTo>
                  <a:pt x="5787771" y="1397"/>
                </a:lnTo>
                <a:lnTo>
                  <a:pt x="5835269" y="5714"/>
                </a:lnTo>
                <a:lnTo>
                  <a:pt x="5881878" y="12700"/>
                </a:lnTo>
                <a:lnTo>
                  <a:pt x="5927598" y="22478"/>
                </a:lnTo>
                <a:lnTo>
                  <a:pt x="5972302" y="34798"/>
                </a:lnTo>
                <a:lnTo>
                  <a:pt x="6015862" y="49529"/>
                </a:lnTo>
                <a:lnTo>
                  <a:pt x="6058281" y="66801"/>
                </a:lnTo>
                <a:lnTo>
                  <a:pt x="6099429" y="86360"/>
                </a:lnTo>
                <a:lnTo>
                  <a:pt x="6139307" y="108076"/>
                </a:lnTo>
                <a:lnTo>
                  <a:pt x="6177660" y="132079"/>
                </a:lnTo>
                <a:lnTo>
                  <a:pt x="6214491" y="158114"/>
                </a:lnTo>
                <a:lnTo>
                  <a:pt x="6249797" y="186181"/>
                </a:lnTo>
                <a:lnTo>
                  <a:pt x="6283325" y="216280"/>
                </a:lnTo>
                <a:lnTo>
                  <a:pt x="6315202" y="248030"/>
                </a:lnTo>
                <a:lnTo>
                  <a:pt x="6345174" y="281686"/>
                </a:lnTo>
                <a:lnTo>
                  <a:pt x="6373368" y="316991"/>
                </a:lnTo>
                <a:lnTo>
                  <a:pt x="6399403" y="353822"/>
                </a:lnTo>
                <a:lnTo>
                  <a:pt x="6423406" y="392175"/>
                </a:lnTo>
                <a:lnTo>
                  <a:pt x="6445123" y="432053"/>
                </a:lnTo>
                <a:lnTo>
                  <a:pt x="6464681" y="473201"/>
                </a:lnTo>
                <a:lnTo>
                  <a:pt x="6481953" y="515619"/>
                </a:lnTo>
                <a:lnTo>
                  <a:pt x="6496684" y="559180"/>
                </a:lnTo>
                <a:lnTo>
                  <a:pt x="6509004" y="603885"/>
                </a:lnTo>
                <a:lnTo>
                  <a:pt x="6518783" y="649604"/>
                </a:lnTo>
                <a:lnTo>
                  <a:pt x="6525768" y="696213"/>
                </a:lnTo>
                <a:lnTo>
                  <a:pt x="6530085" y="743585"/>
                </a:lnTo>
                <a:lnTo>
                  <a:pt x="6531483" y="791844"/>
                </a:lnTo>
                <a:lnTo>
                  <a:pt x="6531483" y="3959428"/>
                </a:lnTo>
                <a:lnTo>
                  <a:pt x="6530085" y="4007662"/>
                </a:lnTo>
                <a:lnTo>
                  <a:pt x="6525768" y="4055135"/>
                </a:lnTo>
                <a:lnTo>
                  <a:pt x="6518783" y="4101769"/>
                </a:lnTo>
                <a:lnTo>
                  <a:pt x="6509004" y="4147464"/>
                </a:lnTo>
                <a:lnTo>
                  <a:pt x="6496684" y="4192155"/>
                </a:lnTo>
                <a:lnTo>
                  <a:pt x="6481953" y="4235742"/>
                </a:lnTo>
                <a:lnTo>
                  <a:pt x="6464681" y="4278160"/>
                </a:lnTo>
                <a:lnTo>
                  <a:pt x="6445123" y="4319308"/>
                </a:lnTo>
                <a:lnTo>
                  <a:pt x="6423406" y="4359109"/>
                </a:lnTo>
                <a:lnTo>
                  <a:pt x="6399403" y="4397489"/>
                </a:lnTo>
                <a:lnTo>
                  <a:pt x="6373368" y="4434357"/>
                </a:lnTo>
                <a:lnTo>
                  <a:pt x="6345174" y="4469638"/>
                </a:lnTo>
                <a:lnTo>
                  <a:pt x="6315202" y="4503229"/>
                </a:lnTo>
                <a:lnTo>
                  <a:pt x="6283325" y="4535081"/>
                </a:lnTo>
                <a:lnTo>
                  <a:pt x="6249797" y="4565078"/>
                </a:lnTo>
                <a:lnTo>
                  <a:pt x="6214491" y="4593158"/>
                </a:lnTo>
                <a:lnTo>
                  <a:pt x="6177660" y="4619218"/>
                </a:lnTo>
                <a:lnTo>
                  <a:pt x="6139307" y="4643208"/>
                </a:lnTo>
                <a:lnTo>
                  <a:pt x="6099429" y="4665014"/>
                </a:lnTo>
                <a:lnTo>
                  <a:pt x="6058281" y="4684563"/>
                </a:lnTo>
                <a:lnTo>
                  <a:pt x="6015862" y="4701778"/>
                </a:lnTo>
                <a:lnTo>
                  <a:pt x="5972302" y="4716571"/>
                </a:lnTo>
                <a:lnTo>
                  <a:pt x="5927598" y="4728860"/>
                </a:lnTo>
                <a:lnTo>
                  <a:pt x="5881878" y="4738563"/>
                </a:lnTo>
                <a:lnTo>
                  <a:pt x="5835269" y="4745596"/>
                </a:lnTo>
                <a:lnTo>
                  <a:pt x="5787771" y="4749876"/>
                </a:lnTo>
                <a:lnTo>
                  <a:pt x="5739510" y="4751321"/>
                </a:lnTo>
                <a:lnTo>
                  <a:pt x="791971" y="4751321"/>
                </a:lnTo>
                <a:lnTo>
                  <a:pt x="743711" y="4749876"/>
                </a:lnTo>
                <a:lnTo>
                  <a:pt x="696213" y="4745596"/>
                </a:lnTo>
                <a:lnTo>
                  <a:pt x="649604" y="4738563"/>
                </a:lnTo>
                <a:lnTo>
                  <a:pt x="603884" y="4728860"/>
                </a:lnTo>
                <a:lnTo>
                  <a:pt x="559180" y="4716571"/>
                </a:lnTo>
                <a:lnTo>
                  <a:pt x="515619" y="4701778"/>
                </a:lnTo>
                <a:lnTo>
                  <a:pt x="473201" y="4684563"/>
                </a:lnTo>
                <a:lnTo>
                  <a:pt x="432053" y="4665014"/>
                </a:lnTo>
                <a:lnTo>
                  <a:pt x="392175" y="4643208"/>
                </a:lnTo>
                <a:lnTo>
                  <a:pt x="353821" y="4619218"/>
                </a:lnTo>
                <a:lnTo>
                  <a:pt x="316991" y="4593158"/>
                </a:lnTo>
                <a:lnTo>
                  <a:pt x="281685" y="4565078"/>
                </a:lnTo>
                <a:lnTo>
                  <a:pt x="248157" y="4535081"/>
                </a:lnTo>
                <a:lnTo>
                  <a:pt x="216280" y="4503229"/>
                </a:lnTo>
                <a:lnTo>
                  <a:pt x="186308" y="4469638"/>
                </a:lnTo>
                <a:lnTo>
                  <a:pt x="158114" y="4434357"/>
                </a:lnTo>
                <a:lnTo>
                  <a:pt x="132079" y="4397489"/>
                </a:lnTo>
                <a:lnTo>
                  <a:pt x="108076" y="4359109"/>
                </a:lnTo>
                <a:lnTo>
                  <a:pt x="86359" y="4319308"/>
                </a:lnTo>
                <a:lnTo>
                  <a:pt x="66801" y="4278160"/>
                </a:lnTo>
                <a:lnTo>
                  <a:pt x="49529" y="4235742"/>
                </a:lnTo>
                <a:lnTo>
                  <a:pt x="34797" y="4192155"/>
                </a:lnTo>
                <a:lnTo>
                  <a:pt x="22478" y="4147464"/>
                </a:lnTo>
                <a:lnTo>
                  <a:pt x="12700" y="4101769"/>
                </a:lnTo>
                <a:lnTo>
                  <a:pt x="5714" y="4055135"/>
                </a:lnTo>
                <a:lnTo>
                  <a:pt x="1396" y="4007662"/>
                </a:lnTo>
                <a:lnTo>
                  <a:pt x="0" y="3959428"/>
                </a:lnTo>
                <a:lnTo>
                  <a:pt x="0" y="791844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3326" y="2538806"/>
            <a:ext cx="5855970" cy="3842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Arial"/>
                <a:cs typeface="Arial"/>
              </a:rPr>
              <a:t>DAÑOS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7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Arial MT"/>
                <a:cs typeface="Arial MT"/>
              </a:rPr>
              <a:t>IRRITANTES: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amoniaco,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cloro..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CORROSIVOS: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Ácidos…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9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ASFIXIANTES: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butano…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ANESTÉSICOS: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disolventes…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SENSIBILIZADORES: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alergias…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Polvo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madera…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9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CANCERÍGENOS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MUTÁGENOS: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benceno,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plomo…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NEUMOCONIÓTICOS: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amianto…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1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SISTÉMICOS: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mercurio,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manganeso…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8728" y="353568"/>
            <a:ext cx="1795271" cy="21107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74823" y="248488"/>
            <a:ext cx="4152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AGENTES</a:t>
            </a:r>
            <a:r>
              <a:rPr sz="3200" spc="-140" dirty="0"/>
              <a:t> </a:t>
            </a:r>
            <a:r>
              <a:rPr sz="3200" dirty="0"/>
              <a:t>QUÍMICOS</a:t>
            </a:r>
            <a:endParaRPr sz="3200"/>
          </a:p>
        </p:txBody>
      </p:sp>
      <p:grpSp>
        <p:nvGrpSpPr>
          <p:cNvPr id="12" name="object 12"/>
          <p:cNvGrpSpPr/>
          <p:nvPr/>
        </p:nvGrpSpPr>
        <p:grpSpPr>
          <a:xfrm>
            <a:off x="2039111" y="1216152"/>
            <a:ext cx="5741035" cy="1045844"/>
            <a:chOff x="2039111" y="1216152"/>
            <a:chExt cx="5741035" cy="104584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9111" y="1852934"/>
              <a:ext cx="5740908" cy="31571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85059" y="1269492"/>
              <a:ext cx="5355590" cy="830580"/>
            </a:xfrm>
            <a:custGeom>
              <a:avLst/>
              <a:gdLst/>
              <a:ahLst/>
              <a:cxnLst/>
              <a:rect l="l" t="t" r="r" b="b"/>
              <a:pathLst>
                <a:path w="5355590" h="830580">
                  <a:moveTo>
                    <a:pt x="5355082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5355082" y="830579"/>
                  </a:lnTo>
                  <a:lnTo>
                    <a:pt x="5355082" y="0"/>
                  </a:lnTo>
                  <a:close/>
                </a:path>
              </a:pathLst>
            </a:custGeom>
            <a:solidFill>
              <a:srgbClr val="00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5059" y="1269492"/>
              <a:ext cx="5355590" cy="830580"/>
            </a:xfrm>
            <a:custGeom>
              <a:avLst/>
              <a:gdLst/>
              <a:ahLst/>
              <a:cxnLst/>
              <a:rect l="l" t="t" r="r" b="b"/>
              <a:pathLst>
                <a:path w="5355590" h="830580">
                  <a:moveTo>
                    <a:pt x="0" y="830579"/>
                  </a:moveTo>
                  <a:lnTo>
                    <a:pt x="5355082" y="830579"/>
                  </a:lnTo>
                  <a:lnTo>
                    <a:pt x="5355082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9144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5155" y="1216152"/>
              <a:ext cx="2403348" cy="6797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8731" y="1581912"/>
              <a:ext cx="4532376" cy="67970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442464" y="1286966"/>
            <a:ext cx="5303520" cy="550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MEDIDAS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R="60960" algn="ctr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PREVENCIÓN/PROTECCIÓN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Higiene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industrial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VLA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Actuar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sobre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foco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riesgo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sustituyendo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contaminante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reducir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Mediciones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periódicas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Recogida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muestras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25" dirty="0">
                <a:latin typeface="Arial"/>
                <a:cs typeface="Arial"/>
              </a:rPr>
              <a:t>Ventilación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Aislamiento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alejamiento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foco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Reducir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tiempo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 exposición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Formación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información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EPIs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Etiquetado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2864" y="2132076"/>
            <a:ext cx="5772912" cy="192328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48814" y="131140"/>
            <a:ext cx="4697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AGENTES</a:t>
            </a:r>
            <a:r>
              <a:rPr sz="3200" spc="-125" dirty="0"/>
              <a:t> </a:t>
            </a:r>
            <a:r>
              <a:rPr sz="3200" dirty="0"/>
              <a:t>BIOLÓGICOS</a:t>
            </a:r>
            <a:endParaRPr sz="3200"/>
          </a:p>
        </p:txBody>
      </p:sp>
      <p:sp>
        <p:nvSpPr>
          <p:cNvPr id="13" name="object 13"/>
          <p:cNvSpPr/>
          <p:nvPr/>
        </p:nvSpPr>
        <p:spPr>
          <a:xfrm>
            <a:off x="2340101" y="4124705"/>
            <a:ext cx="4034154" cy="2735580"/>
          </a:xfrm>
          <a:custGeom>
            <a:avLst/>
            <a:gdLst/>
            <a:ahLst/>
            <a:cxnLst/>
            <a:rect l="l" t="t" r="r" b="b"/>
            <a:pathLst>
              <a:path w="4034154" h="2735579">
                <a:moveTo>
                  <a:pt x="0" y="455930"/>
                </a:moveTo>
                <a:lnTo>
                  <a:pt x="2412" y="409321"/>
                </a:lnTo>
                <a:lnTo>
                  <a:pt x="9271" y="363982"/>
                </a:lnTo>
                <a:lnTo>
                  <a:pt x="20447" y="320294"/>
                </a:lnTo>
                <a:lnTo>
                  <a:pt x="35814" y="278384"/>
                </a:lnTo>
                <a:lnTo>
                  <a:pt x="54991" y="238633"/>
                </a:lnTo>
                <a:lnTo>
                  <a:pt x="77850" y="201041"/>
                </a:lnTo>
                <a:lnTo>
                  <a:pt x="104140" y="165862"/>
                </a:lnTo>
                <a:lnTo>
                  <a:pt x="133604" y="133477"/>
                </a:lnTo>
                <a:lnTo>
                  <a:pt x="165989" y="104140"/>
                </a:lnTo>
                <a:lnTo>
                  <a:pt x="201041" y="77851"/>
                </a:lnTo>
                <a:lnTo>
                  <a:pt x="238633" y="54991"/>
                </a:lnTo>
                <a:lnTo>
                  <a:pt x="278511" y="35814"/>
                </a:lnTo>
                <a:lnTo>
                  <a:pt x="320421" y="20447"/>
                </a:lnTo>
                <a:lnTo>
                  <a:pt x="364109" y="9271"/>
                </a:lnTo>
                <a:lnTo>
                  <a:pt x="409448" y="2413"/>
                </a:lnTo>
                <a:lnTo>
                  <a:pt x="456056" y="0"/>
                </a:lnTo>
                <a:lnTo>
                  <a:pt x="3577590" y="0"/>
                </a:lnTo>
                <a:lnTo>
                  <a:pt x="3624199" y="2413"/>
                </a:lnTo>
                <a:lnTo>
                  <a:pt x="3669538" y="9271"/>
                </a:lnTo>
                <a:lnTo>
                  <a:pt x="3713226" y="20447"/>
                </a:lnTo>
                <a:lnTo>
                  <a:pt x="3755136" y="35814"/>
                </a:lnTo>
                <a:lnTo>
                  <a:pt x="3795014" y="54991"/>
                </a:lnTo>
                <a:lnTo>
                  <a:pt x="3832606" y="77851"/>
                </a:lnTo>
                <a:lnTo>
                  <a:pt x="3867658" y="104140"/>
                </a:lnTo>
                <a:lnTo>
                  <a:pt x="3900043" y="133477"/>
                </a:lnTo>
                <a:lnTo>
                  <a:pt x="3929507" y="165862"/>
                </a:lnTo>
                <a:lnTo>
                  <a:pt x="3955796" y="201041"/>
                </a:lnTo>
                <a:lnTo>
                  <a:pt x="3978656" y="238633"/>
                </a:lnTo>
                <a:lnTo>
                  <a:pt x="3997833" y="278384"/>
                </a:lnTo>
                <a:lnTo>
                  <a:pt x="4013200" y="320294"/>
                </a:lnTo>
                <a:lnTo>
                  <a:pt x="4024376" y="363982"/>
                </a:lnTo>
                <a:lnTo>
                  <a:pt x="4031234" y="409321"/>
                </a:lnTo>
                <a:lnTo>
                  <a:pt x="4033647" y="455930"/>
                </a:lnTo>
                <a:lnTo>
                  <a:pt x="4033647" y="2279637"/>
                </a:lnTo>
                <a:lnTo>
                  <a:pt x="4031234" y="2326259"/>
                </a:lnTo>
                <a:lnTo>
                  <a:pt x="4024376" y="2371521"/>
                </a:lnTo>
                <a:lnTo>
                  <a:pt x="4013200" y="2415222"/>
                </a:lnTo>
                <a:lnTo>
                  <a:pt x="3997833" y="2457107"/>
                </a:lnTo>
                <a:lnTo>
                  <a:pt x="3978656" y="2496972"/>
                </a:lnTo>
                <a:lnTo>
                  <a:pt x="3955796" y="2534564"/>
                </a:lnTo>
                <a:lnTo>
                  <a:pt x="3929507" y="2569667"/>
                </a:lnTo>
                <a:lnTo>
                  <a:pt x="3900043" y="2602039"/>
                </a:lnTo>
                <a:lnTo>
                  <a:pt x="3867658" y="2631466"/>
                </a:lnTo>
                <a:lnTo>
                  <a:pt x="3832606" y="2657713"/>
                </a:lnTo>
                <a:lnTo>
                  <a:pt x="3795014" y="2680550"/>
                </a:lnTo>
                <a:lnTo>
                  <a:pt x="3755136" y="2699749"/>
                </a:lnTo>
                <a:lnTo>
                  <a:pt x="3713226" y="2715080"/>
                </a:lnTo>
                <a:lnTo>
                  <a:pt x="3669538" y="2726316"/>
                </a:lnTo>
                <a:lnTo>
                  <a:pt x="3624199" y="2733225"/>
                </a:lnTo>
                <a:lnTo>
                  <a:pt x="3577590" y="2735579"/>
                </a:lnTo>
                <a:lnTo>
                  <a:pt x="456056" y="2735579"/>
                </a:lnTo>
                <a:lnTo>
                  <a:pt x="409448" y="2733225"/>
                </a:lnTo>
                <a:lnTo>
                  <a:pt x="364109" y="2726316"/>
                </a:lnTo>
                <a:lnTo>
                  <a:pt x="320421" y="2715080"/>
                </a:lnTo>
                <a:lnTo>
                  <a:pt x="278511" y="2699749"/>
                </a:lnTo>
                <a:lnTo>
                  <a:pt x="238633" y="2680550"/>
                </a:lnTo>
                <a:lnTo>
                  <a:pt x="201041" y="2657713"/>
                </a:lnTo>
                <a:lnTo>
                  <a:pt x="165989" y="2631466"/>
                </a:lnTo>
                <a:lnTo>
                  <a:pt x="133604" y="2602039"/>
                </a:lnTo>
                <a:lnTo>
                  <a:pt x="104140" y="2569667"/>
                </a:lnTo>
                <a:lnTo>
                  <a:pt x="77850" y="2534564"/>
                </a:lnTo>
                <a:lnTo>
                  <a:pt x="54991" y="2496972"/>
                </a:lnTo>
                <a:lnTo>
                  <a:pt x="35814" y="2457107"/>
                </a:lnTo>
                <a:lnTo>
                  <a:pt x="20447" y="2415222"/>
                </a:lnTo>
                <a:lnTo>
                  <a:pt x="9271" y="2371521"/>
                </a:lnTo>
                <a:lnTo>
                  <a:pt x="2412" y="2326259"/>
                </a:lnTo>
                <a:lnTo>
                  <a:pt x="0" y="2279637"/>
                </a:lnTo>
                <a:lnTo>
                  <a:pt x="0" y="45593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2445" y="4322419"/>
            <a:ext cx="3491865" cy="2159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14935" algn="ctr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Arial"/>
                <a:cs typeface="Arial"/>
              </a:rPr>
              <a:t>DAÑOS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Hepatitis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SIDA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Arial MT"/>
                <a:cs typeface="Arial MT"/>
              </a:rPr>
              <a:t>Tuberculosis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Tétanos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Fiebre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malta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brucelosis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4308" y="868426"/>
            <a:ext cx="7054215" cy="1126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  <a:tabLst>
                <a:tab pos="2722245" algn="l"/>
              </a:tabLst>
            </a:pPr>
            <a:r>
              <a:rPr sz="2400" b="1" spc="-5" dirty="0">
                <a:latin typeface="Arial"/>
                <a:cs typeface="Arial"/>
              </a:rPr>
              <a:t>Microorganismos	</a:t>
            </a:r>
            <a:r>
              <a:rPr sz="2400" spc="-5" dirty="0">
                <a:latin typeface="Arial MT"/>
                <a:cs typeface="Arial MT"/>
              </a:rPr>
              <a:t>contagiosos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laboratorios,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sanitarios,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agricultores,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manipuladores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alimentos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cárnicos,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ganaderos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veterinarios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2719" y="4436362"/>
            <a:ext cx="2621279" cy="230428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977" y="1297939"/>
            <a:ext cx="0" cy="5561330"/>
          </a:xfrm>
          <a:custGeom>
            <a:avLst/>
            <a:gdLst/>
            <a:ahLst/>
            <a:cxnLst/>
            <a:rect l="l" t="t" r="r" b="b"/>
            <a:pathLst>
              <a:path h="5561330">
                <a:moveTo>
                  <a:pt x="0" y="0"/>
                </a:moveTo>
                <a:lnTo>
                  <a:pt x="0" y="5560820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8977" y="761"/>
            <a:ext cx="0" cy="836294"/>
          </a:xfrm>
          <a:custGeom>
            <a:avLst/>
            <a:gdLst/>
            <a:ahLst/>
            <a:cxnLst/>
            <a:rect l="l" t="t" r="r" b="b"/>
            <a:pathLst>
              <a:path h="836294">
                <a:moveTo>
                  <a:pt x="0" y="0"/>
                </a:moveTo>
                <a:lnTo>
                  <a:pt x="0" y="835914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3" y="1777"/>
                </a:lnTo>
                <a:lnTo>
                  <a:pt x="551980" y="6985"/>
                </a:lnTo>
                <a:lnTo>
                  <a:pt x="505701" y="15621"/>
                </a:lnTo>
                <a:lnTo>
                  <a:pt x="460628" y="27432"/>
                </a:lnTo>
                <a:lnTo>
                  <a:pt x="416902" y="42290"/>
                </a:lnTo>
                <a:lnTo>
                  <a:pt x="374637" y="60198"/>
                </a:lnTo>
                <a:lnTo>
                  <a:pt x="333971" y="80899"/>
                </a:lnTo>
                <a:lnTo>
                  <a:pt x="295021" y="104394"/>
                </a:lnTo>
                <a:lnTo>
                  <a:pt x="257898" y="130301"/>
                </a:lnTo>
                <a:lnTo>
                  <a:pt x="222758" y="158876"/>
                </a:lnTo>
                <a:lnTo>
                  <a:pt x="189699" y="189737"/>
                </a:lnTo>
                <a:lnTo>
                  <a:pt x="158864" y="222757"/>
                </a:lnTo>
                <a:lnTo>
                  <a:pt x="130378" y="257937"/>
                </a:lnTo>
                <a:lnTo>
                  <a:pt x="104343" y="295020"/>
                </a:lnTo>
                <a:lnTo>
                  <a:pt x="80911" y="334010"/>
                </a:lnTo>
                <a:lnTo>
                  <a:pt x="60198" y="374650"/>
                </a:lnTo>
                <a:lnTo>
                  <a:pt x="42329" y="416941"/>
                </a:lnTo>
                <a:lnTo>
                  <a:pt x="27419" y="460629"/>
                </a:lnTo>
                <a:lnTo>
                  <a:pt x="15608" y="505713"/>
                </a:lnTo>
                <a:lnTo>
                  <a:pt x="7023" y="551942"/>
                </a:lnTo>
                <a:lnTo>
                  <a:pt x="1778" y="599313"/>
                </a:lnTo>
                <a:lnTo>
                  <a:pt x="0" y="647700"/>
                </a:lnTo>
                <a:lnTo>
                  <a:pt x="1778" y="696087"/>
                </a:lnTo>
                <a:lnTo>
                  <a:pt x="7023" y="743457"/>
                </a:lnTo>
                <a:lnTo>
                  <a:pt x="15608" y="789686"/>
                </a:lnTo>
                <a:lnTo>
                  <a:pt x="27419" y="834770"/>
                </a:lnTo>
                <a:lnTo>
                  <a:pt x="42329" y="878458"/>
                </a:lnTo>
                <a:lnTo>
                  <a:pt x="60198" y="920750"/>
                </a:lnTo>
                <a:lnTo>
                  <a:pt x="80911" y="961389"/>
                </a:lnTo>
                <a:lnTo>
                  <a:pt x="104343" y="1000379"/>
                </a:lnTo>
                <a:lnTo>
                  <a:pt x="130378" y="1037463"/>
                </a:lnTo>
                <a:lnTo>
                  <a:pt x="158864" y="1072642"/>
                </a:lnTo>
                <a:lnTo>
                  <a:pt x="189699" y="1105662"/>
                </a:lnTo>
                <a:lnTo>
                  <a:pt x="222758" y="1136523"/>
                </a:lnTo>
                <a:lnTo>
                  <a:pt x="257898" y="1165098"/>
                </a:lnTo>
                <a:lnTo>
                  <a:pt x="295021" y="1191006"/>
                </a:lnTo>
                <a:lnTo>
                  <a:pt x="333971" y="1214501"/>
                </a:lnTo>
                <a:lnTo>
                  <a:pt x="374637" y="1235202"/>
                </a:lnTo>
                <a:lnTo>
                  <a:pt x="416902" y="1253108"/>
                </a:lnTo>
                <a:lnTo>
                  <a:pt x="460628" y="1267968"/>
                </a:lnTo>
                <a:lnTo>
                  <a:pt x="505701" y="1279779"/>
                </a:lnTo>
                <a:lnTo>
                  <a:pt x="551980" y="1288414"/>
                </a:lnTo>
                <a:lnTo>
                  <a:pt x="599363" y="1293622"/>
                </a:lnTo>
                <a:lnTo>
                  <a:pt x="647700" y="1295400"/>
                </a:lnTo>
                <a:lnTo>
                  <a:pt x="696087" y="1293622"/>
                </a:lnTo>
                <a:lnTo>
                  <a:pt x="743458" y="1288414"/>
                </a:lnTo>
                <a:lnTo>
                  <a:pt x="789686" y="1279779"/>
                </a:lnTo>
                <a:lnTo>
                  <a:pt x="834771" y="1267968"/>
                </a:lnTo>
                <a:lnTo>
                  <a:pt x="878459" y="1253108"/>
                </a:lnTo>
                <a:lnTo>
                  <a:pt x="920750" y="1235202"/>
                </a:lnTo>
                <a:lnTo>
                  <a:pt x="961390" y="1214501"/>
                </a:lnTo>
                <a:lnTo>
                  <a:pt x="1000379" y="1191006"/>
                </a:lnTo>
                <a:lnTo>
                  <a:pt x="1037463" y="1165098"/>
                </a:lnTo>
                <a:lnTo>
                  <a:pt x="1072642" y="1136523"/>
                </a:lnTo>
                <a:lnTo>
                  <a:pt x="1105662" y="1105662"/>
                </a:lnTo>
                <a:lnTo>
                  <a:pt x="1136523" y="1072642"/>
                </a:lnTo>
                <a:lnTo>
                  <a:pt x="1165098" y="1037463"/>
                </a:lnTo>
                <a:lnTo>
                  <a:pt x="1191006" y="1000379"/>
                </a:lnTo>
                <a:lnTo>
                  <a:pt x="1214501" y="961389"/>
                </a:lnTo>
                <a:lnTo>
                  <a:pt x="1235202" y="920750"/>
                </a:lnTo>
                <a:lnTo>
                  <a:pt x="1253108" y="878458"/>
                </a:lnTo>
                <a:lnTo>
                  <a:pt x="1267968" y="834770"/>
                </a:lnTo>
                <a:lnTo>
                  <a:pt x="1279779" y="789686"/>
                </a:lnTo>
                <a:lnTo>
                  <a:pt x="1288414" y="743457"/>
                </a:lnTo>
                <a:lnTo>
                  <a:pt x="1293622" y="696087"/>
                </a:lnTo>
                <a:lnTo>
                  <a:pt x="1295400" y="647700"/>
                </a:lnTo>
                <a:lnTo>
                  <a:pt x="1293622" y="599313"/>
                </a:lnTo>
                <a:lnTo>
                  <a:pt x="1288414" y="551942"/>
                </a:lnTo>
                <a:lnTo>
                  <a:pt x="1279779" y="505713"/>
                </a:lnTo>
                <a:lnTo>
                  <a:pt x="1267968" y="460629"/>
                </a:lnTo>
                <a:lnTo>
                  <a:pt x="1253108" y="416941"/>
                </a:lnTo>
                <a:lnTo>
                  <a:pt x="1235202" y="374650"/>
                </a:lnTo>
                <a:lnTo>
                  <a:pt x="1214501" y="334010"/>
                </a:lnTo>
                <a:lnTo>
                  <a:pt x="1191006" y="295020"/>
                </a:lnTo>
                <a:lnTo>
                  <a:pt x="1165098" y="257937"/>
                </a:lnTo>
                <a:lnTo>
                  <a:pt x="1136523" y="222757"/>
                </a:lnTo>
                <a:lnTo>
                  <a:pt x="1105662" y="189737"/>
                </a:lnTo>
                <a:lnTo>
                  <a:pt x="1072642" y="158876"/>
                </a:lnTo>
                <a:lnTo>
                  <a:pt x="1037463" y="130301"/>
                </a:lnTo>
                <a:lnTo>
                  <a:pt x="1000379" y="104394"/>
                </a:lnTo>
                <a:lnTo>
                  <a:pt x="961390" y="80899"/>
                </a:lnTo>
                <a:lnTo>
                  <a:pt x="920750" y="60198"/>
                </a:lnTo>
                <a:lnTo>
                  <a:pt x="878459" y="42290"/>
                </a:lnTo>
                <a:lnTo>
                  <a:pt x="834771" y="27432"/>
                </a:lnTo>
                <a:lnTo>
                  <a:pt x="789686" y="15621"/>
                </a:lnTo>
                <a:lnTo>
                  <a:pt x="743458" y="6985"/>
                </a:lnTo>
                <a:lnTo>
                  <a:pt x="696087" y="1777"/>
                </a:lnTo>
                <a:lnTo>
                  <a:pt x="64770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" y="1297939"/>
            <a:ext cx="0" cy="5560060"/>
          </a:xfrm>
          <a:custGeom>
            <a:avLst/>
            <a:gdLst/>
            <a:ahLst/>
            <a:cxnLst/>
            <a:rect l="l" t="t" r="r" b="b"/>
            <a:pathLst>
              <a:path h="5560059">
                <a:moveTo>
                  <a:pt x="0" y="0"/>
                </a:moveTo>
                <a:lnTo>
                  <a:pt x="0" y="5560058"/>
                </a:lnTo>
              </a:path>
            </a:pathLst>
          </a:custGeom>
          <a:ln w="57913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" y="0"/>
            <a:ext cx="0" cy="836930"/>
          </a:xfrm>
          <a:custGeom>
            <a:avLst/>
            <a:gdLst/>
            <a:ahLst/>
            <a:cxnLst/>
            <a:rect l="l" t="t" r="r" b="b"/>
            <a:pathLst>
              <a:path h="836930">
                <a:moveTo>
                  <a:pt x="0" y="0"/>
                </a:moveTo>
                <a:lnTo>
                  <a:pt x="0" y="836676"/>
                </a:lnTo>
              </a:path>
            </a:pathLst>
          </a:custGeom>
          <a:ln w="57913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4596" y="70865"/>
            <a:ext cx="4206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AGENTES</a:t>
            </a:r>
            <a:r>
              <a:rPr sz="2400" spc="130" dirty="0"/>
              <a:t> </a:t>
            </a:r>
            <a:r>
              <a:rPr sz="3200" dirty="0"/>
              <a:t>BIOLÓGICOS</a:t>
            </a:r>
            <a:endParaRPr sz="3200"/>
          </a:p>
        </p:txBody>
      </p:sp>
      <p:grpSp>
        <p:nvGrpSpPr>
          <p:cNvPr id="13" name="object 13"/>
          <p:cNvGrpSpPr/>
          <p:nvPr/>
        </p:nvGrpSpPr>
        <p:grpSpPr>
          <a:xfrm>
            <a:off x="-4572" y="783336"/>
            <a:ext cx="6853555" cy="680085"/>
            <a:chOff x="-4572" y="783336"/>
            <a:chExt cx="6853555" cy="6800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17092"/>
              <a:ext cx="6848856" cy="2636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836676"/>
              <a:ext cx="6767830" cy="461645"/>
            </a:xfrm>
            <a:custGeom>
              <a:avLst/>
              <a:gdLst/>
              <a:ahLst/>
              <a:cxnLst/>
              <a:rect l="l" t="t" r="r" b="b"/>
              <a:pathLst>
                <a:path w="6767830" h="461644">
                  <a:moveTo>
                    <a:pt x="6767703" y="0"/>
                  </a:moveTo>
                  <a:lnTo>
                    <a:pt x="0" y="0"/>
                  </a:lnTo>
                  <a:lnTo>
                    <a:pt x="0" y="461263"/>
                  </a:lnTo>
                  <a:lnTo>
                    <a:pt x="6767703" y="461263"/>
                  </a:lnTo>
                  <a:lnTo>
                    <a:pt x="676770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836676"/>
              <a:ext cx="6767830" cy="461645"/>
            </a:xfrm>
            <a:custGeom>
              <a:avLst/>
              <a:gdLst/>
              <a:ahLst/>
              <a:cxnLst/>
              <a:rect l="l" t="t" r="r" b="b"/>
              <a:pathLst>
                <a:path w="6767830" h="461644">
                  <a:moveTo>
                    <a:pt x="0" y="461263"/>
                  </a:moveTo>
                  <a:lnTo>
                    <a:pt x="6767703" y="461263"/>
                  </a:lnTo>
                  <a:lnTo>
                    <a:pt x="6767703" y="0"/>
                  </a:lnTo>
                  <a:lnTo>
                    <a:pt x="0" y="0"/>
                  </a:lnTo>
                  <a:lnTo>
                    <a:pt x="0" y="461263"/>
                  </a:lnTo>
                  <a:close/>
                </a:path>
              </a:pathLst>
            </a:custGeom>
            <a:ln w="9144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64" y="783336"/>
              <a:ext cx="6530340" cy="67970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09168" y="855090"/>
            <a:ext cx="613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MEDIDAS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PREVENCIÓN/PROTECCIÓN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6451" y="1905126"/>
            <a:ext cx="583438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7556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Medicina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preventiva: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vacunas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reconocimientos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médicos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Adecuadas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condiciones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higiénicas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Desinfección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esterilización</a:t>
            </a:r>
            <a:endParaRPr sz="20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Disponer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minutos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ropa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higiene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personal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mezclar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ropa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trabajo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personal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comer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ni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beber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EPIs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Información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formación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4496" y="4148327"/>
            <a:ext cx="2880359" cy="270967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2132" y="734948"/>
            <a:ext cx="811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4.</a:t>
            </a:r>
            <a:r>
              <a:rPr sz="2400" spc="-10" dirty="0"/>
              <a:t> </a:t>
            </a:r>
            <a:r>
              <a:rPr sz="2400" spc="-40" dirty="0"/>
              <a:t>FACTORES</a:t>
            </a:r>
            <a:r>
              <a:rPr sz="2400" spc="20" dirty="0"/>
              <a:t> </a:t>
            </a:r>
            <a:r>
              <a:rPr sz="2400" spc="-25" dirty="0"/>
              <a:t>DERIVADOS</a:t>
            </a:r>
            <a:r>
              <a:rPr sz="2400" spc="5" dirty="0"/>
              <a:t> </a:t>
            </a:r>
            <a:r>
              <a:rPr sz="2400" spc="-5" dirty="0"/>
              <a:t>DE LA</a:t>
            </a:r>
            <a:r>
              <a:rPr sz="2400" spc="-100" dirty="0"/>
              <a:t> </a:t>
            </a:r>
            <a:r>
              <a:rPr sz="2400" spc="-15" dirty="0"/>
              <a:t>CARGA</a:t>
            </a:r>
            <a:r>
              <a:rPr sz="2400" spc="-65" dirty="0"/>
              <a:t> </a:t>
            </a:r>
            <a:r>
              <a:rPr sz="2400" spc="-5" dirty="0"/>
              <a:t>DE TRABAJO</a:t>
            </a:r>
            <a:endParaRPr sz="2400"/>
          </a:p>
        </p:txBody>
      </p:sp>
      <p:grpSp>
        <p:nvGrpSpPr>
          <p:cNvPr id="12" name="object 12"/>
          <p:cNvGrpSpPr/>
          <p:nvPr/>
        </p:nvGrpSpPr>
        <p:grpSpPr>
          <a:xfrm>
            <a:off x="3287267" y="1647444"/>
            <a:ext cx="3435350" cy="1710055"/>
            <a:chOff x="3287267" y="1647444"/>
            <a:chExt cx="3435350" cy="17100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7267" y="1679589"/>
              <a:ext cx="3435095" cy="167778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48227" y="1702308"/>
              <a:ext cx="3312795" cy="1569720"/>
            </a:xfrm>
            <a:custGeom>
              <a:avLst/>
              <a:gdLst/>
              <a:ahLst/>
              <a:cxnLst/>
              <a:rect l="l" t="t" r="r" b="b"/>
              <a:pathLst>
                <a:path w="3312795" h="1569720">
                  <a:moveTo>
                    <a:pt x="3312668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3312668" y="1569720"/>
                  </a:lnTo>
                  <a:lnTo>
                    <a:pt x="3312668" y="0"/>
                  </a:lnTo>
                  <a:close/>
                </a:path>
              </a:pathLst>
            </a:custGeom>
            <a:solidFill>
              <a:srgbClr val="B32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989" y="1703070"/>
              <a:ext cx="3312795" cy="1569720"/>
            </a:xfrm>
            <a:custGeom>
              <a:avLst/>
              <a:gdLst/>
              <a:ahLst/>
              <a:cxnLst/>
              <a:rect l="l" t="t" r="r" b="b"/>
              <a:pathLst>
                <a:path w="3312795" h="1569720">
                  <a:moveTo>
                    <a:pt x="0" y="1569719"/>
                  </a:moveTo>
                  <a:lnTo>
                    <a:pt x="3312667" y="1569719"/>
                  </a:lnTo>
                  <a:lnTo>
                    <a:pt x="3312667" y="0"/>
                  </a:lnTo>
                  <a:lnTo>
                    <a:pt x="0" y="0"/>
                  </a:lnTo>
                  <a:lnTo>
                    <a:pt x="0" y="1569719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1103" y="1647444"/>
              <a:ext cx="1597152" cy="6797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4031" y="2057400"/>
              <a:ext cx="368808" cy="4815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1399" y="2037588"/>
              <a:ext cx="955548" cy="5135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4031" y="2331720"/>
              <a:ext cx="368808" cy="4815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1399" y="2311908"/>
              <a:ext cx="1031748" cy="5135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4031" y="2606040"/>
              <a:ext cx="368808" cy="4815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81399" y="2586227"/>
              <a:ext cx="1578864" cy="51358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426967" y="1719834"/>
            <a:ext cx="215392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RGA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Física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Mental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Psicológica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977" y="2435351"/>
            <a:ext cx="0" cy="4423410"/>
          </a:xfrm>
          <a:custGeom>
            <a:avLst/>
            <a:gdLst/>
            <a:ahLst/>
            <a:cxnLst/>
            <a:rect l="l" t="t" r="r" b="b"/>
            <a:pathLst>
              <a:path h="4423409">
                <a:moveTo>
                  <a:pt x="0" y="0"/>
                </a:moveTo>
                <a:lnTo>
                  <a:pt x="0" y="4423408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8977" y="761"/>
            <a:ext cx="0" cy="1916430"/>
          </a:xfrm>
          <a:custGeom>
            <a:avLst/>
            <a:gdLst/>
            <a:ahLst/>
            <a:cxnLst/>
            <a:rect l="l" t="t" r="r" b="b"/>
            <a:pathLst>
              <a:path h="1916430">
                <a:moveTo>
                  <a:pt x="0" y="0"/>
                </a:moveTo>
                <a:lnTo>
                  <a:pt x="0" y="1916430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3" y="1777"/>
                </a:lnTo>
                <a:lnTo>
                  <a:pt x="551980" y="6985"/>
                </a:lnTo>
                <a:lnTo>
                  <a:pt x="505701" y="15621"/>
                </a:lnTo>
                <a:lnTo>
                  <a:pt x="460628" y="27432"/>
                </a:lnTo>
                <a:lnTo>
                  <a:pt x="416902" y="42290"/>
                </a:lnTo>
                <a:lnTo>
                  <a:pt x="374637" y="60198"/>
                </a:lnTo>
                <a:lnTo>
                  <a:pt x="333971" y="80899"/>
                </a:lnTo>
                <a:lnTo>
                  <a:pt x="295021" y="104394"/>
                </a:lnTo>
                <a:lnTo>
                  <a:pt x="257898" y="130301"/>
                </a:lnTo>
                <a:lnTo>
                  <a:pt x="222758" y="158876"/>
                </a:lnTo>
                <a:lnTo>
                  <a:pt x="189699" y="189737"/>
                </a:lnTo>
                <a:lnTo>
                  <a:pt x="158864" y="222757"/>
                </a:lnTo>
                <a:lnTo>
                  <a:pt x="130378" y="257937"/>
                </a:lnTo>
                <a:lnTo>
                  <a:pt x="104343" y="295020"/>
                </a:lnTo>
                <a:lnTo>
                  <a:pt x="80911" y="334010"/>
                </a:lnTo>
                <a:lnTo>
                  <a:pt x="60198" y="374650"/>
                </a:lnTo>
                <a:lnTo>
                  <a:pt x="42329" y="416941"/>
                </a:lnTo>
                <a:lnTo>
                  <a:pt x="27419" y="460629"/>
                </a:lnTo>
                <a:lnTo>
                  <a:pt x="15608" y="505713"/>
                </a:lnTo>
                <a:lnTo>
                  <a:pt x="7023" y="551942"/>
                </a:lnTo>
                <a:lnTo>
                  <a:pt x="1778" y="599313"/>
                </a:lnTo>
                <a:lnTo>
                  <a:pt x="0" y="647700"/>
                </a:lnTo>
                <a:lnTo>
                  <a:pt x="1778" y="696087"/>
                </a:lnTo>
                <a:lnTo>
                  <a:pt x="7023" y="743457"/>
                </a:lnTo>
                <a:lnTo>
                  <a:pt x="15608" y="789686"/>
                </a:lnTo>
                <a:lnTo>
                  <a:pt x="27419" y="834770"/>
                </a:lnTo>
                <a:lnTo>
                  <a:pt x="42329" y="878458"/>
                </a:lnTo>
                <a:lnTo>
                  <a:pt x="60198" y="920750"/>
                </a:lnTo>
                <a:lnTo>
                  <a:pt x="80911" y="961389"/>
                </a:lnTo>
                <a:lnTo>
                  <a:pt x="104343" y="1000379"/>
                </a:lnTo>
                <a:lnTo>
                  <a:pt x="130378" y="1037463"/>
                </a:lnTo>
                <a:lnTo>
                  <a:pt x="158864" y="1072642"/>
                </a:lnTo>
                <a:lnTo>
                  <a:pt x="189699" y="1105662"/>
                </a:lnTo>
                <a:lnTo>
                  <a:pt x="222758" y="1136523"/>
                </a:lnTo>
                <a:lnTo>
                  <a:pt x="257898" y="1165098"/>
                </a:lnTo>
                <a:lnTo>
                  <a:pt x="295021" y="1191006"/>
                </a:lnTo>
                <a:lnTo>
                  <a:pt x="333971" y="1214501"/>
                </a:lnTo>
                <a:lnTo>
                  <a:pt x="374637" y="1235202"/>
                </a:lnTo>
                <a:lnTo>
                  <a:pt x="416902" y="1253108"/>
                </a:lnTo>
                <a:lnTo>
                  <a:pt x="460628" y="1267968"/>
                </a:lnTo>
                <a:lnTo>
                  <a:pt x="505701" y="1279779"/>
                </a:lnTo>
                <a:lnTo>
                  <a:pt x="551980" y="1288414"/>
                </a:lnTo>
                <a:lnTo>
                  <a:pt x="599363" y="1293622"/>
                </a:lnTo>
                <a:lnTo>
                  <a:pt x="647700" y="1295400"/>
                </a:lnTo>
                <a:lnTo>
                  <a:pt x="696087" y="1293622"/>
                </a:lnTo>
                <a:lnTo>
                  <a:pt x="743458" y="1288414"/>
                </a:lnTo>
                <a:lnTo>
                  <a:pt x="789686" y="1279779"/>
                </a:lnTo>
                <a:lnTo>
                  <a:pt x="834771" y="1267968"/>
                </a:lnTo>
                <a:lnTo>
                  <a:pt x="878459" y="1253108"/>
                </a:lnTo>
                <a:lnTo>
                  <a:pt x="920750" y="1235202"/>
                </a:lnTo>
                <a:lnTo>
                  <a:pt x="961390" y="1214501"/>
                </a:lnTo>
                <a:lnTo>
                  <a:pt x="1000379" y="1191006"/>
                </a:lnTo>
                <a:lnTo>
                  <a:pt x="1037463" y="1165098"/>
                </a:lnTo>
                <a:lnTo>
                  <a:pt x="1072642" y="1136523"/>
                </a:lnTo>
                <a:lnTo>
                  <a:pt x="1105662" y="1105662"/>
                </a:lnTo>
                <a:lnTo>
                  <a:pt x="1136523" y="1072642"/>
                </a:lnTo>
                <a:lnTo>
                  <a:pt x="1165098" y="1037463"/>
                </a:lnTo>
                <a:lnTo>
                  <a:pt x="1191006" y="1000379"/>
                </a:lnTo>
                <a:lnTo>
                  <a:pt x="1214501" y="961389"/>
                </a:lnTo>
                <a:lnTo>
                  <a:pt x="1235202" y="920750"/>
                </a:lnTo>
                <a:lnTo>
                  <a:pt x="1253108" y="878458"/>
                </a:lnTo>
                <a:lnTo>
                  <a:pt x="1267968" y="834770"/>
                </a:lnTo>
                <a:lnTo>
                  <a:pt x="1279779" y="789686"/>
                </a:lnTo>
                <a:lnTo>
                  <a:pt x="1288414" y="743457"/>
                </a:lnTo>
                <a:lnTo>
                  <a:pt x="1293622" y="696087"/>
                </a:lnTo>
                <a:lnTo>
                  <a:pt x="1295400" y="647700"/>
                </a:lnTo>
                <a:lnTo>
                  <a:pt x="1293622" y="599313"/>
                </a:lnTo>
                <a:lnTo>
                  <a:pt x="1288414" y="551942"/>
                </a:lnTo>
                <a:lnTo>
                  <a:pt x="1279779" y="505713"/>
                </a:lnTo>
                <a:lnTo>
                  <a:pt x="1267968" y="460629"/>
                </a:lnTo>
                <a:lnTo>
                  <a:pt x="1253108" y="416941"/>
                </a:lnTo>
                <a:lnTo>
                  <a:pt x="1235202" y="374650"/>
                </a:lnTo>
                <a:lnTo>
                  <a:pt x="1214501" y="334010"/>
                </a:lnTo>
                <a:lnTo>
                  <a:pt x="1191006" y="295020"/>
                </a:lnTo>
                <a:lnTo>
                  <a:pt x="1165098" y="257937"/>
                </a:lnTo>
                <a:lnTo>
                  <a:pt x="1136523" y="222757"/>
                </a:lnTo>
                <a:lnTo>
                  <a:pt x="1105662" y="189737"/>
                </a:lnTo>
                <a:lnTo>
                  <a:pt x="1072642" y="158876"/>
                </a:lnTo>
                <a:lnTo>
                  <a:pt x="1037463" y="130301"/>
                </a:lnTo>
                <a:lnTo>
                  <a:pt x="1000379" y="104394"/>
                </a:lnTo>
                <a:lnTo>
                  <a:pt x="961390" y="80899"/>
                </a:lnTo>
                <a:lnTo>
                  <a:pt x="920750" y="60198"/>
                </a:lnTo>
                <a:lnTo>
                  <a:pt x="878459" y="42290"/>
                </a:lnTo>
                <a:lnTo>
                  <a:pt x="834771" y="27432"/>
                </a:lnTo>
                <a:lnTo>
                  <a:pt x="789686" y="15621"/>
                </a:lnTo>
                <a:lnTo>
                  <a:pt x="743458" y="6985"/>
                </a:lnTo>
                <a:lnTo>
                  <a:pt x="696087" y="1777"/>
                </a:lnTo>
                <a:lnTo>
                  <a:pt x="64770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59663" y="1911095"/>
            <a:ext cx="3961765" cy="1643380"/>
            <a:chOff x="359663" y="1911095"/>
            <a:chExt cx="3961765" cy="1643380"/>
          </a:xfrm>
        </p:grpSpPr>
        <p:sp>
          <p:nvSpPr>
            <p:cNvPr id="12" name="object 12"/>
            <p:cNvSpPr/>
            <p:nvPr/>
          </p:nvSpPr>
          <p:spPr>
            <a:xfrm>
              <a:off x="365759" y="1917191"/>
              <a:ext cx="3949065" cy="498475"/>
            </a:xfrm>
            <a:custGeom>
              <a:avLst/>
              <a:gdLst/>
              <a:ahLst/>
              <a:cxnLst/>
              <a:rect l="l" t="t" r="r" b="b"/>
              <a:pathLst>
                <a:path w="3949065" h="498475">
                  <a:moveTo>
                    <a:pt x="0" y="498297"/>
                  </a:moveTo>
                  <a:lnTo>
                    <a:pt x="3948684" y="498297"/>
                  </a:lnTo>
                  <a:lnTo>
                    <a:pt x="3948684" y="0"/>
                  </a:lnTo>
                  <a:lnTo>
                    <a:pt x="0" y="0"/>
                  </a:lnTo>
                  <a:lnTo>
                    <a:pt x="0" y="498297"/>
                  </a:lnTo>
                  <a:close/>
                </a:path>
              </a:pathLst>
            </a:custGeom>
            <a:solidFill>
              <a:srgbClr val="414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5759" y="2453639"/>
              <a:ext cx="3949065" cy="1094740"/>
            </a:xfrm>
            <a:custGeom>
              <a:avLst/>
              <a:gdLst/>
              <a:ahLst/>
              <a:cxnLst/>
              <a:rect l="l" t="t" r="r" b="b"/>
              <a:pathLst>
                <a:path w="3949065" h="1094739">
                  <a:moveTo>
                    <a:pt x="0" y="1094232"/>
                  </a:moveTo>
                  <a:lnTo>
                    <a:pt x="3948684" y="1094232"/>
                  </a:lnTo>
                  <a:lnTo>
                    <a:pt x="3948684" y="0"/>
                  </a:lnTo>
                  <a:lnTo>
                    <a:pt x="0" y="0"/>
                  </a:lnTo>
                  <a:lnTo>
                    <a:pt x="0" y="1094232"/>
                  </a:lnTo>
                  <a:close/>
                </a:path>
              </a:pathLst>
            </a:custGeom>
            <a:solidFill>
              <a:srgbClr val="949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664" y="2415488"/>
              <a:ext cx="3961765" cy="768350"/>
            </a:xfrm>
            <a:custGeom>
              <a:avLst/>
              <a:gdLst/>
              <a:ahLst/>
              <a:cxnLst/>
              <a:rect l="l" t="t" r="r" b="b"/>
              <a:pathLst>
                <a:path w="3961765" h="768350">
                  <a:moveTo>
                    <a:pt x="3961765" y="755434"/>
                  </a:moveTo>
                  <a:lnTo>
                    <a:pt x="0" y="755434"/>
                  </a:lnTo>
                  <a:lnTo>
                    <a:pt x="0" y="768146"/>
                  </a:lnTo>
                  <a:lnTo>
                    <a:pt x="3961765" y="768146"/>
                  </a:lnTo>
                  <a:lnTo>
                    <a:pt x="3961765" y="755434"/>
                  </a:lnTo>
                  <a:close/>
                </a:path>
                <a:path w="3961765" h="768350">
                  <a:moveTo>
                    <a:pt x="3961765" y="384086"/>
                  </a:moveTo>
                  <a:lnTo>
                    <a:pt x="0" y="384086"/>
                  </a:lnTo>
                  <a:lnTo>
                    <a:pt x="0" y="396798"/>
                  </a:lnTo>
                  <a:lnTo>
                    <a:pt x="3961765" y="396798"/>
                  </a:lnTo>
                  <a:lnTo>
                    <a:pt x="3961765" y="384086"/>
                  </a:lnTo>
                  <a:close/>
                </a:path>
                <a:path w="3961765" h="768350">
                  <a:moveTo>
                    <a:pt x="3961765" y="0"/>
                  </a:moveTo>
                  <a:lnTo>
                    <a:pt x="0" y="0"/>
                  </a:lnTo>
                  <a:lnTo>
                    <a:pt x="0" y="38150"/>
                  </a:lnTo>
                  <a:lnTo>
                    <a:pt x="3961765" y="38150"/>
                  </a:lnTo>
                  <a:lnTo>
                    <a:pt x="39617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663" y="1911095"/>
              <a:ext cx="3961765" cy="1643380"/>
            </a:xfrm>
            <a:custGeom>
              <a:avLst/>
              <a:gdLst/>
              <a:ahLst/>
              <a:cxnLst/>
              <a:rect l="l" t="t" r="r" b="b"/>
              <a:pathLst>
                <a:path w="3961765" h="1643379">
                  <a:moveTo>
                    <a:pt x="6350" y="0"/>
                  </a:moveTo>
                  <a:lnTo>
                    <a:pt x="6350" y="1642871"/>
                  </a:lnTo>
                </a:path>
                <a:path w="3961765" h="1643379">
                  <a:moveTo>
                    <a:pt x="3955415" y="0"/>
                  </a:moveTo>
                  <a:lnTo>
                    <a:pt x="3955415" y="1642871"/>
                  </a:lnTo>
                </a:path>
                <a:path w="3961765" h="1643379">
                  <a:moveTo>
                    <a:pt x="0" y="6350"/>
                  </a:moveTo>
                  <a:lnTo>
                    <a:pt x="3961765" y="6350"/>
                  </a:lnTo>
                </a:path>
                <a:path w="3961765" h="1643379">
                  <a:moveTo>
                    <a:pt x="0" y="1636521"/>
                  </a:moveTo>
                  <a:lnTo>
                    <a:pt x="3961765" y="163652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53058" y="1932177"/>
            <a:ext cx="1940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FACTORES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890" y="2457069"/>
            <a:ext cx="189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fuerzos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físicos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890" y="2827731"/>
            <a:ext cx="1003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Posturas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890" y="3199257"/>
            <a:ext cx="346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Manipulación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manual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cargas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3691" y="4017264"/>
            <a:ext cx="7810500" cy="2350135"/>
            <a:chOff x="583691" y="4017264"/>
            <a:chExt cx="7810500" cy="235013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2931" y="4469892"/>
              <a:ext cx="4494276" cy="3063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42971" y="4047744"/>
              <a:ext cx="4093210" cy="646430"/>
            </a:xfrm>
            <a:custGeom>
              <a:avLst/>
              <a:gdLst/>
              <a:ahLst/>
              <a:cxnLst/>
              <a:rect l="l" t="t" r="r" b="b"/>
              <a:pathLst>
                <a:path w="4093209" h="646429">
                  <a:moveTo>
                    <a:pt x="4093083" y="0"/>
                  </a:moveTo>
                  <a:lnTo>
                    <a:pt x="0" y="0"/>
                  </a:lnTo>
                  <a:lnTo>
                    <a:pt x="0" y="645921"/>
                  </a:lnTo>
                  <a:lnTo>
                    <a:pt x="4093083" y="645921"/>
                  </a:lnTo>
                  <a:lnTo>
                    <a:pt x="409308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42971" y="4047744"/>
              <a:ext cx="4093210" cy="646430"/>
            </a:xfrm>
            <a:custGeom>
              <a:avLst/>
              <a:gdLst/>
              <a:ahLst/>
              <a:cxnLst/>
              <a:rect l="l" t="t" r="r" b="b"/>
              <a:pathLst>
                <a:path w="4093209" h="646429">
                  <a:moveTo>
                    <a:pt x="0" y="645921"/>
                  </a:moveTo>
                  <a:lnTo>
                    <a:pt x="4093083" y="645921"/>
                  </a:lnTo>
                  <a:lnTo>
                    <a:pt x="4093083" y="0"/>
                  </a:lnTo>
                  <a:lnTo>
                    <a:pt x="0" y="0"/>
                  </a:lnTo>
                  <a:lnTo>
                    <a:pt x="0" y="645921"/>
                  </a:lnTo>
                  <a:close/>
                </a:path>
              </a:pathLst>
            </a:custGeom>
            <a:ln w="9144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8643" y="4017264"/>
              <a:ext cx="1805939" cy="5135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6540" y="4291584"/>
              <a:ext cx="3406140" cy="5135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3691" y="4797552"/>
              <a:ext cx="7810500" cy="1569720"/>
            </a:xfrm>
            <a:custGeom>
              <a:avLst/>
              <a:gdLst/>
              <a:ahLst/>
              <a:cxnLst/>
              <a:rect l="l" t="t" r="r" b="b"/>
              <a:pathLst>
                <a:path w="7810500" h="1569720">
                  <a:moveTo>
                    <a:pt x="781050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7810500" y="1569720"/>
                  </a:lnTo>
                  <a:lnTo>
                    <a:pt x="7810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2736" y="4070350"/>
            <a:ext cx="7437120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7110" marR="2060575" indent="83185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MEDIDAS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PREV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ÓN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Posturas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correctas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Formación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manipulación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cargas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Sustituir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-10" dirty="0">
                <a:latin typeface="Arial MT"/>
                <a:cs typeface="Arial MT"/>
              </a:rPr>
              <a:t> manipulación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manual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cargas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equipos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mecánicos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 MT"/>
                <a:cs typeface="Arial MT"/>
              </a:rPr>
              <a:t>Seleccionar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personal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adecuado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entrenado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cargas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esfuerzos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excesivos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Rotación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tarea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 evitar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carga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excesiva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Realizar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estiramientos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 ejercicios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relajación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50714" y="1658873"/>
            <a:ext cx="3750310" cy="2165350"/>
          </a:xfrm>
          <a:custGeom>
            <a:avLst/>
            <a:gdLst/>
            <a:ahLst/>
            <a:cxnLst/>
            <a:rect l="l" t="t" r="r" b="b"/>
            <a:pathLst>
              <a:path w="3750309" h="2165350">
                <a:moveTo>
                  <a:pt x="0" y="360806"/>
                </a:moveTo>
                <a:lnTo>
                  <a:pt x="3301" y="311912"/>
                </a:lnTo>
                <a:lnTo>
                  <a:pt x="12826" y="264922"/>
                </a:lnTo>
                <a:lnTo>
                  <a:pt x="28321" y="220345"/>
                </a:lnTo>
                <a:lnTo>
                  <a:pt x="49275" y="178688"/>
                </a:lnTo>
                <a:lnTo>
                  <a:pt x="75184" y="140335"/>
                </a:lnTo>
                <a:lnTo>
                  <a:pt x="105663" y="105663"/>
                </a:lnTo>
                <a:lnTo>
                  <a:pt x="140335" y="75184"/>
                </a:lnTo>
                <a:lnTo>
                  <a:pt x="178688" y="49275"/>
                </a:lnTo>
                <a:lnTo>
                  <a:pt x="220345" y="28321"/>
                </a:lnTo>
                <a:lnTo>
                  <a:pt x="264922" y="12826"/>
                </a:lnTo>
                <a:lnTo>
                  <a:pt x="311912" y="3301"/>
                </a:lnTo>
                <a:lnTo>
                  <a:pt x="360934" y="0"/>
                </a:lnTo>
                <a:lnTo>
                  <a:pt x="3389249" y="0"/>
                </a:lnTo>
                <a:lnTo>
                  <a:pt x="3438270" y="3301"/>
                </a:lnTo>
                <a:lnTo>
                  <a:pt x="3485261" y="12826"/>
                </a:lnTo>
                <a:lnTo>
                  <a:pt x="3529838" y="28321"/>
                </a:lnTo>
                <a:lnTo>
                  <a:pt x="3571493" y="49275"/>
                </a:lnTo>
                <a:lnTo>
                  <a:pt x="3609847" y="75184"/>
                </a:lnTo>
                <a:lnTo>
                  <a:pt x="3644518" y="105663"/>
                </a:lnTo>
                <a:lnTo>
                  <a:pt x="3674999" y="140335"/>
                </a:lnTo>
                <a:lnTo>
                  <a:pt x="3700907" y="178688"/>
                </a:lnTo>
                <a:lnTo>
                  <a:pt x="3721862" y="220345"/>
                </a:lnTo>
                <a:lnTo>
                  <a:pt x="3737356" y="264922"/>
                </a:lnTo>
                <a:lnTo>
                  <a:pt x="3746881" y="311912"/>
                </a:lnTo>
                <a:lnTo>
                  <a:pt x="3750183" y="360806"/>
                </a:lnTo>
                <a:lnTo>
                  <a:pt x="3750183" y="1804289"/>
                </a:lnTo>
                <a:lnTo>
                  <a:pt x="3746881" y="1853311"/>
                </a:lnTo>
                <a:lnTo>
                  <a:pt x="3737356" y="1900301"/>
                </a:lnTo>
                <a:lnTo>
                  <a:pt x="3721862" y="1944877"/>
                </a:lnTo>
                <a:lnTo>
                  <a:pt x="3700907" y="1986533"/>
                </a:lnTo>
                <a:lnTo>
                  <a:pt x="3674999" y="2024888"/>
                </a:lnTo>
                <a:lnTo>
                  <a:pt x="3644518" y="2059558"/>
                </a:lnTo>
                <a:lnTo>
                  <a:pt x="3609847" y="2090039"/>
                </a:lnTo>
                <a:lnTo>
                  <a:pt x="3571493" y="2115947"/>
                </a:lnTo>
                <a:lnTo>
                  <a:pt x="3529838" y="2136902"/>
                </a:lnTo>
                <a:lnTo>
                  <a:pt x="3485261" y="2152396"/>
                </a:lnTo>
                <a:lnTo>
                  <a:pt x="3438270" y="2161921"/>
                </a:lnTo>
                <a:lnTo>
                  <a:pt x="3389249" y="2165223"/>
                </a:lnTo>
                <a:lnTo>
                  <a:pt x="360934" y="2165223"/>
                </a:lnTo>
                <a:lnTo>
                  <a:pt x="311912" y="2161921"/>
                </a:lnTo>
                <a:lnTo>
                  <a:pt x="264922" y="2152396"/>
                </a:lnTo>
                <a:lnTo>
                  <a:pt x="220345" y="2136902"/>
                </a:lnTo>
                <a:lnTo>
                  <a:pt x="178688" y="2115947"/>
                </a:lnTo>
                <a:lnTo>
                  <a:pt x="140335" y="2090039"/>
                </a:lnTo>
                <a:lnTo>
                  <a:pt x="105663" y="2059558"/>
                </a:lnTo>
                <a:lnTo>
                  <a:pt x="75184" y="2024888"/>
                </a:lnTo>
                <a:lnTo>
                  <a:pt x="49275" y="1986533"/>
                </a:lnTo>
                <a:lnTo>
                  <a:pt x="28321" y="1944877"/>
                </a:lnTo>
                <a:lnTo>
                  <a:pt x="12826" y="1900301"/>
                </a:lnTo>
                <a:lnTo>
                  <a:pt x="3301" y="1853311"/>
                </a:lnTo>
                <a:lnTo>
                  <a:pt x="0" y="1804289"/>
                </a:lnTo>
                <a:lnTo>
                  <a:pt x="0" y="36080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48425" y="1742693"/>
            <a:ext cx="741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114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Ñ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4102" y="1986533"/>
            <a:ext cx="29654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45" dirty="0">
                <a:latin typeface="Arial MT"/>
                <a:cs typeface="Arial MT"/>
              </a:rPr>
              <a:t>Tendinitis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Lumbalgias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Hernias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Dolores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cervicales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Síndrome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túnel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carpiano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 MT"/>
                <a:cs typeface="Arial MT"/>
              </a:rPr>
              <a:t>Epicondilitis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codo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tenista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Fatiga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física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cansancio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6136" y="827532"/>
            <a:ext cx="4029710" cy="902335"/>
            <a:chOff x="326136" y="827532"/>
            <a:chExt cx="4029710" cy="90233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136" y="867156"/>
              <a:ext cx="4029455" cy="72694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764" y="912876"/>
              <a:ext cx="3887470" cy="586740"/>
            </a:xfrm>
            <a:custGeom>
              <a:avLst/>
              <a:gdLst/>
              <a:ahLst/>
              <a:cxnLst/>
              <a:rect l="l" t="t" r="r" b="b"/>
              <a:pathLst>
                <a:path w="3887470" h="586740">
                  <a:moveTo>
                    <a:pt x="3887342" y="0"/>
                  </a:moveTo>
                  <a:lnTo>
                    <a:pt x="0" y="0"/>
                  </a:lnTo>
                  <a:lnTo>
                    <a:pt x="0" y="586486"/>
                  </a:lnTo>
                  <a:lnTo>
                    <a:pt x="3887342" y="586486"/>
                  </a:lnTo>
                  <a:lnTo>
                    <a:pt x="3887342" y="0"/>
                  </a:lnTo>
                  <a:close/>
                </a:path>
              </a:pathLst>
            </a:custGeom>
            <a:solidFill>
              <a:srgbClr val="B32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8526" y="913638"/>
              <a:ext cx="3887470" cy="586740"/>
            </a:xfrm>
            <a:custGeom>
              <a:avLst/>
              <a:gdLst/>
              <a:ahLst/>
              <a:cxnLst/>
              <a:rect l="l" t="t" r="r" b="b"/>
              <a:pathLst>
                <a:path w="3887470" h="586740">
                  <a:moveTo>
                    <a:pt x="0" y="586486"/>
                  </a:moveTo>
                  <a:lnTo>
                    <a:pt x="3887342" y="586486"/>
                  </a:lnTo>
                  <a:lnTo>
                    <a:pt x="3887342" y="0"/>
                  </a:lnTo>
                  <a:lnTo>
                    <a:pt x="0" y="0"/>
                  </a:lnTo>
                  <a:lnTo>
                    <a:pt x="0" y="586486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363" y="827532"/>
              <a:ext cx="3457955" cy="902208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866038" y="922731"/>
            <a:ext cx="2936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CARGA</a:t>
            </a:r>
            <a:r>
              <a:rPr sz="3200" spc="-2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FÍS</a:t>
            </a:r>
            <a:r>
              <a:rPr sz="3200" spc="-15" dirty="0">
                <a:solidFill>
                  <a:srgbClr val="FFFFFF"/>
                </a:solidFill>
              </a:rPr>
              <a:t>I</a:t>
            </a:r>
            <a:r>
              <a:rPr sz="3200" dirty="0">
                <a:solidFill>
                  <a:srgbClr val="FFFFFF"/>
                </a:solidFill>
              </a:rPr>
              <a:t>CA</a:t>
            </a:r>
            <a:endParaRPr sz="3200"/>
          </a:p>
        </p:txBody>
      </p:sp>
      <p:sp>
        <p:nvSpPr>
          <p:cNvPr id="37" name="object 37"/>
          <p:cNvSpPr txBox="1"/>
          <p:nvPr/>
        </p:nvSpPr>
        <p:spPr>
          <a:xfrm>
            <a:off x="4569078" y="1041908"/>
            <a:ext cx="190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Esfu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rzo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musc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595372" y="4797552"/>
            <a:ext cx="6192520" cy="513715"/>
            <a:chOff x="2595372" y="4797552"/>
            <a:chExt cx="6192520" cy="51371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5372" y="5069546"/>
              <a:ext cx="6192012" cy="1958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72156" y="4828032"/>
              <a:ext cx="5975350" cy="368935"/>
            </a:xfrm>
            <a:custGeom>
              <a:avLst/>
              <a:gdLst/>
              <a:ahLst/>
              <a:cxnLst/>
              <a:rect l="l" t="t" r="r" b="b"/>
              <a:pathLst>
                <a:path w="5975350" h="368935">
                  <a:moveTo>
                    <a:pt x="5975223" y="0"/>
                  </a:moveTo>
                  <a:lnTo>
                    <a:pt x="0" y="0"/>
                  </a:lnTo>
                  <a:lnTo>
                    <a:pt x="0" y="368681"/>
                  </a:lnTo>
                  <a:lnTo>
                    <a:pt x="5975223" y="368681"/>
                  </a:lnTo>
                  <a:lnTo>
                    <a:pt x="597522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2156" y="4828032"/>
              <a:ext cx="5975350" cy="368935"/>
            </a:xfrm>
            <a:custGeom>
              <a:avLst/>
              <a:gdLst/>
              <a:ahLst/>
              <a:cxnLst/>
              <a:rect l="l" t="t" r="r" b="b"/>
              <a:pathLst>
                <a:path w="5975350" h="368935">
                  <a:moveTo>
                    <a:pt x="0" y="368681"/>
                  </a:moveTo>
                  <a:lnTo>
                    <a:pt x="5975223" y="368681"/>
                  </a:lnTo>
                  <a:lnTo>
                    <a:pt x="5975223" y="0"/>
                  </a:lnTo>
                  <a:lnTo>
                    <a:pt x="0" y="0"/>
                  </a:lnTo>
                  <a:lnTo>
                    <a:pt x="0" y="368681"/>
                  </a:lnTo>
                  <a:close/>
                </a:path>
              </a:pathLst>
            </a:custGeom>
            <a:ln w="9144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3740" y="4797552"/>
              <a:ext cx="1805939" cy="5135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1832" y="4797552"/>
              <a:ext cx="3534156" cy="51358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639948" y="4850638"/>
            <a:ext cx="6290945" cy="155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MEDIDAS</a:t>
            </a:r>
            <a:r>
              <a:rPr sz="18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PREVENCIÓN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PROTECCIÓN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Realizar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pausas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trabajo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Adaptar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cantidad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información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capacidad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trabajador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Evitar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ruidos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lugar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trabajo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Cumplir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normativa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sobre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pantallas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0" dirty="0">
                <a:latin typeface="Arial MT"/>
                <a:cs typeface="Arial MT"/>
              </a:rPr>
              <a:t> visualización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8473" y="1847850"/>
            <a:ext cx="5111115" cy="1957070"/>
          </a:xfrm>
          <a:custGeom>
            <a:avLst/>
            <a:gdLst/>
            <a:ahLst/>
            <a:cxnLst/>
            <a:rect l="l" t="t" r="r" b="b"/>
            <a:pathLst>
              <a:path w="5111115" h="1957070">
                <a:moveTo>
                  <a:pt x="0" y="326136"/>
                </a:moveTo>
                <a:lnTo>
                  <a:pt x="3556" y="278002"/>
                </a:lnTo>
                <a:lnTo>
                  <a:pt x="13843" y="231901"/>
                </a:lnTo>
                <a:lnTo>
                  <a:pt x="30352" y="188722"/>
                </a:lnTo>
                <a:lnTo>
                  <a:pt x="52577" y="148589"/>
                </a:lnTo>
                <a:lnTo>
                  <a:pt x="80137" y="112140"/>
                </a:lnTo>
                <a:lnTo>
                  <a:pt x="112268" y="80010"/>
                </a:lnTo>
                <a:lnTo>
                  <a:pt x="148717" y="52577"/>
                </a:lnTo>
                <a:lnTo>
                  <a:pt x="188849" y="30352"/>
                </a:lnTo>
                <a:lnTo>
                  <a:pt x="232156" y="13842"/>
                </a:lnTo>
                <a:lnTo>
                  <a:pt x="278256" y="3555"/>
                </a:lnTo>
                <a:lnTo>
                  <a:pt x="326517" y="0"/>
                </a:lnTo>
                <a:lnTo>
                  <a:pt x="4784471" y="0"/>
                </a:lnTo>
                <a:lnTo>
                  <a:pt x="4832731" y="3555"/>
                </a:lnTo>
                <a:lnTo>
                  <a:pt x="4878832" y="13842"/>
                </a:lnTo>
                <a:lnTo>
                  <a:pt x="4922139" y="30352"/>
                </a:lnTo>
                <a:lnTo>
                  <a:pt x="4962271" y="52577"/>
                </a:lnTo>
                <a:lnTo>
                  <a:pt x="4998720" y="80010"/>
                </a:lnTo>
                <a:lnTo>
                  <a:pt x="5030851" y="112140"/>
                </a:lnTo>
                <a:lnTo>
                  <a:pt x="5058409" y="148589"/>
                </a:lnTo>
                <a:lnTo>
                  <a:pt x="5080634" y="188722"/>
                </a:lnTo>
                <a:lnTo>
                  <a:pt x="5097145" y="231901"/>
                </a:lnTo>
                <a:lnTo>
                  <a:pt x="5107432" y="278002"/>
                </a:lnTo>
                <a:lnTo>
                  <a:pt x="5110987" y="326136"/>
                </a:lnTo>
                <a:lnTo>
                  <a:pt x="5110987" y="1630679"/>
                </a:lnTo>
                <a:lnTo>
                  <a:pt x="5107432" y="1678813"/>
                </a:lnTo>
                <a:lnTo>
                  <a:pt x="5097145" y="1724914"/>
                </a:lnTo>
                <a:lnTo>
                  <a:pt x="5080634" y="1768094"/>
                </a:lnTo>
                <a:lnTo>
                  <a:pt x="5058409" y="1808226"/>
                </a:lnTo>
                <a:lnTo>
                  <a:pt x="5030851" y="1844675"/>
                </a:lnTo>
                <a:lnTo>
                  <a:pt x="4998720" y="1876806"/>
                </a:lnTo>
                <a:lnTo>
                  <a:pt x="4962271" y="1904238"/>
                </a:lnTo>
                <a:lnTo>
                  <a:pt x="4922139" y="1926463"/>
                </a:lnTo>
                <a:lnTo>
                  <a:pt x="4878832" y="1942973"/>
                </a:lnTo>
                <a:lnTo>
                  <a:pt x="4832731" y="1953260"/>
                </a:lnTo>
                <a:lnTo>
                  <a:pt x="4784471" y="1956816"/>
                </a:lnTo>
                <a:lnTo>
                  <a:pt x="326517" y="1956816"/>
                </a:lnTo>
                <a:lnTo>
                  <a:pt x="278256" y="1953260"/>
                </a:lnTo>
                <a:lnTo>
                  <a:pt x="232156" y="1942973"/>
                </a:lnTo>
                <a:lnTo>
                  <a:pt x="188849" y="1926463"/>
                </a:lnTo>
                <a:lnTo>
                  <a:pt x="148717" y="1904238"/>
                </a:lnTo>
                <a:lnTo>
                  <a:pt x="112268" y="1876806"/>
                </a:lnTo>
                <a:lnTo>
                  <a:pt x="80137" y="1844675"/>
                </a:lnTo>
                <a:lnTo>
                  <a:pt x="52577" y="1808226"/>
                </a:lnTo>
                <a:lnTo>
                  <a:pt x="30352" y="1768094"/>
                </a:lnTo>
                <a:lnTo>
                  <a:pt x="13843" y="1724914"/>
                </a:lnTo>
                <a:lnTo>
                  <a:pt x="3556" y="1678813"/>
                </a:lnTo>
                <a:lnTo>
                  <a:pt x="0" y="1630679"/>
                </a:lnTo>
                <a:lnTo>
                  <a:pt x="0" y="32613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Exigencias</a:t>
            </a:r>
            <a:r>
              <a:rPr spc="15" dirty="0"/>
              <a:t> </a:t>
            </a:r>
            <a:r>
              <a:rPr spc="-5" dirty="0"/>
              <a:t>mentales </a:t>
            </a:r>
            <a:r>
              <a:rPr dirty="0"/>
              <a:t>/</a:t>
            </a:r>
            <a:r>
              <a:rPr spc="5" dirty="0"/>
              <a:t> </a:t>
            </a:r>
            <a:r>
              <a:rPr spc="-5" dirty="0"/>
              <a:t>cantidad</a:t>
            </a:r>
            <a:r>
              <a:rPr spc="-10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información</a:t>
            </a:r>
            <a:r>
              <a:rPr spc="-40" dirty="0"/>
              <a:t> </a:t>
            </a:r>
            <a:r>
              <a:rPr spc="-5" dirty="0"/>
              <a:t>en</a:t>
            </a:r>
            <a:r>
              <a:rPr spc="10" dirty="0"/>
              <a:t> </a:t>
            </a:r>
            <a:r>
              <a:rPr spc="-5" dirty="0"/>
              <a:t>un</a:t>
            </a:r>
            <a:r>
              <a:rPr spc="-10" dirty="0"/>
              <a:t> </a:t>
            </a:r>
            <a:r>
              <a:rPr spc="-5" dirty="0"/>
              <a:t>tiempo</a:t>
            </a:r>
          </a:p>
          <a:p>
            <a:pPr marL="1367790">
              <a:lnSpc>
                <a:spcPct val="100000"/>
              </a:lnSpc>
            </a:pPr>
            <a:endParaRPr sz="2000"/>
          </a:p>
          <a:p>
            <a:pPr marL="1367790">
              <a:lnSpc>
                <a:spcPct val="100000"/>
              </a:lnSpc>
              <a:spcBef>
                <a:spcPts val="5"/>
              </a:spcBef>
            </a:pPr>
            <a:endParaRPr sz="2250"/>
          </a:p>
          <a:p>
            <a:pPr marL="3346450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DAÑOS</a:t>
            </a:r>
            <a:endParaRPr sz="2800">
              <a:latin typeface="Arial"/>
              <a:cs typeface="Arial"/>
            </a:endParaRPr>
          </a:p>
          <a:p>
            <a:pPr marL="1906270" indent="-287020">
              <a:lnSpc>
                <a:spcPct val="100000"/>
              </a:lnSpc>
              <a:spcBef>
                <a:spcPts val="35"/>
              </a:spcBef>
              <a:buChar char="-"/>
              <a:tabLst>
                <a:tab pos="1905635" algn="l"/>
                <a:tab pos="1906270" algn="l"/>
              </a:tabLst>
            </a:pPr>
            <a:r>
              <a:rPr sz="1600" spc="-5" dirty="0"/>
              <a:t>Cansancio</a:t>
            </a:r>
            <a:r>
              <a:rPr sz="1600" spc="-100" dirty="0"/>
              <a:t> </a:t>
            </a:r>
            <a:r>
              <a:rPr sz="1600" spc="-5" dirty="0"/>
              <a:t>y</a:t>
            </a:r>
            <a:r>
              <a:rPr sz="1600" spc="-50" dirty="0"/>
              <a:t> </a:t>
            </a:r>
            <a:r>
              <a:rPr sz="1600" spc="-5" dirty="0"/>
              <a:t>agotamiento</a:t>
            </a:r>
            <a:endParaRPr sz="1600"/>
          </a:p>
          <a:p>
            <a:pPr marL="1906270" indent="-287020">
              <a:lnSpc>
                <a:spcPct val="100000"/>
              </a:lnSpc>
              <a:buChar char="-"/>
              <a:tabLst>
                <a:tab pos="1905635" algn="l"/>
                <a:tab pos="1906270" algn="l"/>
              </a:tabLst>
            </a:pPr>
            <a:r>
              <a:rPr sz="1600" spc="-5" dirty="0"/>
              <a:t>Dolores</a:t>
            </a:r>
            <a:r>
              <a:rPr sz="1600" spc="-50" dirty="0"/>
              <a:t> </a:t>
            </a:r>
            <a:r>
              <a:rPr sz="1600" spc="-5" dirty="0"/>
              <a:t>de</a:t>
            </a:r>
            <a:r>
              <a:rPr sz="1600" spc="-65" dirty="0"/>
              <a:t> </a:t>
            </a:r>
            <a:r>
              <a:rPr sz="1600" spc="-5" dirty="0"/>
              <a:t>cabeza</a:t>
            </a:r>
            <a:endParaRPr sz="1600"/>
          </a:p>
          <a:p>
            <a:pPr marL="1906270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1905635" algn="l"/>
                <a:tab pos="1906270" algn="l"/>
              </a:tabLst>
            </a:pPr>
            <a:r>
              <a:rPr sz="1600" spc="-5" dirty="0"/>
              <a:t>Estrés</a:t>
            </a:r>
            <a:endParaRPr sz="1600"/>
          </a:p>
          <a:p>
            <a:pPr marL="1906270" indent="-287020">
              <a:lnSpc>
                <a:spcPct val="100000"/>
              </a:lnSpc>
              <a:buChar char="-"/>
              <a:tabLst>
                <a:tab pos="1905635" algn="l"/>
                <a:tab pos="1906270" algn="l"/>
              </a:tabLst>
            </a:pPr>
            <a:r>
              <a:rPr sz="1600" spc="-5" dirty="0"/>
              <a:t>Irritabilidad</a:t>
            </a:r>
            <a:endParaRPr sz="1600"/>
          </a:p>
          <a:p>
            <a:pPr marL="1906270" indent="-287020">
              <a:lnSpc>
                <a:spcPct val="100000"/>
              </a:lnSpc>
              <a:buChar char="-"/>
              <a:tabLst>
                <a:tab pos="1905635" algn="l"/>
                <a:tab pos="1906270" algn="l"/>
              </a:tabLst>
            </a:pPr>
            <a:r>
              <a:rPr sz="1600" spc="-5" dirty="0"/>
              <a:t>Insomnio</a:t>
            </a:r>
            <a:endParaRPr sz="1600"/>
          </a:p>
        </p:txBody>
      </p:sp>
      <p:grpSp>
        <p:nvGrpSpPr>
          <p:cNvPr id="20" name="object 20"/>
          <p:cNvGrpSpPr/>
          <p:nvPr/>
        </p:nvGrpSpPr>
        <p:grpSpPr>
          <a:xfrm>
            <a:off x="541019" y="175260"/>
            <a:ext cx="3815079" cy="789940"/>
            <a:chOff x="541019" y="175260"/>
            <a:chExt cx="3815079" cy="78994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019" y="198120"/>
              <a:ext cx="3814572" cy="6644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1123" y="245364"/>
              <a:ext cx="3672840" cy="522605"/>
            </a:xfrm>
            <a:custGeom>
              <a:avLst/>
              <a:gdLst/>
              <a:ahLst/>
              <a:cxnLst/>
              <a:rect l="l" t="t" r="r" b="b"/>
              <a:pathLst>
                <a:path w="3672840" h="522605">
                  <a:moveTo>
                    <a:pt x="3672840" y="0"/>
                  </a:moveTo>
                  <a:lnTo>
                    <a:pt x="0" y="0"/>
                  </a:lnTo>
                  <a:lnTo>
                    <a:pt x="0" y="522223"/>
                  </a:lnTo>
                  <a:lnTo>
                    <a:pt x="3672840" y="522223"/>
                  </a:lnTo>
                  <a:lnTo>
                    <a:pt x="3672840" y="0"/>
                  </a:lnTo>
                  <a:close/>
                </a:path>
              </a:pathLst>
            </a:custGeom>
            <a:solidFill>
              <a:srgbClr val="B32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195" y="175260"/>
              <a:ext cx="3310128" cy="78943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3409" y="246126"/>
              <a:ext cx="3672840" cy="523240"/>
            </a:xfrm>
            <a:custGeom>
              <a:avLst/>
              <a:gdLst/>
              <a:ahLst/>
              <a:cxnLst/>
              <a:rect l="l" t="t" r="r" b="b"/>
              <a:pathLst>
                <a:path w="3672840" h="523240">
                  <a:moveTo>
                    <a:pt x="0" y="522732"/>
                  </a:moveTo>
                  <a:lnTo>
                    <a:pt x="3672840" y="522732"/>
                  </a:lnTo>
                  <a:lnTo>
                    <a:pt x="367284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015390" y="258572"/>
            <a:ext cx="2862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</a:rPr>
              <a:t>CARGA</a:t>
            </a:r>
            <a:r>
              <a:rPr sz="2800" spc="-140" dirty="0">
                <a:solidFill>
                  <a:srgbClr val="FFFFFF"/>
                </a:solidFill>
              </a:rPr>
              <a:t> </a:t>
            </a:r>
            <a:r>
              <a:rPr sz="2800" spc="-40" dirty="0">
                <a:solidFill>
                  <a:srgbClr val="FFFFFF"/>
                </a:solidFill>
              </a:rPr>
              <a:t>MENTAL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761"/>
            <a:ext cx="626745" cy="6858000"/>
            <a:chOff x="8156447" y="761"/>
            <a:chExt cx="626745" cy="6858000"/>
          </a:xfrm>
        </p:grpSpPr>
        <p:sp>
          <p:nvSpPr>
            <p:cNvPr id="3" name="object 3"/>
            <p:cNvSpPr/>
            <p:nvPr/>
          </p:nvSpPr>
          <p:spPr>
            <a:xfrm>
              <a:off x="8763761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635" y="881253"/>
            <a:ext cx="490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55F6C"/>
                </a:solidFill>
              </a:rPr>
              <a:t>ESTRUCTURAS</a:t>
            </a:r>
            <a:r>
              <a:rPr sz="3000" spc="-200" dirty="0">
                <a:solidFill>
                  <a:srgbClr val="555F6C"/>
                </a:solidFill>
              </a:rPr>
              <a:t> </a:t>
            </a:r>
            <a:r>
              <a:rPr sz="3000" dirty="0">
                <a:solidFill>
                  <a:srgbClr val="555F6C"/>
                </a:solidFill>
              </a:rPr>
              <a:t>Y</a:t>
            </a:r>
            <a:r>
              <a:rPr sz="3000" spc="-130" dirty="0">
                <a:solidFill>
                  <a:srgbClr val="555F6C"/>
                </a:solidFill>
              </a:rPr>
              <a:t> </a:t>
            </a:r>
            <a:r>
              <a:rPr sz="3000" dirty="0">
                <a:solidFill>
                  <a:srgbClr val="555F6C"/>
                </a:solidFill>
              </a:rPr>
              <a:t>SUELOS</a:t>
            </a:r>
            <a:endParaRPr sz="3000"/>
          </a:p>
        </p:txBody>
      </p:sp>
      <p:sp>
        <p:nvSpPr>
          <p:cNvPr id="10" name="object 10"/>
          <p:cNvSpPr txBox="1"/>
          <p:nvPr/>
        </p:nvSpPr>
        <p:spPr>
          <a:xfrm>
            <a:off x="1150111" y="1657350"/>
            <a:ext cx="4119245" cy="2235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SÓLIDOS</a:t>
            </a:r>
            <a:r>
              <a:rPr sz="2400" b="1" spc="-1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SIST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60" dirty="0">
                <a:latin typeface="Arial"/>
                <a:cs typeface="Arial"/>
              </a:rPr>
              <a:t>ESTABLES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NO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RESBALADIZOS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NO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PENDIENTES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RAMPAS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EXCESIVAS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5744" y="4053840"/>
            <a:ext cx="3534155" cy="265023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44" y="4419"/>
                </a:lnTo>
                <a:lnTo>
                  <a:pt x="178561" y="17157"/>
                </a:lnTo>
                <a:lnTo>
                  <a:pt x="135890" y="37452"/>
                </a:lnTo>
                <a:lnTo>
                  <a:pt x="97535" y="64515"/>
                </a:lnTo>
                <a:lnTo>
                  <a:pt x="64516" y="97574"/>
                </a:lnTo>
                <a:lnTo>
                  <a:pt x="37465" y="135864"/>
                </a:lnTo>
                <a:lnTo>
                  <a:pt x="17145" y="178600"/>
                </a:lnTo>
                <a:lnTo>
                  <a:pt x="4445" y="225005"/>
                </a:lnTo>
                <a:lnTo>
                  <a:pt x="0" y="274319"/>
                </a:lnTo>
                <a:lnTo>
                  <a:pt x="4445" y="323634"/>
                </a:lnTo>
                <a:lnTo>
                  <a:pt x="17145" y="370039"/>
                </a:lnTo>
                <a:lnTo>
                  <a:pt x="37465" y="412775"/>
                </a:lnTo>
                <a:lnTo>
                  <a:pt x="64516" y="451053"/>
                </a:lnTo>
                <a:lnTo>
                  <a:pt x="97535" y="484123"/>
                </a:lnTo>
                <a:lnTo>
                  <a:pt x="135890" y="511187"/>
                </a:lnTo>
                <a:lnTo>
                  <a:pt x="178561" y="531482"/>
                </a:lnTo>
                <a:lnTo>
                  <a:pt x="225044" y="544220"/>
                </a:lnTo>
                <a:lnTo>
                  <a:pt x="274320" y="548640"/>
                </a:lnTo>
                <a:lnTo>
                  <a:pt x="323596" y="544220"/>
                </a:lnTo>
                <a:lnTo>
                  <a:pt x="370077" y="531482"/>
                </a:lnTo>
                <a:lnTo>
                  <a:pt x="412750" y="511187"/>
                </a:lnTo>
                <a:lnTo>
                  <a:pt x="451103" y="484123"/>
                </a:lnTo>
                <a:lnTo>
                  <a:pt x="484124" y="451053"/>
                </a:lnTo>
                <a:lnTo>
                  <a:pt x="511175" y="412775"/>
                </a:lnTo>
                <a:lnTo>
                  <a:pt x="531495" y="370039"/>
                </a:lnTo>
                <a:lnTo>
                  <a:pt x="544195" y="323634"/>
                </a:lnTo>
                <a:lnTo>
                  <a:pt x="548640" y="274319"/>
                </a:lnTo>
                <a:lnTo>
                  <a:pt x="544195" y="225005"/>
                </a:lnTo>
                <a:lnTo>
                  <a:pt x="531495" y="178600"/>
                </a:lnTo>
                <a:lnTo>
                  <a:pt x="511175" y="135864"/>
                </a:lnTo>
                <a:lnTo>
                  <a:pt x="484124" y="97574"/>
                </a:lnTo>
                <a:lnTo>
                  <a:pt x="451103" y="64515"/>
                </a:lnTo>
                <a:lnTo>
                  <a:pt x="412750" y="37452"/>
                </a:lnTo>
                <a:lnTo>
                  <a:pt x="370077" y="17157"/>
                </a:lnTo>
                <a:lnTo>
                  <a:pt x="323596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09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PANTALLA DE </a:t>
            </a:r>
            <a:r>
              <a:rPr dirty="0"/>
              <a:t> </a:t>
            </a:r>
            <a:r>
              <a:rPr spc="-5" dirty="0"/>
              <a:t>VISUALIZACIÓN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dirty="0"/>
              <a:t>DATOS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23999"/>
            <a:ext cx="7996428" cy="533399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843" y="0"/>
            <a:ext cx="548640" cy="6858000"/>
            <a:chOff x="275843" y="0"/>
            <a:chExt cx="548640" cy="6858000"/>
          </a:xfrm>
        </p:grpSpPr>
        <p:sp>
          <p:nvSpPr>
            <p:cNvPr id="3" name="object 3"/>
            <p:cNvSpPr/>
            <p:nvPr/>
          </p:nvSpPr>
          <p:spPr>
            <a:xfrm>
              <a:off x="380999" y="0"/>
              <a:ext cx="443230" cy="6858000"/>
            </a:xfrm>
            <a:custGeom>
              <a:avLst/>
              <a:gdLst/>
              <a:ahLst/>
              <a:cxnLst/>
              <a:rect l="l" t="t" r="r" b="b"/>
              <a:pathLst>
                <a:path w="443230" h="6858000">
                  <a:moveTo>
                    <a:pt x="44310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43103" y="6858000"/>
                  </a:lnTo>
                  <a:lnTo>
                    <a:pt x="443103" y="0"/>
                  </a:lnTo>
                  <a:close/>
                </a:path>
              </a:pathLst>
            </a:custGeom>
            <a:solidFill>
              <a:srgbClr val="FCC3AC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843" y="0"/>
              <a:ext cx="105410" cy="6858000"/>
            </a:xfrm>
            <a:custGeom>
              <a:avLst/>
              <a:gdLst/>
              <a:ahLst/>
              <a:cxnLst/>
              <a:rect l="l" t="t" r="r" b="b"/>
              <a:pathLst>
                <a:path w="105410" h="6858000">
                  <a:moveTo>
                    <a:pt x="10490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4901" y="6858000"/>
                  </a:lnTo>
                  <a:lnTo>
                    <a:pt x="104901" y="0"/>
                  </a:lnTo>
                  <a:close/>
                </a:path>
              </a:pathLst>
            </a:custGeom>
            <a:solidFill>
              <a:srgbClr val="FFD9C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24483" y="0"/>
            <a:ext cx="60960" cy="6858000"/>
            <a:chOff x="824483" y="0"/>
            <a:chExt cx="60960" cy="6858000"/>
          </a:xfrm>
        </p:grpSpPr>
        <p:sp>
          <p:nvSpPr>
            <p:cNvPr id="6" name="object 6"/>
            <p:cNvSpPr/>
            <p:nvPr/>
          </p:nvSpPr>
          <p:spPr>
            <a:xfrm>
              <a:off x="882395" y="0"/>
              <a:ext cx="3175" cy="6858000"/>
            </a:xfrm>
            <a:custGeom>
              <a:avLst/>
              <a:gdLst/>
              <a:ahLst/>
              <a:cxnLst/>
              <a:rect l="l" t="t" r="r" b="b"/>
              <a:pathLst>
                <a:path w="3175" h="6858000">
                  <a:moveTo>
                    <a:pt x="29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925" y="685800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FCC3AC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43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57912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43355" y="0"/>
            <a:ext cx="427990" cy="6858000"/>
            <a:chOff x="943355" y="0"/>
            <a:chExt cx="427990" cy="6858000"/>
          </a:xfrm>
        </p:grpSpPr>
        <p:sp>
          <p:nvSpPr>
            <p:cNvPr id="9" name="object 9"/>
            <p:cNvSpPr/>
            <p:nvPr/>
          </p:nvSpPr>
          <p:spPr>
            <a:xfrm>
              <a:off x="943355" y="0"/>
              <a:ext cx="46990" cy="6858000"/>
            </a:xfrm>
            <a:custGeom>
              <a:avLst/>
              <a:gdLst/>
              <a:ahLst/>
              <a:cxnLst/>
              <a:rect l="l" t="t" r="r" b="b"/>
              <a:pathLst>
                <a:path w="46990" h="6858000">
                  <a:moveTo>
                    <a:pt x="4686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865" y="6858000"/>
                  </a:lnTo>
                  <a:lnTo>
                    <a:pt x="46865" y="0"/>
                  </a:lnTo>
                  <a:close/>
                </a:path>
              </a:pathLst>
            </a:custGeom>
            <a:solidFill>
              <a:srgbClr val="FCC3AC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599" y="0"/>
              <a:ext cx="181610" cy="6858000"/>
            </a:xfrm>
            <a:custGeom>
              <a:avLst/>
              <a:gdLst/>
              <a:ahLst/>
              <a:cxnLst/>
              <a:rect l="l" t="t" r="r" b="b"/>
              <a:pathLst>
                <a:path w="181609" h="6858000">
                  <a:moveTo>
                    <a:pt x="18110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102" y="6858000"/>
                  </a:lnTo>
                  <a:lnTo>
                    <a:pt x="181102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1475" y="0"/>
              <a:ext cx="229870" cy="6858000"/>
            </a:xfrm>
            <a:custGeom>
              <a:avLst/>
              <a:gdLst/>
              <a:ahLst/>
              <a:cxnLst/>
              <a:rect l="l" t="t" r="r" b="b"/>
              <a:pathLst>
                <a:path w="229869" h="6858000">
                  <a:moveTo>
                    <a:pt x="22974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29743" y="6858000"/>
                  </a:lnTo>
                  <a:lnTo>
                    <a:pt x="229743" y="0"/>
                  </a:lnTo>
                  <a:close/>
                </a:path>
              </a:pathLst>
            </a:custGeom>
            <a:solidFill>
              <a:srgbClr val="FFEB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7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9199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CC3AC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28977" y="835152"/>
            <a:ext cx="0" cy="6023610"/>
          </a:xfrm>
          <a:custGeom>
            <a:avLst/>
            <a:gdLst/>
            <a:ahLst/>
            <a:cxnLst/>
            <a:rect l="l" t="t" r="r" b="b"/>
            <a:pathLst>
              <a:path h="6023609">
                <a:moveTo>
                  <a:pt x="0" y="0"/>
                </a:moveTo>
                <a:lnTo>
                  <a:pt x="0" y="6023608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8977" y="761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90"/>
                </a:lnTo>
              </a:path>
            </a:pathLst>
          </a:custGeom>
          <a:ln w="28955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57912">
            <a:solidFill>
              <a:srgbClr val="FFEB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3" y="1777"/>
                </a:lnTo>
                <a:lnTo>
                  <a:pt x="551980" y="6985"/>
                </a:lnTo>
                <a:lnTo>
                  <a:pt x="505701" y="15621"/>
                </a:lnTo>
                <a:lnTo>
                  <a:pt x="460628" y="27432"/>
                </a:lnTo>
                <a:lnTo>
                  <a:pt x="416902" y="42290"/>
                </a:lnTo>
                <a:lnTo>
                  <a:pt x="374637" y="60198"/>
                </a:lnTo>
                <a:lnTo>
                  <a:pt x="333971" y="80899"/>
                </a:lnTo>
                <a:lnTo>
                  <a:pt x="295021" y="104394"/>
                </a:lnTo>
                <a:lnTo>
                  <a:pt x="257898" y="130301"/>
                </a:lnTo>
                <a:lnTo>
                  <a:pt x="222758" y="158876"/>
                </a:lnTo>
                <a:lnTo>
                  <a:pt x="189699" y="189737"/>
                </a:lnTo>
                <a:lnTo>
                  <a:pt x="158864" y="222757"/>
                </a:lnTo>
                <a:lnTo>
                  <a:pt x="130378" y="257937"/>
                </a:lnTo>
                <a:lnTo>
                  <a:pt x="104343" y="295020"/>
                </a:lnTo>
                <a:lnTo>
                  <a:pt x="80911" y="334010"/>
                </a:lnTo>
                <a:lnTo>
                  <a:pt x="60198" y="374650"/>
                </a:lnTo>
                <a:lnTo>
                  <a:pt x="42329" y="416941"/>
                </a:lnTo>
                <a:lnTo>
                  <a:pt x="27419" y="460629"/>
                </a:lnTo>
                <a:lnTo>
                  <a:pt x="15608" y="505713"/>
                </a:lnTo>
                <a:lnTo>
                  <a:pt x="7023" y="551942"/>
                </a:lnTo>
                <a:lnTo>
                  <a:pt x="1778" y="599313"/>
                </a:lnTo>
                <a:lnTo>
                  <a:pt x="0" y="647700"/>
                </a:lnTo>
                <a:lnTo>
                  <a:pt x="1778" y="696087"/>
                </a:lnTo>
                <a:lnTo>
                  <a:pt x="7023" y="743457"/>
                </a:lnTo>
                <a:lnTo>
                  <a:pt x="15608" y="789686"/>
                </a:lnTo>
                <a:lnTo>
                  <a:pt x="27419" y="834770"/>
                </a:lnTo>
                <a:lnTo>
                  <a:pt x="42329" y="878458"/>
                </a:lnTo>
                <a:lnTo>
                  <a:pt x="60198" y="920750"/>
                </a:lnTo>
                <a:lnTo>
                  <a:pt x="80911" y="961389"/>
                </a:lnTo>
                <a:lnTo>
                  <a:pt x="104343" y="1000379"/>
                </a:lnTo>
                <a:lnTo>
                  <a:pt x="130378" y="1037463"/>
                </a:lnTo>
                <a:lnTo>
                  <a:pt x="158864" y="1072642"/>
                </a:lnTo>
                <a:lnTo>
                  <a:pt x="189699" y="1105662"/>
                </a:lnTo>
                <a:lnTo>
                  <a:pt x="222758" y="1136523"/>
                </a:lnTo>
                <a:lnTo>
                  <a:pt x="257898" y="1165098"/>
                </a:lnTo>
                <a:lnTo>
                  <a:pt x="295021" y="1191006"/>
                </a:lnTo>
                <a:lnTo>
                  <a:pt x="333971" y="1214501"/>
                </a:lnTo>
                <a:lnTo>
                  <a:pt x="374637" y="1235202"/>
                </a:lnTo>
                <a:lnTo>
                  <a:pt x="416902" y="1253108"/>
                </a:lnTo>
                <a:lnTo>
                  <a:pt x="460628" y="1267968"/>
                </a:lnTo>
                <a:lnTo>
                  <a:pt x="505701" y="1279779"/>
                </a:lnTo>
                <a:lnTo>
                  <a:pt x="551980" y="1288414"/>
                </a:lnTo>
                <a:lnTo>
                  <a:pt x="599363" y="1293622"/>
                </a:lnTo>
                <a:lnTo>
                  <a:pt x="647700" y="1295400"/>
                </a:lnTo>
                <a:lnTo>
                  <a:pt x="696087" y="1293622"/>
                </a:lnTo>
                <a:lnTo>
                  <a:pt x="743458" y="1288414"/>
                </a:lnTo>
                <a:lnTo>
                  <a:pt x="789686" y="1279779"/>
                </a:lnTo>
                <a:lnTo>
                  <a:pt x="834771" y="1267968"/>
                </a:lnTo>
                <a:lnTo>
                  <a:pt x="878459" y="1253108"/>
                </a:lnTo>
                <a:lnTo>
                  <a:pt x="920750" y="1235202"/>
                </a:lnTo>
                <a:lnTo>
                  <a:pt x="961390" y="1214501"/>
                </a:lnTo>
                <a:lnTo>
                  <a:pt x="1000379" y="1191006"/>
                </a:lnTo>
                <a:lnTo>
                  <a:pt x="1037463" y="1165098"/>
                </a:lnTo>
                <a:lnTo>
                  <a:pt x="1072642" y="1136523"/>
                </a:lnTo>
                <a:lnTo>
                  <a:pt x="1105662" y="1105662"/>
                </a:lnTo>
                <a:lnTo>
                  <a:pt x="1136523" y="1072642"/>
                </a:lnTo>
                <a:lnTo>
                  <a:pt x="1165098" y="1037463"/>
                </a:lnTo>
                <a:lnTo>
                  <a:pt x="1191006" y="1000379"/>
                </a:lnTo>
                <a:lnTo>
                  <a:pt x="1214501" y="961389"/>
                </a:lnTo>
                <a:lnTo>
                  <a:pt x="1235202" y="920750"/>
                </a:lnTo>
                <a:lnTo>
                  <a:pt x="1253108" y="878458"/>
                </a:lnTo>
                <a:lnTo>
                  <a:pt x="1267968" y="834770"/>
                </a:lnTo>
                <a:lnTo>
                  <a:pt x="1279779" y="789686"/>
                </a:lnTo>
                <a:lnTo>
                  <a:pt x="1288414" y="743457"/>
                </a:lnTo>
                <a:lnTo>
                  <a:pt x="1293622" y="696087"/>
                </a:lnTo>
                <a:lnTo>
                  <a:pt x="1295400" y="647700"/>
                </a:lnTo>
                <a:lnTo>
                  <a:pt x="1293622" y="599313"/>
                </a:lnTo>
                <a:lnTo>
                  <a:pt x="1288414" y="551942"/>
                </a:lnTo>
                <a:lnTo>
                  <a:pt x="1279779" y="505713"/>
                </a:lnTo>
                <a:lnTo>
                  <a:pt x="1267968" y="460629"/>
                </a:lnTo>
                <a:lnTo>
                  <a:pt x="1253108" y="416941"/>
                </a:lnTo>
                <a:lnTo>
                  <a:pt x="1235202" y="374650"/>
                </a:lnTo>
                <a:lnTo>
                  <a:pt x="1214501" y="334010"/>
                </a:lnTo>
                <a:lnTo>
                  <a:pt x="1191006" y="295020"/>
                </a:lnTo>
                <a:lnTo>
                  <a:pt x="1165098" y="257937"/>
                </a:lnTo>
                <a:lnTo>
                  <a:pt x="1136523" y="222757"/>
                </a:lnTo>
                <a:lnTo>
                  <a:pt x="1105662" y="189737"/>
                </a:lnTo>
                <a:lnTo>
                  <a:pt x="1072642" y="158876"/>
                </a:lnTo>
                <a:lnTo>
                  <a:pt x="1037463" y="130301"/>
                </a:lnTo>
                <a:lnTo>
                  <a:pt x="1000379" y="104394"/>
                </a:lnTo>
                <a:lnTo>
                  <a:pt x="961390" y="80899"/>
                </a:lnTo>
                <a:lnTo>
                  <a:pt x="920750" y="60198"/>
                </a:lnTo>
                <a:lnTo>
                  <a:pt x="878459" y="42290"/>
                </a:lnTo>
                <a:lnTo>
                  <a:pt x="834771" y="27432"/>
                </a:lnTo>
                <a:lnTo>
                  <a:pt x="789686" y="15621"/>
                </a:lnTo>
                <a:lnTo>
                  <a:pt x="743458" y="6985"/>
                </a:lnTo>
                <a:lnTo>
                  <a:pt x="696087" y="1777"/>
                </a:lnTo>
                <a:lnTo>
                  <a:pt x="64770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89" y="6255258"/>
            <a:ext cx="876300" cy="281940"/>
          </a:xfrm>
          <a:custGeom>
            <a:avLst/>
            <a:gdLst/>
            <a:ahLst/>
            <a:cxnLst/>
            <a:rect l="l" t="t" r="r" b="b"/>
            <a:pathLst>
              <a:path w="876300" h="281940">
                <a:moveTo>
                  <a:pt x="0" y="140969"/>
                </a:moveTo>
                <a:lnTo>
                  <a:pt x="141173" y="0"/>
                </a:lnTo>
                <a:lnTo>
                  <a:pt x="141173" y="70484"/>
                </a:lnTo>
                <a:lnTo>
                  <a:pt x="876046" y="70484"/>
                </a:lnTo>
                <a:lnTo>
                  <a:pt x="876046" y="211454"/>
                </a:lnTo>
                <a:lnTo>
                  <a:pt x="141173" y="211454"/>
                </a:lnTo>
                <a:lnTo>
                  <a:pt x="141173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B95F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3898" y="6211489"/>
            <a:ext cx="560705" cy="3575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49554" indent="-250190">
              <a:lnSpc>
                <a:spcPts val="1400"/>
              </a:lnSpc>
              <a:spcBef>
                <a:spcPts val="10"/>
              </a:spcBef>
            </a:pPr>
            <a:r>
              <a:rPr sz="1200" b="1" spc="10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1200" b="1" spc="90" dirty="0">
                <a:solidFill>
                  <a:srgbClr val="0000FF"/>
                </a:solidFill>
                <a:latin typeface="Cambria"/>
                <a:cs typeface="Cambria"/>
              </a:rPr>
              <a:t>n</a:t>
            </a:r>
            <a:r>
              <a:rPr sz="1200" b="1" spc="65" dirty="0">
                <a:solidFill>
                  <a:srgbClr val="0000FF"/>
                </a:solidFill>
                <a:latin typeface="Cambria"/>
                <a:cs typeface="Cambria"/>
              </a:rPr>
              <a:t>t</a:t>
            </a:r>
            <a:r>
              <a:rPr sz="1200" b="1" spc="30" dirty="0">
                <a:solidFill>
                  <a:srgbClr val="0000FF"/>
                </a:solidFill>
                <a:latin typeface="Cambria"/>
                <a:cs typeface="Cambria"/>
              </a:rPr>
              <a:t>er</a:t>
            </a:r>
            <a:r>
              <a:rPr sz="1200" b="1" spc="25" dirty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r>
              <a:rPr sz="1200" b="1" dirty="0">
                <a:solidFill>
                  <a:srgbClr val="0000FF"/>
                </a:solidFill>
                <a:latin typeface="Cambria"/>
                <a:cs typeface="Cambria"/>
              </a:rPr>
              <a:t>o  r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3834" y="6540728"/>
            <a:ext cx="78105" cy="12700"/>
          </a:xfrm>
          <a:custGeom>
            <a:avLst/>
            <a:gdLst/>
            <a:ahLst/>
            <a:cxnLst/>
            <a:rect l="l" t="t" r="r" b="b"/>
            <a:pathLst>
              <a:path w="78104" h="12700">
                <a:moveTo>
                  <a:pt x="77723" y="0"/>
                </a:moveTo>
                <a:lnTo>
                  <a:pt x="0" y="0"/>
                </a:lnTo>
                <a:lnTo>
                  <a:pt x="0" y="12192"/>
                </a:lnTo>
                <a:lnTo>
                  <a:pt x="77723" y="12192"/>
                </a:lnTo>
                <a:lnTo>
                  <a:pt x="7772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7722" y="378206"/>
          <a:ext cx="9006840" cy="6163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08">
                <a:tc gridSpan="3">
                  <a:txBody>
                    <a:bodyPr/>
                    <a:lstStyle/>
                    <a:p>
                      <a:pPr marL="8121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CONDUCTAS</a:t>
                      </a:r>
                      <a:r>
                        <a:rPr sz="24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incluidas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dentro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acoso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laboral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MOBBING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solidFill>
                      <a:srgbClr val="41465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14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965" marR="630555" indent="-1498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ATAQUES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MEDIDAS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ORGANIZACIONALES: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48615" marR="13017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Obliga</a:t>
                      </a:r>
                      <a:r>
                        <a:rPr sz="16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realizar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tareas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contra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conciencia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8615" marR="42418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Juzgar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desempeño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manera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ofensiva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8615" marR="262890" indent="-28829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Cambiar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ubicación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separado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sus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compañeros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8615" indent="-288925">
                        <a:lnSpc>
                          <a:spcPts val="1910"/>
                        </a:lnSpc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asignar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tareas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sentido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8615" indent="-288925">
                        <a:lnSpc>
                          <a:spcPts val="1910"/>
                        </a:lnSpc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Asignar</a:t>
                      </a:r>
                      <a:r>
                        <a:rPr sz="16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tareas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desagradables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ATAQUES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AISLAMIENTO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SOCIAL: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78460" marR="33401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Prohibir a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los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compañeros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hablen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víctima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dirigir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palabra a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una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Tratar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como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 no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existiera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marR="86423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Rehusar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 comunicación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través</a:t>
                      </a:r>
                      <a:r>
                        <a:rPr sz="16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miradas o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gestos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49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ATAQUES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VIDA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PRIVADA: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48615" marR="708025" indent="-28829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Críticas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permanentes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vida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privada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8615" indent="-28892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Terror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telefónico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8615" indent="-28892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Hacer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parecer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estúpida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8615" marR="34353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Dar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entender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tiene problemas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psicológicos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8615" indent="-28892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Imitar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8615" marR="902969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48615" algn="l"/>
                          <a:tab pos="34925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Mofarse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vida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privada</a:t>
                      </a:r>
                      <a:r>
                        <a:rPr sz="16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sz="1600" b="1" spc="-4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discapacidades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2085" marR="224154" indent="-1235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AGRESIONES,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RUMORES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ATAQUES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SUS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ACTITUDES: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Gritar,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insultar…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Amenazas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verbales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Amenazas</a:t>
                      </a:r>
                      <a:r>
                        <a:rPr sz="16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violencia</a:t>
                      </a:r>
                      <a:r>
                        <a:rPr sz="16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física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Maltrato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físico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Ofertas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sexuales,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violencia</a:t>
                      </a:r>
                      <a:r>
                        <a:rPr sz="16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sexual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Mofarse de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nacionalidad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 la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víctima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Difundir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rumores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Hablar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mal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sus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espaldas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49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245618" y="371856"/>
            <a:ext cx="8817610" cy="6486525"/>
            <a:chOff x="245618" y="371856"/>
            <a:chExt cx="8817610" cy="6486525"/>
          </a:xfrm>
        </p:grpSpPr>
        <p:sp>
          <p:nvSpPr>
            <p:cNvPr id="23" name="object 23"/>
            <p:cNvSpPr/>
            <p:nvPr/>
          </p:nvSpPr>
          <p:spPr>
            <a:xfrm>
              <a:off x="251460" y="835151"/>
              <a:ext cx="8785860" cy="5699760"/>
            </a:xfrm>
            <a:custGeom>
              <a:avLst/>
              <a:gdLst/>
              <a:ahLst/>
              <a:cxnLst/>
              <a:rect l="l" t="t" r="r" b="b"/>
              <a:pathLst>
                <a:path w="8785860" h="5699759">
                  <a:moveTo>
                    <a:pt x="3999484" y="2865094"/>
                  </a:moveTo>
                  <a:lnTo>
                    <a:pt x="3998976" y="2865094"/>
                  </a:lnTo>
                  <a:lnTo>
                    <a:pt x="3998976" y="0"/>
                  </a:lnTo>
                  <a:lnTo>
                    <a:pt x="0" y="0"/>
                  </a:lnTo>
                  <a:lnTo>
                    <a:pt x="0" y="2865094"/>
                  </a:lnTo>
                  <a:lnTo>
                    <a:pt x="0" y="5699734"/>
                  </a:lnTo>
                  <a:lnTo>
                    <a:pt x="3999484" y="5699734"/>
                  </a:lnTo>
                  <a:lnTo>
                    <a:pt x="3999484" y="2865094"/>
                  </a:lnTo>
                  <a:close/>
                </a:path>
                <a:path w="8785860" h="5699759">
                  <a:moveTo>
                    <a:pt x="8785606" y="0"/>
                  </a:moveTo>
                  <a:lnTo>
                    <a:pt x="3999611" y="0"/>
                  </a:lnTo>
                  <a:lnTo>
                    <a:pt x="3999611" y="5699734"/>
                  </a:lnTo>
                  <a:lnTo>
                    <a:pt x="8785606" y="5699734"/>
                  </a:lnTo>
                  <a:lnTo>
                    <a:pt x="8785606" y="0"/>
                  </a:lnTo>
                  <a:close/>
                </a:path>
              </a:pathLst>
            </a:custGeom>
            <a:solidFill>
              <a:srgbClr val="949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714" y="371856"/>
              <a:ext cx="8785225" cy="6169660"/>
            </a:xfrm>
            <a:custGeom>
              <a:avLst/>
              <a:gdLst/>
              <a:ahLst/>
              <a:cxnLst/>
              <a:rect l="l" t="t" r="r" b="b"/>
              <a:pathLst>
                <a:path w="8785225" h="6169659">
                  <a:moveTo>
                    <a:pt x="0" y="0"/>
                  </a:moveTo>
                  <a:lnTo>
                    <a:pt x="0" y="6169126"/>
                  </a:lnTo>
                </a:path>
                <a:path w="8785225" h="6169659">
                  <a:moveTo>
                    <a:pt x="8785097" y="0"/>
                  </a:moveTo>
                  <a:lnTo>
                    <a:pt x="8785097" y="616912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806196"/>
              <a:ext cx="3144012" cy="5135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251" y="1080515"/>
              <a:ext cx="2700528" cy="5135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0164" y="806196"/>
              <a:ext cx="4509516" cy="5135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907" y="3671315"/>
              <a:ext cx="3631691" cy="51358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4444" y="3671315"/>
              <a:ext cx="1889760" cy="51358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4935" y="3671315"/>
              <a:ext cx="3098291" cy="5135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8883" y="3945635"/>
              <a:ext cx="2133600" cy="51358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221733" y="806196"/>
              <a:ext cx="0" cy="6052185"/>
            </a:xfrm>
            <a:custGeom>
              <a:avLst/>
              <a:gdLst/>
              <a:ahLst/>
              <a:cxnLst/>
              <a:rect l="l" t="t" r="r" b="b"/>
              <a:pathLst>
                <a:path h="6052184">
                  <a:moveTo>
                    <a:pt x="0" y="0"/>
                  </a:moveTo>
                  <a:lnTo>
                    <a:pt x="0" y="605180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7772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76200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8456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38100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74717" y="1097280"/>
            <a:ext cx="4257802" cy="8229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28997" y="3963161"/>
            <a:ext cx="4426965" cy="8153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63438" y="4237482"/>
            <a:ext cx="1881886" cy="8153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1060" y="1121663"/>
            <a:ext cx="2799588" cy="5791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867155" y="1127753"/>
            <a:ext cx="2766060" cy="24130"/>
          </a:xfrm>
          <a:custGeom>
            <a:avLst/>
            <a:gdLst/>
            <a:ahLst/>
            <a:cxnLst/>
            <a:rect l="l" t="t" r="r" b="b"/>
            <a:pathLst>
              <a:path w="2766060" h="24130">
                <a:moveTo>
                  <a:pt x="2765933" y="0"/>
                </a:moveTo>
                <a:lnTo>
                  <a:pt x="0" y="0"/>
                </a:lnTo>
                <a:lnTo>
                  <a:pt x="0" y="24009"/>
                </a:lnTo>
                <a:lnTo>
                  <a:pt x="2765933" y="24009"/>
                </a:lnTo>
                <a:lnTo>
                  <a:pt x="2765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10411" y="1395983"/>
            <a:ext cx="2426208" cy="57912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016508" y="1402073"/>
            <a:ext cx="2392680" cy="24130"/>
          </a:xfrm>
          <a:custGeom>
            <a:avLst/>
            <a:gdLst/>
            <a:ahLst/>
            <a:cxnLst/>
            <a:rect l="l" t="t" r="r" b="b"/>
            <a:pathLst>
              <a:path w="2392679" h="24130">
                <a:moveTo>
                  <a:pt x="2392679" y="0"/>
                </a:moveTo>
                <a:lnTo>
                  <a:pt x="0" y="0"/>
                </a:lnTo>
                <a:lnTo>
                  <a:pt x="0" y="24009"/>
                </a:lnTo>
                <a:lnTo>
                  <a:pt x="2392679" y="24009"/>
                </a:lnTo>
                <a:lnTo>
                  <a:pt x="23926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544068" y="3986784"/>
            <a:ext cx="3357879" cy="58419"/>
            <a:chOff x="544068" y="3986784"/>
            <a:chExt cx="3357879" cy="58419"/>
          </a:xfrm>
        </p:grpSpPr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068" y="3986784"/>
              <a:ext cx="3357372" cy="5791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50164" y="3992873"/>
              <a:ext cx="3323590" cy="24130"/>
            </a:xfrm>
            <a:custGeom>
              <a:avLst/>
              <a:gdLst/>
              <a:ahLst/>
              <a:cxnLst/>
              <a:rect l="l" t="t" r="r" b="b"/>
              <a:pathLst>
                <a:path w="3323590" h="24129">
                  <a:moveTo>
                    <a:pt x="3323336" y="0"/>
                  </a:moveTo>
                  <a:lnTo>
                    <a:pt x="0" y="0"/>
                  </a:lnTo>
                  <a:lnTo>
                    <a:pt x="0" y="24009"/>
                  </a:lnTo>
                  <a:lnTo>
                    <a:pt x="3323336" y="24009"/>
                  </a:lnTo>
                  <a:lnTo>
                    <a:pt x="3323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594436"/>
            <a:ext cx="58477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555F6C"/>
                </a:solidFill>
              </a:rPr>
              <a:t>L</a:t>
            </a:r>
            <a:r>
              <a:rPr sz="3850" spc="-10" dirty="0">
                <a:solidFill>
                  <a:srgbClr val="555F6C"/>
                </a:solidFill>
              </a:rPr>
              <a:t>UGARES</a:t>
            </a:r>
            <a:r>
              <a:rPr sz="3850" spc="200" dirty="0">
                <a:solidFill>
                  <a:srgbClr val="555F6C"/>
                </a:solidFill>
              </a:rPr>
              <a:t> </a:t>
            </a:r>
            <a:r>
              <a:rPr sz="3850" spc="-5" dirty="0">
                <a:solidFill>
                  <a:srgbClr val="555F6C"/>
                </a:solidFill>
              </a:rPr>
              <a:t>DE</a:t>
            </a:r>
            <a:r>
              <a:rPr sz="3850" spc="180" dirty="0">
                <a:solidFill>
                  <a:srgbClr val="555F6C"/>
                </a:solidFill>
              </a:rPr>
              <a:t> </a:t>
            </a:r>
            <a:r>
              <a:rPr sz="3850" spc="-10" dirty="0">
                <a:solidFill>
                  <a:srgbClr val="555F6C"/>
                </a:solidFill>
              </a:rPr>
              <a:t>TRABAJO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506983" y="1659272"/>
            <a:ext cx="3771265" cy="16160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DAÑOS:</a:t>
            </a:r>
            <a:endParaRPr sz="24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spc="-5" dirty="0">
                <a:latin typeface="Arial"/>
                <a:cs typeface="Arial"/>
              </a:rPr>
              <a:t>RESBALONES</a:t>
            </a:r>
            <a:endParaRPr sz="21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spc="-5" dirty="0">
                <a:latin typeface="Arial"/>
                <a:cs typeface="Arial"/>
              </a:rPr>
              <a:t>CAÍDAS</a:t>
            </a:r>
            <a:endParaRPr sz="21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49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dirty="0">
                <a:latin typeface="Arial"/>
                <a:cs typeface="Arial"/>
              </a:rPr>
              <a:t>GOLPES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CON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20" dirty="0">
                <a:latin typeface="Arial"/>
                <a:cs typeface="Arial"/>
              </a:rPr>
              <a:t>OBJETOS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4630" y="1588388"/>
            <a:ext cx="2663825" cy="27660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MEDIDAS: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spc="-70" dirty="0">
                <a:latin typeface="Arial"/>
                <a:cs typeface="Arial"/>
              </a:rPr>
              <a:t>NORMATIVA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spc="-5" dirty="0">
                <a:latin typeface="Arial"/>
                <a:cs typeface="Arial"/>
              </a:rPr>
              <a:t>SEÑALIZACIÓN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49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spc="-5" dirty="0">
                <a:latin typeface="Arial"/>
                <a:cs typeface="Arial"/>
              </a:rPr>
              <a:t>ORDEN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dirty="0">
                <a:latin typeface="Arial"/>
                <a:cs typeface="Arial"/>
              </a:rPr>
              <a:t>LIMPIEZA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dirty="0">
                <a:latin typeface="Arial"/>
                <a:cs typeface="Arial"/>
              </a:rPr>
              <a:t>REDES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495"/>
              </a:spcBef>
              <a:buClr>
                <a:srgbClr val="FC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spc="-5" dirty="0">
                <a:latin typeface="Arial"/>
                <a:cs typeface="Arial"/>
              </a:rPr>
              <a:t>ARNESES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611879"/>
            <a:ext cx="2913888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6376" y="0"/>
            <a:ext cx="2950845" cy="5868670"/>
            <a:chOff x="6056376" y="0"/>
            <a:chExt cx="2950845" cy="5868670"/>
          </a:xfrm>
        </p:grpSpPr>
        <p:sp>
          <p:nvSpPr>
            <p:cNvPr id="3" name="object 3"/>
            <p:cNvSpPr/>
            <p:nvPr/>
          </p:nvSpPr>
          <p:spPr>
            <a:xfrm>
              <a:off x="8968740" y="0"/>
              <a:ext cx="38100" cy="5868670"/>
            </a:xfrm>
            <a:custGeom>
              <a:avLst/>
              <a:gdLst/>
              <a:ahLst/>
              <a:cxnLst/>
              <a:rect l="l" t="t" r="r" b="b"/>
              <a:pathLst>
                <a:path w="38100" h="5868670">
                  <a:moveTo>
                    <a:pt x="0" y="5868162"/>
                  </a:moveTo>
                  <a:lnTo>
                    <a:pt x="38100" y="5868162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868162"/>
                  </a:lnTo>
                  <a:close/>
                </a:path>
              </a:pathLst>
            </a:custGeom>
            <a:solidFill>
              <a:srgbClr val="FCC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78952" y="47244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44"/>
                  </a:lnTo>
                  <a:lnTo>
                    <a:pt x="178562" y="17144"/>
                  </a:lnTo>
                  <a:lnTo>
                    <a:pt x="135890" y="37464"/>
                  </a:lnTo>
                  <a:lnTo>
                    <a:pt x="97536" y="64516"/>
                  </a:lnTo>
                  <a:lnTo>
                    <a:pt x="64516" y="97536"/>
                  </a:lnTo>
                  <a:lnTo>
                    <a:pt x="37465" y="135889"/>
                  </a:lnTo>
                  <a:lnTo>
                    <a:pt x="17145" y="178562"/>
                  </a:lnTo>
                  <a:lnTo>
                    <a:pt x="4445" y="225044"/>
                  </a:lnTo>
                  <a:lnTo>
                    <a:pt x="0" y="274319"/>
                  </a:lnTo>
                  <a:lnTo>
                    <a:pt x="4445" y="323595"/>
                  </a:lnTo>
                  <a:lnTo>
                    <a:pt x="17145" y="370077"/>
                  </a:lnTo>
                  <a:lnTo>
                    <a:pt x="37465" y="412750"/>
                  </a:lnTo>
                  <a:lnTo>
                    <a:pt x="64516" y="451104"/>
                  </a:lnTo>
                  <a:lnTo>
                    <a:pt x="97536" y="484124"/>
                  </a:lnTo>
                  <a:lnTo>
                    <a:pt x="135890" y="511175"/>
                  </a:lnTo>
                  <a:lnTo>
                    <a:pt x="178562" y="531494"/>
                  </a:lnTo>
                  <a:lnTo>
                    <a:pt x="225044" y="544194"/>
                  </a:lnTo>
                  <a:lnTo>
                    <a:pt x="274320" y="548640"/>
                  </a:lnTo>
                  <a:lnTo>
                    <a:pt x="323596" y="544194"/>
                  </a:lnTo>
                  <a:lnTo>
                    <a:pt x="370077" y="531494"/>
                  </a:lnTo>
                  <a:lnTo>
                    <a:pt x="412750" y="511175"/>
                  </a:lnTo>
                  <a:lnTo>
                    <a:pt x="451103" y="484124"/>
                  </a:lnTo>
                  <a:lnTo>
                    <a:pt x="484124" y="451104"/>
                  </a:lnTo>
                  <a:lnTo>
                    <a:pt x="511175" y="412750"/>
                  </a:lnTo>
                  <a:lnTo>
                    <a:pt x="531495" y="370077"/>
                  </a:lnTo>
                  <a:lnTo>
                    <a:pt x="544195" y="323595"/>
                  </a:lnTo>
                  <a:lnTo>
                    <a:pt x="548640" y="274319"/>
                  </a:lnTo>
                  <a:lnTo>
                    <a:pt x="544195" y="225044"/>
                  </a:lnTo>
                  <a:lnTo>
                    <a:pt x="531495" y="178562"/>
                  </a:lnTo>
                  <a:lnTo>
                    <a:pt x="511175" y="135889"/>
                  </a:lnTo>
                  <a:lnTo>
                    <a:pt x="484124" y="97536"/>
                  </a:lnTo>
                  <a:lnTo>
                    <a:pt x="451103" y="64516"/>
                  </a:lnTo>
                  <a:lnTo>
                    <a:pt x="412750" y="37464"/>
                  </a:lnTo>
                  <a:lnTo>
                    <a:pt x="370077" y="17144"/>
                  </a:lnTo>
                  <a:lnTo>
                    <a:pt x="323596" y="4444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6376" y="707136"/>
              <a:ext cx="2552700" cy="196748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8" name="object 8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9778" y="0"/>
            <a:ext cx="76587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solidFill>
                  <a:srgbClr val="555F6C"/>
                </a:solidFill>
                <a:latin typeface="Arial MT"/>
                <a:cs typeface="Arial MT"/>
              </a:rPr>
              <a:t>M</a:t>
            </a:r>
            <a:r>
              <a:rPr sz="3850" b="0" spc="-10" dirty="0">
                <a:solidFill>
                  <a:srgbClr val="555F6C"/>
                </a:solidFill>
                <a:latin typeface="Arial MT"/>
                <a:cs typeface="Arial MT"/>
              </a:rPr>
              <a:t>AQUINARIA</a:t>
            </a:r>
            <a:r>
              <a:rPr sz="3850" b="0" spc="-105" dirty="0">
                <a:solidFill>
                  <a:srgbClr val="555F6C"/>
                </a:solidFill>
                <a:latin typeface="Arial MT"/>
                <a:cs typeface="Arial MT"/>
              </a:rPr>
              <a:t> </a:t>
            </a:r>
            <a:r>
              <a:rPr sz="3850" b="0" dirty="0">
                <a:solidFill>
                  <a:srgbClr val="555F6C"/>
                </a:solidFill>
                <a:latin typeface="Arial MT"/>
                <a:cs typeface="Arial MT"/>
              </a:rPr>
              <a:t>Y</a:t>
            </a:r>
            <a:r>
              <a:rPr sz="3850" b="0" spc="130" dirty="0">
                <a:solidFill>
                  <a:srgbClr val="555F6C"/>
                </a:solidFill>
                <a:latin typeface="Arial MT"/>
                <a:cs typeface="Arial MT"/>
              </a:rPr>
              <a:t> </a:t>
            </a:r>
            <a:r>
              <a:rPr sz="3850" b="0" spc="-35" dirty="0">
                <a:solidFill>
                  <a:srgbClr val="555F6C"/>
                </a:solidFill>
                <a:latin typeface="Arial MT"/>
                <a:cs typeface="Arial MT"/>
              </a:rPr>
              <a:t>HERRAMIENTAS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1600200"/>
            <a:ext cx="3657600" cy="658495"/>
          </a:xfrm>
          <a:custGeom>
            <a:avLst/>
            <a:gdLst/>
            <a:ahLst/>
            <a:cxnLst/>
            <a:rect l="l" t="t" r="r" b="b"/>
            <a:pathLst>
              <a:path w="3657600" h="658494">
                <a:moveTo>
                  <a:pt x="3547872" y="0"/>
                </a:moveTo>
                <a:lnTo>
                  <a:pt x="109728" y="0"/>
                </a:lnTo>
                <a:lnTo>
                  <a:pt x="67017" y="8636"/>
                </a:lnTo>
                <a:lnTo>
                  <a:pt x="32131" y="32130"/>
                </a:lnTo>
                <a:lnTo>
                  <a:pt x="8623" y="67055"/>
                </a:lnTo>
                <a:lnTo>
                  <a:pt x="0" y="109727"/>
                </a:lnTo>
                <a:lnTo>
                  <a:pt x="0" y="548513"/>
                </a:lnTo>
                <a:lnTo>
                  <a:pt x="8623" y="591185"/>
                </a:lnTo>
                <a:lnTo>
                  <a:pt x="32131" y="626110"/>
                </a:lnTo>
                <a:lnTo>
                  <a:pt x="67017" y="649604"/>
                </a:lnTo>
                <a:lnTo>
                  <a:pt x="109728" y="658240"/>
                </a:lnTo>
                <a:lnTo>
                  <a:pt x="3547872" y="658240"/>
                </a:lnTo>
                <a:lnTo>
                  <a:pt x="3590544" y="649604"/>
                </a:lnTo>
                <a:lnTo>
                  <a:pt x="3625469" y="626110"/>
                </a:lnTo>
                <a:lnTo>
                  <a:pt x="3648964" y="591185"/>
                </a:lnTo>
                <a:lnTo>
                  <a:pt x="3657600" y="548513"/>
                </a:lnTo>
                <a:lnTo>
                  <a:pt x="3657600" y="109727"/>
                </a:lnTo>
                <a:lnTo>
                  <a:pt x="3648964" y="67055"/>
                </a:lnTo>
                <a:lnTo>
                  <a:pt x="3625469" y="32130"/>
                </a:lnTo>
                <a:lnTo>
                  <a:pt x="3590544" y="8636"/>
                </a:lnTo>
                <a:lnTo>
                  <a:pt x="3547872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635" y="1306980"/>
            <a:ext cx="3773170" cy="4996180"/>
          </a:xfrm>
          <a:prstGeom prst="rect">
            <a:avLst/>
          </a:prstGeom>
        </p:spPr>
        <p:txBody>
          <a:bodyPr vert="horz" wrap="square" lIns="0" tIns="324485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2555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DAÑOS</a:t>
            </a:r>
            <a:endParaRPr sz="3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63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GOLPES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25" dirty="0">
                <a:latin typeface="Arial MT"/>
                <a:cs typeface="Arial MT"/>
              </a:rPr>
              <a:t>CORTES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70" dirty="0">
                <a:latin typeface="Arial MT"/>
                <a:cs typeface="Arial MT"/>
              </a:rPr>
              <a:t>ATRAPAMIENTOS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30" dirty="0">
                <a:latin typeface="Arial MT"/>
                <a:cs typeface="Arial MT"/>
              </a:rPr>
              <a:t>AMPUTACIONES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QUEMADURAS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PROYECCIÓN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65" dirty="0">
                <a:latin typeface="Arial MT"/>
                <a:cs typeface="Arial MT"/>
              </a:rPr>
              <a:t>CONTACTO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ELÉCTRICO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INCENDIO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SORDERA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761"/>
            <a:ext cx="626745" cy="6858000"/>
            <a:chOff x="8156447" y="761"/>
            <a:chExt cx="626745" cy="6858000"/>
          </a:xfrm>
        </p:grpSpPr>
        <p:sp>
          <p:nvSpPr>
            <p:cNvPr id="3" name="object 3"/>
            <p:cNvSpPr/>
            <p:nvPr/>
          </p:nvSpPr>
          <p:spPr>
            <a:xfrm>
              <a:off x="8763761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7962" y="562432"/>
            <a:ext cx="76746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5" dirty="0">
                <a:solidFill>
                  <a:srgbClr val="555F6C"/>
                </a:solidFill>
                <a:latin typeface="Arial MT"/>
                <a:cs typeface="Arial MT"/>
              </a:rPr>
              <a:t>M</a:t>
            </a:r>
            <a:r>
              <a:rPr sz="3850" b="0" spc="-15" dirty="0">
                <a:solidFill>
                  <a:srgbClr val="555F6C"/>
                </a:solidFill>
                <a:latin typeface="Arial MT"/>
                <a:cs typeface="Arial MT"/>
              </a:rPr>
              <a:t>AQUINARIA</a:t>
            </a:r>
            <a:r>
              <a:rPr sz="3850" b="0" spc="-40" dirty="0">
                <a:solidFill>
                  <a:srgbClr val="555F6C"/>
                </a:solidFill>
                <a:latin typeface="Arial MT"/>
                <a:cs typeface="Arial MT"/>
              </a:rPr>
              <a:t> </a:t>
            </a:r>
            <a:r>
              <a:rPr sz="3850" b="0" dirty="0">
                <a:solidFill>
                  <a:srgbClr val="555F6C"/>
                </a:solidFill>
                <a:latin typeface="Arial MT"/>
                <a:cs typeface="Arial MT"/>
              </a:rPr>
              <a:t>Y</a:t>
            </a:r>
            <a:r>
              <a:rPr sz="3850" b="0" spc="-25" dirty="0">
                <a:solidFill>
                  <a:srgbClr val="555F6C"/>
                </a:solidFill>
                <a:latin typeface="Arial MT"/>
                <a:cs typeface="Arial MT"/>
              </a:rPr>
              <a:t> </a:t>
            </a:r>
            <a:r>
              <a:rPr sz="3850" b="0" spc="-15" dirty="0">
                <a:solidFill>
                  <a:srgbClr val="555F6C"/>
                </a:solidFill>
                <a:latin typeface="Arial MT"/>
                <a:cs typeface="Arial MT"/>
              </a:rPr>
              <a:t>HERRAMIENTAS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1600200"/>
            <a:ext cx="3657600" cy="658495"/>
          </a:xfrm>
          <a:custGeom>
            <a:avLst/>
            <a:gdLst/>
            <a:ahLst/>
            <a:cxnLst/>
            <a:rect l="l" t="t" r="r" b="b"/>
            <a:pathLst>
              <a:path w="3657600" h="658494">
                <a:moveTo>
                  <a:pt x="3547872" y="0"/>
                </a:moveTo>
                <a:lnTo>
                  <a:pt x="109728" y="0"/>
                </a:lnTo>
                <a:lnTo>
                  <a:pt x="67017" y="8636"/>
                </a:lnTo>
                <a:lnTo>
                  <a:pt x="32131" y="32130"/>
                </a:lnTo>
                <a:lnTo>
                  <a:pt x="8623" y="67055"/>
                </a:lnTo>
                <a:lnTo>
                  <a:pt x="0" y="109727"/>
                </a:lnTo>
                <a:lnTo>
                  <a:pt x="0" y="548513"/>
                </a:lnTo>
                <a:lnTo>
                  <a:pt x="8623" y="591185"/>
                </a:lnTo>
                <a:lnTo>
                  <a:pt x="32131" y="626110"/>
                </a:lnTo>
                <a:lnTo>
                  <a:pt x="67017" y="649604"/>
                </a:lnTo>
                <a:lnTo>
                  <a:pt x="109728" y="658240"/>
                </a:lnTo>
                <a:lnTo>
                  <a:pt x="3547872" y="658240"/>
                </a:lnTo>
                <a:lnTo>
                  <a:pt x="3590544" y="649604"/>
                </a:lnTo>
                <a:lnTo>
                  <a:pt x="3625469" y="626110"/>
                </a:lnTo>
                <a:lnTo>
                  <a:pt x="3648964" y="591185"/>
                </a:lnTo>
                <a:lnTo>
                  <a:pt x="3657600" y="548513"/>
                </a:lnTo>
                <a:lnTo>
                  <a:pt x="3657600" y="109727"/>
                </a:lnTo>
                <a:lnTo>
                  <a:pt x="3648964" y="67055"/>
                </a:lnTo>
                <a:lnTo>
                  <a:pt x="3625469" y="32130"/>
                </a:lnTo>
                <a:lnTo>
                  <a:pt x="3590544" y="8636"/>
                </a:lnTo>
                <a:lnTo>
                  <a:pt x="3547872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635" y="1306980"/>
            <a:ext cx="7429500" cy="4996180"/>
          </a:xfrm>
          <a:prstGeom prst="rect">
            <a:avLst/>
          </a:prstGeom>
        </p:spPr>
        <p:txBody>
          <a:bodyPr vert="horz" wrap="square" lIns="0" tIns="324485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2555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MEDIDAS</a:t>
            </a:r>
            <a:endParaRPr sz="3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63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DISEÑO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MARCADO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CE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MEDIDAS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PROTECCIÓN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COLECTIVA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RESGUARDOS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90" dirty="0">
                <a:latin typeface="Arial MT"/>
                <a:cs typeface="Arial MT"/>
              </a:rPr>
              <a:t>PANTALLAS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DISPOSITIVOS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SEGURIDAD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INSTRUCCIONES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EPIS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ELEMENTOS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CUELGUEN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NI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HOLGADOS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1580388"/>
            <a:ext cx="1426464" cy="12664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761"/>
            <a:ext cx="1295400" cy="6858000"/>
            <a:chOff x="609600" y="761"/>
            <a:chExt cx="1295400" cy="6858000"/>
          </a:xfrm>
        </p:grpSpPr>
        <p:sp>
          <p:nvSpPr>
            <p:cNvPr id="3" name="object 3"/>
            <p:cNvSpPr/>
            <p:nvPr/>
          </p:nvSpPr>
          <p:spPr>
            <a:xfrm>
              <a:off x="1728977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28956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3" y="1777"/>
                  </a:lnTo>
                  <a:lnTo>
                    <a:pt x="551980" y="6985"/>
                  </a:lnTo>
                  <a:lnTo>
                    <a:pt x="505701" y="15621"/>
                  </a:lnTo>
                  <a:lnTo>
                    <a:pt x="460628" y="27432"/>
                  </a:lnTo>
                  <a:lnTo>
                    <a:pt x="416902" y="42290"/>
                  </a:lnTo>
                  <a:lnTo>
                    <a:pt x="374637" y="60198"/>
                  </a:lnTo>
                  <a:lnTo>
                    <a:pt x="333971" y="80899"/>
                  </a:lnTo>
                  <a:lnTo>
                    <a:pt x="295021" y="104394"/>
                  </a:lnTo>
                  <a:lnTo>
                    <a:pt x="257898" y="130301"/>
                  </a:lnTo>
                  <a:lnTo>
                    <a:pt x="222758" y="158876"/>
                  </a:lnTo>
                  <a:lnTo>
                    <a:pt x="189699" y="189737"/>
                  </a:lnTo>
                  <a:lnTo>
                    <a:pt x="158864" y="222757"/>
                  </a:lnTo>
                  <a:lnTo>
                    <a:pt x="130378" y="257937"/>
                  </a:lnTo>
                  <a:lnTo>
                    <a:pt x="104343" y="295020"/>
                  </a:lnTo>
                  <a:lnTo>
                    <a:pt x="80911" y="334010"/>
                  </a:lnTo>
                  <a:lnTo>
                    <a:pt x="60198" y="374650"/>
                  </a:lnTo>
                  <a:lnTo>
                    <a:pt x="42329" y="416941"/>
                  </a:lnTo>
                  <a:lnTo>
                    <a:pt x="27419" y="460629"/>
                  </a:lnTo>
                  <a:lnTo>
                    <a:pt x="15608" y="505713"/>
                  </a:lnTo>
                  <a:lnTo>
                    <a:pt x="7023" y="551942"/>
                  </a:lnTo>
                  <a:lnTo>
                    <a:pt x="1778" y="599313"/>
                  </a:lnTo>
                  <a:lnTo>
                    <a:pt x="0" y="647700"/>
                  </a:lnTo>
                  <a:lnTo>
                    <a:pt x="1778" y="696087"/>
                  </a:lnTo>
                  <a:lnTo>
                    <a:pt x="7023" y="743457"/>
                  </a:lnTo>
                  <a:lnTo>
                    <a:pt x="15608" y="789686"/>
                  </a:lnTo>
                  <a:lnTo>
                    <a:pt x="27419" y="834770"/>
                  </a:lnTo>
                  <a:lnTo>
                    <a:pt x="42329" y="878458"/>
                  </a:lnTo>
                  <a:lnTo>
                    <a:pt x="60198" y="920750"/>
                  </a:lnTo>
                  <a:lnTo>
                    <a:pt x="80911" y="961389"/>
                  </a:lnTo>
                  <a:lnTo>
                    <a:pt x="104343" y="1000379"/>
                  </a:lnTo>
                  <a:lnTo>
                    <a:pt x="130378" y="1037463"/>
                  </a:lnTo>
                  <a:lnTo>
                    <a:pt x="158864" y="1072642"/>
                  </a:lnTo>
                  <a:lnTo>
                    <a:pt x="189699" y="1105662"/>
                  </a:lnTo>
                  <a:lnTo>
                    <a:pt x="222758" y="1136523"/>
                  </a:lnTo>
                  <a:lnTo>
                    <a:pt x="257898" y="1165098"/>
                  </a:lnTo>
                  <a:lnTo>
                    <a:pt x="295021" y="1191006"/>
                  </a:lnTo>
                  <a:lnTo>
                    <a:pt x="333971" y="1214501"/>
                  </a:lnTo>
                  <a:lnTo>
                    <a:pt x="374637" y="1235202"/>
                  </a:lnTo>
                  <a:lnTo>
                    <a:pt x="416902" y="1253108"/>
                  </a:lnTo>
                  <a:lnTo>
                    <a:pt x="460628" y="1267968"/>
                  </a:lnTo>
                  <a:lnTo>
                    <a:pt x="505701" y="1279779"/>
                  </a:lnTo>
                  <a:lnTo>
                    <a:pt x="551980" y="1288414"/>
                  </a:lnTo>
                  <a:lnTo>
                    <a:pt x="599363" y="1293622"/>
                  </a:lnTo>
                  <a:lnTo>
                    <a:pt x="647700" y="1295400"/>
                  </a:lnTo>
                  <a:lnTo>
                    <a:pt x="696087" y="1293622"/>
                  </a:lnTo>
                  <a:lnTo>
                    <a:pt x="743458" y="1288414"/>
                  </a:lnTo>
                  <a:lnTo>
                    <a:pt x="789686" y="1279779"/>
                  </a:lnTo>
                  <a:lnTo>
                    <a:pt x="834771" y="1267968"/>
                  </a:lnTo>
                  <a:lnTo>
                    <a:pt x="878459" y="1253108"/>
                  </a:lnTo>
                  <a:lnTo>
                    <a:pt x="920750" y="1235202"/>
                  </a:lnTo>
                  <a:lnTo>
                    <a:pt x="961390" y="1214501"/>
                  </a:lnTo>
                  <a:lnTo>
                    <a:pt x="1000379" y="1191006"/>
                  </a:lnTo>
                  <a:lnTo>
                    <a:pt x="1037463" y="1165098"/>
                  </a:lnTo>
                  <a:lnTo>
                    <a:pt x="1072642" y="1136523"/>
                  </a:lnTo>
                  <a:lnTo>
                    <a:pt x="1105662" y="1105662"/>
                  </a:lnTo>
                  <a:lnTo>
                    <a:pt x="1136523" y="1072642"/>
                  </a:lnTo>
                  <a:lnTo>
                    <a:pt x="1165098" y="1037463"/>
                  </a:lnTo>
                  <a:lnTo>
                    <a:pt x="1191006" y="1000379"/>
                  </a:lnTo>
                  <a:lnTo>
                    <a:pt x="1214501" y="961389"/>
                  </a:lnTo>
                  <a:lnTo>
                    <a:pt x="1235202" y="920750"/>
                  </a:lnTo>
                  <a:lnTo>
                    <a:pt x="1253108" y="878458"/>
                  </a:lnTo>
                  <a:lnTo>
                    <a:pt x="1267968" y="834770"/>
                  </a:lnTo>
                  <a:lnTo>
                    <a:pt x="1279779" y="789686"/>
                  </a:lnTo>
                  <a:lnTo>
                    <a:pt x="1288414" y="743457"/>
                  </a:lnTo>
                  <a:lnTo>
                    <a:pt x="1293622" y="696087"/>
                  </a:lnTo>
                  <a:lnTo>
                    <a:pt x="1295400" y="647700"/>
                  </a:lnTo>
                  <a:lnTo>
                    <a:pt x="1293622" y="599313"/>
                  </a:lnTo>
                  <a:lnTo>
                    <a:pt x="1288414" y="551942"/>
                  </a:lnTo>
                  <a:lnTo>
                    <a:pt x="1279779" y="505713"/>
                  </a:lnTo>
                  <a:lnTo>
                    <a:pt x="1267968" y="460629"/>
                  </a:lnTo>
                  <a:lnTo>
                    <a:pt x="1253108" y="416941"/>
                  </a:lnTo>
                  <a:lnTo>
                    <a:pt x="1235202" y="374650"/>
                  </a:lnTo>
                  <a:lnTo>
                    <a:pt x="1214501" y="334010"/>
                  </a:lnTo>
                  <a:lnTo>
                    <a:pt x="1191006" y="295020"/>
                  </a:lnTo>
                  <a:lnTo>
                    <a:pt x="1165098" y="257937"/>
                  </a:lnTo>
                  <a:lnTo>
                    <a:pt x="1136523" y="222757"/>
                  </a:lnTo>
                  <a:lnTo>
                    <a:pt x="1105662" y="189737"/>
                  </a:lnTo>
                  <a:lnTo>
                    <a:pt x="1072642" y="158876"/>
                  </a:lnTo>
                  <a:lnTo>
                    <a:pt x="1037463" y="130301"/>
                  </a:lnTo>
                  <a:lnTo>
                    <a:pt x="1000379" y="104394"/>
                  </a:lnTo>
                  <a:lnTo>
                    <a:pt x="961390" y="80899"/>
                  </a:lnTo>
                  <a:lnTo>
                    <a:pt x="920750" y="60198"/>
                  </a:lnTo>
                  <a:lnTo>
                    <a:pt x="878459" y="42290"/>
                  </a:lnTo>
                  <a:lnTo>
                    <a:pt x="834771" y="27432"/>
                  </a:lnTo>
                  <a:lnTo>
                    <a:pt x="789686" y="15621"/>
                  </a:lnTo>
                  <a:lnTo>
                    <a:pt x="743458" y="6985"/>
                  </a:lnTo>
                  <a:lnTo>
                    <a:pt x="696087" y="177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57912">
            <a:solidFill>
              <a:srgbClr val="FCC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564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4" h="6858000">
                <a:moveTo>
                  <a:pt x="11455" y="0"/>
                </a:moveTo>
                <a:lnTo>
                  <a:pt x="0" y="0"/>
                </a:lnTo>
                <a:lnTo>
                  <a:pt x="0" y="6858000"/>
                </a:lnTo>
                <a:lnTo>
                  <a:pt x="11455" y="6858000"/>
                </a:lnTo>
                <a:lnTo>
                  <a:pt x="11455" y="0"/>
                </a:lnTo>
                <a:close/>
              </a:path>
              <a:path w="57784" h="6858000">
                <a:moveTo>
                  <a:pt x="57353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353" y="6858000"/>
                </a:lnTo>
                <a:lnTo>
                  <a:pt x="57353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9116" y="486613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320675" y="0"/>
                </a:moveTo>
                <a:lnTo>
                  <a:pt x="273177" y="3429"/>
                </a:lnTo>
                <a:lnTo>
                  <a:pt x="227965" y="13589"/>
                </a:lnTo>
                <a:lnTo>
                  <a:pt x="185420" y="29845"/>
                </a:lnTo>
                <a:lnTo>
                  <a:pt x="146050" y="51689"/>
                </a:lnTo>
                <a:lnTo>
                  <a:pt x="110236" y="78613"/>
                </a:lnTo>
                <a:lnTo>
                  <a:pt x="78612" y="110236"/>
                </a:lnTo>
                <a:lnTo>
                  <a:pt x="51689" y="146050"/>
                </a:lnTo>
                <a:lnTo>
                  <a:pt x="29845" y="185420"/>
                </a:lnTo>
                <a:lnTo>
                  <a:pt x="13589" y="227965"/>
                </a:lnTo>
                <a:lnTo>
                  <a:pt x="3428" y="273177"/>
                </a:lnTo>
                <a:lnTo>
                  <a:pt x="0" y="320548"/>
                </a:lnTo>
                <a:lnTo>
                  <a:pt x="3428" y="368046"/>
                </a:lnTo>
                <a:lnTo>
                  <a:pt x="13589" y="413258"/>
                </a:lnTo>
                <a:lnTo>
                  <a:pt x="29845" y="455803"/>
                </a:lnTo>
                <a:lnTo>
                  <a:pt x="51689" y="495173"/>
                </a:lnTo>
                <a:lnTo>
                  <a:pt x="78612" y="530987"/>
                </a:lnTo>
                <a:lnTo>
                  <a:pt x="110236" y="562610"/>
                </a:lnTo>
                <a:lnTo>
                  <a:pt x="146050" y="589534"/>
                </a:lnTo>
                <a:lnTo>
                  <a:pt x="185420" y="611378"/>
                </a:lnTo>
                <a:lnTo>
                  <a:pt x="227965" y="627634"/>
                </a:lnTo>
                <a:lnTo>
                  <a:pt x="273177" y="637794"/>
                </a:lnTo>
                <a:lnTo>
                  <a:pt x="320675" y="641223"/>
                </a:lnTo>
                <a:lnTo>
                  <a:pt x="368046" y="637794"/>
                </a:lnTo>
                <a:lnTo>
                  <a:pt x="413258" y="627634"/>
                </a:lnTo>
                <a:lnTo>
                  <a:pt x="455803" y="611378"/>
                </a:lnTo>
                <a:lnTo>
                  <a:pt x="495172" y="589534"/>
                </a:lnTo>
                <a:lnTo>
                  <a:pt x="530986" y="562610"/>
                </a:lnTo>
                <a:lnTo>
                  <a:pt x="562610" y="530987"/>
                </a:lnTo>
                <a:lnTo>
                  <a:pt x="589534" y="495173"/>
                </a:lnTo>
                <a:lnTo>
                  <a:pt x="611378" y="455803"/>
                </a:lnTo>
                <a:lnTo>
                  <a:pt x="627634" y="413258"/>
                </a:lnTo>
                <a:lnTo>
                  <a:pt x="637794" y="368046"/>
                </a:lnTo>
                <a:lnTo>
                  <a:pt x="641222" y="320548"/>
                </a:lnTo>
                <a:lnTo>
                  <a:pt x="637794" y="273177"/>
                </a:lnTo>
                <a:lnTo>
                  <a:pt x="627634" y="227965"/>
                </a:lnTo>
                <a:lnTo>
                  <a:pt x="611378" y="185420"/>
                </a:lnTo>
                <a:lnTo>
                  <a:pt x="589534" y="146050"/>
                </a:lnTo>
                <a:lnTo>
                  <a:pt x="562610" y="110236"/>
                </a:lnTo>
                <a:lnTo>
                  <a:pt x="530986" y="78613"/>
                </a:lnTo>
                <a:lnTo>
                  <a:pt x="495172" y="51689"/>
                </a:lnTo>
                <a:lnTo>
                  <a:pt x="455803" y="29845"/>
                </a:lnTo>
                <a:lnTo>
                  <a:pt x="413258" y="13589"/>
                </a:lnTo>
                <a:lnTo>
                  <a:pt x="368046" y="3429"/>
                </a:lnTo>
                <a:lnTo>
                  <a:pt x="320675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53" y="6997"/>
                </a:lnTo>
                <a:lnTo>
                  <a:pt x="56134" y="26466"/>
                </a:lnTo>
                <a:lnTo>
                  <a:pt x="26543" y="56146"/>
                </a:lnTo>
                <a:lnTo>
                  <a:pt x="6985" y="93802"/>
                </a:lnTo>
                <a:lnTo>
                  <a:pt x="0" y="137160"/>
                </a:lnTo>
                <a:lnTo>
                  <a:pt x="6985" y="180517"/>
                </a:lnTo>
                <a:lnTo>
                  <a:pt x="26543" y="218160"/>
                </a:lnTo>
                <a:lnTo>
                  <a:pt x="56134" y="247853"/>
                </a:lnTo>
                <a:lnTo>
                  <a:pt x="93853" y="267322"/>
                </a:lnTo>
                <a:lnTo>
                  <a:pt x="137160" y="274320"/>
                </a:lnTo>
                <a:lnTo>
                  <a:pt x="180467" y="267322"/>
                </a:lnTo>
                <a:lnTo>
                  <a:pt x="218186" y="247853"/>
                </a:lnTo>
                <a:lnTo>
                  <a:pt x="247777" y="218160"/>
                </a:lnTo>
                <a:lnTo>
                  <a:pt x="267335" y="180517"/>
                </a:lnTo>
                <a:lnTo>
                  <a:pt x="274319" y="137160"/>
                </a:lnTo>
                <a:lnTo>
                  <a:pt x="267335" y="93802"/>
                </a:lnTo>
                <a:lnTo>
                  <a:pt x="247777" y="56146"/>
                </a:lnTo>
                <a:lnTo>
                  <a:pt x="218186" y="26466"/>
                </a:lnTo>
                <a:lnTo>
                  <a:pt x="180467" y="6997"/>
                </a:lnTo>
                <a:lnTo>
                  <a:pt x="13716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38" y="6476"/>
                </a:lnTo>
                <a:lnTo>
                  <a:pt x="90550" y="25018"/>
                </a:lnTo>
                <a:lnTo>
                  <a:pt x="53593" y="53593"/>
                </a:lnTo>
                <a:lnTo>
                  <a:pt x="25018" y="90550"/>
                </a:lnTo>
                <a:lnTo>
                  <a:pt x="6476" y="134238"/>
                </a:lnTo>
                <a:lnTo>
                  <a:pt x="0" y="182880"/>
                </a:lnTo>
                <a:lnTo>
                  <a:pt x="6476" y="231520"/>
                </a:lnTo>
                <a:lnTo>
                  <a:pt x="25018" y="275208"/>
                </a:lnTo>
                <a:lnTo>
                  <a:pt x="53593" y="312166"/>
                </a:lnTo>
                <a:lnTo>
                  <a:pt x="90550" y="340741"/>
                </a:lnTo>
                <a:lnTo>
                  <a:pt x="134238" y="359282"/>
                </a:lnTo>
                <a:lnTo>
                  <a:pt x="182880" y="365760"/>
                </a:lnTo>
                <a:lnTo>
                  <a:pt x="231520" y="359282"/>
                </a:lnTo>
                <a:lnTo>
                  <a:pt x="275208" y="340741"/>
                </a:lnTo>
                <a:lnTo>
                  <a:pt x="312166" y="312166"/>
                </a:lnTo>
                <a:lnTo>
                  <a:pt x="340741" y="275208"/>
                </a:lnTo>
                <a:lnTo>
                  <a:pt x="359282" y="231520"/>
                </a:lnTo>
                <a:lnTo>
                  <a:pt x="365760" y="182880"/>
                </a:lnTo>
                <a:lnTo>
                  <a:pt x="359282" y="134238"/>
                </a:lnTo>
                <a:lnTo>
                  <a:pt x="340741" y="90550"/>
                </a:lnTo>
                <a:lnTo>
                  <a:pt x="312166" y="53593"/>
                </a:lnTo>
                <a:lnTo>
                  <a:pt x="275208" y="25018"/>
                </a:lnTo>
                <a:lnTo>
                  <a:pt x="231520" y="6476"/>
                </a:lnTo>
                <a:lnTo>
                  <a:pt x="182880" y="0"/>
                </a:lnTo>
                <a:close/>
              </a:path>
            </a:pathLst>
          </a:custGeom>
          <a:solidFill>
            <a:srgbClr val="FC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5704" y="3848098"/>
            <a:ext cx="4812792" cy="300989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23210" y="394461"/>
            <a:ext cx="4558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55F6C"/>
                </a:solidFill>
              </a:rPr>
              <a:t>RIESGO</a:t>
            </a:r>
            <a:r>
              <a:rPr spc="-135" dirty="0">
                <a:solidFill>
                  <a:srgbClr val="555F6C"/>
                </a:solidFill>
              </a:rPr>
              <a:t> </a:t>
            </a:r>
            <a:r>
              <a:rPr spc="-5" dirty="0">
                <a:solidFill>
                  <a:srgbClr val="555F6C"/>
                </a:solidFill>
              </a:rPr>
              <a:t>ELÉCTRICO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06372" y="981202"/>
            <a:ext cx="7290434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POSIBILIDAD</a:t>
            </a:r>
            <a:r>
              <a:rPr sz="2400" b="1" spc="-40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de</a:t>
            </a:r>
            <a:r>
              <a:rPr sz="2400" b="1" spc="-2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CIRCULACIÓN</a:t>
            </a:r>
            <a:r>
              <a:rPr sz="2400" b="1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de</a:t>
            </a:r>
            <a:r>
              <a:rPr sz="2400" b="1" spc="-20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55F6C"/>
                </a:solidFill>
                <a:latin typeface="Arial"/>
                <a:cs typeface="Arial"/>
              </a:rPr>
              <a:t>la</a:t>
            </a:r>
            <a:r>
              <a:rPr sz="2400" b="1" spc="-10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CORRIENTE </a:t>
            </a:r>
            <a:r>
              <a:rPr sz="2400" b="1" spc="-650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55F6C"/>
                </a:solidFill>
                <a:latin typeface="Arial"/>
                <a:cs typeface="Arial"/>
              </a:rPr>
              <a:t>EL</a:t>
            </a:r>
            <a:r>
              <a:rPr sz="2400" b="1" spc="-15" dirty="0">
                <a:solidFill>
                  <a:srgbClr val="555F6C"/>
                </a:solidFill>
                <a:latin typeface="Arial"/>
                <a:cs typeface="Arial"/>
              </a:rPr>
              <a:t>É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555F6C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RICA</a:t>
            </a:r>
            <a:r>
              <a:rPr sz="2400" b="1" spc="-18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po</a:t>
            </a:r>
            <a:r>
              <a:rPr sz="2400" b="1" dirty="0">
                <a:solidFill>
                  <a:srgbClr val="555F6C"/>
                </a:solidFill>
                <a:latin typeface="Arial"/>
                <a:cs typeface="Arial"/>
              </a:rPr>
              <a:t>r</a:t>
            </a:r>
            <a:r>
              <a:rPr sz="2400" b="1" spc="-30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55F6C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l</a:t>
            </a:r>
            <a:r>
              <a:rPr sz="2400" b="1" spc="-1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555F6C"/>
                </a:solidFill>
                <a:latin typeface="Arial"/>
                <a:cs typeface="Arial"/>
              </a:rPr>
              <a:t>CUERP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O</a:t>
            </a:r>
            <a:r>
              <a:rPr sz="2400" b="1" spc="45" dirty="0">
                <a:solidFill>
                  <a:srgbClr val="555F6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H</a:t>
            </a:r>
            <a:r>
              <a:rPr sz="2400" b="1" spc="-15" dirty="0">
                <a:solidFill>
                  <a:srgbClr val="555F6C"/>
                </a:solidFill>
                <a:latin typeface="Arial"/>
                <a:cs typeface="Arial"/>
              </a:rPr>
              <a:t>U</a:t>
            </a:r>
            <a:r>
              <a:rPr sz="2400" b="1" spc="-5" dirty="0">
                <a:solidFill>
                  <a:srgbClr val="555F6C"/>
                </a:solidFill>
                <a:latin typeface="Arial"/>
                <a:cs typeface="Arial"/>
              </a:rPr>
              <a:t>MANO.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2130"/>
              </a:spcBef>
            </a:pPr>
            <a:r>
              <a:rPr sz="2400" b="1" spc="-65" dirty="0">
                <a:latin typeface="Arial"/>
                <a:cs typeface="Arial"/>
              </a:rPr>
              <a:t>CONTACTO</a:t>
            </a:r>
            <a:endParaRPr sz="2400">
              <a:latin typeface="Arial"/>
              <a:cs typeface="Arial"/>
            </a:endParaRPr>
          </a:p>
          <a:p>
            <a:pPr marL="706120" indent="-288290">
              <a:lnSpc>
                <a:spcPct val="100000"/>
              </a:lnSpc>
              <a:buClr>
                <a:srgbClr val="FF9900"/>
              </a:buClr>
              <a:buFont typeface="Courier New"/>
              <a:buChar char="o"/>
              <a:tabLst>
                <a:tab pos="706120" algn="l"/>
              </a:tabLst>
            </a:pPr>
            <a:r>
              <a:rPr sz="2400" b="1" spc="-25" dirty="0">
                <a:latin typeface="Arial"/>
                <a:cs typeface="Arial"/>
              </a:rPr>
              <a:t>DIRECTO</a:t>
            </a:r>
            <a:endParaRPr sz="2400">
              <a:latin typeface="Arial"/>
              <a:cs typeface="Arial"/>
            </a:endParaRPr>
          </a:p>
          <a:p>
            <a:pPr marL="706120" indent="-288290">
              <a:lnSpc>
                <a:spcPct val="100000"/>
              </a:lnSpc>
              <a:buClr>
                <a:srgbClr val="FF9900"/>
              </a:buClr>
              <a:buFont typeface="Courier New"/>
              <a:buChar char="o"/>
              <a:tabLst>
                <a:tab pos="706120" algn="l"/>
              </a:tabLst>
            </a:pPr>
            <a:r>
              <a:rPr sz="2400" b="1" spc="-20" dirty="0">
                <a:latin typeface="Arial"/>
                <a:cs typeface="Arial"/>
              </a:rPr>
              <a:t>INDIRECTO</a:t>
            </a:r>
            <a:endParaRPr sz="2400">
              <a:latin typeface="Arial"/>
              <a:cs typeface="Arial"/>
            </a:endParaRPr>
          </a:p>
          <a:p>
            <a:pPr marL="706120" indent="-288290">
              <a:lnSpc>
                <a:spcPct val="100000"/>
              </a:lnSpc>
              <a:buClr>
                <a:srgbClr val="FF9900"/>
              </a:buClr>
              <a:buFont typeface="Courier New"/>
              <a:buChar char="o"/>
              <a:tabLst>
                <a:tab pos="706120" algn="l"/>
              </a:tabLst>
            </a:pP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spc="-375" dirty="0">
                <a:latin typeface="Arial"/>
                <a:cs typeface="Arial"/>
              </a:rPr>
              <a:t>L</a:t>
            </a:r>
            <a:r>
              <a:rPr sz="2400" b="1" spc="-365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-20" dirty="0">
                <a:latin typeface="Arial"/>
                <a:cs typeface="Arial"/>
              </a:rPr>
              <a:t>S</a:t>
            </a:r>
            <a:r>
              <a:rPr sz="2400" b="1" spc="5" dirty="0">
                <a:latin typeface="Arial"/>
                <a:cs typeface="Arial"/>
              </a:rPr>
              <a:t>IÓ</a:t>
            </a:r>
            <a:r>
              <a:rPr sz="2400" b="1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8272" y="1840992"/>
            <a:ext cx="5745480" cy="2813685"/>
            <a:chOff x="2938272" y="1840992"/>
            <a:chExt cx="5745480" cy="2813685"/>
          </a:xfrm>
        </p:grpSpPr>
        <p:sp>
          <p:nvSpPr>
            <p:cNvPr id="15" name="object 15"/>
            <p:cNvSpPr/>
            <p:nvPr/>
          </p:nvSpPr>
          <p:spPr>
            <a:xfrm>
              <a:off x="2938272" y="3848100"/>
              <a:ext cx="4814570" cy="757555"/>
            </a:xfrm>
            <a:custGeom>
              <a:avLst/>
              <a:gdLst/>
              <a:ahLst/>
              <a:cxnLst/>
              <a:rect l="l" t="t" r="r" b="b"/>
              <a:pathLst>
                <a:path w="4814570" h="757554">
                  <a:moveTo>
                    <a:pt x="4814062" y="0"/>
                  </a:moveTo>
                  <a:lnTo>
                    <a:pt x="0" y="0"/>
                  </a:lnTo>
                  <a:lnTo>
                    <a:pt x="0" y="757301"/>
                  </a:lnTo>
                  <a:lnTo>
                    <a:pt x="4814062" y="757301"/>
                  </a:lnTo>
                  <a:lnTo>
                    <a:pt x="4814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1664" y="1840992"/>
              <a:ext cx="3752088" cy="28133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761"/>
            <a:ext cx="626745" cy="6858000"/>
            <a:chOff x="8156447" y="761"/>
            <a:chExt cx="626745" cy="6858000"/>
          </a:xfrm>
        </p:grpSpPr>
        <p:sp>
          <p:nvSpPr>
            <p:cNvPr id="3" name="object 3"/>
            <p:cNvSpPr/>
            <p:nvPr/>
          </p:nvSpPr>
          <p:spPr>
            <a:xfrm>
              <a:off x="8763761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38100">
              <a:solidFill>
                <a:srgbClr val="FCC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44" y="4419"/>
                  </a:lnTo>
                  <a:lnTo>
                    <a:pt x="178561" y="17157"/>
                  </a:lnTo>
                  <a:lnTo>
                    <a:pt x="135890" y="37452"/>
                  </a:lnTo>
                  <a:lnTo>
                    <a:pt x="97535" y="64515"/>
                  </a:lnTo>
                  <a:lnTo>
                    <a:pt x="64516" y="97574"/>
                  </a:lnTo>
                  <a:lnTo>
                    <a:pt x="37465" y="135864"/>
                  </a:lnTo>
                  <a:lnTo>
                    <a:pt x="17145" y="178600"/>
                  </a:lnTo>
                  <a:lnTo>
                    <a:pt x="4445" y="225005"/>
                  </a:lnTo>
                  <a:lnTo>
                    <a:pt x="0" y="274319"/>
                  </a:lnTo>
                  <a:lnTo>
                    <a:pt x="4445" y="323634"/>
                  </a:lnTo>
                  <a:lnTo>
                    <a:pt x="17145" y="370039"/>
                  </a:lnTo>
                  <a:lnTo>
                    <a:pt x="37465" y="412775"/>
                  </a:lnTo>
                  <a:lnTo>
                    <a:pt x="64516" y="451053"/>
                  </a:lnTo>
                  <a:lnTo>
                    <a:pt x="97535" y="484123"/>
                  </a:lnTo>
                  <a:lnTo>
                    <a:pt x="135890" y="511187"/>
                  </a:lnTo>
                  <a:lnTo>
                    <a:pt x="178561" y="531482"/>
                  </a:lnTo>
                  <a:lnTo>
                    <a:pt x="225044" y="544220"/>
                  </a:lnTo>
                  <a:lnTo>
                    <a:pt x="274320" y="548640"/>
                  </a:lnTo>
                  <a:lnTo>
                    <a:pt x="323596" y="544220"/>
                  </a:lnTo>
                  <a:lnTo>
                    <a:pt x="370077" y="531482"/>
                  </a:lnTo>
                  <a:lnTo>
                    <a:pt x="412750" y="511187"/>
                  </a:lnTo>
                  <a:lnTo>
                    <a:pt x="451103" y="484123"/>
                  </a:lnTo>
                  <a:lnTo>
                    <a:pt x="484124" y="451053"/>
                  </a:lnTo>
                  <a:lnTo>
                    <a:pt x="511175" y="412775"/>
                  </a:lnTo>
                  <a:lnTo>
                    <a:pt x="531495" y="370039"/>
                  </a:lnTo>
                  <a:lnTo>
                    <a:pt x="544195" y="323634"/>
                  </a:lnTo>
                  <a:lnTo>
                    <a:pt x="548640" y="274319"/>
                  </a:lnTo>
                  <a:lnTo>
                    <a:pt x="544195" y="225005"/>
                  </a:lnTo>
                  <a:lnTo>
                    <a:pt x="531495" y="178600"/>
                  </a:lnTo>
                  <a:lnTo>
                    <a:pt x="511175" y="135864"/>
                  </a:lnTo>
                  <a:lnTo>
                    <a:pt x="484124" y="97574"/>
                  </a:lnTo>
                  <a:lnTo>
                    <a:pt x="451103" y="64515"/>
                  </a:lnTo>
                  <a:lnTo>
                    <a:pt x="412750" y="37452"/>
                  </a:lnTo>
                  <a:lnTo>
                    <a:pt x="370077" y="17157"/>
                  </a:lnTo>
                  <a:lnTo>
                    <a:pt x="323596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C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231" y="0"/>
            <a:ext cx="57785" cy="6858000"/>
          </a:xfrm>
          <a:custGeom>
            <a:avLst/>
            <a:gdLst/>
            <a:ahLst/>
            <a:cxnLst/>
            <a:rect l="l" t="t" r="r" b="b"/>
            <a:pathLst>
              <a:path w="57785" h="6858000">
                <a:moveTo>
                  <a:pt x="11506" y="0"/>
                </a:moveTo>
                <a:lnTo>
                  <a:pt x="0" y="0"/>
                </a:lnTo>
                <a:lnTo>
                  <a:pt x="12" y="6858000"/>
                </a:lnTo>
                <a:lnTo>
                  <a:pt x="11506" y="6858000"/>
                </a:lnTo>
                <a:lnTo>
                  <a:pt x="11506" y="0"/>
                </a:lnTo>
                <a:close/>
              </a:path>
              <a:path w="57785" h="6858000">
                <a:moveTo>
                  <a:pt x="57429" y="0"/>
                </a:moveTo>
                <a:lnTo>
                  <a:pt x="22987" y="0"/>
                </a:lnTo>
                <a:lnTo>
                  <a:pt x="22987" y="6858000"/>
                </a:lnTo>
                <a:lnTo>
                  <a:pt x="57429" y="6858000"/>
                </a:lnTo>
                <a:lnTo>
                  <a:pt x="57429" y="0"/>
                </a:lnTo>
                <a:close/>
              </a:path>
            </a:pathLst>
          </a:custGeom>
          <a:solidFill>
            <a:srgbClr val="FC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CC3AC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FC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30604" y="1030986"/>
            <a:ext cx="65062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555F6C"/>
                </a:solidFill>
              </a:rPr>
              <a:t>IMPORTANCIA</a:t>
            </a:r>
            <a:r>
              <a:rPr sz="3200" spc="-195" dirty="0">
                <a:solidFill>
                  <a:srgbClr val="555F6C"/>
                </a:solidFill>
              </a:rPr>
              <a:t> </a:t>
            </a:r>
            <a:r>
              <a:rPr sz="3200" dirty="0">
                <a:solidFill>
                  <a:srgbClr val="555F6C"/>
                </a:solidFill>
              </a:rPr>
              <a:t>ELECTROCUCIÓN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1986533" y="1866787"/>
            <a:ext cx="2750185" cy="15341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695"/>
              </a:spcBef>
              <a:buClr>
                <a:srgbClr val="FC8537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60" dirty="0">
                <a:latin typeface="Arial MT"/>
                <a:cs typeface="Arial MT"/>
              </a:rPr>
              <a:t>TRAYECTORIA</a:t>
            </a:r>
            <a:endParaRPr sz="2800">
              <a:latin typeface="Arial MT"/>
              <a:cs typeface="Arial MT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FC8537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Arial MT"/>
                <a:cs typeface="Arial MT"/>
              </a:rPr>
              <a:t>TIEMPO</a:t>
            </a:r>
            <a:endParaRPr sz="2800">
              <a:latin typeface="Arial MT"/>
              <a:cs typeface="Arial MT"/>
            </a:endParaRP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FC8537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Arial MT"/>
                <a:cs typeface="Arial MT"/>
              </a:rPr>
              <a:t>INTENSIDAD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4364735"/>
            <a:ext cx="7801356" cy="24932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1191</Words>
  <Application>Microsoft Office PowerPoint</Application>
  <PresentationFormat>Presentación en pantalla (4:3)</PresentationFormat>
  <Paragraphs>345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0" baseType="lpstr">
      <vt:lpstr>Arial</vt:lpstr>
      <vt:lpstr>Arial MT</vt:lpstr>
      <vt:lpstr>Calibri</vt:lpstr>
      <vt:lpstr>Cambria</vt:lpstr>
      <vt:lpstr>Courier New</vt:lpstr>
      <vt:lpstr>Segoe UI Symbol</vt:lpstr>
      <vt:lpstr>Times New Roman</vt:lpstr>
      <vt:lpstr>Wingdings</vt:lpstr>
      <vt:lpstr>Office Theme</vt:lpstr>
      <vt:lpstr>Presentación de PowerPoint</vt:lpstr>
      <vt:lpstr>Reto 8 - FACTORES DE RIESGO</vt:lpstr>
      <vt:lpstr>LOS LUGARES DE TRABAJO</vt:lpstr>
      <vt:lpstr>ESTRUCTURAS Y SUELOS</vt:lpstr>
      <vt:lpstr>LUGARES DE TRABAJO</vt:lpstr>
      <vt:lpstr>MAQUINARIA Y HERRAMIENTAS</vt:lpstr>
      <vt:lpstr>MAQUINARIA Y HERRAMIENTAS</vt:lpstr>
      <vt:lpstr>RIESGO ELÉCTRICO</vt:lpstr>
      <vt:lpstr>IMPORTANCIA ELECTROCUCIÓN</vt:lpstr>
      <vt:lpstr>MEDIDAS CONTACTOS DIRECTOS</vt:lpstr>
      <vt:lpstr>MEDIDAS CONTACTOS INDIRECTOS</vt:lpstr>
      <vt:lpstr>MEDIDAS SOBRE TRABAJADORES</vt:lpstr>
      <vt:lpstr>Presentación de PowerPoint</vt:lpstr>
      <vt:lpstr>Presentación de PowerPoint</vt:lpstr>
      <vt:lpstr>CLASES DE FUEGO</vt:lpstr>
      <vt:lpstr>Presentación de PowerPoint</vt:lpstr>
      <vt:lpstr>MEDIDAS CONTRA INCENDIOS</vt:lpstr>
      <vt:lpstr>FACTORES DE RIESGO  MEDIOAMBIENTALES</vt:lpstr>
      <vt:lpstr>RUIDO</vt:lpstr>
      <vt:lpstr>CONSECUENCIAS</vt:lpstr>
      <vt:lpstr>MEDIDAS</vt:lpstr>
      <vt:lpstr>NORMATIVA</vt:lpstr>
      <vt:lpstr>VIBRACIONES</vt:lpstr>
      <vt:lpstr>SÍNDROME DE DEDO BLANCO</vt:lpstr>
      <vt:lpstr>MEDIDAS DE  PREVENCIÓN / PROTECCIÓN</vt:lpstr>
      <vt:lpstr>RADIACIONES</vt:lpstr>
      <vt:lpstr>RADIACIONES</vt:lpstr>
      <vt:lpstr>TEMPERATURA</vt:lpstr>
      <vt:lpstr>TEMPERATURA</vt:lpstr>
      <vt:lpstr>ILUMINACIÓN</vt:lpstr>
      <vt:lpstr>ILUMINACIÓN</vt:lpstr>
      <vt:lpstr>Presentación de PowerPoint</vt:lpstr>
      <vt:lpstr>AGENTES QUÍMICOS</vt:lpstr>
      <vt:lpstr>AGENTES QUÍMICOS</vt:lpstr>
      <vt:lpstr>AGENTES BIOLÓGICOS</vt:lpstr>
      <vt:lpstr>AGENTES BIOLÓGICOS</vt:lpstr>
      <vt:lpstr>4. FACTORES DERIVADOS DE LA CARGA DE TRABAJO</vt:lpstr>
      <vt:lpstr>CARGA FÍSICA</vt:lpstr>
      <vt:lpstr>CARGA MENTAL</vt:lpstr>
      <vt:lpstr>PANTALLA DE  VISUALIZACIÓN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LUGARES DE TRABAJO</dc:title>
  <dc:creator>MASTER</dc:creator>
  <cp:lastModifiedBy>Diego Millán Miranda Fernández</cp:lastModifiedBy>
  <cp:revision>1</cp:revision>
  <dcterms:created xsi:type="dcterms:W3CDTF">2022-10-03T17:48:22Z</dcterms:created>
  <dcterms:modified xsi:type="dcterms:W3CDTF">2022-10-04T08:13:11Z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