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1281683"/>
            <a:ext cx="6912864" cy="407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177" y="8381"/>
            <a:ext cx="432816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536" y="2198497"/>
            <a:ext cx="851598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27.png"/><Relationship Id="rId1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26.png"/><Relationship Id="rId17" Type="http://schemas.openxmlformats.org/officeDocument/2006/relationships/hyperlink" Target="http://anestesiar.org/2010/soporte-vital-basico-en-el-paciente-adulto-recomendaciones-2010/" TargetMode="External"/><Relationship Id="rId2" Type="http://schemas.openxmlformats.org/officeDocument/2006/relationships/slide" Target="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slide" Target="slide15.xml"/><Relationship Id="rId5" Type="http://schemas.openxmlformats.org/officeDocument/2006/relationships/slide" Target="slide16.xml"/><Relationship Id="rId15" Type="http://schemas.openxmlformats.org/officeDocument/2006/relationships/image" Target="../media/image29.png"/><Relationship Id="rId10" Type="http://schemas.openxmlformats.org/officeDocument/2006/relationships/slide" Target="slide14.xml"/><Relationship Id="rId19" Type="http://schemas.openxmlformats.org/officeDocument/2006/relationships/hyperlink" Target="http://aseedar-td.org/documentos/guiasercespanol.pdf" TargetMode="Externa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5.png"/><Relationship Id="rId4" Type="http://schemas.openxmlformats.org/officeDocument/2006/relationships/slide" Target="slide11.xml"/><Relationship Id="rId9" Type="http://schemas.openxmlformats.org/officeDocument/2006/relationships/hyperlink" Target="http://www.cruzroja.es/cre_web/formacion/primeros_auxilios/videos/03svb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slide" Target="slide19.xml"/><Relationship Id="rId18" Type="http://schemas.openxmlformats.org/officeDocument/2006/relationships/image" Target="../media/image7.png"/><Relationship Id="rId3" Type="http://schemas.openxmlformats.org/officeDocument/2006/relationships/image" Target="../media/image49.png"/><Relationship Id="rId21" Type="http://schemas.openxmlformats.org/officeDocument/2006/relationships/slide" Target="slide15.xml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60.png"/><Relationship Id="rId20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slide" Target="slide18.xml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4.xml"/><Relationship Id="rId7" Type="http://schemas.openxmlformats.org/officeDocument/2006/relationships/slide" Target="slide2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48.png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slide" Target="slide1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2.jp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slide" Target="slide1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slide" Target="slide1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0.jp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.xml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7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sht.es/InshtWeb/Contenidos/Documentacion/TextosOnline/ErgaFP/2004/ErFP41_04.pdf" TargetMode="External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slide" Target="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6.png"/><Relationship Id="rId16" Type="http://schemas.openxmlformats.org/officeDocument/2006/relationships/image" Target="../media/image98.png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slide" Target="slide2.xml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hyperlink" Target="http://www.boe.es/buscar/doc.php?id=BOE-A-2007-6237" TargetMode="External"/><Relationship Id="rId5" Type="http://schemas.openxmlformats.org/officeDocument/2006/relationships/slide" Target="slide5.xml"/><Relationship Id="rId10" Type="http://schemas.openxmlformats.org/officeDocument/2006/relationships/slide" Target="slide7.xml"/><Relationship Id="rId4" Type="http://schemas.openxmlformats.org/officeDocument/2006/relationships/slide" Target="slide8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slide" Target="slide4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hyperlink" Target="http://www.cruzroja.es/cre_web/formacion/primeros_auxilios/videos/01ppaa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7.xml"/><Relationship Id="rId5" Type="http://schemas.openxmlformats.org/officeDocument/2006/relationships/image" Target="../media/image19.png"/><Relationship Id="rId10" Type="http://schemas.openxmlformats.org/officeDocument/2006/relationships/slide" Target="slide2.xml"/><Relationship Id="rId4" Type="http://schemas.openxmlformats.org/officeDocument/2006/relationships/image" Target="../media/image18.png"/><Relationship Id="rId9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2554046"/>
            <a:ext cx="572389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0" spc="-10">
                <a:solidFill>
                  <a:srgbClr val="C0504D"/>
                </a:solidFill>
                <a:latin typeface="Calibri"/>
                <a:cs typeface="Calibri"/>
              </a:rPr>
              <a:t>EMERGENCIAS </a:t>
            </a:r>
            <a:r>
              <a:rPr sz="5400" b="0" dirty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5400" b="0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5400" b="0" spc="-10" dirty="0">
                <a:solidFill>
                  <a:srgbClr val="C0504D"/>
                </a:solidFill>
                <a:latin typeface="Calibri"/>
                <a:cs typeface="Calibri"/>
              </a:rPr>
              <a:t>PRIMEROS</a:t>
            </a:r>
            <a:r>
              <a:rPr sz="5400" b="0" spc="-9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5400" b="0" spc="-10" dirty="0">
                <a:solidFill>
                  <a:srgbClr val="C0504D"/>
                </a:solidFill>
                <a:latin typeface="Calibri"/>
                <a:cs typeface="Calibri"/>
              </a:rPr>
              <a:t>AUXILIOS</a:t>
            </a:r>
            <a:endParaRPr sz="5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95031" y="262127"/>
            <a:ext cx="1298575" cy="1644650"/>
            <a:chOff x="7495031" y="262127"/>
            <a:chExt cx="1298575" cy="1644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5031" y="262127"/>
              <a:ext cx="1298448" cy="670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4255" y="908304"/>
              <a:ext cx="649224" cy="998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81" y="0"/>
            <a:ext cx="384365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15" dirty="0"/>
              <a:t> Primeros</a:t>
            </a:r>
            <a:r>
              <a:rPr spc="15" dirty="0"/>
              <a:t> </a:t>
            </a:r>
            <a:r>
              <a:rPr spc="-5" dirty="0"/>
              <a:t>auxilios</a:t>
            </a:r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582" y="6282029"/>
            <a:ext cx="556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814" y="6186017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90500" y="1037844"/>
            <a:ext cx="3508375" cy="565785"/>
            <a:chOff x="190500" y="1037844"/>
            <a:chExt cx="3508375" cy="56578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1042416"/>
              <a:ext cx="3508248" cy="493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147" y="1037844"/>
              <a:ext cx="3040379" cy="5654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2222" y="1084325"/>
            <a:ext cx="3385185" cy="370840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Orden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atención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heridos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70" y="1937715"/>
            <a:ext cx="6809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Procedimiento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múltiples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víctimas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asignación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tarjetas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95135" y="2846577"/>
          <a:ext cx="8362315" cy="2034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Tarjeta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Prioridad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uno,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pacientes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cuya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vida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corre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peligro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Tarjeta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amarilla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pacientes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requieren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cuidados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cuya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vida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peligra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Tarjeta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verde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Pacientes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 pueden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deambular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caminar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Tarjeta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negra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0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Accidentados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 tiene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posibilidad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sobrevivir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o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fallecido,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son los últimos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atendidos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432816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15" dirty="0"/>
              <a:t> </a:t>
            </a:r>
            <a:r>
              <a:rPr spc="-10" dirty="0"/>
              <a:t>Soporte</a:t>
            </a:r>
            <a:r>
              <a:rPr dirty="0"/>
              <a:t> </a:t>
            </a:r>
            <a:r>
              <a:rPr spc="-15" dirty="0"/>
              <a:t>vital </a:t>
            </a:r>
            <a:r>
              <a:rPr spc="-5" dirty="0"/>
              <a:t>básico</a:t>
            </a:r>
          </a:p>
        </p:txBody>
      </p:sp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15539" y="2636456"/>
            <a:ext cx="5727700" cy="4051935"/>
            <a:chOff x="2915539" y="2636456"/>
            <a:chExt cx="5727700" cy="40519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5539" y="6228600"/>
              <a:ext cx="458673" cy="4596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0546" y="2649474"/>
              <a:ext cx="3499485" cy="405765"/>
            </a:xfrm>
            <a:custGeom>
              <a:avLst/>
              <a:gdLst/>
              <a:ahLst/>
              <a:cxnLst/>
              <a:rect l="l" t="t" r="r" b="b"/>
              <a:pathLst>
                <a:path w="3499484" h="405764">
                  <a:moveTo>
                    <a:pt x="3458590" y="0"/>
                  </a:moveTo>
                  <a:lnTo>
                    <a:pt x="40512" y="0"/>
                  </a:lnTo>
                  <a:lnTo>
                    <a:pt x="24753" y="3186"/>
                  </a:lnTo>
                  <a:lnTo>
                    <a:pt x="11874" y="11874"/>
                  </a:lnTo>
                  <a:lnTo>
                    <a:pt x="3186" y="24753"/>
                  </a:lnTo>
                  <a:lnTo>
                    <a:pt x="0" y="40512"/>
                  </a:lnTo>
                  <a:lnTo>
                    <a:pt x="0" y="364871"/>
                  </a:lnTo>
                  <a:lnTo>
                    <a:pt x="3186" y="380630"/>
                  </a:lnTo>
                  <a:lnTo>
                    <a:pt x="11874" y="393509"/>
                  </a:lnTo>
                  <a:lnTo>
                    <a:pt x="24753" y="402197"/>
                  </a:lnTo>
                  <a:lnTo>
                    <a:pt x="40512" y="405384"/>
                  </a:lnTo>
                  <a:lnTo>
                    <a:pt x="3458590" y="405384"/>
                  </a:lnTo>
                  <a:lnTo>
                    <a:pt x="3474350" y="402197"/>
                  </a:lnTo>
                  <a:lnTo>
                    <a:pt x="3487229" y="393509"/>
                  </a:lnTo>
                  <a:lnTo>
                    <a:pt x="3495917" y="380630"/>
                  </a:lnTo>
                  <a:lnTo>
                    <a:pt x="3499104" y="364871"/>
                  </a:lnTo>
                  <a:lnTo>
                    <a:pt x="3499104" y="40512"/>
                  </a:lnTo>
                  <a:lnTo>
                    <a:pt x="3495917" y="24753"/>
                  </a:lnTo>
                  <a:lnTo>
                    <a:pt x="3487229" y="11874"/>
                  </a:lnTo>
                  <a:lnTo>
                    <a:pt x="3474350" y="3186"/>
                  </a:lnTo>
                  <a:lnTo>
                    <a:pt x="34585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0546" y="2649474"/>
              <a:ext cx="3499485" cy="405765"/>
            </a:xfrm>
            <a:custGeom>
              <a:avLst/>
              <a:gdLst/>
              <a:ahLst/>
              <a:cxnLst/>
              <a:rect l="l" t="t" r="r" b="b"/>
              <a:pathLst>
                <a:path w="3499484" h="405764">
                  <a:moveTo>
                    <a:pt x="0" y="40512"/>
                  </a:moveTo>
                  <a:lnTo>
                    <a:pt x="3186" y="24753"/>
                  </a:lnTo>
                  <a:lnTo>
                    <a:pt x="11874" y="11874"/>
                  </a:lnTo>
                  <a:lnTo>
                    <a:pt x="24753" y="3186"/>
                  </a:lnTo>
                  <a:lnTo>
                    <a:pt x="40512" y="0"/>
                  </a:lnTo>
                  <a:lnTo>
                    <a:pt x="3458590" y="0"/>
                  </a:lnTo>
                  <a:lnTo>
                    <a:pt x="3474350" y="3186"/>
                  </a:lnTo>
                  <a:lnTo>
                    <a:pt x="3487229" y="11874"/>
                  </a:lnTo>
                  <a:lnTo>
                    <a:pt x="3495917" y="24753"/>
                  </a:lnTo>
                  <a:lnTo>
                    <a:pt x="3499104" y="40512"/>
                  </a:lnTo>
                  <a:lnTo>
                    <a:pt x="3499104" y="364871"/>
                  </a:lnTo>
                  <a:lnTo>
                    <a:pt x="3495917" y="380630"/>
                  </a:lnTo>
                  <a:lnTo>
                    <a:pt x="3487229" y="393509"/>
                  </a:lnTo>
                  <a:lnTo>
                    <a:pt x="3474350" y="402197"/>
                  </a:lnTo>
                  <a:lnTo>
                    <a:pt x="3458590" y="405384"/>
                  </a:lnTo>
                  <a:lnTo>
                    <a:pt x="40512" y="405384"/>
                  </a:lnTo>
                  <a:lnTo>
                    <a:pt x="24753" y="402197"/>
                  </a:lnTo>
                  <a:lnTo>
                    <a:pt x="11874" y="393509"/>
                  </a:lnTo>
                  <a:lnTo>
                    <a:pt x="3186" y="380630"/>
                  </a:lnTo>
                  <a:lnTo>
                    <a:pt x="0" y="364871"/>
                  </a:lnTo>
                  <a:lnTo>
                    <a:pt x="0" y="4051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4144" y="858011"/>
            <a:ext cx="3023870" cy="64643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 marR="275590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Aplicar la </a:t>
            </a:r>
            <a:r>
              <a:rPr sz="1800" spc="-10" dirty="0">
                <a:latin typeface="Calibri"/>
                <a:cs typeface="Calibri"/>
              </a:rPr>
              <a:t>RCP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reanimación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cardiopulmonar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8205" y="1723644"/>
            <a:ext cx="8684260" cy="845819"/>
            <a:chOff x="108205" y="1723644"/>
            <a:chExt cx="8684260" cy="845819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5" y="1723644"/>
              <a:ext cx="8683752" cy="8458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895" y="1741932"/>
              <a:ext cx="2250948" cy="51358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65300" y="1791080"/>
            <a:ext cx="6417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Soporte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Vital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Básico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reanimación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cardiopulmonar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actuaciones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previas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antes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aplicarla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32247" y="1080516"/>
            <a:ext cx="521334" cy="201295"/>
            <a:chOff x="5032247" y="1080516"/>
            <a:chExt cx="521334" cy="201295"/>
          </a:xfrm>
        </p:grpSpPr>
        <p:sp>
          <p:nvSpPr>
            <p:cNvPr id="18" name="object 18"/>
            <p:cNvSpPr/>
            <p:nvPr/>
          </p:nvSpPr>
          <p:spPr>
            <a:xfrm>
              <a:off x="5045201" y="1093470"/>
              <a:ext cx="495300" cy="175260"/>
            </a:xfrm>
            <a:custGeom>
              <a:avLst/>
              <a:gdLst/>
              <a:ahLst/>
              <a:cxnLst/>
              <a:rect l="l" t="t" r="r" b="b"/>
              <a:pathLst>
                <a:path w="495300" h="175259">
                  <a:moveTo>
                    <a:pt x="407670" y="0"/>
                  </a:moveTo>
                  <a:lnTo>
                    <a:pt x="407670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407670" y="131444"/>
                  </a:lnTo>
                  <a:lnTo>
                    <a:pt x="407670" y="175259"/>
                  </a:lnTo>
                  <a:lnTo>
                    <a:pt x="495300" y="87629"/>
                  </a:lnTo>
                  <a:lnTo>
                    <a:pt x="40767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45201" y="1093470"/>
              <a:ext cx="495300" cy="175260"/>
            </a:xfrm>
            <a:custGeom>
              <a:avLst/>
              <a:gdLst/>
              <a:ahLst/>
              <a:cxnLst/>
              <a:rect l="l" t="t" r="r" b="b"/>
              <a:pathLst>
                <a:path w="495300" h="175259">
                  <a:moveTo>
                    <a:pt x="0" y="131444"/>
                  </a:moveTo>
                  <a:lnTo>
                    <a:pt x="407670" y="131444"/>
                  </a:lnTo>
                  <a:lnTo>
                    <a:pt x="407670" y="175259"/>
                  </a:lnTo>
                  <a:lnTo>
                    <a:pt x="495300" y="87629"/>
                  </a:lnTo>
                  <a:lnTo>
                    <a:pt x="407670" y="0"/>
                  </a:lnTo>
                  <a:lnTo>
                    <a:pt x="407670" y="43814"/>
                  </a:lnTo>
                  <a:lnTo>
                    <a:pt x="0" y="43814"/>
                  </a:lnTo>
                  <a:lnTo>
                    <a:pt x="0" y="131444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7095" y="995172"/>
            <a:ext cx="4616450" cy="37084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5" dirty="0">
                <a:latin typeface="Calibri"/>
                <a:cs typeface="Calibri"/>
              </a:rPr>
              <a:t>Parada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cardiorrespiratoria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Máx. </a:t>
            </a:r>
            <a:r>
              <a:rPr sz="1800" spc="-10" dirty="0">
                <a:latin typeface="Calibri"/>
                <a:cs typeface="Calibri"/>
              </a:rPr>
              <a:t>Emergencia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718" y="2853689"/>
            <a:ext cx="4109085" cy="338455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sz="1600" b="1" i="1" spc="-5" dirty="0">
                <a:latin typeface="Calibri"/>
                <a:cs typeface="Calibri"/>
              </a:rPr>
              <a:t>Consejo</a:t>
            </a:r>
            <a:r>
              <a:rPr sz="1600" b="1" i="1" spc="15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Europeo</a:t>
            </a:r>
            <a:r>
              <a:rPr sz="1600" b="1" i="1" spc="10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de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Reanimación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38172" y="3230879"/>
            <a:ext cx="212090" cy="521334"/>
            <a:chOff x="2138172" y="3230879"/>
            <a:chExt cx="212090" cy="521334"/>
          </a:xfrm>
        </p:grpSpPr>
        <p:sp>
          <p:nvSpPr>
            <p:cNvPr id="23" name="object 23"/>
            <p:cNvSpPr/>
            <p:nvPr/>
          </p:nvSpPr>
          <p:spPr>
            <a:xfrm>
              <a:off x="2151126" y="3243833"/>
              <a:ext cx="186055" cy="495300"/>
            </a:xfrm>
            <a:custGeom>
              <a:avLst/>
              <a:gdLst/>
              <a:ahLst/>
              <a:cxnLst/>
              <a:rect l="l" t="t" r="r" b="b"/>
              <a:pathLst>
                <a:path w="186055" h="495300">
                  <a:moveTo>
                    <a:pt x="139446" y="0"/>
                  </a:moveTo>
                  <a:lnTo>
                    <a:pt x="46481" y="0"/>
                  </a:lnTo>
                  <a:lnTo>
                    <a:pt x="46481" y="402335"/>
                  </a:lnTo>
                  <a:lnTo>
                    <a:pt x="0" y="402335"/>
                  </a:lnTo>
                  <a:lnTo>
                    <a:pt x="92963" y="495299"/>
                  </a:lnTo>
                  <a:lnTo>
                    <a:pt x="185928" y="402335"/>
                  </a:lnTo>
                  <a:lnTo>
                    <a:pt x="139446" y="402335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1126" y="3243833"/>
              <a:ext cx="186055" cy="495300"/>
            </a:xfrm>
            <a:custGeom>
              <a:avLst/>
              <a:gdLst/>
              <a:ahLst/>
              <a:cxnLst/>
              <a:rect l="l" t="t" r="r" b="b"/>
              <a:pathLst>
                <a:path w="186055" h="495300">
                  <a:moveTo>
                    <a:pt x="139446" y="0"/>
                  </a:moveTo>
                  <a:lnTo>
                    <a:pt x="139446" y="402335"/>
                  </a:lnTo>
                  <a:lnTo>
                    <a:pt x="185928" y="402335"/>
                  </a:lnTo>
                  <a:lnTo>
                    <a:pt x="92963" y="495299"/>
                  </a:lnTo>
                  <a:lnTo>
                    <a:pt x="0" y="402335"/>
                  </a:lnTo>
                  <a:lnTo>
                    <a:pt x="46481" y="402335"/>
                  </a:lnTo>
                  <a:lnTo>
                    <a:pt x="46481" y="0"/>
                  </a:lnTo>
                  <a:lnTo>
                    <a:pt x="139446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3162" y="3743705"/>
            <a:ext cx="4790440" cy="584200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 marR="211454">
              <a:lnSpc>
                <a:spcPts val="1910"/>
              </a:lnSpc>
              <a:spcBef>
                <a:spcPts val="340"/>
              </a:spcBef>
            </a:pPr>
            <a:r>
              <a:rPr sz="1600" spc="-15" dirty="0">
                <a:latin typeface="Calibri"/>
                <a:cs typeface="Calibri"/>
              </a:rPr>
              <a:t>Paso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clave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Wingdings"/>
                <a:cs typeface="Wingdings"/>
              </a:rPr>
              <a:t></a:t>
            </a:r>
            <a:r>
              <a:rPr sz="1600" spc="-10" dirty="0">
                <a:latin typeface="Calibri"/>
                <a:cs typeface="Calibri"/>
              </a:rPr>
              <a:t>Reconocimiento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rápido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posible </a:t>
            </a:r>
            <a:r>
              <a:rPr sz="1600" spc="-10" dirty="0">
                <a:latin typeface="Calibri"/>
                <a:cs typeface="Calibri"/>
              </a:rPr>
              <a:t>de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 existe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parada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cardiaca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3816" y="2675635"/>
            <a:ext cx="297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Pasos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soporte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vital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básico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66524" y="3041840"/>
            <a:ext cx="3424554" cy="763905"/>
            <a:chOff x="5466524" y="3041840"/>
            <a:chExt cx="3424554" cy="763905"/>
          </a:xfrm>
        </p:grpSpPr>
        <p:sp>
          <p:nvSpPr>
            <p:cNvPr id="28" name="object 28"/>
            <p:cNvSpPr/>
            <p:nvPr/>
          </p:nvSpPr>
          <p:spPr>
            <a:xfrm>
              <a:off x="5479541" y="3054857"/>
              <a:ext cx="113664" cy="520065"/>
            </a:xfrm>
            <a:custGeom>
              <a:avLst/>
              <a:gdLst/>
              <a:ahLst/>
              <a:cxnLst/>
              <a:rect l="l" t="t" r="r" b="b"/>
              <a:pathLst>
                <a:path w="113664" h="520064">
                  <a:moveTo>
                    <a:pt x="0" y="0"/>
                  </a:moveTo>
                  <a:lnTo>
                    <a:pt x="0" y="519683"/>
                  </a:lnTo>
                  <a:lnTo>
                    <a:pt x="113665" y="519683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93841" y="3358134"/>
              <a:ext cx="3284220" cy="434340"/>
            </a:xfrm>
            <a:custGeom>
              <a:avLst/>
              <a:gdLst/>
              <a:ahLst/>
              <a:cxnLst/>
              <a:rect l="l" t="t" r="r" b="b"/>
              <a:pathLst>
                <a:path w="3284220" h="434339">
                  <a:moveTo>
                    <a:pt x="3240786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390905"/>
                  </a:lnTo>
                  <a:lnTo>
                    <a:pt x="3411" y="407818"/>
                  </a:lnTo>
                  <a:lnTo>
                    <a:pt x="12715" y="421624"/>
                  </a:lnTo>
                  <a:lnTo>
                    <a:pt x="26521" y="430928"/>
                  </a:lnTo>
                  <a:lnTo>
                    <a:pt x="43434" y="434339"/>
                  </a:lnTo>
                  <a:lnTo>
                    <a:pt x="3240786" y="434339"/>
                  </a:lnTo>
                  <a:lnTo>
                    <a:pt x="3257698" y="430928"/>
                  </a:lnTo>
                  <a:lnTo>
                    <a:pt x="3271504" y="421624"/>
                  </a:lnTo>
                  <a:lnTo>
                    <a:pt x="3280808" y="407818"/>
                  </a:lnTo>
                  <a:lnTo>
                    <a:pt x="3284219" y="390905"/>
                  </a:lnTo>
                  <a:lnTo>
                    <a:pt x="3284219" y="43433"/>
                  </a:lnTo>
                  <a:lnTo>
                    <a:pt x="3280808" y="26521"/>
                  </a:lnTo>
                  <a:lnTo>
                    <a:pt x="3271504" y="12715"/>
                  </a:lnTo>
                  <a:lnTo>
                    <a:pt x="3257698" y="3411"/>
                  </a:lnTo>
                  <a:lnTo>
                    <a:pt x="324078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3841" y="3358134"/>
              <a:ext cx="3284220" cy="434340"/>
            </a:xfrm>
            <a:custGeom>
              <a:avLst/>
              <a:gdLst/>
              <a:ahLst/>
              <a:cxnLst/>
              <a:rect l="l" t="t" r="r" b="b"/>
              <a:pathLst>
                <a:path w="3284220" h="434339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3240786" y="0"/>
                  </a:lnTo>
                  <a:lnTo>
                    <a:pt x="3257698" y="3411"/>
                  </a:lnTo>
                  <a:lnTo>
                    <a:pt x="3271504" y="12715"/>
                  </a:lnTo>
                  <a:lnTo>
                    <a:pt x="3280808" y="26521"/>
                  </a:lnTo>
                  <a:lnTo>
                    <a:pt x="3284219" y="43433"/>
                  </a:lnTo>
                  <a:lnTo>
                    <a:pt x="3284219" y="390905"/>
                  </a:lnTo>
                  <a:lnTo>
                    <a:pt x="3280808" y="407818"/>
                  </a:lnTo>
                  <a:lnTo>
                    <a:pt x="3271504" y="421624"/>
                  </a:lnTo>
                  <a:lnTo>
                    <a:pt x="3257698" y="430928"/>
                  </a:lnTo>
                  <a:lnTo>
                    <a:pt x="3240786" y="434339"/>
                  </a:lnTo>
                  <a:lnTo>
                    <a:pt x="43434" y="434339"/>
                  </a:lnTo>
                  <a:lnTo>
                    <a:pt x="26521" y="430928"/>
                  </a:lnTo>
                  <a:lnTo>
                    <a:pt x="12715" y="421624"/>
                  </a:lnTo>
                  <a:lnTo>
                    <a:pt x="3411" y="407818"/>
                  </a:lnTo>
                  <a:lnTo>
                    <a:pt x="0" y="390905"/>
                  </a:lnTo>
                  <a:lnTo>
                    <a:pt x="0" y="43433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28259" y="3398646"/>
            <a:ext cx="293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  <a:hlinkClick r:id="rId8" action="ppaction://hlinksldjump"/>
              </a:rPr>
              <a:t>1º)</a:t>
            </a:r>
            <a:r>
              <a:rPr sz="1800" b="1" spc="-2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800" b="1" spc="-5" dirty="0">
                <a:latin typeface="Calibri"/>
                <a:cs typeface="Calibri"/>
                <a:hlinkClick r:id="rId8" action="ppaction://hlinksldjump"/>
              </a:rPr>
              <a:t>Observar</a:t>
            </a:r>
            <a:r>
              <a:rPr sz="1800" b="1" spc="-2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800" b="1" dirty="0">
                <a:latin typeface="Calibri"/>
                <a:cs typeface="Calibri"/>
                <a:hlinkClick r:id="rId8" action="ppaction://hlinksldjump"/>
              </a:rPr>
              <a:t>si</a:t>
            </a:r>
            <a:r>
              <a:rPr sz="1800" b="1" spc="-2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800" b="1" spc="-10" dirty="0">
                <a:latin typeface="Calibri"/>
                <a:cs typeface="Calibri"/>
                <a:hlinkClick r:id="rId8" action="ppaction://hlinksldjump"/>
              </a:rPr>
              <a:t>está</a:t>
            </a:r>
            <a:r>
              <a:rPr sz="1800" b="1" spc="-3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800" b="1" spc="-5" dirty="0">
                <a:latin typeface="Calibri"/>
                <a:cs typeface="Calibri"/>
                <a:hlinkClick r:id="rId8" action="ppaction://hlinksldjump"/>
              </a:rPr>
              <a:t>consciente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66524" y="3041840"/>
            <a:ext cx="3473450" cy="1202690"/>
            <a:chOff x="5466524" y="3041840"/>
            <a:chExt cx="3473450" cy="1202690"/>
          </a:xfrm>
        </p:grpSpPr>
        <p:sp>
          <p:nvSpPr>
            <p:cNvPr id="33" name="object 33"/>
            <p:cNvSpPr/>
            <p:nvPr/>
          </p:nvSpPr>
          <p:spPr>
            <a:xfrm>
              <a:off x="5479541" y="3054857"/>
              <a:ext cx="163195" cy="1001394"/>
            </a:xfrm>
            <a:custGeom>
              <a:avLst/>
              <a:gdLst/>
              <a:ahLst/>
              <a:cxnLst/>
              <a:rect l="l" t="t" r="r" b="b"/>
              <a:pathLst>
                <a:path w="163195" h="1001395">
                  <a:moveTo>
                    <a:pt x="0" y="0"/>
                  </a:moveTo>
                  <a:lnTo>
                    <a:pt x="0" y="1001013"/>
                  </a:lnTo>
                  <a:lnTo>
                    <a:pt x="162687" y="1001013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2609" y="3880866"/>
              <a:ext cx="3284220" cy="350520"/>
            </a:xfrm>
            <a:custGeom>
              <a:avLst/>
              <a:gdLst/>
              <a:ahLst/>
              <a:cxnLst/>
              <a:rect l="l" t="t" r="r" b="b"/>
              <a:pathLst>
                <a:path w="3284220" h="350520">
                  <a:moveTo>
                    <a:pt x="3249167" y="0"/>
                  </a:moveTo>
                  <a:lnTo>
                    <a:pt x="35051" y="0"/>
                  </a:lnTo>
                  <a:lnTo>
                    <a:pt x="21431" y="2762"/>
                  </a:lnTo>
                  <a:lnTo>
                    <a:pt x="10287" y="10286"/>
                  </a:lnTo>
                  <a:lnTo>
                    <a:pt x="2762" y="21431"/>
                  </a:lnTo>
                  <a:lnTo>
                    <a:pt x="0" y="35051"/>
                  </a:lnTo>
                  <a:lnTo>
                    <a:pt x="0" y="315467"/>
                  </a:lnTo>
                  <a:lnTo>
                    <a:pt x="2762" y="329088"/>
                  </a:lnTo>
                  <a:lnTo>
                    <a:pt x="10287" y="340232"/>
                  </a:lnTo>
                  <a:lnTo>
                    <a:pt x="21431" y="347757"/>
                  </a:lnTo>
                  <a:lnTo>
                    <a:pt x="35051" y="350519"/>
                  </a:lnTo>
                  <a:lnTo>
                    <a:pt x="3249167" y="350519"/>
                  </a:lnTo>
                  <a:lnTo>
                    <a:pt x="3262788" y="347757"/>
                  </a:lnTo>
                  <a:lnTo>
                    <a:pt x="3273933" y="340232"/>
                  </a:lnTo>
                  <a:lnTo>
                    <a:pt x="3281457" y="329088"/>
                  </a:lnTo>
                  <a:lnTo>
                    <a:pt x="3284219" y="315467"/>
                  </a:lnTo>
                  <a:lnTo>
                    <a:pt x="3284219" y="35051"/>
                  </a:lnTo>
                  <a:lnTo>
                    <a:pt x="3281457" y="21431"/>
                  </a:lnTo>
                  <a:lnTo>
                    <a:pt x="3273932" y="10286"/>
                  </a:lnTo>
                  <a:lnTo>
                    <a:pt x="3262788" y="2762"/>
                  </a:lnTo>
                  <a:lnTo>
                    <a:pt x="32491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42609" y="3880866"/>
              <a:ext cx="3284220" cy="350520"/>
            </a:xfrm>
            <a:custGeom>
              <a:avLst/>
              <a:gdLst/>
              <a:ahLst/>
              <a:cxnLst/>
              <a:rect l="l" t="t" r="r" b="b"/>
              <a:pathLst>
                <a:path w="3284220" h="350520">
                  <a:moveTo>
                    <a:pt x="0" y="35051"/>
                  </a:moveTo>
                  <a:lnTo>
                    <a:pt x="2762" y="21431"/>
                  </a:lnTo>
                  <a:lnTo>
                    <a:pt x="10287" y="10286"/>
                  </a:lnTo>
                  <a:lnTo>
                    <a:pt x="21431" y="2762"/>
                  </a:lnTo>
                  <a:lnTo>
                    <a:pt x="35051" y="0"/>
                  </a:lnTo>
                  <a:lnTo>
                    <a:pt x="3249167" y="0"/>
                  </a:lnTo>
                  <a:lnTo>
                    <a:pt x="3262788" y="2762"/>
                  </a:lnTo>
                  <a:lnTo>
                    <a:pt x="3273932" y="10286"/>
                  </a:lnTo>
                  <a:lnTo>
                    <a:pt x="3281457" y="21431"/>
                  </a:lnTo>
                  <a:lnTo>
                    <a:pt x="3284219" y="35051"/>
                  </a:lnTo>
                  <a:lnTo>
                    <a:pt x="3284219" y="315467"/>
                  </a:lnTo>
                  <a:lnTo>
                    <a:pt x="3281457" y="329088"/>
                  </a:lnTo>
                  <a:lnTo>
                    <a:pt x="3273933" y="340232"/>
                  </a:lnTo>
                  <a:lnTo>
                    <a:pt x="3262788" y="347757"/>
                  </a:lnTo>
                  <a:lnTo>
                    <a:pt x="3249167" y="350519"/>
                  </a:lnTo>
                  <a:lnTo>
                    <a:pt x="35051" y="350519"/>
                  </a:lnTo>
                  <a:lnTo>
                    <a:pt x="21431" y="347757"/>
                  </a:lnTo>
                  <a:lnTo>
                    <a:pt x="10287" y="340232"/>
                  </a:lnTo>
                  <a:lnTo>
                    <a:pt x="2762" y="329088"/>
                  </a:lnTo>
                  <a:lnTo>
                    <a:pt x="0" y="315467"/>
                  </a:lnTo>
                  <a:lnTo>
                    <a:pt x="0" y="350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674867" y="3880230"/>
            <a:ext cx="254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  <a:hlinkClick r:id="rId8" action="ppaction://hlinksldjump"/>
              </a:rPr>
              <a:t>2º)</a:t>
            </a:r>
            <a:r>
              <a:rPr sz="1800" b="1" spc="-1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800" b="1" spc="-5" dirty="0">
                <a:latin typeface="Calibri"/>
                <a:cs typeface="Calibri"/>
                <a:hlinkClick r:id="rId8" action="ppaction://hlinksldjump"/>
              </a:rPr>
              <a:t>Abrir</a:t>
            </a:r>
            <a:r>
              <a:rPr sz="1800" b="1" spc="-1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800" b="1" dirty="0">
                <a:latin typeface="Calibri"/>
                <a:cs typeface="Calibri"/>
                <a:hlinkClick r:id="rId8" action="ppaction://hlinksldjump"/>
              </a:rPr>
              <a:t>la</a:t>
            </a:r>
            <a:r>
              <a:rPr sz="1800" b="1" spc="-2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800" b="1" spc="-5" dirty="0">
                <a:latin typeface="Calibri"/>
                <a:cs typeface="Calibri"/>
                <a:hlinkClick r:id="rId8" action="ppaction://hlinksldjump"/>
              </a:rPr>
              <a:t>vía</a:t>
            </a:r>
            <a:r>
              <a:rPr sz="1800" b="1" spc="-2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800" b="1" spc="-10" dirty="0">
                <a:latin typeface="Calibri"/>
                <a:cs typeface="Calibri"/>
                <a:hlinkClick r:id="rId8" action="ppaction://hlinksldjump"/>
              </a:rPr>
              <a:t>respiratoria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66524" y="3041840"/>
            <a:ext cx="3473450" cy="1720850"/>
            <a:chOff x="5466524" y="3041840"/>
            <a:chExt cx="3473450" cy="1720850"/>
          </a:xfrm>
        </p:grpSpPr>
        <p:sp>
          <p:nvSpPr>
            <p:cNvPr id="38" name="object 38"/>
            <p:cNvSpPr/>
            <p:nvPr/>
          </p:nvSpPr>
          <p:spPr>
            <a:xfrm>
              <a:off x="5479541" y="3054857"/>
              <a:ext cx="163195" cy="1473200"/>
            </a:xfrm>
            <a:custGeom>
              <a:avLst/>
              <a:gdLst/>
              <a:ahLst/>
              <a:cxnLst/>
              <a:rect l="l" t="t" r="r" b="b"/>
              <a:pathLst>
                <a:path w="163195" h="1473200">
                  <a:moveTo>
                    <a:pt x="0" y="0"/>
                  </a:moveTo>
                  <a:lnTo>
                    <a:pt x="0" y="1473072"/>
                  </a:lnTo>
                  <a:lnTo>
                    <a:pt x="162687" y="1473072"/>
                  </a:lnTo>
                </a:path>
              </a:pathLst>
            </a:custGeom>
            <a:ln w="25907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42609" y="4307586"/>
              <a:ext cx="3284220" cy="441959"/>
            </a:xfrm>
            <a:custGeom>
              <a:avLst/>
              <a:gdLst/>
              <a:ahLst/>
              <a:cxnLst/>
              <a:rect l="l" t="t" r="r" b="b"/>
              <a:pathLst>
                <a:path w="3284220" h="441960">
                  <a:moveTo>
                    <a:pt x="3240023" y="0"/>
                  </a:moveTo>
                  <a:lnTo>
                    <a:pt x="44195" y="0"/>
                  </a:lnTo>
                  <a:lnTo>
                    <a:pt x="27003" y="3476"/>
                  </a:lnTo>
                  <a:lnTo>
                    <a:pt x="12953" y="12954"/>
                  </a:lnTo>
                  <a:lnTo>
                    <a:pt x="3476" y="27003"/>
                  </a:lnTo>
                  <a:lnTo>
                    <a:pt x="0" y="44195"/>
                  </a:lnTo>
                  <a:lnTo>
                    <a:pt x="0" y="397763"/>
                  </a:lnTo>
                  <a:lnTo>
                    <a:pt x="3476" y="414956"/>
                  </a:lnTo>
                  <a:lnTo>
                    <a:pt x="12953" y="429005"/>
                  </a:lnTo>
                  <a:lnTo>
                    <a:pt x="27003" y="438483"/>
                  </a:lnTo>
                  <a:lnTo>
                    <a:pt x="44195" y="441959"/>
                  </a:lnTo>
                  <a:lnTo>
                    <a:pt x="3240023" y="441959"/>
                  </a:lnTo>
                  <a:lnTo>
                    <a:pt x="3257216" y="438483"/>
                  </a:lnTo>
                  <a:lnTo>
                    <a:pt x="3271266" y="429005"/>
                  </a:lnTo>
                  <a:lnTo>
                    <a:pt x="3280743" y="414956"/>
                  </a:lnTo>
                  <a:lnTo>
                    <a:pt x="3284219" y="397763"/>
                  </a:lnTo>
                  <a:lnTo>
                    <a:pt x="3284219" y="44195"/>
                  </a:lnTo>
                  <a:lnTo>
                    <a:pt x="3280743" y="27003"/>
                  </a:lnTo>
                  <a:lnTo>
                    <a:pt x="3271266" y="12954"/>
                  </a:lnTo>
                  <a:lnTo>
                    <a:pt x="3257216" y="3476"/>
                  </a:lnTo>
                  <a:lnTo>
                    <a:pt x="324002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2609" y="4307586"/>
              <a:ext cx="3284220" cy="441959"/>
            </a:xfrm>
            <a:custGeom>
              <a:avLst/>
              <a:gdLst/>
              <a:ahLst/>
              <a:cxnLst/>
              <a:rect l="l" t="t" r="r" b="b"/>
              <a:pathLst>
                <a:path w="3284220" h="441960">
                  <a:moveTo>
                    <a:pt x="0" y="44195"/>
                  </a:moveTo>
                  <a:lnTo>
                    <a:pt x="3476" y="27003"/>
                  </a:lnTo>
                  <a:lnTo>
                    <a:pt x="12953" y="12954"/>
                  </a:lnTo>
                  <a:lnTo>
                    <a:pt x="27003" y="3476"/>
                  </a:lnTo>
                  <a:lnTo>
                    <a:pt x="44195" y="0"/>
                  </a:lnTo>
                  <a:lnTo>
                    <a:pt x="3240023" y="0"/>
                  </a:lnTo>
                  <a:lnTo>
                    <a:pt x="3257216" y="3476"/>
                  </a:lnTo>
                  <a:lnTo>
                    <a:pt x="3271266" y="12954"/>
                  </a:lnTo>
                  <a:lnTo>
                    <a:pt x="3280743" y="27003"/>
                  </a:lnTo>
                  <a:lnTo>
                    <a:pt x="3284219" y="44195"/>
                  </a:lnTo>
                  <a:lnTo>
                    <a:pt x="3284219" y="397763"/>
                  </a:lnTo>
                  <a:lnTo>
                    <a:pt x="3280743" y="414956"/>
                  </a:lnTo>
                  <a:lnTo>
                    <a:pt x="3271266" y="429005"/>
                  </a:lnTo>
                  <a:lnTo>
                    <a:pt x="3257216" y="438483"/>
                  </a:lnTo>
                  <a:lnTo>
                    <a:pt x="3240023" y="441959"/>
                  </a:lnTo>
                  <a:lnTo>
                    <a:pt x="44195" y="441959"/>
                  </a:lnTo>
                  <a:lnTo>
                    <a:pt x="27003" y="438483"/>
                  </a:lnTo>
                  <a:lnTo>
                    <a:pt x="12953" y="429005"/>
                  </a:lnTo>
                  <a:lnTo>
                    <a:pt x="3476" y="414956"/>
                  </a:lnTo>
                  <a:lnTo>
                    <a:pt x="0" y="397763"/>
                  </a:lnTo>
                  <a:lnTo>
                    <a:pt x="0" y="4419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677661" y="4352290"/>
            <a:ext cx="233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  <a:hlinkClick r:id="rId9" action="ppaction://hlinksldjump"/>
              </a:rPr>
              <a:t>3º)</a:t>
            </a:r>
            <a:r>
              <a:rPr sz="1800" b="1" spc="-3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800" b="1" spc="-5" dirty="0">
                <a:latin typeface="Calibri"/>
                <a:cs typeface="Calibri"/>
                <a:hlinkClick r:id="rId9" action="ppaction://hlinksldjump"/>
              </a:rPr>
              <a:t>Comprobar</a:t>
            </a:r>
            <a:r>
              <a:rPr sz="1800" b="1" spc="-4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800" b="1" dirty="0">
                <a:latin typeface="Calibri"/>
                <a:cs typeface="Calibri"/>
                <a:hlinkClick r:id="rId9" action="ppaction://hlinksldjump"/>
              </a:rPr>
              <a:t>si</a:t>
            </a:r>
            <a:r>
              <a:rPr sz="1800" b="1" spc="-2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800" b="1" spc="-10" dirty="0">
                <a:latin typeface="Calibri"/>
                <a:cs typeface="Calibri"/>
                <a:hlinkClick r:id="rId9" action="ppaction://hlinksldjump"/>
              </a:rPr>
              <a:t>respira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66524" y="3041840"/>
            <a:ext cx="3450590" cy="2197735"/>
            <a:chOff x="5466524" y="3041840"/>
            <a:chExt cx="3450590" cy="2197735"/>
          </a:xfrm>
        </p:grpSpPr>
        <p:sp>
          <p:nvSpPr>
            <p:cNvPr id="43" name="object 43"/>
            <p:cNvSpPr/>
            <p:nvPr/>
          </p:nvSpPr>
          <p:spPr>
            <a:xfrm>
              <a:off x="5479541" y="3054857"/>
              <a:ext cx="140335" cy="1993264"/>
            </a:xfrm>
            <a:custGeom>
              <a:avLst/>
              <a:gdLst/>
              <a:ahLst/>
              <a:cxnLst/>
              <a:rect l="l" t="t" r="r" b="b"/>
              <a:pathLst>
                <a:path w="140335" h="1993264">
                  <a:moveTo>
                    <a:pt x="0" y="0"/>
                  </a:moveTo>
                  <a:lnTo>
                    <a:pt x="0" y="1992883"/>
                  </a:lnTo>
                  <a:lnTo>
                    <a:pt x="139954" y="1992883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19749" y="4869942"/>
              <a:ext cx="3284220" cy="356870"/>
            </a:xfrm>
            <a:custGeom>
              <a:avLst/>
              <a:gdLst/>
              <a:ahLst/>
              <a:cxnLst/>
              <a:rect l="l" t="t" r="r" b="b"/>
              <a:pathLst>
                <a:path w="3284220" h="356870">
                  <a:moveTo>
                    <a:pt x="3248532" y="0"/>
                  </a:moveTo>
                  <a:lnTo>
                    <a:pt x="35687" y="0"/>
                  </a:lnTo>
                  <a:lnTo>
                    <a:pt x="21806" y="2807"/>
                  </a:lnTo>
                  <a:lnTo>
                    <a:pt x="10461" y="10461"/>
                  </a:lnTo>
                  <a:lnTo>
                    <a:pt x="2807" y="21806"/>
                  </a:lnTo>
                  <a:lnTo>
                    <a:pt x="0" y="35686"/>
                  </a:lnTo>
                  <a:lnTo>
                    <a:pt x="0" y="320928"/>
                  </a:lnTo>
                  <a:lnTo>
                    <a:pt x="2807" y="334809"/>
                  </a:lnTo>
                  <a:lnTo>
                    <a:pt x="10461" y="346154"/>
                  </a:lnTo>
                  <a:lnTo>
                    <a:pt x="21806" y="353808"/>
                  </a:lnTo>
                  <a:lnTo>
                    <a:pt x="35687" y="356615"/>
                  </a:lnTo>
                  <a:lnTo>
                    <a:pt x="3248532" y="356615"/>
                  </a:lnTo>
                  <a:lnTo>
                    <a:pt x="3262413" y="353808"/>
                  </a:lnTo>
                  <a:lnTo>
                    <a:pt x="3273758" y="346154"/>
                  </a:lnTo>
                  <a:lnTo>
                    <a:pt x="3281412" y="334809"/>
                  </a:lnTo>
                  <a:lnTo>
                    <a:pt x="3284220" y="320928"/>
                  </a:lnTo>
                  <a:lnTo>
                    <a:pt x="3284220" y="35686"/>
                  </a:lnTo>
                  <a:lnTo>
                    <a:pt x="3281412" y="21806"/>
                  </a:lnTo>
                  <a:lnTo>
                    <a:pt x="3273758" y="10461"/>
                  </a:lnTo>
                  <a:lnTo>
                    <a:pt x="3262413" y="2807"/>
                  </a:lnTo>
                  <a:lnTo>
                    <a:pt x="32485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19749" y="4869942"/>
              <a:ext cx="3284220" cy="356870"/>
            </a:xfrm>
            <a:custGeom>
              <a:avLst/>
              <a:gdLst/>
              <a:ahLst/>
              <a:cxnLst/>
              <a:rect l="l" t="t" r="r" b="b"/>
              <a:pathLst>
                <a:path w="3284220" h="356870">
                  <a:moveTo>
                    <a:pt x="0" y="35686"/>
                  </a:moveTo>
                  <a:lnTo>
                    <a:pt x="2807" y="21806"/>
                  </a:lnTo>
                  <a:lnTo>
                    <a:pt x="10461" y="10461"/>
                  </a:lnTo>
                  <a:lnTo>
                    <a:pt x="21806" y="2807"/>
                  </a:lnTo>
                  <a:lnTo>
                    <a:pt x="35687" y="0"/>
                  </a:lnTo>
                  <a:lnTo>
                    <a:pt x="3248532" y="0"/>
                  </a:lnTo>
                  <a:lnTo>
                    <a:pt x="3262413" y="2807"/>
                  </a:lnTo>
                  <a:lnTo>
                    <a:pt x="3273758" y="10461"/>
                  </a:lnTo>
                  <a:lnTo>
                    <a:pt x="3281412" y="21806"/>
                  </a:lnTo>
                  <a:lnTo>
                    <a:pt x="3284220" y="35686"/>
                  </a:lnTo>
                  <a:lnTo>
                    <a:pt x="3284220" y="320928"/>
                  </a:lnTo>
                  <a:lnTo>
                    <a:pt x="3281412" y="334809"/>
                  </a:lnTo>
                  <a:lnTo>
                    <a:pt x="3273758" y="346154"/>
                  </a:lnTo>
                  <a:lnTo>
                    <a:pt x="3262413" y="353808"/>
                  </a:lnTo>
                  <a:lnTo>
                    <a:pt x="3248532" y="356615"/>
                  </a:lnTo>
                  <a:lnTo>
                    <a:pt x="35687" y="356615"/>
                  </a:lnTo>
                  <a:lnTo>
                    <a:pt x="21806" y="353808"/>
                  </a:lnTo>
                  <a:lnTo>
                    <a:pt x="10461" y="346154"/>
                  </a:lnTo>
                  <a:lnTo>
                    <a:pt x="2807" y="334809"/>
                  </a:lnTo>
                  <a:lnTo>
                    <a:pt x="0" y="320928"/>
                  </a:lnTo>
                  <a:lnTo>
                    <a:pt x="0" y="3568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52261" y="4871669"/>
            <a:ext cx="2907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  <a:hlinkClick r:id="rId10" action="ppaction://hlinksldjump"/>
              </a:rPr>
              <a:t>4º) </a:t>
            </a:r>
            <a:r>
              <a:rPr sz="1800" b="1" spc="-10" dirty="0">
                <a:latin typeface="Calibri"/>
                <a:cs typeface="Calibri"/>
                <a:hlinkClick r:id="rId10" action="ppaction://hlinksldjump"/>
              </a:rPr>
              <a:t>Realizar</a:t>
            </a:r>
            <a:r>
              <a:rPr sz="1800" b="1" spc="-2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800" b="1" spc="-5" dirty="0">
                <a:latin typeface="Calibri"/>
                <a:cs typeface="Calibri"/>
                <a:hlinkClick r:id="rId10" action="ppaction://hlinksldjump"/>
              </a:rPr>
              <a:t>el masaje</a:t>
            </a:r>
            <a:r>
              <a:rPr sz="1800" b="1" spc="-1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800" b="1" spc="-10" dirty="0">
                <a:latin typeface="Calibri"/>
                <a:cs typeface="Calibri"/>
                <a:hlinkClick r:id="rId10" action="ppaction://hlinksldjump"/>
              </a:rPr>
              <a:t>cardíaco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466524" y="3041840"/>
            <a:ext cx="3460115" cy="2694940"/>
            <a:chOff x="5466524" y="3041840"/>
            <a:chExt cx="3460115" cy="2694940"/>
          </a:xfrm>
        </p:grpSpPr>
        <p:sp>
          <p:nvSpPr>
            <p:cNvPr id="48" name="object 48"/>
            <p:cNvSpPr/>
            <p:nvPr/>
          </p:nvSpPr>
          <p:spPr>
            <a:xfrm>
              <a:off x="5479541" y="3054857"/>
              <a:ext cx="149225" cy="2499360"/>
            </a:xfrm>
            <a:custGeom>
              <a:avLst/>
              <a:gdLst/>
              <a:ahLst/>
              <a:cxnLst/>
              <a:rect l="l" t="t" r="r" b="b"/>
              <a:pathLst>
                <a:path w="149225" h="2499360">
                  <a:moveTo>
                    <a:pt x="0" y="0"/>
                  </a:moveTo>
                  <a:lnTo>
                    <a:pt x="0" y="2499105"/>
                  </a:lnTo>
                  <a:lnTo>
                    <a:pt x="149225" y="2499105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28893" y="5386577"/>
              <a:ext cx="3284220" cy="337185"/>
            </a:xfrm>
            <a:custGeom>
              <a:avLst/>
              <a:gdLst/>
              <a:ahLst/>
              <a:cxnLst/>
              <a:rect l="l" t="t" r="r" b="b"/>
              <a:pathLst>
                <a:path w="3284220" h="337185">
                  <a:moveTo>
                    <a:pt x="3250564" y="0"/>
                  </a:moveTo>
                  <a:lnTo>
                    <a:pt x="33654" y="0"/>
                  </a:lnTo>
                  <a:lnTo>
                    <a:pt x="20574" y="2651"/>
                  </a:lnTo>
                  <a:lnTo>
                    <a:pt x="9874" y="9874"/>
                  </a:lnTo>
                  <a:lnTo>
                    <a:pt x="2651" y="20574"/>
                  </a:lnTo>
                  <a:lnTo>
                    <a:pt x="0" y="33655"/>
                  </a:lnTo>
                  <a:lnTo>
                    <a:pt x="0" y="303123"/>
                  </a:lnTo>
                  <a:lnTo>
                    <a:pt x="2651" y="316235"/>
                  </a:lnTo>
                  <a:lnTo>
                    <a:pt x="9874" y="326940"/>
                  </a:lnTo>
                  <a:lnTo>
                    <a:pt x="20574" y="334157"/>
                  </a:lnTo>
                  <a:lnTo>
                    <a:pt x="33654" y="336804"/>
                  </a:lnTo>
                  <a:lnTo>
                    <a:pt x="3250564" y="336804"/>
                  </a:lnTo>
                  <a:lnTo>
                    <a:pt x="3263646" y="334157"/>
                  </a:lnTo>
                  <a:lnTo>
                    <a:pt x="3274345" y="326940"/>
                  </a:lnTo>
                  <a:lnTo>
                    <a:pt x="3281568" y="316235"/>
                  </a:lnTo>
                  <a:lnTo>
                    <a:pt x="3284220" y="303123"/>
                  </a:lnTo>
                  <a:lnTo>
                    <a:pt x="3284220" y="33655"/>
                  </a:lnTo>
                  <a:lnTo>
                    <a:pt x="3281568" y="20574"/>
                  </a:lnTo>
                  <a:lnTo>
                    <a:pt x="3274345" y="9874"/>
                  </a:lnTo>
                  <a:lnTo>
                    <a:pt x="3263646" y="2651"/>
                  </a:lnTo>
                  <a:lnTo>
                    <a:pt x="325056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28893" y="5386577"/>
              <a:ext cx="3284220" cy="337185"/>
            </a:xfrm>
            <a:custGeom>
              <a:avLst/>
              <a:gdLst/>
              <a:ahLst/>
              <a:cxnLst/>
              <a:rect l="l" t="t" r="r" b="b"/>
              <a:pathLst>
                <a:path w="3284220" h="337185">
                  <a:moveTo>
                    <a:pt x="0" y="33655"/>
                  </a:moveTo>
                  <a:lnTo>
                    <a:pt x="2651" y="20574"/>
                  </a:lnTo>
                  <a:lnTo>
                    <a:pt x="9874" y="9874"/>
                  </a:lnTo>
                  <a:lnTo>
                    <a:pt x="20574" y="2651"/>
                  </a:lnTo>
                  <a:lnTo>
                    <a:pt x="33654" y="0"/>
                  </a:lnTo>
                  <a:lnTo>
                    <a:pt x="3250564" y="0"/>
                  </a:lnTo>
                  <a:lnTo>
                    <a:pt x="3263646" y="2651"/>
                  </a:lnTo>
                  <a:lnTo>
                    <a:pt x="3274345" y="9874"/>
                  </a:lnTo>
                  <a:lnTo>
                    <a:pt x="3281568" y="20574"/>
                  </a:lnTo>
                  <a:lnTo>
                    <a:pt x="3284220" y="33655"/>
                  </a:lnTo>
                  <a:lnTo>
                    <a:pt x="3284220" y="303123"/>
                  </a:lnTo>
                  <a:lnTo>
                    <a:pt x="3281568" y="316235"/>
                  </a:lnTo>
                  <a:lnTo>
                    <a:pt x="3274345" y="326940"/>
                  </a:lnTo>
                  <a:lnTo>
                    <a:pt x="3263646" y="334157"/>
                  </a:lnTo>
                  <a:lnTo>
                    <a:pt x="3250564" y="336804"/>
                  </a:lnTo>
                  <a:lnTo>
                    <a:pt x="33654" y="336804"/>
                  </a:lnTo>
                  <a:lnTo>
                    <a:pt x="20574" y="334157"/>
                  </a:lnTo>
                  <a:lnTo>
                    <a:pt x="9874" y="326940"/>
                  </a:lnTo>
                  <a:lnTo>
                    <a:pt x="2651" y="316235"/>
                  </a:lnTo>
                  <a:lnTo>
                    <a:pt x="0" y="303123"/>
                  </a:lnTo>
                  <a:lnTo>
                    <a:pt x="0" y="33655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61152" y="5378602"/>
            <a:ext cx="251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  <a:hlinkClick r:id="rId11" action="ppaction://hlinksldjump"/>
              </a:rPr>
              <a:t>5º)</a:t>
            </a:r>
            <a:r>
              <a:rPr sz="1800" b="1" spc="-1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800" b="1" spc="-10" dirty="0">
                <a:latin typeface="Calibri"/>
                <a:cs typeface="Calibri"/>
                <a:hlinkClick r:id="rId11" action="ppaction://hlinksldjump"/>
              </a:rPr>
              <a:t>Realizar</a:t>
            </a:r>
            <a:r>
              <a:rPr sz="1800" b="1" spc="-2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800" b="1" dirty="0">
                <a:latin typeface="Calibri"/>
                <a:cs typeface="Calibri"/>
                <a:hlinkClick r:id="rId11" action="ppaction://hlinksldjump"/>
              </a:rPr>
              <a:t>el</a:t>
            </a:r>
            <a:r>
              <a:rPr sz="1800" b="1" spc="-1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800" b="1" dirty="0">
                <a:latin typeface="Calibri"/>
                <a:cs typeface="Calibri"/>
                <a:hlinkClick r:id="rId11" action="ppaction://hlinksldjump"/>
              </a:rPr>
              <a:t>boca</a:t>
            </a:r>
            <a:r>
              <a:rPr sz="1800" b="1" spc="-3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800" b="1" dirty="0">
                <a:latin typeface="Calibri"/>
                <a:cs typeface="Calibri"/>
                <a:hlinkClick r:id="rId11" action="ppaction://hlinksldjump"/>
              </a:rPr>
              <a:t>a</a:t>
            </a:r>
            <a:r>
              <a:rPr sz="1800" b="1" spc="-1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800" b="1" dirty="0">
                <a:latin typeface="Calibri"/>
                <a:cs typeface="Calibri"/>
                <a:hlinkClick r:id="rId11" action="ppaction://hlinksldjump"/>
              </a:rPr>
              <a:t>boca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9862" y="4510278"/>
            <a:ext cx="3660775" cy="338455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44880">
              <a:lnSpc>
                <a:spcPct val="100000"/>
              </a:lnSpc>
              <a:spcBef>
                <a:spcPts val="254"/>
              </a:spcBef>
            </a:pPr>
            <a:r>
              <a:rPr sz="1600" b="1" i="1" spc="-10" dirty="0">
                <a:latin typeface="Calibri"/>
                <a:cs typeface="Calibri"/>
              </a:rPr>
              <a:t>NORMAS</a:t>
            </a:r>
            <a:r>
              <a:rPr sz="1600" b="1" i="1" spc="15" dirty="0">
                <a:latin typeface="Calibri"/>
                <a:cs typeface="Calibri"/>
              </a:rPr>
              <a:t> </a:t>
            </a:r>
            <a:r>
              <a:rPr sz="1600" b="1" i="1" spc="-20" dirty="0">
                <a:latin typeface="Calibri"/>
                <a:cs typeface="Calibri"/>
              </a:rPr>
              <a:t>ILCOR</a:t>
            </a:r>
            <a:r>
              <a:rPr sz="1600" b="1" i="1" spc="-5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2015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30551" y="4855464"/>
            <a:ext cx="219710" cy="352425"/>
            <a:chOff x="2130551" y="4855464"/>
            <a:chExt cx="219710" cy="352425"/>
          </a:xfrm>
        </p:grpSpPr>
        <p:sp>
          <p:nvSpPr>
            <p:cNvPr id="54" name="object 54"/>
            <p:cNvSpPr/>
            <p:nvPr/>
          </p:nvSpPr>
          <p:spPr>
            <a:xfrm>
              <a:off x="2143505" y="4868418"/>
              <a:ext cx="193675" cy="326390"/>
            </a:xfrm>
            <a:custGeom>
              <a:avLst/>
              <a:gdLst/>
              <a:ahLst/>
              <a:cxnLst/>
              <a:rect l="l" t="t" r="r" b="b"/>
              <a:pathLst>
                <a:path w="193675" h="326389">
                  <a:moveTo>
                    <a:pt x="145161" y="0"/>
                  </a:moveTo>
                  <a:lnTo>
                    <a:pt x="48387" y="0"/>
                  </a:lnTo>
                  <a:lnTo>
                    <a:pt x="48387" y="229361"/>
                  </a:lnTo>
                  <a:lnTo>
                    <a:pt x="0" y="229361"/>
                  </a:lnTo>
                  <a:lnTo>
                    <a:pt x="96774" y="326135"/>
                  </a:lnTo>
                  <a:lnTo>
                    <a:pt x="193548" y="229361"/>
                  </a:lnTo>
                  <a:lnTo>
                    <a:pt x="145161" y="229361"/>
                  </a:lnTo>
                  <a:lnTo>
                    <a:pt x="14516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43505" y="4868418"/>
              <a:ext cx="193675" cy="326390"/>
            </a:xfrm>
            <a:custGeom>
              <a:avLst/>
              <a:gdLst/>
              <a:ahLst/>
              <a:cxnLst/>
              <a:rect l="l" t="t" r="r" b="b"/>
              <a:pathLst>
                <a:path w="193675" h="326389">
                  <a:moveTo>
                    <a:pt x="145161" y="0"/>
                  </a:moveTo>
                  <a:lnTo>
                    <a:pt x="145161" y="229361"/>
                  </a:lnTo>
                  <a:lnTo>
                    <a:pt x="193548" y="229361"/>
                  </a:lnTo>
                  <a:lnTo>
                    <a:pt x="96774" y="326135"/>
                  </a:lnTo>
                  <a:lnTo>
                    <a:pt x="0" y="229361"/>
                  </a:lnTo>
                  <a:lnTo>
                    <a:pt x="48387" y="229361"/>
                  </a:lnTo>
                  <a:lnTo>
                    <a:pt x="48387" y="0"/>
                  </a:lnTo>
                  <a:lnTo>
                    <a:pt x="145161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65938" y="5194553"/>
            <a:ext cx="4564380" cy="338455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importancia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 inicio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precoz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masaje </a:t>
            </a:r>
            <a:r>
              <a:rPr sz="1600" spc="-15" dirty="0">
                <a:latin typeface="Calibri"/>
                <a:cs typeface="Calibri"/>
              </a:rPr>
              <a:t>cardiaco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62127" y="5832347"/>
            <a:ext cx="2152015" cy="401320"/>
            <a:chOff x="262127" y="5832347"/>
            <a:chExt cx="2152015" cy="401320"/>
          </a:xfrm>
        </p:grpSpPr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127" y="5832347"/>
              <a:ext cx="1097280" cy="40081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8616" y="5832347"/>
              <a:ext cx="1295399" cy="400812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2645664" y="3491115"/>
            <a:ext cx="4735195" cy="2694940"/>
            <a:chOff x="2645664" y="3491115"/>
            <a:chExt cx="4735195" cy="2694940"/>
          </a:xfrm>
        </p:grpSpPr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5664" y="5785103"/>
              <a:ext cx="1097280" cy="40081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417" y="3491115"/>
              <a:ext cx="458673" cy="45968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22545" y="3950728"/>
              <a:ext cx="458673" cy="91942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417" y="4964188"/>
              <a:ext cx="458673" cy="45968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2545" y="5423941"/>
              <a:ext cx="458673" cy="45968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02152" y="5785103"/>
              <a:ext cx="3878579" cy="400812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361594" y="5867501"/>
            <a:ext cx="1936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7"/>
              </a:rPr>
              <a:t>Búsqueda:</a:t>
            </a:r>
            <a:r>
              <a:rPr sz="1400" b="1" spc="225" dirty="0">
                <a:latin typeface="Calibri"/>
                <a:cs typeface="Calibri"/>
                <a:hlinkClick r:id="rId17"/>
              </a:rPr>
              <a:t> 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17"/>
              </a:rPr>
              <a:t>Anestesiar.org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986" y="5670257"/>
            <a:ext cx="560679" cy="561911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2744470" y="5819647"/>
            <a:ext cx="4518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9"/>
              </a:rPr>
              <a:t>Búsqueda:</a:t>
            </a:r>
            <a:r>
              <a:rPr sz="1400" b="1" spc="265" dirty="0">
                <a:latin typeface="Calibri"/>
                <a:cs typeface="Calibri"/>
                <a:hlinkClick r:id="rId1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Consejo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Español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de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Resucitación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9"/>
              </a:rPr>
              <a:t>Cardiopulmonar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0" name="object 7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67204" y="5670257"/>
            <a:ext cx="560679" cy="5619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15" dirty="0"/>
              <a:t> </a:t>
            </a:r>
            <a:r>
              <a:rPr spc="-10" dirty="0"/>
              <a:t>Soporte</a:t>
            </a:r>
            <a:r>
              <a:rPr spc="-5" dirty="0"/>
              <a:t> </a:t>
            </a:r>
            <a:r>
              <a:rPr spc="-15" dirty="0"/>
              <a:t>vital</a:t>
            </a:r>
            <a:r>
              <a:rPr spc="-10" dirty="0"/>
              <a:t> </a:t>
            </a:r>
            <a:r>
              <a:rPr spc="-5" dirty="0"/>
              <a:t>básico</a:t>
            </a:r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5343" y="626363"/>
            <a:ext cx="7868920" cy="1527175"/>
            <a:chOff x="85343" y="626363"/>
            <a:chExt cx="7868920" cy="1527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3" y="679703"/>
              <a:ext cx="3351276" cy="4358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635" y="626363"/>
              <a:ext cx="3250691" cy="6187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065" y="721613"/>
              <a:ext cx="3228340" cy="312420"/>
            </a:xfrm>
            <a:custGeom>
              <a:avLst/>
              <a:gdLst/>
              <a:ahLst/>
              <a:cxnLst/>
              <a:rect l="l" t="t" r="r" b="b"/>
              <a:pathLst>
                <a:path w="3228340" h="312419">
                  <a:moveTo>
                    <a:pt x="3175761" y="0"/>
                  </a:moveTo>
                  <a:lnTo>
                    <a:pt x="52069" y="0"/>
                  </a:lnTo>
                  <a:lnTo>
                    <a:pt x="31803" y="4099"/>
                  </a:lnTo>
                  <a:lnTo>
                    <a:pt x="15252" y="15271"/>
                  </a:lnTo>
                  <a:lnTo>
                    <a:pt x="4092" y="31825"/>
                  </a:lnTo>
                  <a:lnTo>
                    <a:pt x="0" y="52070"/>
                  </a:lnTo>
                  <a:lnTo>
                    <a:pt x="0" y="260350"/>
                  </a:lnTo>
                  <a:lnTo>
                    <a:pt x="4092" y="280594"/>
                  </a:lnTo>
                  <a:lnTo>
                    <a:pt x="15252" y="297148"/>
                  </a:lnTo>
                  <a:lnTo>
                    <a:pt x="31803" y="308320"/>
                  </a:lnTo>
                  <a:lnTo>
                    <a:pt x="52069" y="312420"/>
                  </a:lnTo>
                  <a:lnTo>
                    <a:pt x="3175761" y="312420"/>
                  </a:lnTo>
                  <a:lnTo>
                    <a:pt x="3196006" y="308320"/>
                  </a:lnTo>
                  <a:lnTo>
                    <a:pt x="3212560" y="297148"/>
                  </a:lnTo>
                  <a:lnTo>
                    <a:pt x="3223732" y="280594"/>
                  </a:lnTo>
                  <a:lnTo>
                    <a:pt x="3227832" y="260350"/>
                  </a:lnTo>
                  <a:lnTo>
                    <a:pt x="3227832" y="52070"/>
                  </a:lnTo>
                  <a:lnTo>
                    <a:pt x="3223732" y="31825"/>
                  </a:lnTo>
                  <a:lnTo>
                    <a:pt x="3212560" y="15271"/>
                  </a:lnTo>
                  <a:lnTo>
                    <a:pt x="3196006" y="4099"/>
                  </a:lnTo>
                  <a:lnTo>
                    <a:pt x="317576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5" y="721613"/>
              <a:ext cx="3228340" cy="312420"/>
            </a:xfrm>
            <a:custGeom>
              <a:avLst/>
              <a:gdLst/>
              <a:ahLst/>
              <a:cxnLst/>
              <a:rect l="l" t="t" r="r" b="b"/>
              <a:pathLst>
                <a:path w="3228340" h="312419">
                  <a:moveTo>
                    <a:pt x="0" y="52070"/>
                  </a:moveTo>
                  <a:lnTo>
                    <a:pt x="4092" y="31825"/>
                  </a:lnTo>
                  <a:lnTo>
                    <a:pt x="15252" y="15271"/>
                  </a:lnTo>
                  <a:lnTo>
                    <a:pt x="31803" y="4099"/>
                  </a:lnTo>
                  <a:lnTo>
                    <a:pt x="52069" y="0"/>
                  </a:lnTo>
                  <a:lnTo>
                    <a:pt x="3175761" y="0"/>
                  </a:lnTo>
                  <a:lnTo>
                    <a:pt x="3196006" y="4099"/>
                  </a:lnTo>
                  <a:lnTo>
                    <a:pt x="3212560" y="15271"/>
                  </a:lnTo>
                  <a:lnTo>
                    <a:pt x="3223732" y="31825"/>
                  </a:lnTo>
                  <a:lnTo>
                    <a:pt x="3227832" y="52070"/>
                  </a:lnTo>
                  <a:lnTo>
                    <a:pt x="3227832" y="260350"/>
                  </a:lnTo>
                  <a:lnTo>
                    <a:pt x="3223732" y="280594"/>
                  </a:lnTo>
                  <a:lnTo>
                    <a:pt x="3212560" y="297148"/>
                  </a:lnTo>
                  <a:lnTo>
                    <a:pt x="3196006" y="308320"/>
                  </a:lnTo>
                  <a:lnTo>
                    <a:pt x="3175761" y="312420"/>
                  </a:lnTo>
                  <a:lnTo>
                    <a:pt x="52069" y="312420"/>
                  </a:lnTo>
                  <a:lnTo>
                    <a:pt x="31803" y="308320"/>
                  </a:lnTo>
                  <a:lnTo>
                    <a:pt x="15252" y="297148"/>
                  </a:lnTo>
                  <a:lnTo>
                    <a:pt x="4092" y="280594"/>
                  </a:lnTo>
                  <a:lnTo>
                    <a:pt x="0" y="260350"/>
                  </a:lnTo>
                  <a:lnTo>
                    <a:pt x="0" y="5207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113" y="1062990"/>
              <a:ext cx="7790815" cy="1077595"/>
            </a:xfrm>
            <a:custGeom>
              <a:avLst/>
              <a:gdLst/>
              <a:ahLst/>
              <a:cxnLst/>
              <a:rect l="l" t="t" r="r" b="b"/>
              <a:pathLst>
                <a:path w="7790815" h="1077595">
                  <a:moveTo>
                    <a:pt x="0" y="1077467"/>
                  </a:moveTo>
                  <a:lnTo>
                    <a:pt x="7790688" y="1077467"/>
                  </a:lnTo>
                  <a:lnTo>
                    <a:pt x="7790688" y="0"/>
                  </a:lnTo>
                  <a:lnTo>
                    <a:pt x="0" y="0"/>
                  </a:lnTo>
                  <a:lnTo>
                    <a:pt x="0" y="1077467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1920" y="2348483"/>
            <a:ext cx="8604885" cy="1306195"/>
            <a:chOff x="121920" y="2348483"/>
            <a:chExt cx="8604885" cy="13061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" y="2380487"/>
              <a:ext cx="3314700" cy="480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856" y="2348483"/>
              <a:ext cx="2811780" cy="6187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3642" y="2422397"/>
              <a:ext cx="3191510" cy="356870"/>
            </a:xfrm>
            <a:custGeom>
              <a:avLst/>
              <a:gdLst/>
              <a:ahLst/>
              <a:cxnLst/>
              <a:rect l="l" t="t" r="r" b="b"/>
              <a:pathLst>
                <a:path w="3191510" h="356869">
                  <a:moveTo>
                    <a:pt x="3131820" y="0"/>
                  </a:moveTo>
                  <a:lnTo>
                    <a:pt x="59436" y="0"/>
                  </a:lnTo>
                  <a:lnTo>
                    <a:pt x="36299" y="4679"/>
                  </a:lnTo>
                  <a:lnTo>
                    <a:pt x="17406" y="17430"/>
                  </a:lnTo>
                  <a:lnTo>
                    <a:pt x="4670" y="36325"/>
                  </a:lnTo>
                  <a:lnTo>
                    <a:pt x="0" y="59436"/>
                  </a:lnTo>
                  <a:lnTo>
                    <a:pt x="0" y="297179"/>
                  </a:lnTo>
                  <a:lnTo>
                    <a:pt x="4670" y="320290"/>
                  </a:lnTo>
                  <a:lnTo>
                    <a:pt x="17406" y="339185"/>
                  </a:lnTo>
                  <a:lnTo>
                    <a:pt x="36299" y="351936"/>
                  </a:lnTo>
                  <a:lnTo>
                    <a:pt x="59436" y="356615"/>
                  </a:lnTo>
                  <a:lnTo>
                    <a:pt x="3131820" y="356615"/>
                  </a:lnTo>
                  <a:lnTo>
                    <a:pt x="3154930" y="351936"/>
                  </a:lnTo>
                  <a:lnTo>
                    <a:pt x="3173825" y="339185"/>
                  </a:lnTo>
                  <a:lnTo>
                    <a:pt x="3186576" y="320290"/>
                  </a:lnTo>
                  <a:lnTo>
                    <a:pt x="3191256" y="297179"/>
                  </a:lnTo>
                  <a:lnTo>
                    <a:pt x="3191256" y="59436"/>
                  </a:lnTo>
                  <a:lnTo>
                    <a:pt x="3186576" y="36325"/>
                  </a:lnTo>
                  <a:lnTo>
                    <a:pt x="3173825" y="17430"/>
                  </a:lnTo>
                  <a:lnTo>
                    <a:pt x="3154930" y="4679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642" y="2422397"/>
              <a:ext cx="3191510" cy="356870"/>
            </a:xfrm>
            <a:custGeom>
              <a:avLst/>
              <a:gdLst/>
              <a:ahLst/>
              <a:cxnLst/>
              <a:rect l="l" t="t" r="r" b="b"/>
              <a:pathLst>
                <a:path w="3191510" h="356869">
                  <a:moveTo>
                    <a:pt x="0" y="59436"/>
                  </a:moveTo>
                  <a:lnTo>
                    <a:pt x="4670" y="36325"/>
                  </a:lnTo>
                  <a:lnTo>
                    <a:pt x="17406" y="17430"/>
                  </a:lnTo>
                  <a:lnTo>
                    <a:pt x="36299" y="4679"/>
                  </a:lnTo>
                  <a:lnTo>
                    <a:pt x="59436" y="0"/>
                  </a:lnTo>
                  <a:lnTo>
                    <a:pt x="3131820" y="0"/>
                  </a:lnTo>
                  <a:lnTo>
                    <a:pt x="3154930" y="4679"/>
                  </a:lnTo>
                  <a:lnTo>
                    <a:pt x="3173825" y="17430"/>
                  </a:lnTo>
                  <a:lnTo>
                    <a:pt x="3186576" y="36325"/>
                  </a:lnTo>
                  <a:lnTo>
                    <a:pt x="3191256" y="59436"/>
                  </a:lnTo>
                  <a:lnTo>
                    <a:pt x="3191256" y="297179"/>
                  </a:lnTo>
                  <a:lnTo>
                    <a:pt x="3186576" y="320290"/>
                  </a:lnTo>
                  <a:lnTo>
                    <a:pt x="3173825" y="339185"/>
                  </a:lnTo>
                  <a:lnTo>
                    <a:pt x="3154930" y="351936"/>
                  </a:lnTo>
                  <a:lnTo>
                    <a:pt x="3131820" y="356615"/>
                  </a:lnTo>
                  <a:lnTo>
                    <a:pt x="59436" y="356615"/>
                  </a:lnTo>
                  <a:lnTo>
                    <a:pt x="36299" y="351936"/>
                  </a:lnTo>
                  <a:lnTo>
                    <a:pt x="17406" y="339185"/>
                  </a:lnTo>
                  <a:lnTo>
                    <a:pt x="4670" y="320290"/>
                  </a:lnTo>
                  <a:lnTo>
                    <a:pt x="0" y="297179"/>
                  </a:lnTo>
                  <a:lnTo>
                    <a:pt x="0" y="5943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642" y="2811017"/>
              <a:ext cx="8529955" cy="830580"/>
            </a:xfrm>
            <a:custGeom>
              <a:avLst/>
              <a:gdLst/>
              <a:ahLst/>
              <a:cxnLst/>
              <a:rect l="l" t="t" r="r" b="b"/>
              <a:pathLst>
                <a:path w="8529955" h="830579">
                  <a:moveTo>
                    <a:pt x="0" y="830579"/>
                  </a:moveTo>
                  <a:lnTo>
                    <a:pt x="8529828" y="830579"/>
                  </a:lnTo>
                  <a:lnTo>
                    <a:pt x="8529828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3068" y="591959"/>
            <a:ext cx="7764780" cy="149161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91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Observar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está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consciente</a:t>
            </a:r>
            <a:endParaRPr sz="2000">
              <a:latin typeface="Calibri"/>
              <a:cs typeface="Calibri"/>
            </a:endParaRPr>
          </a:p>
          <a:p>
            <a:pPr marL="77470" marR="365760">
              <a:lnSpc>
                <a:spcPct val="100000"/>
              </a:lnSpc>
              <a:spcBef>
                <a:spcPts val="64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Nos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arrodillamos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junto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la</a:t>
            </a:r>
            <a:r>
              <a:rPr sz="1600" spc="-5" dirty="0">
                <a:latin typeface="Calibri"/>
                <a:cs typeface="Calibri"/>
              </a:rPr>
              <a:t> víctima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sacudimos </a:t>
            </a:r>
            <a:r>
              <a:rPr sz="1600" spc="-10" dirty="0">
                <a:latin typeface="Calibri"/>
                <a:cs typeface="Calibri"/>
              </a:rPr>
              <a:t>suavemente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hombro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preguntándole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cómo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encuentra.</a:t>
            </a:r>
            <a:endParaRPr sz="1600">
              <a:latin typeface="Calibri"/>
              <a:cs typeface="Calibri"/>
            </a:endParaRPr>
          </a:p>
          <a:p>
            <a:pPr marL="363855" indent="-28702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sz="1600" spc="-5" dirty="0">
                <a:latin typeface="Calibri"/>
                <a:cs typeface="Calibri"/>
              </a:rPr>
              <a:t>Si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víctima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está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consciente: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atender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otras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posibles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lesiones</a:t>
            </a:r>
            <a:endParaRPr sz="1600">
              <a:latin typeface="Calibri"/>
              <a:cs typeface="Calibri"/>
            </a:endParaRPr>
          </a:p>
          <a:p>
            <a:pPr marL="363855" indent="-28702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está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consciente: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pedimos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ayuda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urgente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pasamos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abrir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vía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respiratoria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686" y="6320129"/>
            <a:ext cx="41655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95" y="2282436"/>
            <a:ext cx="8503920" cy="130683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Abrir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vía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respiratoria</a:t>
            </a:r>
            <a:endParaRPr sz="2000">
              <a:latin typeface="Calibri"/>
              <a:cs typeface="Calibri"/>
            </a:endParaRPr>
          </a:p>
          <a:p>
            <a:pPr marL="363855" indent="-28765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sz="1600" spc="-5" dirty="0">
                <a:latin typeface="Calibri"/>
                <a:cs typeface="Calibri"/>
              </a:rPr>
              <a:t>Inclinar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cabeza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hacia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atrás</a:t>
            </a:r>
            <a:endParaRPr sz="1600">
              <a:latin typeface="Calibri"/>
              <a:cs typeface="Calibri"/>
            </a:endParaRPr>
          </a:p>
          <a:p>
            <a:pPr marL="363855" indent="-287655">
              <a:lnSpc>
                <a:spcPts val="1914"/>
              </a:lnSpc>
              <a:spcBef>
                <a:spcPts val="15"/>
              </a:spcBef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sz="1600" spc="-20" dirty="0">
                <a:latin typeface="Calibri"/>
                <a:cs typeface="Calibri"/>
              </a:rPr>
              <a:t>Pero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dirty="0">
                <a:latin typeface="Calibri"/>
                <a:cs typeface="Calibri"/>
              </a:rPr>
              <a:t> las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vías </a:t>
            </a:r>
            <a:r>
              <a:rPr sz="1600" spc="-10" dirty="0">
                <a:latin typeface="Calibri"/>
                <a:cs typeface="Calibri"/>
              </a:rPr>
              <a:t>respiratorias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están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obstruidas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lengua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cuerpos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extraños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aplicarse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endParaRPr sz="1600">
              <a:latin typeface="Calibri"/>
              <a:cs typeface="Calibri"/>
            </a:endParaRPr>
          </a:p>
          <a:p>
            <a:pPr marL="363855">
              <a:lnSpc>
                <a:spcPts val="1914"/>
              </a:lnSpc>
            </a:pPr>
            <a:r>
              <a:rPr sz="1600" spc="-10" dirty="0">
                <a:latin typeface="Calibri"/>
                <a:cs typeface="Calibri"/>
              </a:rPr>
              <a:t>técnica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hiperextensión</a:t>
            </a:r>
            <a:r>
              <a:rPr sz="16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del cuello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maniobra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frente-mentón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9255" y="3776471"/>
          <a:ext cx="6938009" cy="218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Maniobra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frente-mentón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281">
                <a:tc>
                  <a:txBody>
                    <a:bodyPr/>
                    <a:lstStyle/>
                    <a:p>
                      <a:pPr marL="377825" marR="58737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Levantar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base de la lengua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separándola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la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garganta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 así abrir la vía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respiratoria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244475" indent="-2870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Colocar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mano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frente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víctima,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presionando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atrás,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mientras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sostiene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barbilla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accidentado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hacia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arriba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Extraer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cuerpos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extraños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boca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víctima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22352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Solo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elevarse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mandíbula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tiene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seguridad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lesión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cervical.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43275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25" dirty="0"/>
              <a:t> </a:t>
            </a:r>
            <a:r>
              <a:rPr spc="-10" dirty="0"/>
              <a:t>Soporte</a:t>
            </a:r>
            <a:r>
              <a:rPr spc="-20" dirty="0"/>
              <a:t> </a:t>
            </a:r>
            <a:r>
              <a:rPr spc="-10" dirty="0"/>
              <a:t>vital</a:t>
            </a:r>
            <a:r>
              <a:rPr spc="-20" dirty="0"/>
              <a:t> </a:t>
            </a:r>
            <a:r>
              <a:rPr spc="-5" dirty="0"/>
              <a:t>básico</a:t>
            </a:r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2127" y="829055"/>
            <a:ext cx="2839720" cy="923925"/>
            <a:chOff x="262127" y="829055"/>
            <a:chExt cx="2839720" cy="923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867155"/>
              <a:ext cx="2839212" cy="7726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19" y="829055"/>
              <a:ext cx="2584704" cy="923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3849" y="909065"/>
              <a:ext cx="2715895" cy="649605"/>
            </a:xfrm>
            <a:custGeom>
              <a:avLst/>
              <a:gdLst/>
              <a:ahLst/>
              <a:cxnLst/>
              <a:rect l="l" t="t" r="r" b="b"/>
              <a:pathLst>
                <a:path w="2715895" h="649605">
                  <a:moveTo>
                    <a:pt x="2607564" y="0"/>
                  </a:moveTo>
                  <a:lnTo>
                    <a:pt x="108204" y="0"/>
                  </a:lnTo>
                  <a:lnTo>
                    <a:pt x="66083" y="8495"/>
                  </a:lnTo>
                  <a:lnTo>
                    <a:pt x="31689" y="31670"/>
                  </a:lnTo>
                  <a:lnTo>
                    <a:pt x="8502" y="66061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502" y="583162"/>
                  </a:lnTo>
                  <a:lnTo>
                    <a:pt x="31689" y="617553"/>
                  </a:lnTo>
                  <a:lnTo>
                    <a:pt x="66083" y="640728"/>
                  </a:lnTo>
                  <a:lnTo>
                    <a:pt x="108204" y="649224"/>
                  </a:lnTo>
                  <a:lnTo>
                    <a:pt x="2607564" y="649224"/>
                  </a:lnTo>
                  <a:lnTo>
                    <a:pt x="2649706" y="640728"/>
                  </a:lnTo>
                  <a:lnTo>
                    <a:pt x="2684097" y="617553"/>
                  </a:lnTo>
                  <a:lnTo>
                    <a:pt x="2707272" y="583162"/>
                  </a:lnTo>
                  <a:lnTo>
                    <a:pt x="2715768" y="541020"/>
                  </a:lnTo>
                  <a:lnTo>
                    <a:pt x="2715768" y="108204"/>
                  </a:lnTo>
                  <a:lnTo>
                    <a:pt x="2707272" y="66061"/>
                  </a:lnTo>
                  <a:lnTo>
                    <a:pt x="2684097" y="31670"/>
                  </a:lnTo>
                  <a:lnTo>
                    <a:pt x="2649706" y="8495"/>
                  </a:lnTo>
                  <a:lnTo>
                    <a:pt x="26075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849" y="909065"/>
              <a:ext cx="2715895" cy="649605"/>
            </a:xfrm>
            <a:custGeom>
              <a:avLst/>
              <a:gdLst/>
              <a:ahLst/>
              <a:cxnLst/>
              <a:rect l="l" t="t" r="r" b="b"/>
              <a:pathLst>
                <a:path w="2715895" h="649605">
                  <a:moveTo>
                    <a:pt x="0" y="108204"/>
                  </a:moveTo>
                  <a:lnTo>
                    <a:pt x="8502" y="66061"/>
                  </a:lnTo>
                  <a:lnTo>
                    <a:pt x="31689" y="31670"/>
                  </a:lnTo>
                  <a:lnTo>
                    <a:pt x="66083" y="8495"/>
                  </a:lnTo>
                  <a:lnTo>
                    <a:pt x="108204" y="0"/>
                  </a:lnTo>
                  <a:lnTo>
                    <a:pt x="2607564" y="0"/>
                  </a:lnTo>
                  <a:lnTo>
                    <a:pt x="2649706" y="8495"/>
                  </a:lnTo>
                  <a:lnTo>
                    <a:pt x="2684097" y="31670"/>
                  </a:lnTo>
                  <a:lnTo>
                    <a:pt x="2707272" y="66061"/>
                  </a:lnTo>
                  <a:lnTo>
                    <a:pt x="2715768" y="108204"/>
                  </a:lnTo>
                  <a:lnTo>
                    <a:pt x="2715768" y="541020"/>
                  </a:lnTo>
                  <a:lnTo>
                    <a:pt x="2707272" y="583162"/>
                  </a:lnTo>
                  <a:lnTo>
                    <a:pt x="2684097" y="617553"/>
                  </a:lnTo>
                  <a:lnTo>
                    <a:pt x="2649706" y="640728"/>
                  </a:lnTo>
                  <a:lnTo>
                    <a:pt x="2607564" y="649224"/>
                  </a:lnTo>
                  <a:lnTo>
                    <a:pt x="108204" y="649224"/>
                  </a:lnTo>
                  <a:lnTo>
                    <a:pt x="66083" y="640728"/>
                  </a:lnTo>
                  <a:lnTo>
                    <a:pt x="31689" y="617553"/>
                  </a:lnTo>
                  <a:lnTo>
                    <a:pt x="8502" y="583162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1601" y="898347"/>
            <a:ext cx="22205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Comprobar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respira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(no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10¨)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792" y="745362"/>
          <a:ext cx="5879465" cy="110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35" dirty="0">
                          <a:latin typeface="Calibri"/>
                          <a:cs typeface="Calibri"/>
                        </a:rPr>
                        <a:t>Ver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pecho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vientre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levanta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baja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Oír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Colocar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nuestra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oreja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junto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boca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Sentir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Colocar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mejilla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sobre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boca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nariz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sentir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aliento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3401567" y="2200655"/>
            <a:ext cx="2106295" cy="565785"/>
            <a:chOff x="3401567" y="2200655"/>
            <a:chExt cx="2106295" cy="56578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1567" y="2206751"/>
              <a:ext cx="2106167" cy="4922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7431" y="2200655"/>
              <a:ext cx="1229867" cy="5654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89559" y="4893564"/>
            <a:ext cx="6594475" cy="1036319"/>
            <a:chOff x="289559" y="4893564"/>
            <a:chExt cx="6594475" cy="1036319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487" y="4899660"/>
              <a:ext cx="2106167" cy="4937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8331" y="4893564"/>
              <a:ext cx="1554480" cy="5654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04209" y="4941570"/>
              <a:ext cx="1983105" cy="370840"/>
            </a:xfrm>
            <a:custGeom>
              <a:avLst/>
              <a:gdLst/>
              <a:ahLst/>
              <a:cxnLst/>
              <a:rect l="l" t="t" r="r" b="b"/>
              <a:pathLst>
                <a:path w="1983104" h="370839">
                  <a:moveTo>
                    <a:pt x="1982724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1982724" y="370331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4209" y="4941570"/>
              <a:ext cx="1983105" cy="370840"/>
            </a:xfrm>
            <a:custGeom>
              <a:avLst/>
              <a:gdLst/>
              <a:ahLst/>
              <a:cxnLst/>
              <a:rect l="l" t="t" r="r" b="b"/>
              <a:pathLst>
                <a:path w="1983104" h="370839">
                  <a:moveTo>
                    <a:pt x="0" y="370331"/>
                  </a:moveTo>
                  <a:lnTo>
                    <a:pt x="1982724" y="370331"/>
                  </a:lnTo>
                  <a:lnTo>
                    <a:pt x="1982724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513" y="5331714"/>
              <a:ext cx="6568440" cy="585470"/>
            </a:xfrm>
            <a:custGeom>
              <a:avLst/>
              <a:gdLst/>
              <a:ahLst/>
              <a:cxnLst/>
              <a:rect l="l" t="t" r="r" b="b"/>
              <a:pathLst>
                <a:path w="6568440" h="585470">
                  <a:moveTo>
                    <a:pt x="0" y="585216"/>
                  </a:moveTo>
                  <a:lnTo>
                    <a:pt x="6568440" y="585216"/>
                  </a:lnTo>
                  <a:lnTo>
                    <a:pt x="6568440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7589" y="1845564"/>
            <a:ext cx="9008745" cy="2980690"/>
            <a:chOff x="107589" y="1845564"/>
            <a:chExt cx="9008745" cy="2980690"/>
          </a:xfrm>
        </p:grpSpPr>
        <p:sp>
          <p:nvSpPr>
            <p:cNvPr id="22" name="object 22"/>
            <p:cNvSpPr/>
            <p:nvPr/>
          </p:nvSpPr>
          <p:spPr>
            <a:xfrm>
              <a:off x="3463289" y="2248662"/>
              <a:ext cx="1983105" cy="368935"/>
            </a:xfrm>
            <a:custGeom>
              <a:avLst/>
              <a:gdLst/>
              <a:ahLst/>
              <a:cxnLst/>
              <a:rect l="l" t="t" r="r" b="b"/>
              <a:pathLst>
                <a:path w="1983104" h="368935">
                  <a:moveTo>
                    <a:pt x="198272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982724" y="368808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3289" y="2248662"/>
              <a:ext cx="1983105" cy="368935"/>
            </a:xfrm>
            <a:custGeom>
              <a:avLst/>
              <a:gdLst/>
              <a:ahLst/>
              <a:cxnLst/>
              <a:rect l="l" t="t" r="r" b="b"/>
              <a:pathLst>
                <a:path w="1983104" h="368935">
                  <a:moveTo>
                    <a:pt x="0" y="368808"/>
                  </a:moveTo>
                  <a:lnTo>
                    <a:pt x="1982724" y="368808"/>
                  </a:lnTo>
                  <a:lnTo>
                    <a:pt x="1982724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939" y="2650617"/>
              <a:ext cx="8996045" cy="370840"/>
            </a:xfrm>
            <a:custGeom>
              <a:avLst/>
              <a:gdLst/>
              <a:ahLst/>
              <a:cxnLst/>
              <a:rect l="l" t="t" r="r" b="b"/>
              <a:pathLst>
                <a:path w="8996045" h="370839">
                  <a:moveTo>
                    <a:pt x="8995791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995791" y="370839"/>
                  </a:lnTo>
                  <a:lnTo>
                    <a:pt x="899579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589" y="3002407"/>
              <a:ext cx="9008745" cy="38100"/>
            </a:xfrm>
            <a:custGeom>
              <a:avLst/>
              <a:gdLst/>
              <a:ahLst/>
              <a:cxnLst/>
              <a:rect l="l" t="t" r="r" b="b"/>
              <a:pathLst>
                <a:path w="9008745" h="38100">
                  <a:moveTo>
                    <a:pt x="0" y="38100"/>
                  </a:moveTo>
                  <a:lnTo>
                    <a:pt x="9008470" y="38100"/>
                  </a:lnTo>
                  <a:lnTo>
                    <a:pt x="900847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589" y="2644267"/>
              <a:ext cx="9008745" cy="2181860"/>
            </a:xfrm>
            <a:custGeom>
              <a:avLst/>
              <a:gdLst/>
              <a:ahLst/>
              <a:cxnLst/>
              <a:rect l="l" t="t" r="r" b="b"/>
              <a:pathLst>
                <a:path w="9008745" h="2181860">
                  <a:moveTo>
                    <a:pt x="6350" y="0"/>
                  </a:moveTo>
                  <a:lnTo>
                    <a:pt x="6350" y="2181860"/>
                  </a:lnTo>
                </a:path>
                <a:path w="9008745" h="2181860">
                  <a:moveTo>
                    <a:pt x="9002120" y="0"/>
                  </a:moveTo>
                  <a:lnTo>
                    <a:pt x="9002120" y="2181860"/>
                  </a:lnTo>
                </a:path>
                <a:path w="9008745" h="2181860">
                  <a:moveTo>
                    <a:pt x="0" y="6350"/>
                  </a:moveTo>
                  <a:lnTo>
                    <a:pt x="9008470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19" y="1845564"/>
              <a:ext cx="2840736" cy="80467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15468" y="4826332"/>
            <a:ext cx="6543040" cy="1039494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282950">
              <a:lnSpc>
                <a:spcPct val="100000"/>
              </a:lnSpc>
              <a:spcBef>
                <a:spcPts val="115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respira</a:t>
            </a:r>
            <a:endParaRPr sz="1800">
              <a:latin typeface="Calibri"/>
              <a:cs typeface="Calibri"/>
            </a:endParaRPr>
          </a:p>
          <a:p>
            <a:pPr marL="76835" marR="200025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latin typeface="Calibri"/>
                <a:cs typeface="Calibri"/>
              </a:rPr>
              <a:t>Avisar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emergencias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(112)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obtener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desfibrilador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automático.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Mientras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comprobamos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pulso 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iniciamos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masaje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cardiaco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686" y="6320129"/>
            <a:ext cx="41655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13939" y="2248661"/>
          <a:ext cx="8996045" cy="2577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2795">
                <a:tc>
                  <a:txBody>
                    <a:bodyPr/>
                    <a:lstStyle/>
                    <a:p>
                      <a:pPr marL="2015489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390397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Fuente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INSHT	</a:t>
                      </a: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700" b="1" spc="-6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15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respira</a:t>
                      </a:r>
                      <a:endParaRPr sz="2700" baseline="13888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Posición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Lateral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Seguridad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(PLS)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19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arrodillamos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junto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paciente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vaciamos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bolsillos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27368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estiran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piernas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coloca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brazo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próximo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ángulo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recto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cuerpo,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codo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palma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arriba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dorso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pone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mejilla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contraria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mantiene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esta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posición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coge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rodilla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pierna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alejada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apoya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planta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suelo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estira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pierna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encima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haciendo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roda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cuerpo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nosotros,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ángulo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recto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Colocamos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cabeza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atrás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sobre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hay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debajo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mejilla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43275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25" dirty="0"/>
              <a:t> </a:t>
            </a:r>
            <a:r>
              <a:rPr spc="-10" dirty="0"/>
              <a:t>Soporte</a:t>
            </a:r>
            <a:r>
              <a:rPr spc="-20" dirty="0"/>
              <a:t> </a:t>
            </a:r>
            <a:r>
              <a:rPr spc="-10" dirty="0"/>
              <a:t>vital</a:t>
            </a:r>
            <a:r>
              <a:rPr spc="-20" dirty="0"/>
              <a:t> </a:t>
            </a:r>
            <a:r>
              <a:rPr spc="-5" dirty="0"/>
              <a:t>básico</a:t>
            </a:r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247" y="772668"/>
            <a:ext cx="3316604" cy="619125"/>
            <a:chOff x="79247" y="772668"/>
            <a:chExt cx="3316604" cy="619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804672"/>
              <a:ext cx="3316224" cy="4800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084" y="772668"/>
              <a:ext cx="2185416" cy="6187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0969" y="846582"/>
              <a:ext cx="3192780" cy="356870"/>
            </a:xfrm>
            <a:custGeom>
              <a:avLst/>
              <a:gdLst/>
              <a:ahLst/>
              <a:cxnLst/>
              <a:rect l="l" t="t" r="r" b="b"/>
              <a:pathLst>
                <a:path w="3192779" h="356869">
                  <a:moveTo>
                    <a:pt x="3133344" y="0"/>
                  </a:moveTo>
                  <a:lnTo>
                    <a:pt x="59436" y="0"/>
                  </a:lnTo>
                  <a:lnTo>
                    <a:pt x="36299" y="4679"/>
                  </a:lnTo>
                  <a:lnTo>
                    <a:pt x="17406" y="17430"/>
                  </a:lnTo>
                  <a:lnTo>
                    <a:pt x="4670" y="36325"/>
                  </a:lnTo>
                  <a:lnTo>
                    <a:pt x="0" y="59435"/>
                  </a:lnTo>
                  <a:lnTo>
                    <a:pt x="0" y="297179"/>
                  </a:lnTo>
                  <a:lnTo>
                    <a:pt x="4670" y="320290"/>
                  </a:lnTo>
                  <a:lnTo>
                    <a:pt x="17406" y="339185"/>
                  </a:lnTo>
                  <a:lnTo>
                    <a:pt x="36299" y="351936"/>
                  </a:lnTo>
                  <a:lnTo>
                    <a:pt x="59436" y="356615"/>
                  </a:lnTo>
                  <a:lnTo>
                    <a:pt x="3133344" y="356615"/>
                  </a:lnTo>
                  <a:lnTo>
                    <a:pt x="3156454" y="351936"/>
                  </a:lnTo>
                  <a:lnTo>
                    <a:pt x="3175349" y="339185"/>
                  </a:lnTo>
                  <a:lnTo>
                    <a:pt x="3188100" y="320290"/>
                  </a:lnTo>
                  <a:lnTo>
                    <a:pt x="3192780" y="297179"/>
                  </a:lnTo>
                  <a:lnTo>
                    <a:pt x="3192780" y="59435"/>
                  </a:lnTo>
                  <a:lnTo>
                    <a:pt x="3188100" y="36325"/>
                  </a:lnTo>
                  <a:lnTo>
                    <a:pt x="3175349" y="17430"/>
                  </a:lnTo>
                  <a:lnTo>
                    <a:pt x="3156454" y="4679"/>
                  </a:lnTo>
                  <a:lnTo>
                    <a:pt x="31333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969" y="846582"/>
              <a:ext cx="3192780" cy="356870"/>
            </a:xfrm>
            <a:custGeom>
              <a:avLst/>
              <a:gdLst/>
              <a:ahLst/>
              <a:cxnLst/>
              <a:rect l="l" t="t" r="r" b="b"/>
              <a:pathLst>
                <a:path w="3192779" h="356869">
                  <a:moveTo>
                    <a:pt x="0" y="59435"/>
                  </a:moveTo>
                  <a:lnTo>
                    <a:pt x="4670" y="36325"/>
                  </a:lnTo>
                  <a:lnTo>
                    <a:pt x="17406" y="17430"/>
                  </a:lnTo>
                  <a:lnTo>
                    <a:pt x="36299" y="4679"/>
                  </a:lnTo>
                  <a:lnTo>
                    <a:pt x="59436" y="0"/>
                  </a:lnTo>
                  <a:lnTo>
                    <a:pt x="3133344" y="0"/>
                  </a:lnTo>
                  <a:lnTo>
                    <a:pt x="3156454" y="4679"/>
                  </a:lnTo>
                  <a:lnTo>
                    <a:pt x="3175349" y="17430"/>
                  </a:lnTo>
                  <a:lnTo>
                    <a:pt x="3188100" y="36325"/>
                  </a:lnTo>
                  <a:lnTo>
                    <a:pt x="3192780" y="59435"/>
                  </a:lnTo>
                  <a:lnTo>
                    <a:pt x="3192780" y="297179"/>
                  </a:lnTo>
                  <a:lnTo>
                    <a:pt x="3188100" y="320290"/>
                  </a:lnTo>
                  <a:lnTo>
                    <a:pt x="3175349" y="339185"/>
                  </a:lnTo>
                  <a:lnTo>
                    <a:pt x="3156454" y="351936"/>
                  </a:lnTo>
                  <a:lnTo>
                    <a:pt x="3133344" y="356615"/>
                  </a:lnTo>
                  <a:lnTo>
                    <a:pt x="59436" y="356615"/>
                  </a:lnTo>
                  <a:lnTo>
                    <a:pt x="36299" y="351936"/>
                  </a:lnTo>
                  <a:lnTo>
                    <a:pt x="17406" y="339185"/>
                  </a:lnTo>
                  <a:lnTo>
                    <a:pt x="4670" y="320290"/>
                  </a:lnTo>
                  <a:lnTo>
                    <a:pt x="0" y="297179"/>
                  </a:lnTo>
                  <a:lnTo>
                    <a:pt x="0" y="5943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4760" y="842518"/>
            <a:ext cx="176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Masaje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Cardíaco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686" y="6320129"/>
            <a:ext cx="41655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589" y="1337310"/>
            <a:ext cx="8745220" cy="1077595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Comprobar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pulso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 más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10’’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 </a:t>
            </a:r>
            <a:r>
              <a:rPr sz="1600" spc="-15" dirty="0">
                <a:latin typeface="Calibri"/>
                <a:cs typeface="Calibri"/>
              </a:rPr>
              <a:t>hay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comienza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masaje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cardiaco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mientras</a:t>
            </a:r>
            <a:r>
              <a:rPr sz="1600" spc="-5" dirty="0">
                <a:latin typeface="Calibri"/>
                <a:cs typeface="Calibri"/>
              </a:rPr>
              <a:t> 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espera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desfibrilador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automático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ts val="1914"/>
              </a:lnSpc>
              <a:spcBef>
                <a:spcPts val="1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25" dirty="0">
                <a:latin typeface="Calibri"/>
                <a:cs typeface="Calibri"/>
              </a:rPr>
              <a:t>Para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comprobar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pulso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pulso</a:t>
            </a:r>
            <a:r>
              <a:rPr sz="1600" spc="-10" dirty="0">
                <a:latin typeface="Calibri"/>
                <a:cs typeface="Calibri"/>
              </a:rPr>
              <a:t> carotideo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ts val="1914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Comenzar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compresiones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torácicas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mínima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duda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</a:t>
            </a:r>
            <a:r>
              <a:rPr sz="1600" spc="-10" dirty="0">
                <a:latin typeface="Calibri"/>
                <a:cs typeface="Calibri"/>
              </a:rPr>
              <a:t> perder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tiempo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comprobaciones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2062" y="2565654"/>
          <a:ext cx="7285990" cy="242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Compresiones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torácicas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masaje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cardiaco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9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Colocar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paciente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boca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arriba 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superficie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dura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Localizar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parte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inferior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esternón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426720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Colocar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talón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sobre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parte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esternón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encima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primera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entrelazando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los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dedos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358140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Colocar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brazos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rectos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perpendicular 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esternón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hacer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presión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abajo.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que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hacer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descender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esternón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adulto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5cm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cantidad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compresiones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100/minuto,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superar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120/minuto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43275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25" dirty="0"/>
              <a:t> </a:t>
            </a:r>
            <a:r>
              <a:rPr spc="-10" dirty="0"/>
              <a:t>Soporte</a:t>
            </a:r>
            <a:r>
              <a:rPr spc="-20" dirty="0"/>
              <a:t> </a:t>
            </a:r>
            <a:r>
              <a:rPr spc="-10" dirty="0"/>
              <a:t>vital</a:t>
            </a:r>
            <a:r>
              <a:rPr spc="-20" dirty="0"/>
              <a:t> </a:t>
            </a:r>
            <a:r>
              <a:rPr spc="-5" dirty="0"/>
              <a:t>básico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686" y="6282029"/>
            <a:ext cx="4165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247" y="772668"/>
            <a:ext cx="3316604" cy="619125"/>
            <a:chOff x="79247" y="772668"/>
            <a:chExt cx="3316604" cy="6191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7" y="804672"/>
              <a:ext cx="3316224" cy="480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227" y="772668"/>
              <a:ext cx="2872740" cy="6187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0969" y="846582"/>
              <a:ext cx="3192780" cy="356870"/>
            </a:xfrm>
            <a:custGeom>
              <a:avLst/>
              <a:gdLst/>
              <a:ahLst/>
              <a:cxnLst/>
              <a:rect l="l" t="t" r="r" b="b"/>
              <a:pathLst>
                <a:path w="3192779" h="356869">
                  <a:moveTo>
                    <a:pt x="3133344" y="0"/>
                  </a:moveTo>
                  <a:lnTo>
                    <a:pt x="59436" y="0"/>
                  </a:lnTo>
                  <a:lnTo>
                    <a:pt x="36299" y="4679"/>
                  </a:lnTo>
                  <a:lnTo>
                    <a:pt x="17406" y="17430"/>
                  </a:lnTo>
                  <a:lnTo>
                    <a:pt x="4670" y="36325"/>
                  </a:lnTo>
                  <a:lnTo>
                    <a:pt x="0" y="59435"/>
                  </a:lnTo>
                  <a:lnTo>
                    <a:pt x="0" y="297179"/>
                  </a:lnTo>
                  <a:lnTo>
                    <a:pt x="4670" y="320290"/>
                  </a:lnTo>
                  <a:lnTo>
                    <a:pt x="17406" y="339185"/>
                  </a:lnTo>
                  <a:lnTo>
                    <a:pt x="36299" y="351936"/>
                  </a:lnTo>
                  <a:lnTo>
                    <a:pt x="59436" y="356615"/>
                  </a:lnTo>
                  <a:lnTo>
                    <a:pt x="3133344" y="356615"/>
                  </a:lnTo>
                  <a:lnTo>
                    <a:pt x="3156454" y="351936"/>
                  </a:lnTo>
                  <a:lnTo>
                    <a:pt x="3175349" y="339185"/>
                  </a:lnTo>
                  <a:lnTo>
                    <a:pt x="3188100" y="320290"/>
                  </a:lnTo>
                  <a:lnTo>
                    <a:pt x="3192780" y="297179"/>
                  </a:lnTo>
                  <a:lnTo>
                    <a:pt x="3192780" y="59435"/>
                  </a:lnTo>
                  <a:lnTo>
                    <a:pt x="3188100" y="36325"/>
                  </a:lnTo>
                  <a:lnTo>
                    <a:pt x="3175349" y="17430"/>
                  </a:lnTo>
                  <a:lnTo>
                    <a:pt x="3156454" y="4679"/>
                  </a:lnTo>
                  <a:lnTo>
                    <a:pt x="31333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969" y="846582"/>
              <a:ext cx="3192780" cy="356870"/>
            </a:xfrm>
            <a:custGeom>
              <a:avLst/>
              <a:gdLst/>
              <a:ahLst/>
              <a:cxnLst/>
              <a:rect l="l" t="t" r="r" b="b"/>
              <a:pathLst>
                <a:path w="3192779" h="356869">
                  <a:moveTo>
                    <a:pt x="0" y="59435"/>
                  </a:moveTo>
                  <a:lnTo>
                    <a:pt x="4670" y="36325"/>
                  </a:lnTo>
                  <a:lnTo>
                    <a:pt x="17406" y="17430"/>
                  </a:lnTo>
                  <a:lnTo>
                    <a:pt x="36299" y="4679"/>
                  </a:lnTo>
                  <a:lnTo>
                    <a:pt x="59436" y="0"/>
                  </a:lnTo>
                  <a:lnTo>
                    <a:pt x="3133344" y="0"/>
                  </a:lnTo>
                  <a:lnTo>
                    <a:pt x="3156454" y="4679"/>
                  </a:lnTo>
                  <a:lnTo>
                    <a:pt x="3175349" y="17430"/>
                  </a:lnTo>
                  <a:lnTo>
                    <a:pt x="3188100" y="36325"/>
                  </a:lnTo>
                  <a:lnTo>
                    <a:pt x="3192780" y="59435"/>
                  </a:lnTo>
                  <a:lnTo>
                    <a:pt x="3192780" y="297179"/>
                  </a:lnTo>
                  <a:lnTo>
                    <a:pt x="3188100" y="320290"/>
                  </a:lnTo>
                  <a:lnTo>
                    <a:pt x="3175349" y="339185"/>
                  </a:lnTo>
                  <a:lnTo>
                    <a:pt x="3156454" y="351936"/>
                  </a:lnTo>
                  <a:lnTo>
                    <a:pt x="3133344" y="356615"/>
                  </a:lnTo>
                  <a:lnTo>
                    <a:pt x="59436" y="356615"/>
                  </a:lnTo>
                  <a:lnTo>
                    <a:pt x="36299" y="351936"/>
                  </a:lnTo>
                  <a:lnTo>
                    <a:pt x="17406" y="339185"/>
                  </a:lnTo>
                  <a:lnTo>
                    <a:pt x="4670" y="320290"/>
                  </a:lnTo>
                  <a:lnTo>
                    <a:pt x="0" y="297179"/>
                  </a:lnTo>
                  <a:lnTo>
                    <a:pt x="0" y="5943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2904" y="842518"/>
            <a:ext cx="2509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Ventilación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boca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boca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970" y="1629917"/>
            <a:ext cx="8745220" cy="585470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190" indent="-287020">
              <a:lnSpc>
                <a:spcPts val="1914"/>
              </a:lnSpc>
              <a:spcBef>
                <a:spcPts val="26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Masaje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cardíaco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ventilaciones</a:t>
            </a:r>
            <a:r>
              <a:rPr sz="1600" spc="-10" dirty="0">
                <a:latin typeface="Calibri"/>
                <a:cs typeface="Calibri"/>
              </a:rPr>
              <a:t> boca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boca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secuencia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30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compresiones,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ventilaciones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ts val="1914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recomendaciones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eliminan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 2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ventilaciones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rescate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iniciales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comenzando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masaje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3177" y="2526283"/>
          <a:ext cx="6737350" cy="266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Boca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377825" marR="160655" indent="-287020">
                        <a:lnSpc>
                          <a:spcPct val="99800"/>
                        </a:lnSpc>
                        <a:spcBef>
                          <a:spcPts val="28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Realizar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maniobra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frente-mentón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abrir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vías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aéreas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paciente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boca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arriba. Una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sujeta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frente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atrás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tapa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nariz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sostiene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barbilla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Rodear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boca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labios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190500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Insuflar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aire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segundo.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Quitar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mano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nariz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expulsión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aire.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 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ventilaciones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más 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segundos.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Comprobar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pecho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hincha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ventilación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esperar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desinfle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hiperventilación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considerada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perjudicial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 paciente.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416051" y="5606796"/>
            <a:ext cx="3967479" cy="401320"/>
            <a:chOff x="416051" y="5606796"/>
            <a:chExt cx="3967479" cy="40132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051" y="5606796"/>
              <a:ext cx="1097280" cy="4008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2540" y="5606796"/>
              <a:ext cx="3110484" cy="40081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15518" y="5641949"/>
            <a:ext cx="3750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9"/>
              </a:rPr>
              <a:t>Búsqueda:</a:t>
            </a:r>
            <a:r>
              <a:rPr sz="1400" b="1" spc="254" dirty="0">
                <a:latin typeface="Calibri"/>
                <a:cs typeface="Calibri"/>
                <a:hlinkClick r:id="rId9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Cruz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Roja: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maniobras</a:t>
            </a:r>
            <a:r>
              <a:rPr sz="1400" b="1" spc="-4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primeros</a:t>
            </a:r>
            <a:r>
              <a:rPr sz="1400" b="1" spc="-4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auxilios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577" y="5492838"/>
            <a:ext cx="560679" cy="5619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4671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3.</a:t>
            </a:r>
            <a:r>
              <a:rPr sz="4000" spc="-25" dirty="0"/>
              <a:t> </a:t>
            </a:r>
            <a:r>
              <a:rPr sz="4000" spc="-15" dirty="0"/>
              <a:t>Soporte</a:t>
            </a:r>
            <a:r>
              <a:rPr sz="4000" spc="5" dirty="0"/>
              <a:t> </a:t>
            </a:r>
            <a:r>
              <a:rPr sz="4000" spc="-15" dirty="0"/>
              <a:t>vital</a:t>
            </a:r>
            <a:r>
              <a:rPr sz="4000" spc="-5" dirty="0"/>
              <a:t> </a:t>
            </a:r>
            <a:r>
              <a:rPr sz="4000" spc="-10" dirty="0"/>
              <a:t>básico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6792" y="755904"/>
            <a:ext cx="4133088" cy="53477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93084" y="886713"/>
            <a:ext cx="1572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Asegurar</a:t>
            </a:r>
            <a:r>
              <a:rPr sz="1600" spc="-5" dirty="0">
                <a:latin typeface="Calibri"/>
                <a:cs typeface="Calibri"/>
              </a:rPr>
              <a:t> el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peligro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4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6320129"/>
            <a:ext cx="428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9533" y="1491487"/>
            <a:ext cx="3415665" cy="450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¿CONSCIENTE?</a:t>
            </a:r>
            <a:endParaRPr sz="1600">
              <a:latin typeface="Calibri"/>
              <a:cs typeface="Calibri"/>
            </a:endParaRPr>
          </a:p>
          <a:p>
            <a:pPr marL="57785" marR="581660" indent="-45720">
              <a:lnSpc>
                <a:spcPct val="248100"/>
              </a:lnSpc>
              <a:tabLst>
                <a:tab pos="1784985" algn="l"/>
                <a:tab pos="2065655" algn="l"/>
              </a:tabLst>
            </a:pPr>
            <a:r>
              <a:rPr sz="1600" spc="-10" dirty="0">
                <a:latin typeface="Calibri"/>
                <a:cs typeface="Calibri"/>
              </a:rPr>
              <a:t>Conscie</a:t>
            </a:r>
            <a:r>
              <a:rPr sz="1600" spc="-15" dirty="0">
                <a:latin typeface="Calibri"/>
                <a:cs typeface="Calibri"/>
              </a:rPr>
              <a:t>nt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onscie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  </a:t>
            </a:r>
            <a:r>
              <a:rPr sz="1600" spc="-10" dirty="0">
                <a:latin typeface="Calibri"/>
                <a:cs typeface="Calibri"/>
              </a:rPr>
              <a:t>Preguntar		</a:t>
            </a:r>
            <a:r>
              <a:rPr sz="1600" spc="-5" dirty="0">
                <a:latin typeface="Calibri"/>
                <a:cs typeface="Calibri"/>
              </a:rPr>
              <a:t>Gritar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  <a:tabLst>
                <a:tab pos="1921510" algn="l"/>
              </a:tabLst>
            </a:pPr>
            <a:r>
              <a:rPr sz="1600" spc="-10" dirty="0">
                <a:latin typeface="Calibri"/>
                <a:cs typeface="Calibri"/>
              </a:rPr>
              <a:t>112	</a:t>
            </a:r>
            <a:r>
              <a:rPr sz="1600" spc="-5" dirty="0">
                <a:latin typeface="Calibri"/>
                <a:cs typeface="Calibri"/>
              </a:rPr>
              <a:t>Vía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aérea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87198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¿RESPIRA?</a:t>
            </a:r>
            <a:endParaRPr sz="1600">
              <a:latin typeface="Calibri"/>
              <a:cs typeface="Calibri"/>
            </a:endParaRPr>
          </a:p>
          <a:p>
            <a:pPr marL="1543685" marR="5080" indent="-160655">
              <a:lnSpc>
                <a:spcPct val="248100"/>
              </a:lnSpc>
              <a:tabLst>
                <a:tab pos="2513965" algn="l"/>
                <a:tab pos="2806700" algn="l"/>
              </a:tabLst>
            </a:pPr>
            <a:r>
              <a:rPr sz="1600" spc="-15" dirty="0">
                <a:latin typeface="Calibri"/>
                <a:cs typeface="Calibri"/>
              </a:rPr>
              <a:t>Respira	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Respira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PLS		</a:t>
            </a:r>
            <a:r>
              <a:rPr sz="1600" spc="-10" dirty="0">
                <a:latin typeface="Calibri"/>
                <a:cs typeface="Calibri"/>
              </a:rPr>
              <a:t>112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R="83820" algn="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RCP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30:2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503" y="998982"/>
            <a:ext cx="225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48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ESQUEMA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SOPORTE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VITAL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BÁSICO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8353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25" dirty="0"/>
              <a:t> </a:t>
            </a:r>
            <a:r>
              <a:rPr sz="4000" spc="-5" dirty="0"/>
              <a:t>Actuación</a:t>
            </a:r>
            <a:r>
              <a:rPr sz="4000" spc="40" dirty="0"/>
              <a:t> </a:t>
            </a:r>
            <a:r>
              <a:rPr sz="4000" spc="-30" dirty="0"/>
              <a:t>frente</a:t>
            </a:r>
            <a:r>
              <a:rPr sz="4000" spc="-5" dirty="0"/>
              <a:t> a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6868" y="717804"/>
            <a:ext cx="1884045" cy="565785"/>
            <a:chOff x="86868" y="717804"/>
            <a:chExt cx="1884045" cy="565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" y="723900"/>
              <a:ext cx="1883664" cy="4922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2" y="717804"/>
              <a:ext cx="1815083" cy="5654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8589" y="765809"/>
            <a:ext cx="1760220" cy="368935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HEMORRÁGIAS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4823" y="782828"/>
            <a:ext cx="637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Salida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sangre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vasos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sanguíneos por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rotura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7995" y="2810001"/>
            <a:ext cx="4232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sangre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orificio </a:t>
            </a:r>
            <a:r>
              <a:rPr sz="1600" spc="-10" dirty="0">
                <a:latin typeface="Calibri"/>
                <a:cs typeface="Calibri"/>
              </a:rPr>
              <a:t>natural: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nariz,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oído.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0020" y="2167127"/>
            <a:ext cx="2219325" cy="512445"/>
            <a:chOff x="160020" y="2167127"/>
            <a:chExt cx="2219325" cy="5124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60" y="2177795"/>
              <a:ext cx="2188464" cy="4328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" y="2167127"/>
              <a:ext cx="2218944" cy="5120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504" y="2205227"/>
              <a:ext cx="2093976" cy="33832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2504" y="2205227"/>
            <a:ext cx="2094230" cy="33845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60"/>
              </a:spcBef>
            </a:pPr>
            <a:r>
              <a:rPr sz="1600" b="1" spc="-5" dirty="0">
                <a:latin typeface="Calibri"/>
                <a:cs typeface="Calibri"/>
              </a:rPr>
              <a:t>Según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su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presentación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6011" y="4392167"/>
            <a:ext cx="2345690" cy="512445"/>
            <a:chOff x="96011" y="4392167"/>
            <a:chExt cx="2345690" cy="51244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727" y="4402835"/>
              <a:ext cx="2319528" cy="4328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11" y="4392167"/>
              <a:ext cx="2345436" cy="5120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972" y="4430267"/>
              <a:ext cx="2225040" cy="33832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6971" y="4430267"/>
            <a:ext cx="2225040" cy="33845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70"/>
              </a:spcBef>
            </a:pPr>
            <a:r>
              <a:rPr sz="1600" b="1" spc="-5" dirty="0">
                <a:latin typeface="Calibri"/>
                <a:cs typeface="Calibri"/>
              </a:rPr>
              <a:t>Según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vaso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sangrante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7420" y="5148452"/>
            <a:ext cx="3799204" cy="5111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65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procede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capilar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muchos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puntos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sangrantes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59453" y="1463802"/>
            <a:ext cx="4662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aquellas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provocadas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corte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herida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82314" y="2227833"/>
            <a:ext cx="5014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porque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sangre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un </a:t>
            </a:r>
            <a:r>
              <a:rPr sz="1600" spc="-15" dirty="0">
                <a:latin typeface="Calibri"/>
                <a:cs typeface="Calibri"/>
              </a:rPr>
              <a:t>órgano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interno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29839" y="1395983"/>
            <a:ext cx="1228343" cy="56692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699385" y="1459229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  <a:hlinkClick r:id="rId11" action="ppaction://hlinksldjump"/>
              </a:rPr>
              <a:t>Externas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92323" y="2159507"/>
            <a:ext cx="1194815" cy="5684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60345" y="2223261"/>
            <a:ext cx="80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  <a:hlinkClick r:id="rId13" action="ppaction://hlinksldjump"/>
              </a:rPr>
              <a:t>Internas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29839" y="2741676"/>
            <a:ext cx="1746504" cy="56845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699385" y="2805429"/>
            <a:ext cx="135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  <a:hlinkClick r:id="rId13" action="ppaction://hlinksldjump"/>
              </a:rPr>
              <a:t>Exteriorizadas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51760" y="3546347"/>
            <a:ext cx="1129284" cy="566927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821051" y="3609594"/>
            <a:ext cx="5983605" cy="5353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960755" marR="5080" indent="-948690">
              <a:lnSpc>
                <a:spcPts val="1889"/>
              </a:lnSpc>
              <a:spcBef>
                <a:spcPts val="385"/>
              </a:spcBef>
              <a:tabLst>
                <a:tab pos="960755" algn="l"/>
              </a:tabLst>
            </a:pPr>
            <a:r>
              <a:rPr sz="1800" b="1" spc="-10" dirty="0">
                <a:latin typeface="Calibri"/>
                <a:cs typeface="Calibri"/>
              </a:rPr>
              <a:t>Arterial	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procede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spc="-5" dirty="0">
                <a:latin typeface="Calibri"/>
                <a:cs typeface="Calibri"/>
              </a:rPr>
              <a:t> arteria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rota,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borbotones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golpes,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color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rojo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vivo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62196" y="4484623"/>
            <a:ext cx="452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procede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una vena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oscura,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continua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90444" y="4384547"/>
            <a:ext cx="1051559" cy="56845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958464" y="4449317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Venosa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72511" y="5079491"/>
            <a:ext cx="2215895" cy="56845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41802" y="5143880"/>
            <a:ext cx="187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Capilar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sábana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310638" y="1626107"/>
            <a:ext cx="2269490" cy="3555365"/>
            <a:chOff x="2310638" y="1626107"/>
            <a:chExt cx="2269490" cy="3555365"/>
          </a:xfrm>
        </p:grpSpPr>
        <p:sp>
          <p:nvSpPr>
            <p:cNvPr id="38" name="object 38"/>
            <p:cNvSpPr/>
            <p:nvPr/>
          </p:nvSpPr>
          <p:spPr>
            <a:xfrm>
              <a:off x="2310638" y="1626107"/>
              <a:ext cx="370840" cy="1346200"/>
            </a:xfrm>
            <a:custGeom>
              <a:avLst/>
              <a:gdLst/>
              <a:ahLst/>
              <a:cxnLst/>
              <a:rect l="l" t="t" r="r" b="b"/>
              <a:pathLst>
                <a:path w="370839" h="1346200">
                  <a:moveTo>
                    <a:pt x="370332" y="748284"/>
                  </a:moveTo>
                  <a:lnTo>
                    <a:pt x="359435" y="741934"/>
                  </a:lnTo>
                  <a:lnTo>
                    <a:pt x="281686" y="696595"/>
                  </a:lnTo>
                  <a:lnTo>
                    <a:pt x="277749" y="697611"/>
                  </a:lnTo>
                  <a:lnTo>
                    <a:pt x="274193" y="703707"/>
                  </a:lnTo>
                  <a:lnTo>
                    <a:pt x="275209" y="707517"/>
                  </a:lnTo>
                  <a:lnTo>
                    <a:pt x="334187" y="741934"/>
                  </a:lnTo>
                  <a:lnTo>
                    <a:pt x="15278" y="741934"/>
                  </a:lnTo>
                  <a:lnTo>
                    <a:pt x="301548" y="35890"/>
                  </a:lnTo>
                  <a:lnTo>
                    <a:pt x="311277" y="103378"/>
                  </a:lnTo>
                  <a:lnTo>
                    <a:pt x="314452" y="105791"/>
                  </a:lnTo>
                  <a:lnTo>
                    <a:pt x="321437" y="104775"/>
                  </a:lnTo>
                  <a:lnTo>
                    <a:pt x="323850" y="101473"/>
                  </a:lnTo>
                  <a:lnTo>
                    <a:pt x="310451" y="9271"/>
                  </a:lnTo>
                  <a:lnTo>
                    <a:pt x="309118" y="0"/>
                  </a:lnTo>
                  <a:lnTo>
                    <a:pt x="227965" y="62738"/>
                  </a:lnTo>
                  <a:lnTo>
                    <a:pt x="227457" y="66675"/>
                  </a:lnTo>
                  <a:lnTo>
                    <a:pt x="231775" y="72263"/>
                  </a:lnTo>
                  <a:lnTo>
                    <a:pt x="235712" y="72771"/>
                  </a:lnTo>
                  <a:lnTo>
                    <a:pt x="289763" y="31000"/>
                  </a:lnTo>
                  <a:lnTo>
                    <a:pt x="0" y="746125"/>
                  </a:lnTo>
                  <a:lnTo>
                    <a:pt x="5626" y="748398"/>
                  </a:lnTo>
                  <a:lnTo>
                    <a:pt x="127" y="751205"/>
                  </a:lnTo>
                  <a:lnTo>
                    <a:pt x="287108" y="1316380"/>
                  </a:lnTo>
                  <a:lnTo>
                    <a:pt x="232791" y="1281303"/>
                  </a:lnTo>
                  <a:lnTo>
                    <a:pt x="229870" y="1279525"/>
                  </a:lnTo>
                  <a:lnTo>
                    <a:pt x="225933" y="1280287"/>
                  </a:lnTo>
                  <a:lnTo>
                    <a:pt x="224028" y="1283208"/>
                  </a:lnTo>
                  <a:lnTo>
                    <a:pt x="222123" y="1286256"/>
                  </a:lnTo>
                  <a:lnTo>
                    <a:pt x="223012" y="1290193"/>
                  </a:lnTo>
                  <a:lnTo>
                    <a:pt x="309118" y="1345819"/>
                  </a:lnTo>
                  <a:lnTo>
                    <a:pt x="309600" y="1337437"/>
                  </a:lnTo>
                  <a:lnTo>
                    <a:pt x="315010" y="1246124"/>
                  </a:lnTo>
                  <a:lnTo>
                    <a:pt x="315214" y="1243330"/>
                  </a:lnTo>
                  <a:lnTo>
                    <a:pt x="312420" y="1240282"/>
                  </a:lnTo>
                  <a:lnTo>
                    <a:pt x="308991" y="1240155"/>
                  </a:lnTo>
                  <a:lnTo>
                    <a:pt x="305435" y="1239901"/>
                  </a:lnTo>
                  <a:lnTo>
                    <a:pt x="302514" y="1242568"/>
                  </a:lnTo>
                  <a:lnTo>
                    <a:pt x="302209" y="1246886"/>
                  </a:lnTo>
                  <a:lnTo>
                    <a:pt x="298526" y="1310741"/>
                  </a:lnTo>
                  <a:lnTo>
                    <a:pt x="16256" y="754634"/>
                  </a:lnTo>
                  <a:lnTo>
                    <a:pt x="334187" y="754634"/>
                  </a:lnTo>
                  <a:lnTo>
                    <a:pt x="275209" y="789051"/>
                  </a:lnTo>
                  <a:lnTo>
                    <a:pt x="274193" y="792861"/>
                  </a:lnTo>
                  <a:lnTo>
                    <a:pt x="277749" y="798957"/>
                  </a:lnTo>
                  <a:lnTo>
                    <a:pt x="281686" y="799973"/>
                  </a:lnTo>
                  <a:lnTo>
                    <a:pt x="359435" y="754634"/>
                  </a:lnTo>
                  <a:lnTo>
                    <a:pt x="370332" y="74828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95230" y="1652104"/>
              <a:ext cx="575322" cy="5668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7719" y="2359494"/>
              <a:ext cx="575322" cy="56683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402078" y="3835907"/>
              <a:ext cx="370840" cy="1345565"/>
            </a:xfrm>
            <a:custGeom>
              <a:avLst/>
              <a:gdLst/>
              <a:ahLst/>
              <a:cxnLst/>
              <a:rect l="l" t="t" r="r" b="b"/>
              <a:pathLst>
                <a:path w="370839" h="1345564">
                  <a:moveTo>
                    <a:pt x="370332" y="763524"/>
                  </a:moveTo>
                  <a:lnTo>
                    <a:pt x="359435" y="757174"/>
                  </a:lnTo>
                  <a:lnTo>
                    <a:pt x="281686" y="711835"/>
                  </a:lnTo>
                  <a:lnTo>
                    <a:pt x="277749" y="712851"/>
                  </a:lnTo>
                  <a:lnTo>
                    <a:pt x="274193" y="718947"/>
                  </a:lnTo>
                  <a:lnTo>
                    <a:pt x="275209" y="722757"/>
                  </a:lnTo>
                  <a:lnTo>
                    <a:pt x="334187" y="757174"/>
                  </a:lnTo>
                  <a:lnTo>
                    <a:pt x="15252" y="757174"/>
                  </a:lnTo>
                  <a:lnTo>
                    <a:pt x="301713" y="35814"/>
                  </a:lnTo>
                  <a:lnTo>
                    <a:pt x="311404" y="99822"/>
                  </a:lnTo>
                  <a:lnTo>
                    <a:pt x="311912" y="103378"/>
                  </a:lnTo>
                  <a:lnTo>
                    <a:pt x="315214" y="105664"/>
                  </a:lnTo>
                  <a:lnTo>
                    <a:pt x="322072" y="104648"/>
                  </a:lnTo>
                  <a:lnTo>
                    <a:pt x="324485" y="101473"/>
                  </a:lnTo>
                  <a:lnTo>
                    <a:pt x="323977" y="97917"/>
                  </a:lnTo>
                  <a:lnTo>
                    <a:pt x="310540" y="9398"/>
                  </a:lnTo>
                  <a:lnTo>
                    <a:pt x="309118" y="0"/>
                  </a:lnTo>
                  <a:lnTo>
                    <a:pt x="231140" y="61087"/>
                  </a:lnTo>
                  <a:lnTo>
                    <a:pt x="228346" y="63246"/>
                  </a:lnTo>
                  <a:lnTo>
                    <a:pt x="227965" y="67310"/>
                  </a:lnTo>
                  <a:lnTo>
                    <a:pt x="230124" y="69977"/>
                  </a:lnTo>
                  <a:lnTo>
                    <a:pt x="232283" y="72771"/>
                  </a:lnTo>
                  <a:lnTo>
                    <a:pt x="236220" y="73279"/>
                  </a:lnTo>
                  <a:lnTo>
                    <a:pt x="239014" y="71120"/>
                  </a:lnTo>
                  <a:lnTo>
                    <a:pt x="289915" y="31203"/>
                  </a:lnTo>
                  <a:lnTo>
                    <a:pt x="0" y="761492"/>
                  </a:lnTo>
                  <a:lnTo>
                    <a:pt x="5486" y="763714"/>
                  </a:lnTo>
                  <a:lnTo>
                    <a:pt x="254" y="766445"/>
                  </a:lnTo>
                  <a:lnTo>
                    <a:pt x="286867" y="1316558"/>
                  </a:lnTo>
                  <a:lnTo>
                    <a:pt x="229108" y="1280160"/>
                  </a:lnTo>
                  <a:lnTo>
                    <a:pt x="225171" y="1281049"/>
                  </a:lnTo>
                  <a:lnTo>
                    <a:pt x="223393" y="1283970"/>
                  </a:lnTo>
                  <a:lnTo>
                    <a:pt x="221488" y="1287018"/>
                  </a:lnTo>
                  <a:lnTo>
                    <a:pt x="222377" y="1290955"/>
                  </a:lnTo>
                  <a:lnTo>
                    <a:pt x="225298" y="1292733"/>
                  </a:lnTo>
                  <a:lnTo>
                    <a:pt x="309118" y="1345565"/>
                  </a:lnTo>
                  <a:lnTo>
                    <a:pt x="309511" y="1337310"/>
                  </a:lnTo>
                  <a:lnTo>
                    <a:pt x="313944" y="1246632"/>
                  </a:lnTo>
                  <a:lnTo>
                    <a:pt x="314071" y="1243076"/>
                  </a:lnTo>
                  <a:lnTo>
                    <a:pt x="311404" y="1240155"/>
                  </a:lnTo>
                  <a:lnTo>
                    <a:pt x="307848" y="1240028"/>
                  </a:lnTo>
                  <a:lnTo>
                    <a:pt x="304292" y="1239774"/>
                  </a:lnTo>
                  <a:lnTo>
                    <a:pt x="301371" y="1242568"/>
                  </a:lnTo>
                  <a:lnTo>
                    <a:pt x="301205" y="1246632"/>
                  </a:lnTo>
                  <a:lnTo>
                    <a:pt x="298157" y="1310703"/>
                  </a:lnTo>
                  <a:lnTo>
                    <a:pt x="16243" y="769874"/>
                  </a:lnTo>
                  <a:lnTo>
                    <a:pt x="334187" y="769874"/>
                  </a:lnTo>
                  <a:lnTo>
                    <a:pt x="275209" y="804291"/>
                  </a:lnTo>
                  <a:lnTo>
                    <a:pt x="274193" y="808101"/>
                  </a:lnTo>
                  <a:lnTo>
                    <a:pt x="277749" y="814197"/>
                  </a:lnTo>
                  <a:lnTo>
                    <a:pt x="281686" y="815213"/>
                  </a:lnTo>
                  <a:lnTo>
                    <a:pt x="359435" y="769874"/>
                  </a:lnTo>
                  <a:lnTo>
                    <a:pt x="370332" y="76352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4373" y="3024085"/>
              <a:ext cx="575322" cy="566839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0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9590" y="6320129"/>
            <a:ext cx="428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21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1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21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1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1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1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8353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25" dirty="0"/>
              <a:t> </a:t>
            </a:r>
            <a:r>
              <a:rPr sz="4000" spc="-5" dirty="0"/>
              <a:t>Actuación</a:t>
            </a:r>
            <a:r>
              <a:rPr sz="4000" spc="40" dirty="0"/>
              <a:t> </a:t>
            </a:r>
            <a:r>
              <a:rPr sz="4000" spc="-30" dirty="0"/>
              <a:t>frente</a:t>
            </a:r>
            <a:r>
              <a:rPr sz="4000" spc="-5" dirty="0"/>
              <a:t> a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6282029"/>
            <a:ext cx="428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0117" y="621030"/>
            <a:ext cx="3051175" cy="370840"/>
          </a:xfrm>
          <a:prstGeom prst="rect">
            <a:avLst/>
          </a:prstGeom>
          <a:solidFill>
            <a:srgbClr val="4AACC5"/>
          </a:solidFill>
          <a:ln w="25907">
            <a:solidFill>
              <a:srgbClr val="357C9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Hemorragias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Externas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8451" y="1267967"/>
            <a:ext cx="1170940" cy="707390"/>
            <a:chOff x="568451" y="1267967"/>
            <a:chExt cx="1170940" cy="7073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1" y="1267967"/>
              <a:ext cx="1139952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571" y="1453895"/>
              <a:ext cx="972312" cy="5212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0051" y="1307719"/>
            <a:ext cx="91630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AF50"/>
                </a:solidFill>
                <a:latin typeface="Calibri"/>
                <a:cs typeface="Calibri"/>
              </a:rPr>
              <a:t>Compresión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ts val="2105"/>
              </a:lnSpc>
            </a:pP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directa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31556" y="1037082"/>
            <a:ext cx="6860540" cy="990600"/>
            <a:chOff x="1531556" y="1037082"/>
            <a:chExt cx="6860540" cy="990600"/>
          </a:xfrm>
        </p:grpSpPr>
        <p:sp>
          <p:nvSpPr>
            <p:cNvPr id="13" name="object 13"/>
            <p:cNvSpPr/>
            <p:nvPr/>
          </p:nvSpPr>
          <p:spPr>
            <a:xfrm>
              <a:off x="1544574" y="1101090"/>
              <a:ext cx="256540" cy="891540"/>
            </a:xfrm>
            <a:custGeom>
              <a:avLst/>
              <a:gdLst/>
              <a:ahLst/>
              <a:cxnLst/>
              <a:rect l="l" t="t" r="r" b="b"/>
              <a:pathLst>
                <a:path w="256539" h="891539">
                  <a:moveTo>
                    <a:pt x="256031" y="891539"/>
                  </a:moveTo>
                  <a:lnTo>
                    <a:pt x="206186" y="884495"/>
                  </a:lnTo>
                  <a:lnTo>
                    <a:pt x="165496" y="865282"/>
                  </a:lnTo>
                  <a:lnTo>
                    <a:pt x="138070" y="836783"/>
                  </a:lnTo>
                  <a:lnTo>
                    <a:pt x="128015" y="801877"/>
                  </a:lnTo>
                  <a:lnTo>
                    <a:pt x="128015" y="535432"/>
                  </a:lnTo>
                  <a:lnTo>
                    <a:pt x="117961" y="500526"/>
                  </a:lnTo>
                  <a:lnTo>
                    <a:pt x="90535" y="472027"/>
                  </a:lnTo>
                  <a:lnTo>
                    <a:pt x="49845" y="452814"/>
                  </a:lnTo>
                  <a:lnTo>
                    <a:pt x="0" y="445770"/>
                  </a:lnTo>
                  <a:lnTo>
                    <a:pt x="49845" y="438725"/>
                  </a:lnTo>
                  <a:lnTo>
                    <a:pt x="90535" y="419512"/>
                  </a:lnTo>
                  <a:lnTo>
                    <a:pt x="117961" y="391013"/>
                  </a:lnTo>
                  <a:lnTo>
                    <a:pt x="128015" y="356108"/>
                  </a:lnTo>
                  <a:lnTo>
                    <a:pt x="128015" y="89662"/>
                  </a:lnTo>
                  <a:lnTo>
                    <a:pt x="138070" y="54756"/>
                  </a:lnTo>
                  <a:lnTo>
                    <a:pt x="165496" y="26257"/>
                  </a:lnTo>
                  <a:lnTo>
                    <a:pt x="206186" y="7044"/>
                  </a:lnTo>
                  <a:lnTo>
                    <a:pt x="256031" y="0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846" y="1037082"/>
              <a:ext cx="6576059" cy="990600"/>
            </a:xfrm>
            <a:custGeom>
              <a:avLst/>
              <a:gdLst/>
              <a:ahLst/>
              <a:cxnLst/>
              <a:rect l="l" t="t" r="r" b="b"/>
              <a:pathLst>
                <a:path w="6576059" h="990600">
                  <a:moveTo>
                    <a:pt x="6576059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576059" y="990600"/>
                  </a:lnTo>
                  <a:lnTo>
                    <a:pt x="65760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15845" y="1037082"/>
            <a:ext cx="6576059" cy="990600"/>
          </a:xfrm>
          <a:prstGeom prst="rect">
            <a:avLst/>
          </a:prstGeom>
          <a:ln w="25907">
            <a:solidFill>
              <a:srgbClr val="FFFFFF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06375" indent="-154940">
              <a:lnSpc>
                <a:spcPct val="100000"/>
              </a:lnSpc>
              <a:spcBef>
                <a:spcPts val="1090"/>
              </a:spcBef>
              <a:buChar char="•"/>
              <a:tabLst>
                <a:tab pos="20701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Efectuar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presión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punto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sangrado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durante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mín.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10’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sin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quitar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400">
              <a:latin typeface="Calibri"/>
              <a:cs typeface="Calibri"/>
            </a:endParaRPr>
          </a:p>
          <a:p>
            <a:pPr marL="166370" indent="-114935">
              <a:lnSpc>
                <a:spcPct val="100000"/>
              </a:lnSpc>
              <a:spcBef>
                <a:spcPts val="110"/>
              </a:spcBef>
              <a:buChar char="•"/>
              <a:tabLst>
                <a:tab pos="16700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tumba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herido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eleva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miembro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afectado</a:t>
            </a:r>
            <a:endParaRPr sz="1400">
              <a:latin typeface="Calibri"/>
              <a:cs typeface="Calibri"/>
            </a:endParaRPr>
          </a:p>
          <a:p>
            <a:pPr marL="166370" indent="-114935">
              <a:lnSpc>
                <a:spcPct val="100000"/>
              </a:lnSpc>
              <a:spcBef>
                <a:spcPts val="120"/>
              </a:spcBef>
              <a:buChar char="•"/>
              <a:tabLst>
                <a:tab pos="16700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 se detiene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hemorragia,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venda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se traslada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herido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centro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2366" y="1219835"/>
            <a:ext cx="560070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>
              <a:lnSpc>
                <a:spcPts val="1335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pósito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ani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ario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2296667"/>
            <a:ext cx="1461770" cy="771525"/>
            <a:chOff x="0" y="2296667"/>
            <a:chExt cx="1461770" cy="7715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296667"/>
              <a:ext cx="1461516" cy="5212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431" y="2546603"/>
              <a:ext cx="1004316" cy="5212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1541" y="2349500"/>
            <a:ext cx="1167130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ts val="206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Compresión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ts val="2065"/>
              </a:lnSpc>
            </a:pP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arterial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59230" y="2227326"/>
            <a:ext cx="321945" cy="891540"/>
          </a:xfrm>
          <a:custGeom>
            <a:avLst/>
            <a:gdLst/>
            <a:ahLst/>
            <a:cxnLst/>
            <a:rect l="l" t="t" r="r" b="b"/>
            <a:pathLst>
              <a:path w="321944" h="891539">
                <a:moveTo>
                  <a:pt x="321563" y="891539"/>
                </a:moveTo>
                <a:lnTo>
                  <a:pt x="270753" y="885799"/>
                </a:lnTo>
                <a:lnTo>
                  <a:pt x="226618" y="869817"/>
                </a:lnTo>
                <a:lnTo>
                  <a:pt x="191810" y="845454"/>
                </a:lnTo>
                <a:lnTo>
                  <a:pt x="168981" y="814567"/>
                </a:lnTo>
                <a:lnTo>
                  <a:pt x="160781" y="779018"/>
                </a:lnTo>
                <a:lnTo>
                  <a:pt x="160781" y="558291"/>
                </a:lnTo>
                <a:lnTo>
                  <a:pt x="152582" y="522742"/>
                </a:lnTo>
                <a:lnTo>
                  <a:pt x="129753" y="491855"/>
                </a:lnTo>
                <a:lnTo>
                  <a:pt x="94945" y="467492"/>
                </a:lnTo>
                <a:lnTo>
                  <a:pt x="50810" y="451510"/>
                </a:lnTo>
                <a:lnTo>
                  <a:pt x="0" y="445770"/>
                </a:lnTo>
                <a:lnTo>
                  <a:pt x="50810" y="440029"/>
                </a:lnTo>
                <a:lnTo>
                  <a:pt x="94945" y="424047"/>
                </a:lnTo>
                <a:lnTo>
                  <a:pt x="129753" y="399684"/>
                </a:lnTo>
                <a:lnTo>
                  <a:pt x="152582" y="368797"/>
                </a:lnTo>
                <a:lnTo>
                  <a:pt x="160781" y="333248"/>
                </a:lnTo>
                <a:lnTo>
                  <a:pt x="160781" y="112522"/>
                </a:lnTo>
                <a:lnTo>
                  <a:pt x="168981" y="76972"/>
                </a:lnTo>
                <a:lnTo>
                  <a:pt x="191810" y="46085"/>
                </a:lnTo>
                <a:lnTo>
                  <a:pt x="226618" y="21722"/>
                </a:lnTo>
                <a:lnTo>
                  <a:pt x="270753" y="5740"/>
                </a:lnTo>
                <a:lnTo>
                  <a:pt x="321563" y="0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23466" y="2169414"/>
            <a:ext cx="7205980" cy="965200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67005" marR="108585" indent="-114300">
              <a:lnSpc>
                <a:spcPts val="1550"/>
              </a:lnSpc>
              <a:buChar char="•"/>
              <a:tabLst>
                <a:tab pos="16764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Según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normas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ILCOR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2015,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 ha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demostrado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eficacia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comprensión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arterial,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lo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tras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comprensión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directa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hay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pasar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torniquete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limitaciones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éste.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823" y="4584191"/>
            <a:ext cx="1342644" cy="52120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9427" y="4637658"/>
            <a:ext cx="105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orni</a:t>
            </a:r>
            <a:r>
              <a:rPr sz="1800" b="1" spc="5" dirty="0">
                <a:solidFill>
                  <a:srgbClr val="00AF50"/>
                </a:solidFill>
                <a:latin typeface="Calibri"/>
                <a:cs typeface="Calibri"/>
              </a:rPr>
              <a:t>q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39176" y="3191192"/>
            <a:ext cx="7510780" cy="2917190"/>
            <a:chOff x="1539176" y="3191192"/>
            <a:chExt cx="7510780" cy="2917190"/>
          </a:xfrm>
        </p:grpSpPr>
        <p:sp>
          <p:nvSpPr>
            <p:cNvPr id="26" name="object 26"/>
            <p:cNvSpPr/>
            <p:nvPr/>
          </p:nvSpPr>
          <p:spPr>
            <a:xfrm>
              <a:off x="1552193" y="3204209"/>
              <a:ext cx="291465" cy="2844165"/>
            </a:xfrm>
            <a:custGeom>
              <a:avLst/>
              <a:gdLst/>
              <a:ahLst/>
              <a:cxnLst/>
              <a:rect l="l" t="t" r="r" b="b"/>
              <a:pathLst>
                <a:path w="291464" h="2844165">
                  <a:moveTo>
                    <a:pt x="291083" y="2843784"/>
                  </a:moveTo>
                  <a:lnTo>
                    <a:pt x="234428" y="2835777"/>
                  </a:lnTo>
                  <a:lnTo>
                    <a:pt x="188166" y="2813942"/>
                  </a:lnTo>
                  <a:lnTo>
                    <a:pt x="156977" y="2781558"/>
                  </a:lnTo>
                  <a:lnTo>
                    <a:pt x="145542" y="2741904"/>
                  </a:lnTo>
                  <a:lnTo>
                    <a:pt x="145542" y="1523745"/>
                  </a:lnTo>
                  <a:lnTo>
                    <a:pt x="134106" y="1484096"/>
                  </a:lnTo>
                  <a:lnTo>
                    <a:pt x="102917" y="1451721"/>
                  </a:lnTo>
                  <a:lnTo>
                    <a:pt x="56655" y="1429894"/>
                  </a:lnTo>
                  <a:lnTo>
                    <a:pt x="0" y="1421891"/>
                  </a:lnTo>
                  <a:lnTo>
                    <a:pt x="56655" y="1413889"/>
                  </a:lnTo>
                  <a:lnTo>
                    <a:pt x="102917" y="1392062"/>
                  </a:lnTo>
                  <a:lnTo>
                    <a:pt x="134106" y="1359687"/>
                  </a:lnTo>
                  <a:lnTo>
                    <a:pt x="145542" y="1320038"/>
                  </a:lnTo>
                  <a:lnTo>
                    <a:pt x="145542" y="101853"/>
                  </a:lnTo>
                  <a:lnTo>
                    <a:pt x="156977" y="62204"/>
                  </a:lnTo>
                  <a:lnTo>
                    <a:pt x="188166" y="29829"/>
                  </a:lnTo>
                  <a:lnTo>
                    <a:pt x="234428" y="8002"/>
                  </a:lnTo>
                  <a:lnTo>
                    <a:pt x="291083" y="0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91461" y="3341369"/>
              <a:ext cx="7245350" cy="2753995"/>
            </a:xfrm>
            <a:custGeom>
              <a:avLst/>
              <a:gdLst/>
              <a:ahLst/>
              <a:cxnLst/>
              <a:rect l="l" t="t" r="r" b="b"/>
              <a:pathLst>
                <a:path w="7245350" h="2753995">
                  <a:moveTo>
                    <a:pt x="7245096" y="0"/>
                  </a:moveTo>
                  <a:lnTo>
                    <a:pt x="0" y="0"/>
                  </a:lnTo>
                  <a:lnTo>
                    <a:pt x="0" y="2753867"/>
                  </a:lnTo>
                  <a:lnTo>
                    <a:pt x="7245096" y="2753867"/>
                  </a:lnTo>
                  <a:lnTo>
                    <a:pt x="72450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91461" y="3341369"/>
              <a:ext cx="7245350" cy="2753995"/>
            </a:xfrm>
            <a:custGeom>
              <a:avLst/>
              <a:gdLst/>
              <a:ahLst/>
              <a:cxnLst/>
              <a:rect l="l" t="t" r="r" b="b"/>
              <a:pathLst>
                <a:path w="7245350" h="2753995">
                  <a:moveTo>
                    <a:pt x="0" y="2753867"/>
                  </a:moveTo>
                  <a:lnTo>
                    <a:pt x="7245096" y="2753867"/>
                  </a:lnTo>
                  <a:lnTo>
                    <a:pt x="7245096" y="0"/>
                  </a:lnTo>
                  <a:lnTo>
                    <a:pt x="0" y="0"/>
                  </a:lnTo>
                  <a:lnTo>
                    <a:pt x="0" y="27538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31975" y="3455034"/>
            <a:ext cx="7053580" cy="18021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Última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medida,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parte del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brazo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pierna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donde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hay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hueso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(miembro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machacado,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aplastado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amputado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9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Pasos:</a:t>
            </a:r>
            <a:endParaRPr sz="1400">
              <a:latin typeface="Calibri"/>
              <a:cs typeface="Calibri"/>
            </a:endParaRPr>
          </a:p>
          <a:p>
            <a:pPr marL="241300" lvl="1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coge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tejido no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elástico de unos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3-4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cm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realiza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nudo</a:t>
            </a:r>
            <a:endParaRPr sz="1400">
              <a:latin typeface="Calibri"/>
              <a:cs typeface="Calibri"/>
            </a:endParaRPr>
          </a:p>
          <a:p>
            <a:pPr marL="241300" lvl="1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coloca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algo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rígido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como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palo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o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bolígrafo,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debajo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nudo</a:t>
            </a:r>
            <a:endParaRPr sz="1400">
              <a:latin typeface="Calibri"/>
              <a:cs typeface="Calibri"/>
            </a:endParaRPr>
          </a:p>
          <a:p>
            <a:pPr marL="241300" lvl="1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Damos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vueltas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palo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hasta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herida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deje 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sangrar</a:t>
            </a:r>
            <a:endParaRPr sz="1400">
              <a:latin typeface="Calibri"/>
              <a:cs typeface="Calibri"/>
            </a:endParaRPr>
          </a:p>
          <a:p>
            <a:pPr marL="241300" lvl="1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sujeta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el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palo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cuerdas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esparadrapo para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sujeto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12700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Precauciones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46275" y="5245989"/>
            <a:ext cx="4204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herido debe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ser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visitado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urgentemente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por un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médico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6275" y="5458459"/>
            <a:ext cx="6807834" cy="482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19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Debe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anotarse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hora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colocación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torniquete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poner una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cabeza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lugar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visible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000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Técnica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muy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peligrosa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mueren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tejidos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29271" y="620268"/>
            <a:ext cx="2014727" cy="12405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29271" y="3753611"/>
            <a:ext cx="2014727" cy="170687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914388" y="5321808"/>
            <a:ext cx="102616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ue</a:t>
            </a:r>
            <a:r>
              <a:rPr sz="1200" spc="-10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23759" y="687323"/>
            <a:ext cx="114808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alibri"/>
                <a:cs typeface="Calibri"/>
              </a:rPr>
              <a:t>Fuente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INSHT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4085" y="4354829"/>
            <a:ext cx="8648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8350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30" dirty="0"/>
              <a:t> </a:t>
            </a:r>
            <a:r>
              <a:rPr sz="4000" spc="-5" dirty="0"/>
              <a:t>Actuación</a:t>
            </a:r>
            <a:r>
              <a:rPr sz="4000" spc="20" dirty="0"/>
              <a:t> </a:t>
            </a:r>
            <a:r>
              <a:rPr sz="4000" spc="-30" dirty="0"/>
              <a:t>frente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54" y="771905"/>
            <a:ext cx="3051175" cy="370840"/>
          </a:xfrm>
          <a:prstGeom prst="rect">
            <a:avLst/>
          </a:prstGeom>
          <a:solidFill>
            <a:srgbClr val="4AACC5"/>
          </a:solidFill>
          <a:ln w="25908">
            <a:solidFill>
              <a:srgbClr val="357C9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Hemorragias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internas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977" y="3070098"/>
            <a:ext cx="3051175" cy="368935"/>
          </a:xfrm>
          <a:prstGeom prst="rect">
            <a:avLst/>
          </a:prstGeom>
          <a:solidFill>
            <a:srgbClr val="4AACC5"/>
          </a:solidFill>
          <a:ln w="25907">
            <a:solidFill>
              <a:srgbClr val="357C9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3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Hemorragias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Exteriorizadas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637" y="1326641"/>
            <a:ext cx="8688705" cy="1477010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170" marR="416559">
              <a:lnSpc>
                <a:spcPts val="2140"/>
              </a:lnSpc>
              <a:spcBef>
                <a:spcPts val="345"/>
              </a:spcBef>
            </a:pPr>
            <a:r>
              <a:rPr sz="1800" spc="-5" dirty="0">
                <a:latin typeface="Calibri"/>
                <a:cs typeface="Calibri"/>
              </a:rPr>
              <a:t>Sospechamos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indirectos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shock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hemorrágico: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inconsciencia,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sudor,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fría,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palidez,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pulso </a:t>
            </a:r>
            <a:r>
              <a:rPr sz="1800" dirty="0">
                <a:latin typeface="Calibri"/>
                <a:cs typeface="Calibri"/>
              </a:rPr>
              <a:t>débil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rápido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90170" marR="11176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Traslado</a:t>
            </a:r>
            <a:r>
              <a:rPr sz="1800" dirty="0">
                <a:latin typeface="Calibri"/>
                <a:cs typeface="Calibri"/>
              </a:rPr>
              <a:t> al </a:t>
            </a:r>
            <a:r>
              <a:rPr sz="1800" spc="-10" dirty="0">
                <a:latin typeface="Calibri"/>
                <a:cs typeface="Calibri"/>
              </a:rPr>
              <a:t>centro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sanitario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controlando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dirty="0">
                <a:latin typeface="Calibri"/>
                <a:cs typeface="Calibri"/>
              </a:rPr>
              <a:t> signos</a:t>
            </a:r>
            <a:r>
              <a:rPr sz="1800" spc="-5" dirty="0">
                <a:latin typeface="Calibri"/>
                <a:cs typeface="Calibri"/>
              </a:rPr>
              <a:t> vitales,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cubrir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víctima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tumbarla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cabeza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ladeada y las </a:t>
            </a:r>
            <a:r>
              <a:rPr sz="1800" spc="-5" dirty="0">
                <a:latin typeface="Calibri"/>
                <a:cs typeface="Calibri"/>
              </a:rPr>
              <a:t>piernas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elevadas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 </a:t>
            </a:r>
            <a:r>
              <a:rPr sz="1800" spc="-15" dirty="0">
                <a:latin typeface="Calibri"/>
                <a:cs typeface="Calibri"/>
              </a:rPr>
              <a:t>está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consciente.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977" y="3646170"/>
            <a:ext cx="2063750" cy="368935"/>
          </a:xfrm>
          <a:prstGeom prst="rect">
            <a:avLst/>
          </a:prstGeom>
          <a:ln w="25908">
            <a:solidFill>
              <a:srgbClr val="4AAC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Hemorragia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Nasal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637" y="5211317"/>
            <a:ext cx="2063750" cy="368935"/>
          </a:xfrm>
          <a:prstGeom prst="rect">
            <a:avLst/>
          </a:prstGeom>
          <a:ln w="25908">
            <a:solidFill>
              <a:srgbClr val="4AAC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1468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De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oídos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231" y="4089019"/>
            <a:ext cx="69475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comprime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fosa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nasal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tabique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durante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unos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minutos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Si 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cesa,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tapona</a:t>
            </a:r>
            <a:r>
              <a:rPr sz="1800" dirty="0">
                <a:latin typeface="Calibri"/>
                <a:cs typeface="Calibri"/>
              </a:rPr>
              <a:t> 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orificio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gasa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mojada 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agua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oxigenada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echar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cabeza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hacia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atrás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3851" y="5089652"/>
            <a:ext cx="6626859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Debidas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traumatismo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craneal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enviar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paciente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sanitario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ts val="215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spc="-10" dirty="0">
                <a:latin typeface="Calibri"/>
                <a:cs typeface="Calibri"/>
              </a:rPr>
              <a:t>intentar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detener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hemorragia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Colocar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paciente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11" y="0"/>
            <a:ext cx="2839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CONTENIDOS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88" y="1530096"/>
            <a:ext cx="560679" cy="5619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5045" y="1343685"/>
            <a:ext cx="5982970" cy="28606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El</a:t>
            </a:r>
            <a:r>
              <a:rPr sz="2800" b="1" spc="-2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plan</a:t>
            </a:r>
            <a:r>
              <a:rPr sz="2800" b="1" spc="-1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de</a:t>
            </a:r>
            <a:r>
              <a:rPr sz="2800" b="1" spc="-10" dirty="0">
                <a:latin typeface="Calibri"/>
                <a:cs typeface="Calibri"/>
                <a:hlinkClick r:id="rId3" action="ppaction://hlinksldjump"/>
              </a:rPr>
              <a:t> autoprotección</a:t>
            </a:r>
            <a:endParaRPr sz="2800">
              <a:latin typeface="Calibri"/>
              <a:cs typeface="Calibri"/>
            </a:endParaRPr>
          </a:p>
          <a:p>
            <a:pPr marL="458470" indent="-43688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8470" algn="l"/>
                <a:tab pos="459105" algn="l"/>
              </a:tabLst>
            </a:pP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Primeros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auxilios</a:t>
            </a:r>
            <a:endParaRPr sz="2800">
              <a:latin typeface="Calibri"/>
              <a:cs typeface="Calibri"/>
            </a:endParaRPr>
          </a:p>
          <a:p>
            <a:pPr marL="486409" indent="-43688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86409" algn="l"/>
                <a:tab pos="487045" algn="l"/>
              </a:tabLst>
            </a:pPr>
            <a:r>
              <a:rPr sz="2800" b="1" spc="-10" dirty="0">
                <a:latin typeface="Calibri"/>
                <a:cs typeface="Calibri"/>
                <a:hlinkClick r:id="rId5" action="ppaction://hlinksldjump"/>
              </a:rPr>
              <a:t>Soporte</a:t>
            </a:r>
            <a:r>
              <a:rPr sz="2800" b="1" spc="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5" action="ppaction://hlinksldjump"/>
              </a:rPr>
              <a:t>vital</a:t>
            </a:r>
            <a:r>
              <a:rPr sz="2800" b="1" spc="-1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básico</a:t>
            </a:r>
            <a:endParaRPr sz="2800">
              <a:latin typeface="Calibri"/>
              <a:cs typeface="Calibri"/>
            </a:endParaRPr>
          </a:p>
          <a:p>
            <a:pPr marL="487045" indent="-43751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Actuación</a:t>
            </a:r>
            <a:r>
              <a:rPr sz="2800" b="1" spc="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20" dirty="0">
                <a:latin typeface="Calibri"/>
                <a:cs typeface="Calibri"/>
                <a:hlinkClick r:id="rId6" action="ppaction://hlinksldjump"/>
              </a:rPr>
              <a:t>frente</a:t>
            </a:r>
            <a:r>
              <a:rPr sz="2800" b="1" spc="3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2800" b="1" spc="1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6" action="ppaction://hlinksldjump"/>
              </a:rPr>
              <a:t>otras</a:t>
            </a:r>
            <a:r>
              <a:rPr sz="2800" b="1" spc="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6" action="ppaction://hlinksldjump"/>
              </a:rPr>
              <a:t>emergencias</a:t>
            </a:r>
            <a:endParaRPr sz="2800">
              <a:latin typeface="Calibri"/>
              <a:cs typeface="Calibri"/>
            </a:endParaRPr>
          </a:p>
          <a:p>
            <a:pPr marL="487045" indent="-43751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800" b="1" spc="-30" dirty="0">
                <a:latin typeface="Calibri"/>
                <a:cs typeface="Calibri"/>
                <a:hlinkClick r:id="rId7" action="ppaction://hlinksldjump"/>
              </a:rPr>
              <a:t>Traslado</a:t>
            </a:r>
            <a:r>
              <a:rPr sz="2800" b="1" spc="25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de</a:t>
            </a:r>
            <a:r>
              <a:rPr sz="2800" b="1" spc="1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7" action="ppaction://hlinksldjump"/>
              </a:rPr>
              <a:t>accidentados</a:t>
            </a:r>
            <a:endParaRPr sz="2800">
              <a:latin typeface="Calibri"/>
              <a:cs typeface="Calibri"/>
            </a:endParaRPr>
          </a:p>
          <a:p>
            <a:pPr marL="486409" indent="-43688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486409" algn="l"/>
                <a:tab pos="487045" algn="l"/>
              </a:tabLst>
            </a:pP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Botiquín</a:t>
            </a:r>
            <a:r>
              <a:rPr sz="2800" b="1" spc="1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de</a:t>
            </a:r>
            <a:r>
              <a:rPr sz="2800" b="1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8" action="ppaction://hlinksldjump"/>
              </a:rPr>
              <a:t>primeros</a:t>
            </a:r>
            <a:r>
              <a:rPr sz="2800" b="1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auxilios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8350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30" dirty="0"/>
              <a:t> </a:t>
            </a:r>
            <a:r>
              <a:rPr sz="4000" spc="-5" dirty="0"/>
              <a:t>Actuación</a:t>
            </a:r>
            <a:r>
              <a:rPr sz="4000" spc="20" dirty="0"/>
              <a:t> </a:t>
            </a:r>
            <a:r>
              <a:rPr sz="4000" spc="-30" dirty="0"/>
              <a:t>frente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6868" y="717804"/>
            <a:ext cx="1884045" cy="565785"/>
            <a:chOff x="86868" y="717804"/>
            <a:chExt cx="1884045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8" y="723900"/>
              <a:ext cx="1883664" cy="492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2" y="717804"/>
              <a:ext cx="1784604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8589" y="765809"/>
            <a:ext cx="1760220" cy="368935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QUEMADURAS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0932" y="766063"/>
            <a:ext cx="6419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Lesiones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producen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tejidos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contacto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elementos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calientes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3941" y="1071372"/>
          <a:ext cx="8789670" cy="304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9BBA58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Según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profundidad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28575">
                      <a:solidFill>
                        <a:srgbClr val="9BBA58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BBA58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114300" marR="108585" indent="762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1º </a:t>
                      </a:r>
                      <a:r>
                        <a:rPr sz="1600" b="1" spc="-3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Aparece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eritema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enrojecimiento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Afecta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sólo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epidermis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produce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mucho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dolor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picor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tratamiento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tener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calmar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dolor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mediante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enfriamiento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zona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dañada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114300" marR="108585" indent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2º </a:t>
                      </a:r>
                      <a:r>
                        <a:rPr sz="1600" b="1" spc="-3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Aparece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ampolla,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rosado,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dolor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intenso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Requiere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enfriamiento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abundante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agua,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nunca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reventar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 ampollas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3º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Afecta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alas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capas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profundas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piel,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llegando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 músculo,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nervios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vasos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sanguíneos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forma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costra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blanca.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queda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carbonizada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insensible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pinchazos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alfiler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quitar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ropa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adherida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ni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intentar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limpiar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zona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poner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pomadas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Tapar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paño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estéril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trasladar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un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sanitario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1637" y="4211573"/>
            <a:ext cx="1757680" cy="338455"/>
          </a:xfrm>
          <a:prstGeom prst="rect">
            <a:avLst/>
          </a:prstGeom>
          <a:ln w="25908">
            <a:solidFill>
              <a:srgbClr val="9BBA5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alibri"/>
                <a:cs typeface="Calibri"/>
              </a:rPr>
              <a:t>Según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extensión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1" y="4218432"/>
            <a:ext cx="2572512" cy="17419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3964" y="4142232"/>
            <a:ext cx="2019300" cy="20726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97612" y="4592573"/>
            <a:ext cx="530860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Se utiliza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regla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Walace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regla</a:t>
            </a:r>
            <a:r>
              <a:rPr sz="1600" spc="-5" dirty="0">
                <a:latin typeface="Calibri"/>
                <a:cs typeface="Calibri"/>
              </a:rPr>
              <a:t> del 9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cuerpo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 divide </a:t>
            </a:r>
            <a:r>
              <a:rPr sz="1600" spc="-10" dirty="0">
                <a:latin typeface="Calibri"/>
                <a:cs typeface="Calibri"/>
              </a:rPr>
              <a:t>en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áreas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Quemadura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&lt;10%: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 no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3º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grado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10-30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(tb </a:t>
            </a:r>
            <a:r>
              <a:rPr sz="1600" spc="-20" dirty="0">
                <a:latin typeface="Calibri"/>
                <a:cs typeface="Calibri"/>
              </a:rPr>
              <a:t>grave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zonas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básicas)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30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– 50%: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grave,</a:t>
            </a:r>
            <a:r>
              <a:rPr sz="1600" spc="-5" dirty="0">
                <a:latin typeface="Calibri"/>
                <a:cs typeface="Calibri"/>
              </a:rPr>
              <a:t> 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mortal:</a:t>
            </a:r>
            <a:r>
              <a:rPr sz="1600" spc="-5" dirty="0">
                <a:latin typeface="Calibri"/>
                <a:cs typeface="Calibri"/>
              </a:rPr>
              <a:t> si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&gt;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50%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200" spc="-5" dirty="0">
                <a:latin typeface="Calibri"/>
                <a:cs typeface="Calibri"/>
              </a:rPr>
              <a:t>Fuente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INSHT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7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8350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30" dirty="0"/>
              <a:t> </a:t>
            </a:r>
            <a:r>
              <a:rPr sz="4000" spc="-5" dirty="0"/>
              <a:t>Actuación</a:t>
            </a:r>
            <a:r>
              <a:rPr sz="4000" spc="20" dirty="0"/>
              <a:t> </a:t>
            </a:r>
            <a:r>
              <a:rPr sz="4000" spc="-30" dirty="0"/>
              <a:t>frente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6868" y="717804"/>
            <a:ext cx="1884045" cy="565785"/>
            <a:chOff x="86868" y="717804"/>
            <a:chExt cx="1884045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8" y="723900"/>
              <a:ext cx="1883664" cy="492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2" y="717804"/>
              <a:ext cx="1784604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8589" y="765809"/>
            <a:ext cx="1760220" cy="368935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QUEMADURAS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1061" y="780034"/>
            <a:ext cx="52520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Suprimir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causa que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provoca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quemadura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Aplicar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agua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abundancia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5" dirty="0">
                <a:latin typeface="Calibri"/>
                <a:cs typeface="Calibri"/>
              </a:rPr>
              <a:t> enfriar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zona</a:t>
            </a:r>
            <a:r>
              <a:rPr sz="1600" spc="-5" dirty="0">
                <a:latin typeface="Calibri"/>
                <a:cs typeface="Calibri"/>
              </a:rPr>
              <a:t> 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remitir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dolor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Cubrir 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lesión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vendaje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húmedo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flojo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5" dirty="0">
                <a:latin typeface="Calibri"/>
                <a:cs typeface="Calibri"/>
              </a:rPr>
              <a:t>reventar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ampollas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Trasladar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centro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sanitario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5562" y="2198497"/>
          <a:ext cx="8849995" cy="3792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Fuego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Sofocar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llamas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manta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refrigerar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agua 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persona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Rodar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persona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suelo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posible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sofocarlas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Electrocución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Desconectar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corriente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Separar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mediante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pértigas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otro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aislante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madera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Realizar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reanimación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cardiopulmonar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Cubrir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zonas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afectadas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gasas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estériles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trasladar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hospital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02260" marR="234950" indent="-596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anc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cáusticas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Sustancias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químicas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Aplicar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agua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muy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abundante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20-30’.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ojos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mín.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20’,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cubrir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trasladar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Quitar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ropa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impregnada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Cubrir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lesión 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trasladar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médico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92405" marR="185420" indent="13843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Líquidos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i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mables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Gasolina,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alcohol…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Nunca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utilizar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agua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Sofocar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manta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ropa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sintética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Emplear 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extintor como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último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recurso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2305" y="1255013"/>
            <a:ext cx="2105025" cy="338455"/>
          </a:xfrm>
          <a:prstGeom prst="rect">
            <a:avLst/>
          </a:prstGeom>
          <a:ln w="25908">
            <a:solidFill>
              <a:srgbClr val="9BBA5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600" b="1" spc="-5" dirty="0">
                <a:latin typeface="Calibri"/>
                <a:cs typeface="Calibri"/>
              </a:rPr>
              <a:t>Medidas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actuación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7223" y="1711451"/>
            <a:ext cx="1636775" cy="23667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020050" y="1478102"/>
            <a:ext cx="8655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ue</a:t>
            </a:r>
            <a:r>
              <a:rPr sz="1200" spc="-10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8350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30" dirty="0"/>
              <a:t> </a:t>
            </a:r>
            <a:r>
              <a:rPr sz="4000" spc="-5" dirty="0"/>
              <a:t>Actuación</a:t>
            </a:r>
            <a:r>
              <a:rPr sz="4000" spc="20" dirty="0"/>
              <a:t> </a:t>
            </a:r>
            <a:r>
              <a:rPr sz="4000" spc="-30" dirty="0"/>
              <a:t>frente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2671" y="789431"/>
            <a:ext cx="4209415" cy="565785"/>
            <a:chOff x="42671" y="789431"/>
            <a:chExt cx="4209415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" y="795527"/>
              <a:ext cx="4209288" cy="492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07" y="789431"/>
              <a:ext cx="4088891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4394" y="837438"/>
            <a:ext cx="4086225" cy="368935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23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FRACTURAS,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LUXACIONES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ESGUINCES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852" y="1822195"/>
            <a:ext cx="42722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Rotura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hueso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causa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violenta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25" dirty="0">
                <a:latin typeface="Calibri"/>
                <a:cs typeface="Calibri"/>
              </a:rPr>
              <a:t>Trauma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espontánea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(fractura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caída)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ts val="1914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Traumática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impacto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intenso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(caída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fractura)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ts val="1914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Puede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Abierta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Cerrada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3070" y="1448561"/>
            <a:ext cx="890269" cy="338455"/>
          </a:xfrm>
          <a:prstGeom prst="rect">
            <a:avLst/>
          </a:prstGeom>
          <a:ln w="25908">
            <a:solidFill>
              <a:srgbClr val="9BBA5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</a:pPr>
            <a:r>
              <a:rPr sz="1600" b="1" spc="-15" dirty="0">
                <a:latin typeface="Calibri"/>
                <a:cs typeface="Calibri"/>
              </a:rPr>
              <a:t>Fractura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3346" y="1014222"/>
            <a:ext cx="4220210" cy="2430780"/>
          </a:xfrm>
          <a:custGeom>
            <a:avLst/>
            <a:gdLst/>
            <a:ahLst/>
            <a:cxnLst/>
            <a:rect l="l" t="t" r="r" b="b"/>
            <a:pathLst>
              <a:path w="4220209" h="2430779">
                <a:moveTo>
                  <a:pt x="0" y="2430779"/>
                </a:moveTo>
                <a:lnTo>
                  <a:pt x="4219956" y="2430779"/>
                </a:lnTo>
                <a:lnTo>
                  <a:pt x="4219956" y="0"/>
                </a:lnTo>
                <a:lnTo>
                  <a:pt x="0" y="0"/>
                </a:lnTo>
                <a:lnTo>
                  <a:pt x="0" y="2430779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88814" y="2262022"/>
            <a:ext cx="3571240" cy="10668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Dolor </a:t>
            </a:r>
            <a:r>
              <a:rPr sz="1600" spc="-10" dirty="0">
                <a:latin typeface="Calibri"/>
                <a:cs typeface="Calibri"/>
              </a:rPr>
              <a:t>intenso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aumenta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moviliza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libri"/>
                <a:cs typeface="Calibri"/>
              </a:rPr>
              <a:t>Pérdida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funcional 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miembro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Inflamación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amoratamiento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Deformidad,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acortamiento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1703" y="752855"/>
            <a:ext cx="2981325" cy="1202690"/>
            <a:chOff x="5251703" y="752855"/>
            <a:chExt cx="2981325" cy="1202690"/>
          </a:xfrm>
        </p:grpSpPr>
        <p:sp>
          <p:nvSpPr>
            <p:cNvPr id="15" name="object 15"/>
            <p:cNvSpPr/>
            <p:nvPr/>
          </p:nvSpPr>
          <p:spPr>
            <a:xfrm>
              <a:off x="5264657" y="765809"/>
              <a:ext cx="2955290" cy="1176655"/>
            </a:xfrm>
            <a:custGeom>
              <a:avLst/>
              <a:gdLst/>
              <a:ahLst/>
              <a:cxnLst/>
              <a:rect l="l" t="t" r="r" b="b"/>
              <a:pathLst>
                <a:path w="2955290" h="1176655">
                  <a:moveTo>
                    <a:pt x="2758947" y="0"/>
                  </a:moveTo>
                  <a:lnTo>
                    <a:pt x="196087" y="0"/>
                  </a:lnTo>
                  <a:lnTo>
                    <a:pt x="151115" y="5177"/>
                  </a:lnTo>
                  <a:lnTo>
                    <a:pt x="109838" y="19924"/>
                  </a:lnTo>
                  <a:lnTo>
                    <a:pt x="73430" y="43067"/>
                  </a:lnTo>
                  <a:lnTo>
                    <a:pt x="43067" y="73430"/>
                  </a:lnTo>
                  <a:lnTo>
                    <a:pt x="19924" y="109838"/>
                  </a:lnTo>
                  <a:lnTo>
                    <a:pt x="5177" y="151115"/>
                  </a:lnTo>
                  <a:lnTo>
                    <a:pt x="0" y="196087"/>
                  </a:lnTo>
                  <a:lnTo>
                    <a:pt x="0" y="980439"/>
                  </a:lnTo>
                  <a:lnTo>
                    <a:pt x="5177" y="1025412"/>
                  </a:lnTo>
                  <a:lnTo>
                    <a:pt x="19924" y="1066689"/>
                  </a:lnTo>
                  <a:lnTo>
                    <a:pt x="43067" y="1103097"/>
                  </a:lnTo>
                  <a:lnTo>
                    <a:pt x="73430" y="1133460"/>
                  </a:lnTo>
                  <a:lnTo>
                    <a:pt x="109838" y="1156603"/>
                  </a:lnTo>
                  <a:lnTo>
                    <a:pt x="151115" y="1171350"/>
                  </a:lnTo>
                  <a:lnTo>
                    <a:pt x="196087" y="1176527"/>
                  </a:lnTo>
                  <a:lnTo>
                    <a:pt x="2758947" y="1176527"/>
                  </a:lnTo>
                  <a:lnTo>
                    <a:pt x="2803920" y="1171350"/>
                  </a:lnTo>
                  <a:lnTo>
                    <a:pt x="2845197" y="1156603"/>
                  </a:lnTo>
                  <a:lnTo>
                    <a:pt x="2881605" y="1133460"/>
                  </a:lnTo>
                  <a:lnTo>
                    <a:pt x="2911968" y="1103097"/>
                  </a:lnTo>
                  <a:lnTo>
                    <a:pt x="2935111" y="1066689"/>
                  </a:lnTo>
                  <a:lnTo>
                    <a:pt x="2949858" y="1025412"/>
                  </a:lnTo>
                  <a:lnTo>
                    <a:pt x="2955036" y="980439"/>
                  </a:lnTo>
                  <a:lnTo>
                    <a:pt x="2955036" y="196087"/>
                  </a:lnTo>
                  <a:lnTo>
                    <a:pt x="2949858" y="151115"/>
                  </a:lnTo>
                  <a:lnTo>
                    <a:pt x="2935111" y="109838"/>
                  </a:lnTo>
                  <a:lnTo>
                    <a:pt x="2911968" y="73430"/>
                  </a:lnTo>
                  <a:lnTo>
                    <a:pt x="2881605" y="43067"/>
                  </a:lnTo>
                  <a:lnTo>
                    <a:pt x="2845197" y="19924"/>
                  </a:lnTo>
                  <a:lnTo>
                    <a:pt x="2803920" y="5177"/>
                  </a:lnTo>
                  <a:lnTo>
                    <a:pt x="275894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64657" y="765809"/>
              <a:ext cx="2955290" cy="1176655"/>
            </a:xfrm>
            <a:custGeom>
              <a:avLst/>
              <a:gdLst/>
              <a:ahLst/>
              <a:cxnLst/>
              <a:rect l="l" t="t" r="r" b="b"/>
              <a:pathLst>
                <a:path w="2955290" h="1176655">
                  <a:moveTo>
                    <a:pt x="0" y="196087"/>
                  </a:moveTo>
                  <a:lnTo>
                    <a:pt x="5177" y="151115"/>
                  </a:lnTo>
                  <a:lnTo>
                    <a:pt x="19924" y="109838"/>
                  </a:lnTo>
                  <a:lnTo>
                    <a:pt x="43067" y="73430"/>
                  </a:lnTo>
                  <a:lnTo>
                    <a:pt x="73430" y="43067"/>
                  </a:lnTo>
                  <a:lnTo>
                    <a:pt x="109838" y="19924"/>
                  </a:lnTo>
                  <a:lnTo>
                    <a:pt x="151115" y="5177"/>
                  </a:lnTo>
                  <a:lnTo>
                    <a:pt x="196087" y="0"/>
                  </a:lnTo>
                  <a:lnTo>
                    <a:pt x="2758947" y="0"/>
                  </a:lnTo>
                  <a:lnTo>
                    <a:pt x="2803920" y="5177"/>
                  </a:lnTo>
                  <a:lnTo>
                    <a:pt x="2845197" y="19924"/>
                  </a:lnTo>
                  <a:lnTo>
                    <a:pt x="2881605" y="43067"/>
                  </a:lnTo>
                  <a:lnTo>
                    <a:pt x="2911968" y="73430"/>
                  </a:lnTo>
                  <a:lnTo>
                    <a:pt x="2935111" y="109838"/>
                  </a:lnTo>
                  <a:lnTo>
                    <a:pt x="2949858" y="151115"/>
                  </a:lnTo>
                  <a:lnTo>
                    <a:pt x="2955036" y="196087"/>
                  </a:lnTo>
                  <a:lnTo>
                    <a:pt x="2955036" y="980439"/>
                  </a:lnTo>
                  <a:lnTo>
                    <a:pt x="2949858" y="1025412"/>
                  </a:lnTo>
                  <a:lnTo>
                    <a:pt x="2935111" y="1066689"/>
                  </a:lnTo>
                  <a:lnTo>
                    <a:pt x="2911968" y="1103097"/>
                  </a:lnTo>
                  <a:lnTo>
                    <a:pt x="2881605" y="1133460"/>
                  </a:lnTo>
                  <a:lnTo>
                    <a:pt x="2845197" y="1156603"/>
                  </a:lnTo>
                  <a:lnTo>
                    <a:pt x="2803920" y="1171350"/>
                  </a:lnTo>
                  <a:lnTo>
                    <a:pt x="2758947" y="1176527"/>
                  </a:lnTo>
                  <a:lnTo>
                    <a:pt x="196087" y="1176527"/>
                  </a:lnTo>
                  <a:lnTo>
                    <a:pt x="151115" y="1171350"/>
                  </a:lnTo>
                  <a:lnTo>
                    <a:pt x="109838" y="1156603"/>
                  </a:lnTo>
                  <a:lnTo>
                    <a:pt x="73430" y="1133460"/>
                  </a:lnTo>
                  <a:lnTo>
                    <a:pt x="43067" y="1103097"/>
                  </a:lnTo>
                  <a:lnTo>
                    <a:pt x="19924" y="1066689"/>
                  </a:lnTo>
                  <a:lnTo>
                    <a:pt x="5177" y="1025412"/>
                  </a:lnTo>
                  <a:lnTo>
                    <a:pt x="0" y="980439"/>
                  </a:lnTo>
                  <a:lnTo>
                    <a:pt x="0" y="19608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60211" y="1083944"/>
            <a:ext cx="1961514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49605" marR="5080" indent="-637540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Síntomas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existe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fractura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0687" y="3080004"/>
            <a:ext cx="3168650" cy="544195"/>
            <a:chOff x="170687" y="3080004"/>
            <a:chExt cx="3168650" cy="544195"/>
          </a:xfrm>
        </p:grpSpPr>
        <p:sp>
          <p:nvSpPr>
            <p:cNvPr id="19" name="object 19"/>
            <p:cNvSpPr/>
            <p:nvPr/>
          </p:nvSpPr>
          <p:spPr>
            <a:xfrm>
              <a:off x="183641" y="3092958"/>
              <a:ext cx="3142615" cy="518159"/>
            </a:xfrm>
            <a:custGeom>
              <a:avLst/>
              <a:gdLst/>
              <a:ahLst/>
              <a:cxnLst/>
              <a:rect l="l" t="t" r="r" b="b"/>
              <a:pathLst>
                <a:path w="3142615" h="518160">
                  <a:moveTo>
                    <a:pt x="3056128" y="0"/>
                  </a:moveTo>
                  <a:lnTo>
                    <a:pt x="86360" y="0"/>
                  </a:lnTo>
                  <a:lnTo>
                    <a:pt x="52747" y="6778"/>
                  </a:lnTo>
                  <a:lnTo>
                    <a:pt x="25296" y="25272"/>
                  </a:lnTo>
                  <a:lnTo>
                    <a:pt x="6787" y="52720"/>
                  </a:lnTo>
                  <a:lnTo>
                    <a:pt x="0" y="86359"/>
                  </a:lnTo>
                  <a:lnTo>
                    <a:pt x="0" y="431800"/>
                  </a:lnTo>
                  <a:lnTo>
                    <a:pt x="6787" y="465439"/>
                  </a:lnTo>
                  <a:lnTo>
                    <a:pt x="25296" y="492886"/>
                  </a:lnTo>
                  <a:lnTo>
                    <a:pt x="52747" y="511381"/>
                  </a:lnTo>
                  <a:lnTo>
                    <a:pt x="86360" y="518159"/>
                  </a:lnTo>
                  <a:lnTo>
                    <a:pt x="3056128" y="518159"/>
                  </a:lnTo>
                  <a:lnTo>
                    <a:pt x="3089767" y="511381"/>
                  </a:lnTo>
                  <a:lnTo>
                    <a:pt x="3117214" y="492887"/>
                  </a:lnTo>
                  <a:lnTo>
                    <a:pt x="3135709" y="465439"/>
                  </a:lnTo>
                  <a:lnTo>
                    <a:pt x="3142487" y="431800"/>
                  </a:lnTo>
                  <a:lnTo>
                    <a:pt x="3142487" y="86359"/>
                  </a:lnTo>
                  <a:lnTo>
                    <a:pt x="3135709" y="52720"/>
                  </a:lnTo>
                  <a:lnTo>
                    <a:pt x="3117215" y="25273"/>
                  </a:lnTo>
                  <a:lnTo>
                    <a:pt x="3089767" y="6778"/>
                  </a:lnTo>
                  <a:lnTo>
                    <a:pt x="3056128" y="0"/>
                  </a:lnTo>
                  <a:close/>
                </a:path>
              </a:pathLst>
            </a:custGeom>
            <a:solidFill>
              <a:srgbClr val="8BA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641" y="3092958"/>
              <a:ext cx="3142615" cy="518159"/>
            </a:xfrm>
            <a:custGeom>
              <a:avLst/>
              <a:gdLst/>
              <a:ahLst/>
              <a:cxnLst/>
              <a:rect l="l" t="t" r="r" b="b"/>
              <a:pathLst>
                <a:path w="3142615" h="518160">
                  <a:moveTo>
                    <a:pt x="0" y="86359"/>
                  </a:moveTo>
                  <a:lnTo>
                    <a:pt x="6787" y="52720"/>
                  </a:lnTo>
                  <a:lnTo>
                    <a:pt x="25296" y="25272"/>
                  </a:lnTo>
                  <a:lnTo>
                    <a:pt x="52747" y="6778"/>
                  </a:lnTo>
                  <a:lnTo>
                    <a:pt x="86360" y="0"/>
                  </a:lnTo>
                  <a:lnTo>
                    <a:pt x="3056128" y="0"/>
                  </a:lnTo>
                  <a:lnTo>
                    <a:pt x="3089767" y="6778"/>
                  </a:lnTo>
                  <a:lnTo>
                    <a:pt x="3117215" y="25273"/>
                  </a:lnTo>
                  <a:lnTo>
                    <a:pt x="3135709" y="52720"/>
                  </a:lnTo>
                  <a:lnTo>
                    <a:pt x="3142487" y="86359"/>
                  </a:lnTo>
                  <a:lnTo>
                    <a:pt x="3142487" y="431800"/>
                  </a:lnTo>
                  <a:lnTo>
                    <a:pt x="3135709" y="465439"/>
                  </a:lnTo>
                  <a:lnTo>
                    <a:pt x="3117214" y="492887"/>
                  </a:lnTo>
                  <a:lnTo>
                    <a:pt x="3089767" y="511381"/>
                  </a:lnTo>
                  <a:lnTo>
                    <a:pt x="3056128" y="518159"/>
                  </a:lnTo>
                  <a:lnTo>
                    <a:pt x="86360" y="518159"/>
                  </a:lnTo>
                  <a:lnTo>
                    <a:pt x="52747" y="511381"/>
                  </a:lnTo>
                  <a:lnTo>
                    <a:pt x="25296" y="492886"/>
                  </a:lnTo>
                  <a:lnTo>
                    <a:pt x="6787" y="465439"/>
                  </a:lnTo>
                  <a:lnTo>
                    <a:pt x="0" y="431800"/>
                  </a:lnTo>
                  <a:lnTo>
                    <a:pt x="0" y="863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16660" y="3194685"/>
            <a:ext cx="1876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Medidas de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actuación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5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008" y="3593719"/>
            <a:ext cx="7219950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95"/>
              </a:spcBef>
              <a:buChar char="•"/>
              <a:tabLst>
                <a:tab pos="159385" algn="l"/>
              </a:tabLst>
            </a:pPr>
            <a:r>
              <a:rPr sz="1600" spc="-10" dirty="0">
                <a:latin typeface="Calibri"/>
                <a:cs typeface="Calibri"/>
              </a:rPr>
              <a:t>Inmovilizar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hueso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(utilizar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férulas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tablillas)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trasladar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herido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centro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sanitario</a:t>
            </a:r>
            <a:endParaRPr sz="16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5"/>
              </a:spcBef>
              <a:buChar char="•"/>
              <a:tabLst>
                <a:tab pos="159385" algn="l"/>
              </a:tabLst>
            </a:pPr>
            <a:r>
              <a:rPr sz="1600" spc="-5" dirty="0">
                <a:latin typeface="Calibri"/>
                <a:cs typeface="Calibri"/>
              </a:rPr>
              <a:t>Si </a:t>
            </a:r>
            <a:r>
              <a:rPr sz="1600" spc="-15" dirty="0">
                <a:latin typeface="Calibri"/>
                <a:cs typeface="Calibri"/>
              </a:rPr>
              <a:t>hay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herida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hemorragia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cubrir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apósitos</a:t>
            </a:r>
            <a:endParaRPr sz="16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25"/>
              </a:spcBef>
              <a:buChar char="•"/>
              <a:tabLst>
                <a:tab pos="159385" algn="l"/>
              </a:tabLst>
            </a:pPr>
            <a:r>
              <a:rPr sz="1600" spc="-10" dirty="0">
                <a:latin typeface="Calibri"/>
                <a:cs typeface="Calibri"/>
              </a:rPr>
              <a:t>Quitar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objetos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-5" dirty="0">
                <a:latin typeface="Calibri"/>
                <a:cs typeface="Calibri"/>
              </a:rPr>
              <a:t> pueden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molestar</a:t>
            </a:r>
            <a:endParaRPr sz="16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5"/>
              </a:spcBef>
              <a:buChar char="•"/>
              <a:tabLst>
                <a:tab pos="159385" algn="l"/>
              </a:tabLst>
            </a:pPr>
            <a:r>
              <a:rPr sz="1600" spc="-20" dirty="0">
                <a:latin typeface="Calibri"/>
                <a:cs typeface="Calibri"/>
              </a:rPr>
              <a:t>Traumatismos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columna,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mover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 </a:t>
            </a:r>
            <a:r>
              <a:rPr sz="1600" spc="-10" dirty="0">
                <a:latin typeface="Calibri"/>
                <a:cs typeface="Calibri"/>
              </a:rPr>
              <a:t>paciente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salvo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riesgo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039" y="4862829"/>
          <a:ext cx="9004300" cy="117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Luxaciones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Desplazamiento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hueso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 posición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normal.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Deformidad,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dolor,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hinchazón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Inmovilizar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trasladar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hospital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Esguince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Torcedura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distensión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grave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articulación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Dolor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inflamación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Aplicar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hielo,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inmovilizar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vendaje,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reposo.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Traslado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médico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8350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30" dirty="0"/>
              <a:t> </a:t>
            </a:r>
            <a:r>
              <a:rPr sz="4000" spc="-5" dirty="0"/>
              <a:t>Actuación</a:t>
            </a:r>
            <a:r>
              <a:rPr sz="4000" spc="20" dirty="0"/>
              <a:t> </a:t>
            </a:r>
            <a:r>
              <a:rPr sz="4000" spc="-30" dirty="0"/>
              <a:t>frente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48055" y="1170432"/>
            <a:ext cx="1854835" cy="565785"/>
            <a:chOff x="448055" y="1170432"/>
            <a:chExt cx="1854835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1176528"/>
              <a:ext cx="1854708" cy="492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763" y="1170432"/>
              <a:ext cx="1191768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9777" y="1218438"/>
            <a:ext cx="1731645" cy="368935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23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HERIDAS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8385" y="826769"/>
            <a:ext cx="4392295" cy="1077595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600" b="1" spc="-15" dirty="0">
                <a:latin typeface="Calibri"/>
                <a:cs typeface="Calibri"/>
              </a:rPr>
              <a:t>Ruptura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 la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continuidad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la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piel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causada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por: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Corte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limpio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Contusiones</a:t>
            </a:r>
            <a:r>
              <a:rPr sz="1600" spc="-5" dirty="0">
                <a:latin typeface="Calibri"/>
                <a:cs typeface="Calibri"/>
              </a:rPr>
              <a:t> 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golpes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Objetos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punzantes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8536" y="2198497"/>
          <a:ext cx="8515985" cy="242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Medidas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actuación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Lavarse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agua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jabón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Detener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hemorragia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ésta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produce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Limpiar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herida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agua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oxigenada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agua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jabón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ts val="1914"/>
                        </a:lnSpc>
                        <a:spcBef>
                          <a:spcPts val="1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separación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bordes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herida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importante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necesitará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puntos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sutura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ts val="1914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Recomendar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vacunación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contra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tétanos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Recomendar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vacunación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contra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tétanos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39433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herida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grave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controlar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hemorragia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posible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shock,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cubrir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lesión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trasladar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un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médico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7311" y="4724400"/>
            <a:ext cx="2514600" cy="13441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83760" y="5858662"/>
            <a:ext cx="8648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8350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30" dirty="0"/>
              <a:t> </a:t>
            </a:r>
            <a:r>
              <a:rPr sz="4000" spc="-5" dirty="0"/>
              <a:t>Actuación</a:t>
            </a:r>
            <a:r>
              <a:rPr sz="4000" spc="20" dirty="0"/>
              <a:t> </a:t>
            </a:r>
            <a:r>
              <a:rPr sz="4000" spc="-30" dirty="0"/>
              <a:t>frente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5531" y="842772"/>
            <a:ext cx="2607945" cy="565785"/>
            <a:chOff x="65531" y="842772"/>
            <a:chExt cx="2607945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" y="848868"/>
              <a:ext cx="2607564" cy="492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496" y="842772"/>
              <a:ext cx="2417064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254" y="890777"/>
            <a:ext cx="2484120" cy="368935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29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ATRAGANTAMIENTOS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6529" y="909066"/>
            <a:ext cx="6248400" cy="2801620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600" b="1" spc="-15" dirty="0">
                <a:latin typeface="Calibri"/>
                <a:cs typeface="Calibri"/>
              </a:rPr>
              <a:t>Atragantamiento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por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objetos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extraños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que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impiden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la </a:t>
            </a:r>
            <a:r>
              <a:rPr sz="1600" b="1" spc="-10" dirty="0">
                <a:latin typeface="Calibri"/>
                <a:cs typeface="Calibri"/>
              </a:rPr>
              <a:t>respiración: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ts val="1914"/>
              </a:lnSpc>
              <a:spcBef>
                <a:spcPts val="10"/>
              </a:spcBef>
              <a:buChar char="-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Consciente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ver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puede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hablar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  <a:p>
            <a:pPr marL="835025" marR="408940" lvl="1" indent="-287020">
              <a:lnSpc>
                <a:spcPts val="1920"/>
              </a:lnSpc>
              <a:spcBef>
                <a:spcPts val="60"/>
              </a:spcBef>
              <a:buChar char="-"/>
              <a:tabLst>
                <a:tab pos="835025" algn="l"/>
                <a:tab pos="835660" algn="l"/>
              </a:tabLst>
            </a:pPr>
            <a:r>
              <a:rPr sz="1600" spc="-5" dirty="0">
                <a:latin typeface="Calibri"/>
                <a:cs typeface="Calibri"/>
              </a:rPr>
              <a:t>Si tose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animarla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tosiendo,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NUNCA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dar</a:t>
            </a:r>
            <a:r>
              <a:rPr sz="1600" spc="-10" dirty="0">
                <a:latin typeface="Calibri"/>
                <a:cs typeface="Calibri"/>
              </a:rPr>
              <a:t> golpes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espalda</a:t>
            </a:r>
            <a:endParaRPr sz="1600">
              <a:latin typeface="Calibri"/>
              <a:cs typeface="Calibri"/>
            </a:endParaRPr>
          </a:p>
          <a:p>
            <a:pPr marL="835025" lvl="1" indent="-287020">
              <a:lnSpc>
                <a:spcPts val="1855"/>
              </a:lnSpc>
              <a:buChar char="-"/>
              <a:tabLst>
                <a:tab pos="835025" algn="l"/>
                <a:tab pos="835660" algn="l"/>
              </a:tabLst>
            </a:pP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tose</a:t>
            </a:r>
            <a:endParaRPr sz="1600">
              <a:latin typeface="Calibri"/>
              <a:cs typeface="Calibri"/>
            </a:endParaRPr>
          </a:p>
          <a:p>
            <a:pPr marL="1292225" marR="229235" lvl="2" indent="-287020">
              <a:lnSpc>
                <a:spcPct val="100000"/>
              </a:lnSpc>
              <a:buChar char="-"/>
              <a:tabLst>
                <a:tab pos="1292225" algn="l"/>
                <a:tab pos="1292860" algn="l"/>
              </a:tabLst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pone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pie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inclinado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hacia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delante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 </a:t>
            </a:r>
            <a:r>
              <a:rPr sz="1600" spc="-10" dirty="0">
                <a:latin typeface="Calibri"/>
                <a:cs typeface="Calibri"/>
              </a:rPr>
              <a:t>dan </a:t>
            </a:r>
            <a:r>
              <a:rPr sz="1600" spc="-5" dirty="0">
                <a:latin typeface="Calibri"/>
                <a:cs typeface="Calibri"/>
              </a:rPr>
              <a:t>5 palmadas en la espalda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10" dirty="0">
                <a:latin typeface="Calibri"/>
                <a:cs typeface="Calibri"/>
              </a:rPr>
              <a:t>salga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objeto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extraño</a:t>
            </a:r>
            <a:endParaRPr sz="1600">
              <a:latin typeface="Calibri"/>
              <a:cs typeface="Calibri"/>
            </a:endParaRPr>
          </a:p>
          <a:p>
            <a:pPr marL="1292225" lvl="2" indent="-287020">
              <a:lnSpc>
                <a:spcPct val="100000"/>
              </a:lnSpc>
              <a:buChar char="-"/>
              <a:tabLst>
                <a:tab pos="1292225" algn="l"/>
                <a:tab pos="1292860" algn="l"/>
              </a:tabLst>
            </a:pP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aplica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maniobra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Heimlich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 </a:t>
            </a:r>
            <a:r>
              <a:rPr sz="1600" spc="-10" dirty="0">
                <a:latin typeface="Calibri"/>
                <a:cs typeface="Calibri"/>
              </a:rPr>
              <a:t>veces</a:t>
            </a:r>
            <a:endParaRPr sz="1600">
              <a:latin typeface="Calibri"/>
              <a:cs typeface="Calibri"/>
            </a:endParaRPr>
          </a:p>
          <a:p>
            <a:pPr marL="377825" marR="462280" indent="-287020">
              <a:lnSpc>
                <a:spcPts val="1910"/>
              </a:lnSpc>
              <a:spcBef>
                <a:spcPts val="85"/>
              </a:spcBef>
              <a:buChar char="-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Inconsciente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aplica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compresiones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 igual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RCP,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paciente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tumbado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hacia,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hasta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salga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objeto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boca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retire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8536" y="4214748"/>
          <a:ext cx="8515985" cy="169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Maniobra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Heimlich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abrazo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27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pone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paciente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rodea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detrás,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inclinando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cuerpo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delante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11620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coloca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forma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puño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dedos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encima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ombligo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sujetamos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puño 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ejercemos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golpe 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presión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empujando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abdomen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contra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diafragma,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nosotros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hacia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arriba,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provocar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salida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cuerpo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extraño.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continúa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obstrucción,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alternamos 5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palmadas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5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compresiones.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016" y="1412747"/>
            <a:ext cx="1840992" cy="26487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88060" y="3948429"/>
            <a:ext cx="8648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8350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4.</a:t>
            </a:r>
            <a:r>
              <a:rPr sz="4000" spc="-30" dirty="0"/>
              <a:t> </a:t>
            </a:r>
            <a:r>
              <a:rPr sz="4000" spc="-5" dirty="0"/>
              <a:t>Actuación</a:t>
            </a:r>
            <a:r>
              <a:rPr sz="4000" spc="20" dirty="0"/>
              <a:t> </a:t>
            </a:r>
            <a:r>
              <a:rPr sz="4000" spc="-30" dirty="0"/>
              <a:t>frente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25" dirty="0"/>
              <a:t>otras</a:t>
            </a:r>
            <a:r>
              <a:rPr sz="4000" spc="15" dirty="0"/>
              <a:t> </a:t>
            </a:r>
            <a:r>
              <a:rPr sz="4000" spc="-15" dirty="0"/>
              <a:t>emergencias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5531" y="731519"/>
            <a:ext cx="2607945" cy="840105"/>
            <a:chOff x="65531" y="731519"/>
            <a:chExt cx="2607945" cy="840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" y="737615"/>
              <a:ext cx="2607564" cy="769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95" y="731519"/>
              <a:ext cx="1655064" cy="8397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254" y="779526"/>
            <a:ext cx="2484120" cy="646430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23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PÉRDIDA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CONSCIENCIA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5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6529" y="933450"/>
            <a:ext cx="6248400" cy="338455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600" b="1" spc="-5" dirty="0">
                <a:latin typeface="Calibri"/>
                <a:cs typeface="Calibri"/>
              </a:rPr>
              <a:t>No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capaz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responder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los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estímulos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externos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(lipotimia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síncope)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7966" y="1622425"/>
          <a:ext cx="8857615" cy="360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9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Lipotimia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Pérdida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consciencia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breve,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superficial 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transitoria.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Disminución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brusca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flujo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sanguíneo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cerebro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Síntomas: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mareo,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flojedad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piernas,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piel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pálida,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fría 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sudorosa.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Provocada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por: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calor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excesivo,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emociones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intensas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visiones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desagradables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ts val="1914"/>
                        </a:lnSpc>
                        <a:spcBef>
                          <a:spcPts val="1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Primeros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auxilios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endParaRPr sz="1600">
                        <a:latin typeface="Wingdings"/>
                        <a:cs typeface="Wingdings"/>
                      </a:endParaRPr>
                    </a:p>
                    <a:p>
                      <a:pPr marL="835660" marR="306705" lvl="1" indent="-287020">
                        <a:lnSpc>
                          <a:spcPts val="1920"/>
                        </a:lnSpc>
                        <a:spcBef>
                          <a:spcPts val="60"/>
                        </a:spcBef>
                        <a:buChar char="-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Mantener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tumbada 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unos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minutos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levantarle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piernas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90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grados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5660" lvl="1" indent="-287020">
                        <a:lnSpc>
                          <a:spcPts val="1860"/>
                        </a:lnSpc>
                        <a:buChar char="-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Aflojarle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ropas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5660" lvl="1" indent="-287020">
                        <a:lnSpc>
                          <a:spcPct val="100000"/>
                        </a:lnSpc>
                        <a:buChar char="-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Asegurarse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respira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manteniendo 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hiperextensión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cuello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5660" lvl="1" indent="-287020">
                        <a:lnSpc>
                          <a:spcPct val="100000"/>
                        </a:lnSpc>
                        <a:buChar char="-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Asegurarse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respira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manteniendo 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hiperextensión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cuello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Sincope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Paro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súbito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breve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circulación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Síntomas similares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los 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lipotimia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que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iniciar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reanimación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cardiopulmonar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caso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necesario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mantienen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constantes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vitales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actuar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como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lipotimia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2235"/>
            <a:ext cx="7940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4. Actuaciones</a:t>
            </a:r>
            <a:r>
              <a:rPr sz="3600" spc="5" dirty="0"/>
              <a:t> </a:t>
            </a:r>
            <a:r>
              <a:rPr sz="3600" spc="-25" dirty="0"/>
              <a:t>frente</a:t>
            </a:r>
            <a:r>
              <a:rPr sz="3600" spc="-5" dirty="0"/>
              <a:t> </a:t>
            </a:r>
            <a:r>
              <a:rPr sz="3600" dirty="0"/>
              <a:t>a </a:t>
            </a:r>
            <a:r>
              <a:rPr sz="3600" spc="-20" dirty="0"/>
              <a:t>otras</a:t>
            </a:r>
            <a:r>
              <a:rPr sz="3600" spc="-5" dirty="0"/>
              <a:t> </a:t>
            </a:r>
            <a:r>
              <a:rPr sz="3600" spc="-15" dirty="0"/>
              <a:t>emergencias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6011" y="883919"/>
            <a:ext cx="2607945" cy="565785"/>
            <a:chOff x="96011" y="883919"/>
            <a:chExt cx="2607945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890015"/>
              <a:ext cx="2607564" cy="492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80" y="883919"/>
              <a:ext cx="1972056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7734" y="931925"/>
            <a:ext cx="2484120" cy="368935"/>
          </a:xfrm>
          <a:prstGeom prst="rect">
            <a:avLst/>
          </a:prstGeom>
          <a:solidFill>
            <a:srgbClr val="9BBA58"/>
          </a:solidFill>
          <a:ln w="38100">
            <a:solidFill>
              <a:srgbClr val="FFFFFF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INTOXICACIONES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146" y="1701545"/>
            <a:ext cx="6248400" cy="1077595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170" marR="1261110">
              <a:lnSpc>
                <a:spcPct val="100000"/>
              </a:lnSpc>
              <a:spcBef>
                <a:spcPts val="259"/>
              </a:spcBef>
            </a:pPr>
            <a:r>
              <a:rPr sz="1600" b="1" spc="-5" dirty="0">
                <a:latin typeface="Calibri"/>
                <a:cs typeface="Calibri"/>
              </a:rPr>
              <a:t>Los </a:t>
            </a:r>
            <a:r>
              <a:rPr sz="1600" b="1" spc="-15" dirty="0">
                <a:latin typeface="Calibri"/>
                <a:cs typeface="Calibri"/>
              </a:rPr>
              <a:t>tóxicos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pueden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entrar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 </a:t>
            </a:r>
            <a:r>
              <a:rPr sz="1600" b="1" spc="-10" dirty="0">
                <a:latin typeface="Calibri"/>
                <a:cs typeface="Calibri"/>
              </a:rPr>
              <a:t>organismos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varias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vías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Medidas:</a:t>
            </a:r>
            <a:endParaRPr sz="1600">
              <a:latin typeface="Calibri"/>
              <a:cs typeface="Calibri"/>
            </a:endParaRPr>
          </a:p>
          <a:p>
            <a:pPr marL="1112520" indent="-108585">
              <a:lnSpc>
                <a:spcPct val="100000"/>
              </a:lnSpc>
              <a:buChar char="-"/>
              <a:tabLst>
                <a:tab pos="1113155" algn="l"/>
              </a:tabLst>
            </a:pPr>
            <a:r>
              <a:rPr sz="1600" b="1" spc="-10" dirty="0">
                <a:latin typeface="Calibri"/>
                <a:cs typeface="Calibri"/>
              </a:rPr>
              <a:t>Avisar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médico</a:t>
            </a:r>
            <a:endParaRPr sz="1600">
              <a:latin typeface="Calibri"/>
              <a:cs typeface="Calibri"/>
            </a:endParaRPr>
          </a:p>
          <a:p>
            <a:pPr marL="1112520" indent="-108585">
              <a:lnSpc>
                <a:spcPct val="100000"/>
              </a:lnSpc>
              <a:buChar char="-"/>
              <a:tabLst>
                <a:tab pos="1113155" algn="l"/>
              </a:tabLst>
            </a:pPr>
            <a:r>
              <a:rPr sz="1600" b="1" spc="-20" dirty="0">
                <a:latin typeface="Calibri"/>
                <a:cs typeface="Calibri"/>
              </a:rPr>
              <a:t>Trasladar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urgentemente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 </a:t>
            </a:r>
            <a:r>
              <a:rPr sz="1600" b="1" spc="-10" dirty="0">
                <a:latin typeface="Calibri"/>
                <a:cs typeface="Calibri"/>
              </a:rPr>
              <a:t>paciente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5968" y="3206623"/>
          <a:ext cx="8857615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133985" marR="129539" indent="19939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Por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vía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espi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Sacar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ambiente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tóxico.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Uso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pañuelo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húmedo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sobre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boca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nariz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Dejar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respirar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paciente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ambiente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limpio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inconsciente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respira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realizar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reanimación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trasladarlo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hospital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indigestión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ingerido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ácidos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corrosivos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provocar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vómito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traslado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urgente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hospital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encuentra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empapado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líquido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tóxico,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colocar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PLS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enviar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hospital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257810" marR="250825" indent="222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Por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21272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7782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	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Lavar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zona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afectada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agua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abundante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jabón,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cubrir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gasa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estéril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trasladar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un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médico.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aplicar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pomadas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prescripción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médica.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5527547"/>
            <a:ext cx="1022603" cy="4008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8761" y="5562396"/>
            <a:ext cx="2342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6"/>
              </a:rPr>
              <a:t>Búsqueda:</a:t>
            </a:r>
            <a:r>
              <a:rPr sz="1400" b="1" spc="-60" dirty="0">
                <a:latin typeface="Calibri"/>
                <a:cs typeface="Calibri"/>
                <a:hlinkClick r:id="rId6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“sustancias</a:t>
            </a:r>
            <a:r>
              <a:rPr sz="1400" b="1" spc="-55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nocivas”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652" y="5540197"/>
            <a:ext cx="560679" cy="56191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8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582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5.</a:t>
            </a:r>
            <a:r>
              <a:rPr sz="4000" spc="-40" dirty="0"/>
              <a:t> Traslado</a:t>
            </a:r>
            <a:r>
              <a:rPr sz="4000" dirty="0"/>
              <a:t> </a:t>
            </a:r>
            <a:r>
              <a:rPr sz="4000" spc="-5" dirty="0"/>
              <a:t>de</a:t>
            </a:r>
            <a:r>
              <a:rPr sz="4000" spc="-20" dirty="0"/>
              <a:t> </a:t>
            </a:r>
            <a:r>
              <a:rPr sz="4000" spc="-10" dirty="0"/>
              <a:t>accidentados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254" y="741426"/>
            <a:ext cx="8837930" cy="585470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2062480" marR="194310" indent="-1868805">
              <a:lnSpc>
                <a:spcPct val="100000"/>
              </a:lnSpc>
              <a:spcBef>
                <a:spcPts val="259"/>
              </a:spcBef>
            </a:pPr>
            <a:r>
              <a:rPr sz="1600" b="1" spc="-10" dirty="0">
                <a:latin typeface="Calibri"/>
                <a:cs typeface="Calibri"/>
              </a:rPr>
              <a:t>Primeros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auxilios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deben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prestar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preferentemente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</a:t>
            </a:r>
            <a:r>
              <a:rPr sz="1600" b="1" spc="-10" dirty="0">
                <a:latin typeface="Calibri"/>
                <a:cs typeface="Calibri"/>
              </a:rPr>
              <a:t> lugar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accidente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por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 </a:t>
            </a:r>
            <a:r>
              <a:rPr sz="1600" b="1" spc="-10" dirty="0">
                <a:latin typeface="Calibri"/>
                <a:cs typeface="Calibri"/>
              </a:rPr>
              <a:t>que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socorrista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debe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mover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accidentado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salvo</a:t>
            </a:r>
            <a:r>
              <a:rPr sz="1600" b="1" spc="-10" dirty="0">
                <a:latin typeface="Calibri"/>
                <a:cs typeface="Calibri"/>
              </a:rPr>
              <a:t> que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esté </a:t>
            </a:r>
            <a:r>
              <a:rPr sz="1600" b="1" spc="-5" dirty="0">
                <a:latin typeface="Calibri"/>
                <a:cs typeface="Calibri"/>
              </a:rPr>
              <a:t>justificado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966" y="1395475"/>
          <a:ext cx="8869680" cy="467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0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camilla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Llevar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camilla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víctima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Situar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 cuerpo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más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derecho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posible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470534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coge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cabeza,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cintura,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la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tercera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piernas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cuarta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introduce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camilla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debajo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Traslado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accidentado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columna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vertebral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movilizar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menos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posible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117475" marR="109855" indent="882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Por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medios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imp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vis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37782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	Si 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dispone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camilla: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puertas,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escaleras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Traslado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un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socorrista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5025" marR="365760" lvl="1" indent="-287020">
                        <a:lnSpc>
                          <a:spcPts val="1910"/>
                        </a:lnSpc>
                        <a:spcBef>
                          <a:spcPts val="85"/>
                        </a:spcBef>
                        <a:buFont typeface="Wingdings"/>
                        <a:buChar char="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Maniobra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Rautek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transportar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 accidentado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tirando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atrás,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cogiéndolo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axilas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arrastrando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piernas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5025" marR="140970" lvl="1" indent="-287020">
                        <a:lnSpc>
                          <a:spcPts val="1920"/>
                        </a:lnSpc>
                        <a:buFont typeface="Wingdings"/>
                        <a:buChar char="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También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arrastrarlo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manteniéndose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socorrista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cuclillas,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situando al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paciente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piernas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brazos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atándolo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sus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axilas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pañuelo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cuello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socorrista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5025" marR="814069" lvl="1" indent="-287020">
                        <a:lnSpc>
                          <a:spcPts val="1920"/>
                        </a:lnSpc>
                        <a:buFont typeface="Wingdings"/>
                        <a:buChar char="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consciente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anda,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pasa uno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brazos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nuestro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hombro,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cogemos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pasamos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nuestro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brazo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espalda del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paciente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5660" lvl="1" indent="-287020">
                        <a:lnSpc>
                          <a:spcPts val="1855"/>
                        </a:lnSpc>
                        <a:buFont typeface="Wingdings"/>
                        <a:buChar char="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está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consciente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llevar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hombros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caballo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99390" indent="-10858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00025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Traslado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parte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socorristas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5660" lvl="1" indent="-28702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835025" algn="l"/>
                          <a:tab pos="8356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posición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silla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reina”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6717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6.</a:t>
            </a:r>
            <a:r>
              <a:rPr sz="4000" spc="-20" dirty="0"/>
              <a:t> </a:t>
            </a:r>
            <a:r>
              <a:rPr sz="4000" spc="-5" dirty="0"/>
              <a:t>Botiquín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spc="5" dirty="0"/>
              <a:t> </a:t>
            </a:r>
            <a:r>
              <a:rPr sz="4000" spc="-10" dirty="0"/>
              <a:t>primeros</a:t>
            </a:r>
            <a:r>
              <a:rPr sz="4000" spc="5" dirty="0"/>
              <a:t> </a:t>
            </a:r>
            <a:r>
              <a:rPr sz="4000" spc="-5" dirty="0"/>
              <a:t>auxilios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249" y="780287"/>
            <a:ext cx="8932545" cy="843280"/>
            <a:chOff x="79249" y="780287"/>
            <a:chExt cx="8932545" cy="843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9" y="800099"/>
              <a:ext cx="8932164" cy="7406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1" y="780287"/>
              <a:ext cx="8063483" cy="8427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1" y="827531"/>
              <a:ext cx="8837676" cy="6461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6492" y="827532"/>
            <a:ext cx="8837930" cy="64643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Contar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local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primeros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auxilios</a:t>
            </a:r>
            <a:r>
              <a:rPr sz="1800" b="1" spc="-10" dirty="0">
                <a:latin typeface="Calibri"/>
                <a:cs typeface="Calibri"/>
              </a:rPr>
              <a:t> empresas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 &gt;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50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trabajadores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 &gt;25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b="1" spc="-5" dirty="0">
                <a:latin typeface="Calibri"/>
                <a:cs typeface="Calibri"/>
              </a:rPr>
              <a:t>peligrosidad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según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autoridad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laboral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245" y="1588008"/>
            <a:ext cx="8932545" cy="512445"/>
            <a:chOff x="47245" y="1588008"/>
            <a:chExt cx="8932545" cy="51244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45" y="1598676"/>
              <a:ext cx="8932164" cy="4328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808" y="1588008"/>
              <a:ext cx="8336280" cy="5120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487" y="1626108"/>
              <a:ext cx="8837676" cy="33832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4488" y="1626107"/>
            <a:ext cx="8837930" cy="33845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latin typeface="Calibri"/>
                <a:cs typeface="Calibri"/>
              </a:rPr>
              <a:t>Las </a:t>
            </a:r>
            <a:r>
              <a:rPr sz="1600" b="1" spc="-10" dirty="0">
                <a:latin typeface="Calibri"/>
                <a:cs typeface="Calibri"/>
              </a:rPr>
              <a:t>empresas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han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disponer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un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botiquín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portátil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primeros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auxilios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(lo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ofrece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Mutua)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9852" y="2121344"/>
            <a:ext cx="1417955" cy="4057015"/>
            <a:chOff x="89852" y="2121344"/>
            <a:chExt cx="1417955" cy="4057015"/>
          </a:xfrm>
        </p:grpSpPr>
        <p:sp>
          <p:nvSpPr>
            <p:cNvPr id="16" name="object 16"/>
            <p:cNvSpPr/>
            <p:nvPr/>
          </p:nvSpPr>
          <p:spPr>
            <a:xfrm>
              <a:off x="102869" y="2134362"/>
              <a:ext cx="1335405" cy="4030979"/>
            </a:xfrm>
            <a:custGeom>
              <a:avLst/>
              <a:gdLst/>
              <a:ahLst/>
              <a:cxnLst/>
              <a:rect l="l" t="t" r="r" b="b"/>
              <a:pathLst>
                <a:path w="1335405" h="4030979">
                  <a:moveTo>
                    <a:pt x="0" y="0"/>
                  </a:moveTo>
                  <a:lnTo>
                    <a:pt x="0" y="4030979"/>
                  </a:lnTo>
                  <a:lnTo>
                    <a:pt x="1335024" y="3224784"/>
                  </a:lnTo>
                  <a:lnTo>
                    <a:pt x="1335024" y="806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869" y="2134362"/>
              <a:ext cx="1335405" cy="4030979"/>
            </a:xfrm>
            <a:custGeom>
              <a:avLst/>
              <a:gdLst/>
              <a:ahLst/>
              <a:cxnLst/>
              <a:rect l="l" t="t" r="r" b="b"/>
              <a:pathLst>
                <a:path w="1335405" h="4030979">
                  <a:moveTo>
                    <a:pt x="0" y="4030979"/>
                  </a:moveTo>
                  <a:lnTo>
                    <a:pt x="0" y="0"/>
                  </a:lnTo>
                  <a:lnTo>
                    <a:pt x="1335024" y="806196"/>
                  </a:lnTo>
                  <a:lnTo>
                    <a:pt x="1335024" y="3224784"/>
                  </a:lnTo>
                  <a:lnTo>
                    <a:pt x="0" y="40309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5552" y="3125724"/>
              <a:ext cx="1106424" cy="441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83" y="2846832"/>
              <a:ext cx="1406652" cy="4648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3380" y="3069336"/>
              <a:ext cx="810768" cy="4648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348" y="3348228"/>
              <a:ext cx="562356" cy="4419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90601" y="2893822"/>
            <a:ext cx="1129665" cy="10248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12420" marR="5080" indent="-273050">
              <a:lnSpc>
                <a:spcPts val="1750"/>
              </a:lnSpc>
              <a:spcBef>
                <a:spcPts val="295"/>
              </a:spcBef>
            </a:pPr>
            <a:r>
              <a:rPr sz="1600" b="1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1600" b="1" i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trume</a:t>
            </a:r>
            <a:r>
              <a:rPr sz="1600" b="1" i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1600" b="1" i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al </a:t>
            </a:r>
            <a:r>
              <a:rPr sz="16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básico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ts val="1835"/>
              </a:lnSpc>
              <a:spcBef>
                <a:spcPts val="500"/>
              </a:spcBef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Tijeras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pinzas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57464" y="2121344"/>
            <a:ext cx="3583304" cy="4057015"/>
            <a:chOff x="1557464" y="2121344"/>
            <a:chExt cx="3583304" cy="4057015"/>
          </a:xfrm>
        </p:grpSpPr>
        <p:sp>
          <p:nvSpPr>
            <p:cNvPr id="24" name="object 24"/>
            <p:cNvSpPr/>
            <p:nvPr/>
          </p:nvSpPr>
          <p:spPr>
            <a:xfrm>
              <a:off x="1570482" y="2134362"/>
              <a:ext cx="3557270" cy="4030979"/>
            </a:xfrm>
            <a:custGeom>
              <a:avLst/>
              <a:gdLst/>
              <a:ahLst/>
              <a:cxnLst/>
              <a:rect l="l" t="t" r="r" b="b"/>
              <a:pathLst>
                <a:path w="3557270" h="4030979">
                  <a:moveTo>
                    <a:pt x="0" y="0"/>
                  </a:moveTo>
                  <a:lnTo>
                    <a:pt x="0" y="4030979"/>
                  </a:lnTo>
                  <a:lnTo>
                    <a:pt x="3557016" y="3224784"/>
                  </a:lnTo>
                  <a:lnTo>
                    <a:pt x="3557016" y="806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0482" y="2134362"/>
              <a:ext cx="3557270" cy="4030979"/>
            </a:xfrm>
            <a:custGeom>
              <a:avLst/>
              <a:gdLst/>
              <a:ahLst/>
              <a:cxnLst/>
              <a:rect l="l" t="t" r="r" b="b"/>
              <a:pathLst>
                <a:path w="3557270" h="4030979">
                  <a:moveTo>
                    <a:pt x="0" y="4030979"/>
                  </a:moveTo>
                  <a:lnTo>
                    <a:pt x="0" y="0"/>
                  </a:lnTo>
                  <a:lnTo>
                    <a:pt x="3557016" y="806196"/>
                  </a:lnTo>
                  <a:lnTo>
                    <a:pt x="3557016" y="3224784"/>
                  </a:lnTo>
                  <a:lnTo>
                    <a:pt x="0" y="403097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8024" y="2846832"/>
              <a:ext cx="1757172" cy="4648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02991" y="3125724"/>
              <a:ext cx="1508759" cy="4419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658492" y="2827680"/>
            <a:ext cx="3227070" cy="21336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615"/>
              </a:spcBef>
            </a:pP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Material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</a:t>
            </a:r>
            <a:r>
              <a:rPr sz="1600" b="1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curas</a:t>
            </a:r>
            <a:endParaRPr sz="1600">
              <a:latin typeface="Calibri"/>
              <a:cs typeface="Calibri"/>
            </a:endParaRPr>
          </a:p>
          <a:p>
            <a:pPr marL="184785" marR="193675" indent="-172720">
              <a:lnSpc>
                <a:spcPts val="1760"/>
              </a:lnSpc>
              <a:spcBef>
                <a:spcPts val="7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20 apósitos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estériles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adhesivos, en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bolsas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individuales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9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parches oculares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triángulos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vendaje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provisional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ts val="176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Gasas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estériles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distintos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tamaños,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 bolsas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individuales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Celulosa,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esparadrapo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vendas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47068" y="2121344"/>
            <a:ext cx="1795780" cy="4057015"/>
            <a:chOff x="5247068" y="2121344"/>
            <a:chExt cx="1795780" cy="4057015"/>
          </a:xfrm>
        </p:grpSpPr>
        <p:sp>
          <p:nvSpPr>
            <p:cNvPr id="30" name="object 30"/>
            <p:cNvSpPr/>
            <p:nvPr/>
          </p:nvSpPr>
          <p:spPr>
            <a:xfrm>
              <a:off x="5260085" y="2134362"/>
              <a:ext cx="1769745" cy="4030979"/>
            </a:xfrm>
            <a:custGeom>
              <a:avLst/>
              <a:gdLst/>
              <a:ahLst/>
              <a:cxnLst/>
              <a:rect l="l" t="t" r="r" b="b"/>
              <a:pathLst>
                <a:path w="1769745" h="4030979">
                  <a:moveTo>
                    <a:pt x="0" y="0"/>
                  </a:moveTo>
                  <a:lnTo>
                    <a:pt x="0" y="4030979"/>
                  </a:lnTo>
                  <a:lnTo>
                    <a:pt x="1769364" y="3224784"/>
                  </a:lnTo>
                  <a:lnTo>
                    <a:pt x="1769364" y="806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0085" y="2134362"/>
              <a:ext cx="1769745" cy="4030979"/>
            </a:xfrm>
            <a:custGeom>
              <a:avLst/>
              <a:gdLst/>
              <a:ahLst/>
              <a:cxnLst/>
              <a:rect l="l" t="t" r="r" b="b"/>
              <a:pathLst>
                <a:path w="1769745" h="4030979">
                  <a:moveTo>
                    <a:pt x="0" y="4030979"/>
                  </a:moveTo>
                  <a:lnTo>
                    <a:pt x="0" y="0"/>
                  </a:lnTo>
                  <a:lnTo>
                    <a:pt x="1769364" y="806196"/>
                  </a:lnTo>
                  <a:lnTo>
                    <a:pt x="1769364" y="3224784"/>
                  </a:lnTo>
                  <a:lnTo>
                    <a:pt x="0" y="40309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6567" y="2846832"/>
              <a:ext cx="1691639" cy="4648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31535" y="3125724"/>
              <a:ext cx="1443228" cy="4419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348985" y="2827680"/>
            <a:ext cx="1513840" cy="18351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15"/>
              </a:spcBef>
            </a:pP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Material</a:t>
            </a:r>
            <a:r>
              <a:rPr sz="1600" b="1" i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auxiliar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Guantes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ts val="1835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Manta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termoaislante</a:t>
            </a:r>
            <a:endParaRPr sz="1600">
              <a:latin typeface="Calibri"/>
              <a:cs typeface="Calibri"/>
            </a:endParaRPr>
          </a:p>
          <a:p>
            <a:pPr marL="184785" marR="8890" indent="-172720">
              <a:lnSpc>
                <a:spcPct val="916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Mascarilla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reanimación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monar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149083" y="2121407"/>
            <a:ext cx="1795780" cy="4057015"/>
            <a:chOff x="7149083" y="2121407"/>
            <a:chExt cx="1795780" cy="4057015"/>
          </a:xfrm>
        </p:grpSpPr>
        <p:sp>
          <p:nvSpPr>
            <p:cNvPr id="36" name="object 36"/>
            <p:cNvSpPr/>
            <p:nvPr/>
          </p:nvSpPr>
          <p:spPr>
            <a:xfrm>
              <a:off x="7162037" y="2134361"/>
              <a:ext cx="1769745" cy="4030979"/>
            </a:xfrm>
            <a:custGeom>
              <a:avLst/>
              <a:gdLst/>
              <a:ahLst/>
              <a:cxnLst/>
              <a:rect l="l" t="t" r="r" b="b"/>
              <a:pathLst>
                <a:path w="1769745" h="4030979">
                  <a:moveTo>
                    <a:pt x="0" y="0"/>
                  </a:moveTo>
                  <a:lnTo>
                    <a:pt x="0" y="4030979"/>
                  </a:lnTo>
                  <a:lnTo>
                    <a:pt x="1769363" y="3224784"/>
                  </a:lnTo>
                  <a:lnTo>
                    <a:pt x="1769363" y="806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62037" y="2134361"/>
              <a:ext cx="1769745" cy="4030979"/>
            </a:xfrm>
            <a:custGeom>
              <a:avLst/>
              <a:gdLst/>
              <a:ahLst/>
              <a:cxnLst/>
              <a:rect l="l" t="t" r="r" b="b"/>
              <a:pathLst>
                <a:path w="1769745" h="4030979">
                  <a:moveTo>
                    <a:pt x="0" y="4030979"/>
                  </a:moveTo>
                  <a:lnTo>
                    <a:pt x="0" y="0"/>
                  </a:lnTo>
                  <a:lnTo>
                    <a:pt x="1769363" y="806196"/>
                  </a:lnTo>
                  <a:lnTo>
                    <a:pt x="1769363" y="3224784"/>
                  </a:lnTo>
                  <a:lnTo>
                    <a:pt x="0" y="40309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84007" y="2846831"/>
              <a:ext cx="742188" cy="4648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08975" y="3125723"/>
              <a:ext cx="493775" cy="4419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251318" y="2827680"/>
            <a:ext cx="1543050" cy="246761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615"/>
              </a:spcBef>
            </a:pP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Otros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ct val="91600"/>
              </a:lnSpc>
              <a:spcBef>
                <a:spcPts val="68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Bolsas de hielo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sintético,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agua o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solución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salina</a:t>
            </a:r>
            <a:endParaRPr sz="1600">
              <a:latin typeface="Calibri"/>
              <a:cs typeface="Calibri"/>
            </a:endParaRPr>
          </a:p>
          <a:p>
            <a:pPr marL="184785" marR="44450" indent="-172720">
              <a:lnSpc>
                <a:spcPct val="915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Toallitas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limpiadoras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con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alcohol, bolsas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material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usado y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contaminado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9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0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0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0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0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653" y="1403731"/>
            <a:ext cx="2489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92D050"/>
                </a:solidFill>
                <a:latin typeface="Calibri"/>
                <a:cs typeface="Calibri"/>
              </a:rPr>
              <a:t>RECUERDA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857" y="2258860"/>
            <a:ext cx="4576445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 marR="580390" indent="238760">
              <a:lnSpc>
                <a:spcPct val="120100"/>
              </a:lnSpc>
              <a:spcBef>
                <a:spcPts val="100"/>
              </a:spcBef>
            </a:pP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PUEDES</a:t>
            </a:r>
            <a:r>
              <a:rPr sz="3200" spc="10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ACCEDER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VÍDEOS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Y</a:t>
            </a:r>
            <a:r>
              <a:rPr sz="32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ENLACES</a:t>
            </a:r>
            <a:endParaRPr sz="3200">
              <a:latin typeface="Calibri"/>
              <a:cs typeface="Calibri"/>
            </a:endParaRPr>
          </a:p>
          <a:p>
            <a:pPr marL="1853564" marR="5080" indent="-1841500">
              <a:lnSpc>
                <a:spcPts val="4610"/>
              </a:lnSpc>
              <a:spcBef>
                <a:spcPts val="100"/>
              </a:spcBef>
            </a:pP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EN</a:t>
            </a:r>
            <a:r>
              <a:rPr sz="32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EL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AULA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548ED4"/>
                </a:solidFill>
                <a:latin typeface="Calibri"/>
                <a:cs typeface="Calibri"/>
              </a:rPr>
              <a:t>DIGITAL</a:t>
            </a:r>
            <a:r>
              <a:rPr sz="32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DE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FOL </a:t>
            </a:r>
            <a:r>
              <a:rPr sz="3200" spc="-7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AQUÍ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0"/>
            <a:ext cx="605726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" dirty="0"/>
              <a:t>1.</a:t>
            </a:r>
            <a:r>
              <a:rPr sz="4100" spc="-65" dirty="0"/>
              <a:t> </a:t>
            </a:r>
            <a:r>
              <a:rPr sz="4100" dirty="0"/>
              <a:t>El</a:t>
            </a:r>
            <a:r>
              <a:rPr sz="4100" spc="-15" dirty="0"/>
              <a:t> </a:t>
            </a:r>
            <a:r>
              <a:rPr sz="4100" dirty="0"/>
              <a:t>plan</a:t>
            </a:r>
            <a:r>
              <a:rPr sz="4100" spc="-20" dirty="0"/>
              <a:t> </a:t>
            </a:r>
            <a:r>
              <a:rPr sz="4100" dirty="0"/>
              <a:t>de</a:t>
            </a:r>
            <a:r>
              <a:rPr sz="4100" spc="-40" dirty="0"/>
              <a:t> </a:t>
            </a:r>
            <a:r>
              <a:rPr sz="4100" spc="-10" dirty="0"/>
              <a:t>autoprotección</a:t>
            </a:r>
            <a:endParaRPr sz="4100"/>
          </a:p>
        </p:txBody>
      </p:sp>
      <p:sp>
        <p:nvSpPr>
          <p:cNvPr id="7" name="object 7"/>
          <p:cNvSpPr txBox="1"/>
          <p:nvPr/>
        </p:nvSpPr>
        <p:spPr>
          <a:xfrm>
            <a:off x="254609" y="798321"/>
            <a:ext cx="840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 LPRL/1995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Calibri"/>
                <a:cs typeface="Calibri"/>
              </a:rPr>
              <a:t>Las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empresas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tienen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obligación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elaborar un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plan </a:t>
            </a:r>
            <a:r>
              <a:rPr sz="1800" b="1" i="1" spc="-5" dirty="0">
                <a:latin typeface="Calibri"/>
                <a:cs typeface="Calibri"/>
              </a:rPr>
              <a:t>de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emergencias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79" y="1269491"/>
            <a:ext cx="8277225" cy="107632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77190" marR="266700" indent="-287020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Documento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cuya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finalidad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disponer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medios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organizados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5" dirty="0">
                <a:latin typeface="Calibri"/>
                <a:cs typeface="Calibri"/>
              </a:rPr>
              <a:t> hacer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frente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situaciones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emergencia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medios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protección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necesarios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Wingdings"/>
              <a:buChar char="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designa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encargado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Wingdings"/>
              <a:buChar char="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plan</a:t>
            </a:r>
            <a:r>
              <a:rPr sz="1600" spc="-10" dirty="0">
                <a:latin typeface="Calibri"/>
                <a:cs typeface="Calibri"/>
              </a:rPr>
              <a:t> debe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establecer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coordinación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servicios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externos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4" y="2948177"/>
            <a:ext cx="8498205" cy="1077595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77190" marR="180975" indent="-287020">
              <a:lnSpc>
                <a:spcPct val="100600"/>
              </a:lnSpc>
              <a:spcBef>
                <a:spcPts val="250"/>
              </a:spcBef>
              <a:buFont typeface="Wingdings"/>
              <a:buChar char=""/>
              <a:tabLst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Documento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establece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prevenir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controlar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sobre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 </a:t>
            </a:r>
            <a:r>
              <a:rPr sz="1600" spc="-10" dirty="0">
                <a:latin typeface="Calibri"/>
                <a:cs typeface="Calibri"/>
              </a:rPr>
              <a:t>personas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 bienes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elaborado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</a:t>
            </a:r>
            <a:r>
              <a:rPr sz="1600" spc="-10" dirty="0">
                <a:latin typeface="Calibri"/>
                <a:cs typeface="Calibri"/>
              </a:rPr>
              <a:t>técnico</a:t>
            </a:r>
            <a:r>
              <a:rPr sz="1600" spc="-5" dirty="0">
                <a:latin typeface="Calibri"/>
                <a:cs typeface="Calibri"/>
              </a:rPr>
              <a:t> especialista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ts val="1910"/>
              </a:lnSpc>
              <a:buFont typeface="Wingdings"/>
              <a:buChar char=""/>
              <a:tabLst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Respuesta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posibles situaciones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emergencia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Wingdings"/>
              <a:buChar char=""/>
              <a:tabLst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Coordinación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Protección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Civil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475" y="2561590"/>
            <a:ext cx="401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Normativa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sobre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planes de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autoprotección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497" y="4761738"/>
            <a:ext cx="2741930" cy="646430"/>
          </a:xfrm>
          <a:prstGeom prst="rect">
            <a:avLst/>
          </a:prstGeom>
          <a:solidFill>
            <a:srgbClr val="9BBA58"/>
          </a:solidFill>
          <a:ln w="25908">
            <a:solidFill>
              <a:srgbClr val="70883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Partes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emergencias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4482" y="4293870"/>
            <a:ext cx="277495" cy="1656714"/>
          </a:xfrm>
          <a:custGeom>
            <a:avLst/>
            <a:gdLst/>
            <a:ahLst/>
            <a:cxnLst/>
            <a:rect l="l" t="t" r="r" b="b"/>
            <a:pathLst>
              <a:path w="277495" h="1656714">
                <a:moveTo>
                  <a:pt x="277368" y="1656588"/>
                </a:moveTo>
                <a:lnTo>
                  <a:pt x="223391" y="1654771"/>
                </a:lnTo>
                <a:lnTo>
                  <a:pt x="179308" y="1649817"/>
                </a:lnTo>
                <a:lnTo>
                  <a:pt x="149584" y="1642470"/>
                </a:lnTo>
                <a:lnTo>
                  <a:pt x="138684" y="1633473"/>
                </a:lnTo>
                <a:lnTo>
                  <a:pt x="138684" y="851407"/>
                </a:lnTo>
                <a:lnTo>
                  <a:pt x="127783" y="842385"/>
                </a:lnTo>
                <a:lnTo>
                  <a:pt x="98059" y="835040"/>
                </a:lnTo>
                <a:lnTo>
                  <a:pt x="53976" y="830101"/>
                </a:lnTo>
                <a:lnTo>
                  <a:pt x="0" y="828293"/>
                </a:lnTo>
                <a:lnTo>
                  <a:pt x="53976" y="826486"/>
                </a:lnTo>
                <a:lnTo>
                  <a:pt x="98059" y="821547"/>
                </a:lnTo>
                <a:lnTo>
                  <a:pt x="127783" y="814202"/>
                </a:lnTo>
                <a:lnTo>
                  <a:pt x="138684" y="805179"/>
                </a:lnTo>
                <a:lnTo>
                  <a:pt x="138684" y="23113"/>
                </a:lnTo>
                <a:lnTo>
                  <a:pt x="149584" y="14091"/>
                </a:lnTo>
                <a:lnTo>
                  <a:pt x="179308" y="6746"/>
                </a:lnTo>
                <a:lnTo>
                  <a:pt x="223391" y="1807"/>
                </a:lnTo>
                <a:lnTo>
                  <a:pt x="277368" y="0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71850" y="4437126"/>
            <a:ext cx="3289300" cy="370840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  <a:hlinkClick r:id="rId5" action="ppaction://hlinksldjump"/>
              </a:rPr>
              <a:t>Clasificación</a:t>
            </a:r>
            <a:r>
              <a:rPr sz="1800" spc="1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800" spc="-5" dirty="0">
                <a:latin typeface="Calibri"/>
                <a:cs typeface="Calibri"/>
                <a:hlinkClick r:id="rId5" action="ppaction://hlinksldjump"/>
              </a:rPr>
              <a:t>de</a:t>
            </a:r>
            <a:r>
              <a:rPr sz="1800" spc="1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800" spc="-5" dirty="0">
                <a:latin typeface="Calibri"/>
                <a:cs typeface="Calibri"/>
                <a:hlinkClick r:id="rId5" action="ppaction://hlinksldjump"/>
              </a:rPr>
              <a:t>las emergencias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74897" y="4964429"/>
            <a:ext cx="3862070" cy="368935"/>
          </a:xfrm>
          <a:custGeom>
            <a:avLst/>
            <a:gdLst/>
            <a:ahLst/>
            <a:cxnLst/>
            <a:rect l="l" t="t" r="r" b="b"/>
            <a:pathLst>
              <a:path w="3862070" h="368935">
                <a:moveTo>
                  <a:pt x="0" y="368808"/>
                </a:moveTo>
                <a:lnTo>
                  <a:pt x="3861815" y="368808"/>
                </a:lnTo>
                <a:lnTo>
                  <a:pt x="3861815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3510" y="4982717"/>
            <a:ext cx="333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  <a:hlinkClick r:id="rId6" action="ppaction://hlinksldjump"/>
              </a:rPr>
              <a:t>Actuaciones </a:t>
            </a:r>
            <a:r>
              <a:rPr sz="1800" dirty="0">
                <a:latin typeface="Calibri"/>
                <a:cs typeface="Calibri"/>
                <a:hlinkClick r:id="rId6" action="ppaction://hlinksldjump"/>
              </a:rPr>
              <a:t>en </a:t>
            </a:r>
            <a:r>
              <a:rPr sz="1800" spc="-5" dirty="0">
                <a:latin typeface="Calibri"/>
                <a:cs typeface="Calibri"/>
                <a:hlinkClick r:id="rId6" action="ppaction://hlinksldjump"/>
              </a:rPr>
              <a:t>caso</a:t>
            </a:r>
            <a:r>
              <a:rPr sz="1800" spc="-2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800" spc="-5" dirty="0">
                <a:latin typeface="Calibri"/>
                <a:cs typeface="Calibri"/>
                <a:hlinkClick r:id="rId6" action="ppaction://hlinksldjump"/>
              </a:rPr>
              <a:t>de</a:t>
            </a:r>
            <a:r>
              <a:rPr sz="1800" spc="-1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800" spc="-5" dirty="0">
                <a:latin typeface="Calibri"/>
                <a:cs typeface="Calibri"/>
                <a:hlinkClick r:id="rId6" action="ppaction://hlinksldjump"/>
              </a:rPr>
              <a:t>emergencia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75659" y="4396701"/>
            <a:ext cx="4401820" cy="1586865"/>
            <a:chOff x="3375659" y="4396701"/>
            <a:chExt cx="4401820" cy="1586865"/>
          </a:xfrm>
        </p:grpSpPr>
        <p:sp>
          <p:nvSpPr>
            <p:cNvPr id="17" name="object 17"/>
            <p:cNvSpPr/>
            <p:nvPr/>
          </p:nvSpPr>
          <p:spPr>
            <a:xfrm>
              <a:off x="3388613" y="5446013"/>
              <a:ext cx="3289300" cy="368935"/>
            </a:xfrm>
            <a:custGeom>
              <a:avLst/>
              <a:gdLst/>
              <a:ahLst/>
              <a:cxnLst/>
              <a:rect l="l" t="t" r="r" b="b"/>
              <a:pathLst>
                <a:path w="3289300" h="368935">
                  <a:moveTo>
                    <a:pt x="0" y="368808"/>
                  </a:moveTo>
                  <a:lnTo>
                    <a:pt x="3288791" y="368808"/>
                  </a:lnTo>
                  <a:lnTo>
                    <a:pt x="3288791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7243" y="4396701"/>
              <a:ext cx="575322" cy="5668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1725" y="4963502"/>
              <a:ext cx="575322" cy="5668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6415" y="5416206"/>
              <a:ext cx="575322" cy="56683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99288" y="5686044"/>
            <a:ext cx="2588260" cy="401320"/>
            <a:chOff x="399288" y="5686044"/>
            <a:chExt cx="2588260" cy="40132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288" y="5686044"/>
              <a:ext cx="1097280" cy="4008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5776" y="5686044"/>
              <a:ext cx="1731264" cy="4008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98449" y="5463946"/>
            <a:ext cx="51504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0690">
              <a:lnSpc>
                <a:spcPts val="2095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  <a:hlinkClick r:id="rId10" action="ppaction://hlinksldjump"/>
              </a:rPr>
              <a:t>Equipos</a:t>
            </a:r>
            <a:r>
              <a:rPr sz="1800" spc="-3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800" spc="-5" dirty="0">
                <a:latin typeface="Calibri"/>
                <a:cs typeface="Calibri"/>
                <a:hlinkClick r:id="rId10" action="ppaction://hlinksldjump"/>
              </a:rPr>
              <a:t>de</a:t>
            </a:r>
            <a:r>
              <a:rPr sz="1800" spc="-1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800" spc="-5" dirty="0">
                <a:latin typeface="Calibri"/>
                <a:cs typeface="Calibri"/>
                <a:hlinkClick r:id="rId10" action="ppaction://hlinksldjump"/>
              </a:rPr>
              <a:t>emergencia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614"/>
              </a:lnSpc>
            </a:pPr>
            <a:r>
              <a:rPr sz="1400" b="1" dirty="0">
                <a:latin typeface="Calibri"/>
                <a:cs typeface="Calibri"/>
                <a:hlinkClick r:id="rId11"/>
              </a:rPr>
              <a:t>Búsqueda:</a:t>
            </a:r>
            <a:r>
              <a:rPr sz="1400" b="1" spc="245" dirty="0"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Plan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autoprotección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986" y="5670257"/>
            <a:ext cx="560679" cy="5619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89" y="623849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726" y="6266484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75" y="0"/>
            <a:ext cx="606361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1.</a:t>
            </a:r>
            <a:r>
              <a:rPr sz="4100" spc="-20" dirty="0"/>
              <a:t> </a:t>
            </a:r>
            <a:r>
              <a:rPr sz="4100" dirty="0"/>
              <a:t>El</a:t>
            </a:r>
            <a:r>
              <a:rPr sz="4100" spc="-20" dirty="0"/>
              <a:t> </a:t>
            </a:r>
            <a:r>
              <a:rPr sz="4100" dirty="0"/>
              <a:t>plan</a:t>
            </a:r>
            <a:r>
              <a:rPr sz="4100" spc="-20" dirty="0"/>
              <a:t> </a:t>
            </a:r>
            <a:r>
              <a:rPr sz="4100" dirty="0"/>
              <a:t>de</a:t>
            </a:r>
            <a:r>
              <a:rPr sz="4100" spc="-40" dirty="0"/>
              <a:t> </a:t>
            </a:r>
            <a:r>
              <a:rPr sz="4100" spc="-10" dirty="0"/>
              <a:t>autoprotección</a:t>
            </a:r>
            <a:endParaRPr sz="4100"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602" y="1014222"/>
            <a:ext cx="3290570" cy="368935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1800" spc="-10" dirty="0">
                <a:latin typeface="Calibri"/>
                <a:cs typeface="Calibri"/>
              </a:rPr>
              <a:t>Clasificación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 emergencias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884" y="1863090"/>
            <a:ext cx="741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Establecer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situaciones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emergencia</a:t>
            </a:r>
            <a:r>
              <a:rPr sz="1800" dirty="0">
                <a:latin typeface="Calibri"/>
                <a:cs typeface="Calibri"/>
              </a:rPr>
              <a:t> 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clasificarlas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atendiendo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gravedad, </a:t>
            </a:r>
            <a:r>
              <a:rPr sz="1800" spc="-5" dirty="0">
                <a:latin typeface="Calibri"/>
                <a:cs typeface="Calibri"/>
              </a:rPr>
              <a:t>tipo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riesgo,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ocupación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medios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humanos 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afectados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4853" y="2990595"/>
          <a:ext cx="852360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Conato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emergencia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413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accidente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fácil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personal,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ejemplo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apagar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fuego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extintor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una papelera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Emergencia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parcial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Accidente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controlado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medios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humanos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equipos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todo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edificio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Emergencia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25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Accidente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necesita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todos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medios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humanos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materiales,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incluso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medios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exteriores,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conlleva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evacuación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edificio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4660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10" dirty="0"/>
              <a:t> </a:t>
            </a:r>
            <a:r>
              <a:rPr spc="-5" dirty="0"/>
              <a:t>El plan</a:t>
            </a:r>
            <a:r>
              <a:rPr spc="-10" dirty="0"/>
              <a:t> </a:t>
            </a:r>
            <a:r>
              <a:rPr spc="-5" dirty="0"/>
              <a:t>de </a:t>
            </a:r>
            <a:r>
              <a:rPr spc="-15" dirty="0"/>
              <a:t>autoprotección</a:t>
            </a:r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686" y="6282029"/>
            <a:ext cx="4165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483" y="662177"/>
          <a:ext cx="8957945" cy="540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32">
                <a:tc gridSpan="2">
                  <a:txBody>
                    <a:bodyPr/>
                    <a:lstStyle/>
                    <a:p>
                      <a:pPr marL="5136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Actuaciones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emergencia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Detección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alerta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356870" indent="-28702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Sistema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detección: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Automática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(frente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incendios,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escapes,…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humana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(resto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casos)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Alerta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transmite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por: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Medios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técnicos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designado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Mecanismos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alarma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247015" indent="-28702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Aviso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emergencia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todas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personas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evacuación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zonas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peligro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38544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Jefe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emergencias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dar alarma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 dar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aviso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emergencia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ayudas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externas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transmite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por: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Medios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técnicos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personal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Mecanismos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respuesta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Seguir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instrucciones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marR="387350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equipos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primeros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auxilios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atienden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heridos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ayudan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evacuación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equipos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primera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intervención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controlan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emergencia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colaboran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ayudas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externas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Evacuación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Indicar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instrucciones,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puntos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reunión,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recorrido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prohibiciones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caso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incendio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tomar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actuaciones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específicas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Prestación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primeras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ayudas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forman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equipos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emergencia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Ayudas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externas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85153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jefe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emergencias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recibir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las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ayudas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exteriores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informarles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4660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10" dirty="0"/>
              <a:t> </a:t>
            </a:r>
            <a:r>
              <a:rPr spc="-5" dirty="0"/>
              <a:t>El plan</a:t>
            </a:r>
            <a:r>
              <a:rPr spc="-10" dirty="0"/>
              <a:t> </a:t>
            </a:r>
            <a:r>
              <a:rPr spc="-5" dirty="0"/>
              <a:t>de </a:t>
            </a:r>
            <a:r>
              <a:rPr spc="-15" dirty="0"/>
              <a:t>autoprotección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686" y="6282029"/>
            <a:ext cx="4165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950" y="1214450"/>
            <a:ext cx="82435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trabajadores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distintos</a:t>
            </a:r>
            <a:r>
              <a:rPr sz="1800" spc="-5" dirty="0">
                <a:latin typeface="Calibri"/>
                <a:cs typeface="Calibri"/>
              </a:rPr>
              <a:t> equipos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emergencia,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cuales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deben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formados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entrenados.</a:t>
            </a:r>
            <a:endParaRPr sz="1800">
              <a:latin typeface="Calibri"/>
              <a:cs typeface="Calibri"/>
            </a:endParaRPr>
          </a:p>
          <a:p>
            <a:pPr marL="12700" marR="1873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formación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continua,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través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carteles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simulacros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(uno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año)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ayudan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actualizar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estos recursos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humanos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caso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emergencia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0895" y="2697479"/>
            <a:ext cx="8602980" cy="3121660"/>
            <a:chOff x="310895" y="2697479"/>
            <a:chExt cx="8602980" cy="3121660"/>
          </a:xfrm>
        </p:grpSpPr>
        <p:sp>
          <p:nvSpPr>
            <p:cNvPr id="11" name="object 11"/>
            <p:cNvSpPr/>
            <p:nvPr/>
          </p:nvSpPr>
          <p:spPr>
            <a:xfrm>
              <a:off x="323849" y="2710433"/>
              <a:ext cx="8577580" cy="3095625"/>
            </a:xfrm>
            <a:custGeom>
              <a:avLst/>
              <a:gdLst/>
              <a:ahLst/>
              <a:cxnLst/>
              <a:rect l="l" t="t" r="r" b="b"/>
              <a:pathLst>
                <a:path w="8577580" h="3095625">
                  <a:moveTo>
                    <a:pt x="8061198" y="0"/>
                  </a:moveTo>
                  <a:lnTo>
                    <a:pt x="515886" y="0"/>
                  </a:lnTo>
                  <a:lnTo>
                    <a:pt x="468929" y="2108"/>
                  </a:lnTo>
                  <a:lnTo>
                    <a:pt x="423153" y="8313"/>
                  </a:lnTo>
                  <a:lnTo>
                    <a:pt x="378740" y="18430"/>
                  </a:lnTo>
                  <a:lnTo>
                    <a:pt x="335873" y="32279"/>
                  </a:lnTo>
                  <a:lnTo>
                    <a:pt x="294734" y="49677"/>
                  </a:lnTo>
                  <a:lnTo>
                    <a:pt x="255505" y="70442"/>
                  </a:lnTo>
                  <a:lnTo>
                    <a:pt x="218367" y="94391"/>
                  </a:lnTo>
                  <a:lnTo>
                    <a:pt x="183504" y="121343"/>
                  </a:lnTo>
                  <a:lnTo>
                    <a:pt x="151096" y="151114"/>
                  </a:lnTo>
                  <a:lnTo>
                    <a:pt x="121327" y="183522"/>
                  </a:lnTo>
                  <a:lnTo>
                    <a:pt x="94378" y="218386"/>
                  </a:lnTo>
                  <a:lnTo>
                    <a:pt x="70431" y="255524"/>
                  </a:lnTo>
                  <a:lnTo>
                    <a:pt x="49669" y="294751"/>
                  </a:lnTo>
                  <a:lnTo>
                    <a:pt x="32274" y="335888"/>
                  </a:lnTo>
                  <a:lnTo>
                    <a:pt x="18427" y="378751"/>
                  </a:lnTo>
                  <a:lnTo>
                    <a:pt x="8311" y="423157"/>
                  </a:lnTo>
                  <a:lnTo>
                    <a:pt x="2108" y="468926"/>
                  </a:lnTo>
                  <a:lnTo>
                    <a:pt x="0" y="515874"/>
                  </a:lnTo>
                  <a:lnTo>
                    <a:pt x="0" y="2579369"/>
                  </a:lnTo>
                  <a:lnTo>
                    <a:pt x="2108" y="2626317"/>
                  </a:lnTo>
                  <a:lnTo>
                    <a:pt x="8311" y="2672086"/>
                  </a:lnTo>
                  <a:lnTo>
                    <a:pt x="18427" y="2716492"/>
                  </a:lnTo>
                  <a:lnTo>
                    <a:pt x="32274" y="2759355"/>
                  </a:lnTo>
                  <a:lnTo>
                    <a:pt x="49669" y="2800492"/>
                  </a:lnTo>
                  <a:lnTo>
                    <a:pt x="70431" y="2839720"/>
                  </a:lnTo>
                  <a:lnTo>
                    <a:pt x="94378" y="2876857"/>
                  </a:lnTo>
                  <a:lnTo>
                    <a:pt x="121327" y="2911721"/>
                  </a:lnTo>
                  <a:lnTo>
                    <a:pt x="151096" y="2944129"/>
                  </a:lnTo>
                  <a:lnTo>
                    <a:pt x="183504" y="2973900"/>
                  </a:lnTo>
                  <a:lnTo>
                    <a:pt x="218367" y="3000852"/>
                  </a:lnTo>
                  <a:lnTo>
                    <a:pt x="255505" y="3024801"/>
                  </a:lnTo>
                  <a:lnTo>
                    <a:pt x="294734" y="3045566"/>
                  </a:lnTo>
                  <a:lnTo>
                    <a:pt x="335873" y="3062964"/>
                  </a:lnTo>
                  <a:lnTo>
                    <a:pt x="378740" y="3076813"/>
                  </a:lnTo>
                  <a:lnTo>
                    <a:pt x="423153" y="3086930"/>
                  </a:lnTo>
                  <a:lnTo>
                    <a:pt x="468929" y="3093135"/>
                  </a:lnTo>
                  <a:lnTo>
                    <a:pt x="515886" y="3095243"/>
                  </a:lnTo>
                  <a:lnTo>
                    <a:pt x="8061198" y="3095243"/>
                  </a:lnTo>
                  <a:lnTo>
                    <a:pt x="8108145" y="3093135"/>
                  </a:lnTo>
                  <a:lnTo>
                    <a:pt x="8153914" y="3086930"/>
                  </a:lnTo>
                  <a:lnTo>
                    <a:pt x="8198320" y="3076813"/>
                  </a:lnTo>
                  <a:lnTo>
                    <a:pt x="8241183" y="3062964"/>
                  </a:lnTo>
                  <a:lnTo>
                    <a:pt x="8282320" y="3045566"/>
                  </a:lnTo>
                  <a:lnTo>
                    <a:pt x="8321548" y="3024801"/>
                  </a:lnTo>
                  <a:lnTo>
                    <a:pt x="8358685" y="3000852"/>
                  </a:lnTo>
                  <a:lnTo>
                    <a:pt x="8393549" y="2973900"/>
                  </a:lnTo>
                  <a:lnTo>
                    <a:pt x="8425957" y="2944129"/>
                  </a:lnTo>
                  <a:lnTo>
                    <a:pt x="8455728" y="2911721"/>
                  </a:lnTo>
                  <a:lnTo>
                    <a:pt x="8482680" y="2876857"/>
                  </a:lnTo>
                  <a:lnTo>
                    <a:pt x="8506629" y="2839719"/>
                  </a:lnTo>
                  <a:lnTo>
                    <a:pt x="8527394" y="2800492"/>
                  </a:lnTo>
                  <a:lnTo>
                    <a:pt x="8544792" y="2759355"/>
                  </a:lnTo>
                  <a:lnTo>
                    <a:pt x="8558641" y="2716492"/>
                  </a:lnTo>
                  <a:lnTo>
                    <a:pt x="8568758" y="2672086"/>
                  </a:lnTo>
                  <a:lnTo>
                    <a:pt x="8574963" y="2626317"/>
                  </a:lnTo>
                  <a:lnTo>
                    <a:pt x="8577072" y="2579369"/>
                  </a:lnTo>
                  <a:lnTo>
                    <a:pt x="8577072" y="515874"/>
                  </a:lnTo>
                  <a:lnTo>
                    <a:pt x="8574963" y="468926"/>
                  </a:lnTo>
                  <a:lnTo>
                    <a:pt x="8568758" y="423157"/>
                  </a:lnTo>
                  <a:lnTo>
                    <a:pt x="8558641" y="378751"/>
                  </a:lnTo>
                  <a:lnTo>
                    <a:pt x="8544792" y="335888"/>
                  </a:lnTo>
                  <a:lnTo>
                    <a:pt x="8527394" y="294751"/>
                  </a:lnTo>
                  <a:lnTo>
                    <a:pt x="8506629" y="255524"/>
                  </a:lnTo>
                  <a:lnTo>
                    <a:pt x="8482680" y="218386"/>
                  </a:lnTo>
                  <a:lnTo>
                    <a:pt x="8455728" y="183522"/>
                  </a:lnTo>
                  <a:lnTo>
                    <a:pt x="8425957" y="151114"/>
                  </a:lnTo>
                  <a:lnTo>
                    <a:pt x="8393549" y="121343"/>
                  </a:lnTo>
                  <a:lnTo>
                    <a:pt x="8358685" y="94391"/>
                  </a:lnTo>
                  <a:lnTo>
                    <a:pt x="8321548" y="70442"/>
                  </a:lnTo>
                  <a:lnTo>
                    <a:pt x="8282320" y="49677"/>
                  </a:lnTo>
                  <a:lnTo>
                    <a:pt x="8241183" y="32279"/>
                  </a:lnTo>
                  <a:lnTo>
                    <a:pt x="8198320" y="18430"/>
                  </a:lnTo>
                  <a:lnTo>
                    <a:pt x="8153914" y="8313"/>
                  </a:lnTo>
                  <a:lnTo>
                    <a:pt x="8108145" y="2108"/>
                  </a:lnTo>
                  <a:lnTo>
                    <a:pt x="806119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849" y="2710433"/>
              <a:ext cx="8577580" cy="3095625"/>
            </a:xfrm>
            <a:custGeom>
              <a:avLst/>
              <a:gdLst/>
              <a:ahLst/>
              <a:cxnLst/>
              <a:rect l="l" t="t" r="r" b="b"/>
              <a:pathLst>
                <a:path w="8577580" h="3095625">
                  <a:moveTo>
                    <a:pt x="0" y="515874"/>
                  </a:moveTo>
                  <a:lnTo>
                    <a:pt x="2108" y="468926"/>
                  </a:lnTo>
                  <a:lnTo>
                    <a:pt x="8311" y="423157"/>
                  </a:lnTo>
                  <a:lnTo>
                    <a:pt x="18427" y="378751"/>
                  </a:lnTo>
                  <a:lnTo>
                    <a:pt x="32274" y="335888"/>
                  </a:lnTo>
                  <a:lnTo>
                    <a:pt x="49669" y="294751"/>
                  </a:lnTo>
                  <a:lnTo>
                    <a:pt x="70431" y="255524"/>
                  </a:lnTo>
                  <a:lnTo>
                    <a:pt x="94378" y="218386"/>
                  </a:lnTo>
                  <a:lnTo>
                    <a:pt x="121327" y="183522"/>
                  </a:lnTo>
                  <a:lnTo>
                    <a:pt x="151096" y="151114"/>
                  </a:lnTo>
                  <a:lnTo>
                    <a:pt x="183504" y="121343"/>
                  </a:lnTo>
                  <a:lnTo>
                    <a:pt x="218367" y="94391"/>
                  </a:lnTo>
                  <a:lnTo>
                    <a:pt x="255505" y="70442"/>
                  </a:lnTo>
                  <a:lnTo>
                    <a:pt x="294734" y="49677"/>
                  </a:lnTo>
                  <a:lnTo>
                    <a:pt x="335873" y="32279"/>
                  </a:lnTo>
                  <a:lnTo>
                    <a:pt x="378740" y="18430"/>
                  </a:lnTo>
                  <a:lnTo>
                    <a:pt x="423153" y="8313"/>
                  </a:lnTo>
                  <a:lnTo>
                    <a:pt x="468929" y="2108"/>
                  </a:lnTo>
                  <a:lnTo>
                    <a:pt x="515886" y="0"/>
                  </a:lnTo>
                  <a:lnTo>
                    <a:pt x="8061198" y="0"/>
                  </a:lnTo>
                  <a:lnTo>
                    <a:pt x="8108145" y="2108"/>
                  </a:lnTo>
                  <a:lnTo>
                    <a:pt x="8153914" y="8313"/>
                  </a:lnTo>
                  <a:lnTo>
                    <a:pt x="8198320" y="18430"/>
                  </a:lnTo>
                  <a:lnTo>
                    <a:pt x="8241183" y="32279"/>
                  </a:lnTo>
                  <a:lnTo>
                    <a:pt x="8282320" y="49677"/>
                  </a:lnTo>
                  <a:lnTo>
                    <a:pt x="8321548" y="70442"/>
                  </a:lnTo>
                  <a:lnTo>
                    <a:pt x="8358685" y="94391"/>
                  </a:lnTo>
                  <a:lnTo>
                    <a:pt x="8393549" y="121343"/>
                  </a:lnTo>
                  <a:lnTo>
                    <a:pt x="8425957" y="151114"/>
                  </a:lnTo>
                  <a:lnTo>
                    <a:pt x="8455728" y="183522"/>
                  </a:lnTo>
                  <a:lnTo>
                    <a:pt x="8482680" y="218386"/>
                  </a:lnTo>
                  <a:lnTo>
                    <a:pt x="8506629" y="255524"/>
                  </a:lnTo>
                  <a:lnTo>
                    <a:pt x="8527394" y="294751"/>
                  </a:lnTo>
                  <a:lnTo>
                    <a:pt x="8544792" y="335888"/>
                  </a:lnTo>
                  <a:lnTo>
                    <a:pt x="8558641" y="378751"/>
                  </a:lnTo>
                  <a:lnTo>
                    <a:pt x="8568758" y="423157"/>
                  </a:lnTo>
                  <a:lnTo>
                    <a:pt x="8574963" y="468926"/>
                  </a:lnTo>
                  <a:lnTo>
                    <a:pt x="8577072" y="515874"/>
                  </a:lnTo>
                  <a:lnTo>
                    <a:pt x="8577072" y="2579369"/>
                  </a:lnTo>
                  <a:lnTo>
                    <a:pt x="8574963" y="2626317"/>
                  </a:lnTo>
                  <a:lnTo>
                    <a:pt x="8568758" y="2672086"/>
                  </a:lnTo>
                  <a:lnTo>
                    <a:pt x="8558641" y="2716492"/>
                  </a:lnTo>
                  <a:lnTo>
                    <a:pt x="8544792" y="2759355"/>
                  </a:lnTo>
                  <a:lnTo>
                    <a:pt x="8527394" y="2800492"/>
                  </a:lnTo>
                  <a:lnTo>
                    <a:pt x="8506629" y="2839719"/>
                  </a:lnTo>
                  <a:lnTo>
                    <a:pt x="8482680" y="2876857"/>
                  </a:lnTo>
                  <a:lnTo>
                    <a:pt x="8455728" y="2911721"/>
                  </a:lnTo>
                  <a:lnTo>
                    <a:pt x="8425957" y="2944129"/>
                  </a:lnTo>
                  <a:lnTo>
                    <a:pt x="8393549" y="2973900"/>
                  </a:lnTo>
                  <a:lnTo>
                    <a:pt x="8358685" y="3000852"/>
                  </a:lnTo>
                  <a:lnTo>
                    <a:pt x="8321548" y="3024801"/>
                  </a:lnTo>
                  <a:lnTo>
                    <a:pt x="8282320" y="3045566"/>
                  </a:lnTo>
                  <a:lnTo>
                    <a:pt x="8241183" y="3062964"/>
                  </a:lnTo>
                  <a:lnTo>
                    <a:pt x="8198320" y="3076813"/>
                  </a:lnTo>
                  <a:lnTo>
                    <a:pt x="8153914" y="3086930"/>
                  </a:lnTo>
                  <a:lnTo>
                    <a:pt x="8108145" y="3093135"/>
                  </a:lnTo>
                  <a:lnTo>
                    <a:pt x="8061198" y="3095243"/>
                  </a:lnTo>
                  <a:lnTo>
                    <a:pt x="515886" y="3095243"/>
                  </a:lnTo>
                  <a:lnTo>
                    <a:pt x="468929" y="3093135"/>
                  </a:lnTo>
                  <a:lnTo>
                    <a:pt x="423153" y="3086930"/>
                  </a:lnTo>
                  <a:lnTo>
                    <a:pt x="378740" y="3076813"/>
                  </a:lnTo>
                  <a:lnTo>
                    <a:pt x="335873" y="3062964"/>
                  </a:lnTo>
                  <a:lnTo>
                    <a:pt x="294734" y="3045566"/>
                  </a:lnTo>
                  <a:lnTo>
                    <a:pt x="255505" y="3024801"/>
                  </a:lnTo>
                  <a:lnTo>
                    <a:pt x="218367" y="3000852"/>
                  </a:lnTo>
                  <a:lnTo>
                    <a:pt x="183504" y="2973900"/>
                  </a:lnTo>
                  <a:lnTo>
                    <a:pt x="151096" y="2944129"/>
                  </a:lnTo>
                  <a:lnTo>
                    <a:pt x="121327" y="2911721"/>
                  </a:lnTo>
                  <a:lnTo>
                    <a:pt x="94378" y="2876857"/>
                  </a:lnTo>
                  <a:lnTo>
                    <a:pt x="70431" y="2839720"/>
                  </a:lnTo>
                  <a:lnTo>
                    <a:pt x="49669" y="2800492"/>
                  </a:lnTo>
                  <a:lnTo>
                    <a:pt x="32274" y="2759355"/>
                  </a:lnTo>
                  <a:lnTo>
                    <a:pt x="18427" y="2716492"/>
                  </a:lnTo>
                  <a:lnTo>
                    <a:pt x="8311" y="2672086"/>
                  </a:lnTo>
                  <a:lnTo>
                    <a:pt x="2108" y="2626317"/>
                  </a:lnTo>
                  <a:lnTo>
                    <a:pt x="0" y="2579369"/>
                  </a:lnTo>
                  <a:lnTo>
                    <a:pt x="0" y="51587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5" y="2959607"/>
              <a:ext cx="512064" cy="4785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659" y="2945891"/>
              <a:ext cx="2171700" cy="5135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5" y="3233927"/>
              <a:ext cx="512064" cy="4785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59" y="3220211"/>
              <a:ext cx="2212848" cy="5135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5" y="3782567"/>
              <a:ext cx="512064" cy="4785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659" y="3768851"/>
              <a:ext cx="3235452" cy="5135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5" y="4056887"/>
              <a:ext cx="512064" cy="478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659" y="4043171"/>
              <a:ext cx="2927604" cy="5135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5" y="4331207"/>
              <a:ext cx="512064" cy="4785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659" y="4317491"/>
              <a:ext cx="3383279" cy="5135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5" y="4879847"/>
              <a:ext cx="512064" cy="4785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659" y="4866131"/>
              <a:ext cx="3337560" cy="51358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53618" y="2995421"/>
            <a:ext cx="780288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Jefe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emergencia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coordina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 equipos,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alarma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coordina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exterior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Jefe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intervención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acude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lugar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emergencia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dirigir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equipos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emergencias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Equipo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alarma y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evacuación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alarma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en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zona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dirige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evacuación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Equipo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primeros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auxilios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presta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los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primeros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auxilios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ayuda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evacuación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Equipos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primera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intervención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emergencia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y los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medios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de que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dispone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zona</a:t>
            </a:r>
            <a:endParaRPr sz="1800">
              <a:latin typeface="Calibri"/>
              <a:cs typeface="Calibri"/>
            </a:endParaRPr>
          </a:p>
          <a:p>
            <a:pPr marL="299085" marR="662940" indent="-2870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Equipo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segunda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intervención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contribuye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equipos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primera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intervención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cuando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pueden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hacerse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cargo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complejidad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técnica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354" y="828294"/>
            <a:ext cx="2359660" cy="368935"/>
          </a:xfrm>
          <a:prstGeom prst="rect">
            <a:avLst/>
          </a:prstGeom>
          <a:ln w="25908">
            <a:solidFill>
              <a:srgbClr val="9BBA58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1800" spc="-10" dirty="0">
                <a:latin typeface="Calibri"/>
                <a:cs typeface="Calibri"/>
              </a:rPr>
              <a:t>Equipos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emergencia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384365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15" dirty="0"/>
              <a:t> Primeros</a:t>
            </a:r>
            <a:r>
              <a:rPr spc="15" dirty="0"/>
              <a:t> </a:t>
            </a:r>
            <a:r>
              <a:rPr spc="-5" dirty="0"/>
              <a:t>auxilios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8670" y="1646301"/>
            <a:ext cx="179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ASISTENCIA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073" y="956310"/>
            <a:ext cx="2009139" cy="368935"/>
          </a:xfrm>
          <a:prstGeom prst="rect">
            <a:avLst/>
          </a:prstGeom>
          <a:solidFill>
            <a:srgbClr val="4AACC5"/>
          </a:solidFill>
          <a:ln w="25907">
            <a:solidFill>
              <a:srgbClr val="357C91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521334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Inmediata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9073" y="1628394"/>
            <a:ext cx="2009139" cy="370840"/>
          </a:xfrm>
          <a:prstGeom prst="rect">
            <a:avLst/>
          </a:prstGeom>
          <a:solidFill>
            <a:srgbClr val="4AACC5"/>
          </a:solidFill>
          <a:ln w="25907">
            <a:solidFill>
              <a:srgbClr val="357C9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Limitada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9073" y="2244089"/>
            <a:ext cx="2009139" cy="370840"/>
          </a:xfrm>
          <a:prstGeom prst="rect">
            <a:avLst/>
          </a:prstGeom>
          <a:solidFill>
            <a:srgbClr val="4AACC5"/>
          </a:solidFill>
          <a:ln w="25907">
            <a:solidFill>
              <a:srgbClr val="357C9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240"/>
              </a:spcBef>
            </a:pP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Temporal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09570" y="1324483"/>
            <a:ext cx="730885" cy="381000"/>
          </a:xfrm>
          <a:custGeom>
            <a:avLst/>
            <a:gdLst/>
            <a:ahLst/>
            <a:cxnLst/>
            <a:rect l="l" t="t" r="r" b="b"/>
            <a:pathLst>
              <a:path w="730885" h="381000">
                <a:moveTo>
                  <a:pt x="695622" y="16646"/>
                </a:moveTo>
                <a:lnTo>
                  <a:pt x="0" y="369696"/>
                </a:lnTo>
                <a:lnTo>
                  <a:pt x="5842" y="381000"/>
                </a:lnTo>
                <a:lnTo>
                  <a:pt x="701457" y="27890"/>
                </a:lnTo>
                <a:lnTo>
                  <a:pt x="708227" y="17392"/>
                </a:lnTo>
                <a:lnTo>
                  <a:pt x="695622" y="16646"/>
                </a:lnTo>
                <a:close/>
              </a:path>
              <a:path w="730885" h="381000">
                <a:moveTo>
                  <a:pt x="730758" y="5968"/>
                </a:moveTo>
                <a:lnTo>
                  <a:pt x="716661" y="5968"/>
                </a:lnTo>
                <a:lnTo>
                  <a:pt x="722376" y="17271"/>
                </a:lnTo>
                <a:lnTo>
                  <a:pt x="701457" y="27890"/>
                </a:lnTo>
                <a:lnTo>
                  <a:pt x="666369" y="82295"/>
                </a:lnTo>
                <a:lnTo>
                  <a:pt x="664464" y="85343"/>
                </a:lnTo>
                <a:lnTo>
                  <a:pt x="665226" y="89153"/>
                </a:lnTo>
                <a:lnTo>
                  <a:pt x="668147" y="91058"/>
                </a:lnTo>
                <a:lnTo>
                  <a:pt x="671195" y="92963"/>
                </a:lnTo>
                <a:lnTo>
                  <a:pt x="675132" y="92201"/>
                </a:lnTo>
                <a:lnTo>
                  <a:pt x="677118" y="89153"/>
                </a:lnTo>
                <a:lnTo>
                  <a:pt x="730758" y="5968"/>
                </a:lnTo>
                <a:close/>
              </a:path>
              <a:path w="730885" h="381000">
                <a:moveTo>
                  <a:pt x="708227" y="17392"/>
                </a:moveTo>
                <a:lnTo>
                  <a:pt x="701457" y="27890"/>
                </a:lnTo>
                <a:lnTo>
                  <a:pt x="720874" y="18033"/>
                </a:lnTo>
                <a:lnTo>
                  <a:pt x="719074" y="18033"/>
                </a:lnTo>
                <a:lnTo>
                  <a:pt x="708227" y="17392"/>
                </a:lnTo>
                <a:close/>
              </a:path>
              <a:path w="730885" h="381000">
                <a:moveTo>
                  <a:pt x="714121" y="8254"/>
                </a:moveTo>
                <a:lnTo>
                  <a:pt x="708227" y="17392"/>
                </a:lnTo>
                <a:lnTo>
                  <a:pt x="719074" y="18033"/>
                </a:lnTo>
                <a:lnTo>
                  <a:pt x="714121" y="8254"/>
                </a:lnTo>
                <a:close/>
              </a:path>
              <a:path w="730885" h="381000">
                <a:moveTo>
                  <a:pt x="717816" y="8254"/>
                </a:moveTo>
                <a:lnTo>
                  <a:pt x="714121" y="8254"/>
                </a:lnTo>
                <a:lnTo>
                  <a:pt x="719074" y="18033"/>
                </a:lnTo>
                <a:lnTo>
                  <a:pt x="720874" y="18033"/>
                </a:lnTo>
                <a:lnTo>
                  <a:pt x="722376" y="17271"/>
                </a:lnTo>
                <a:lnTo>
                  <a:pt x="717816" y="8254"/>
                </a:lnTo>
                <a:close/>
              </a:path>
              <a:path w="730885" h="381000">
                <a:moveTo>
                  <a:pt x="716661" y="5968"/>
                </a:moveTo>
                <a:lnTo>
                  <a:pt x="695622" y="16646"/>
                </a:lnTo>
                <a:lnTo>
                  <a:pt x="708227" y="17392"/>
                </a:lnTo>
                <a:lnTo>
                  <a:pt x="714121" y="8254"/>
                </a:lnTo>
                <a:lnTo>
                  <a:pt x="717816" y="8254"/>
                </a:lnTo>
                <a:lnTo>
                  <a:pt x="716661" y="5968"/>
                </a:lnTo>
                <a:close/>
              </a:path>
              <a:path w="730885" h="381000">
                <a:moveTo>
                  <a:pt x="628269" y="0"/>
                </a:moveTo>
                <a:lnTo>
                  <a:pt x="625221" y="2666"/>
                </a:lnTo>
                <a:lnTo>
                  <a:pt x="625094" y="6095"/>
                </a:lnTo>
                <a:lnTo>
                  <a:pt x="624840" y="9651"/>
                </a:lnTo>
                <a:lnTo>
                  <a:pt x="627507" y="12700"/>
                </a:lnTo>
                <a:lnTo>
                  <a:pt x="631063" y="12826"/>
                </a:lnTo>
                <a:lnTo>
                  <a:pt x="695622" y="16646"/>
                </a:lnTo>
                <a:lnTo>
                  <a:pt x="716661" y="5968"/>
                </a:lnTo>
                <a:lnTo>
                  <a:pt x="730758" y="5968"/>
                </a:lnTo>
                <a:lnTo>
                  <a:pt x="631825" y="126"/>
                </a:lnTo>
                <a:lnTo>
                  <a:pt x="62826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9255" y="1760347"/>
            <a:ext cx="756920" cy="103505"/>
          </a:xfrm>
          <a:custGeom>
            <a:avLst/>
            <a:gdLst/>
            <a:ahLst/>
            <a:cxnLst/>
            <a:rect l="l" t="t" r="r" b="b"/>
            <a:pathLst>
              <a:path w="756919" h="103505">
                <a:moveTo>
                  <a:pt x="731810" y="51688"/>
                </a:moveTo>
                <a:lnTo>
                  <a:pt x="661924" y="92455"/>
                </a:lnTo>
                <a:lnTo>
                  <a:pt x="660907" y="96265"/>
                </a:lnTo>
                <a:lnTo>
                  <a:pt x="662686" y="99313"/>
                </a:lnTo>
                <a:lnTo>
                  <a:pt x="664337" y="102362"/>
                </a:lnTo>
                <a:lnTo>
                  <a:pt x="668274" y="103377"/>
                </a:lnTo>
                <a:lnTo>
                  <a:pt x="746029" y="58038"/>
                </a:lnTo>
                <a:lnTo>
                  <a:pt x="744346" y="58038"/>
                </a:lnTo>
                <a:lnTo>
                  <a:pt x="744346" y="57150"/>
                </a:lnTo>
                <a:lnTo>
                  <a:pt x="741171" y="57150"/>
                </a:lnTo>
                <a:lnTo>
                  <a:pt x="731810" y="51688"/>
                </a:lnTo>
                <a:close/>
              </a:path>
              <a:path w="756919" h="103505">
                <a:moveTo>
                  <a:pt x="720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20924" y="58038"/>
                </a:lnTo>
                <a:lnTo>
                  <a:pt x="731810" y="51688"/>
                </a:lnTo>
                <a:lnTo>
                  <a:pt x="720924" y="45338"/>
                </a:lnTo>
                <a:close/>
              </a:path>
              <a:path w="756919" h="103505">
                <a:moveTo>
                  <a:pt x="746029" y="45338"/>
                </a:moveTo>
                <a:lnTo>
                  <a:pt x="744346" y="45338"/>
                </a:lnTo>
                <a:lnTo>
                  <a:pt x="744346" y="58038"/>
                </a:lnTo>
                <a:lnTo>
                  <a:pt x="746029" y="58038"/>
                </a:lnTo>
                <a:lnTo>
                  <a:pt x="756919" y="51688"/>
                </a:lnTo>
                <a:lnTo>
                  <a:pt x="746029" y="45338"/>
                </a:lnTo>
                <a:close/>
              </a:path>
              <a:path w="756919" h="103505">
                <a:moveTo>
                  <a:pt x="741171" y="46227"/>
                </a:moveTo>
                <a:lnTo>
                  <a:pt x="731810" y="51688"/>
                </a:lnTo>
                <a:lnTo>
                  <a:pt x="741171" y="57150"/>
                </a:lnTo>
                <a:lnTo>
                  <a:pt x="741171" y="46227"/>
                </a:lnTo>
                <a:close/>
              </a:path>
              <a:path w="756919" h="103505">
                <a:moveTo>
                  <a:pt x="744346" y="46227"/>
                </a:moveTo>
                <a:lnTo>
                  <a:pt x="741171" y="46227"/>
                </a:lnTo>
                <a:lnTo>
                  <a:pt x="741171" y="57150"/>
                </a:lnTo>
                <a:lnTo>
                  <a:pt x="744346" y="57150"/>
                </a:lnTo>
                <a:lnTo>
                  <a:pt x="744346" y="46227"/>
                </a:lnTo>
                <a:close/>
              </a:path>
              <a:path w="756919" h="103505">
                <a:moveTo>
                  <a:pt x="668274" y="0"/>
                </a:moveTo>
                <a:lnTo>
                  <a:pt x="664337" y="1015"/>
                </a:lnTo>
                <a:lnTo>
                  <a:pt x="662686" y="4063"/>
                </a:lnTo>
                <a:lnTo>
                  <a:pt x="660907" y="7112"/>
                </a:lnTo>
                <a:lnTo>
                  <a:pt x="661924" y="10922"/>
                </a:lnTo>
                <a:lnTo>
                  <a:pt x="731810" y="51688"/>
                </a:lnTo>
                <a:lnTo>
                  <a:pt x="741171" y="46227"/>
                </a:lnTo>
                <a:lnTo>
                  <a:pt x="744346" y="46227"/>
                </a:lnTo>
                <a:lnTo>
                  <a:pt x="744346" y="45338"/>
                </a:lnTo>
                <a:lnTo>
                  <a:pt x="746029" y="45338"/>
                </a:lnTo>
                <a:lnTo>
                  <a:pt x="66827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6335" y="1948179"/>
            <a:ext cx="730885" cy="391160"/>
          </a:xfrm>
          <a:custGeom>
            <a:avLst/>
            <a:gdLst/>
            <a:ahLst/>
            <a:cxnLst/>
            <a:rect l="l" t="t" r="r" b="b"/>
            <a:pathLst>
              <a:path w="730885" h="391160">
                <a:moveTo>
                  <a:pt x="695680" y="375228"/>
                </a:moveTo>
                <a:lnTo>
                  <a:pt x="631189" y="378206"/>
                </a:lnTo>
                <a:lnTo>
                  <a:pt x="627633" y="378460"/>
                </a:lnTo>
                <a:lnTo>
                  <a:pt x="624966" y="381381"/>
                </a:lnTo>
                <a:lnTo>
                  <a:pt x="625220" y="388366"/>
                </a:lnTo>
                <a:lnTo>
                  <a:pt x="628269" y="391160"/>
                </a:lnTo>
                <a:lnTo>
                  <a:pt x="631697" y="390906"/>
                </a:lnTo>
                <a:lnTo>
                  <a:pt x="730757" y="386334"/>
                </a:lnTo>
                <a:lnTo>
                  <a:pt x="716660" y="386207"/>
                </a:lnTo>
                <a:lnTo>
                  <a:pt x="695680" y="375228"/>
                </a:lnTo>
                <a:close/>
              </a:path>
              <a:path w="730885" h="391160">
                <a:moveTo>
                  <a:pt x="708300" y="374645"/>
                </a:moveTo>
                <a:lnTo>
                  <a:pt x="695680" y="375228"/>
                </a:lnTo>
                <a:lnTo>
                  <a:pt x="716660" y="386207"/>
                </a:lnTo>
                <a:lnTo>
                  <a:pt x="717842" y="383921"/>
                </a:lnTo>
                <a:lnTo>
                  <a:pt x="714120" y="383921"/>
                </a:lnTo>
                <a:lnTo>
                  <a:pt x="708300" y="374645"/>
                </a:lnTo>
                <a:close/>
              </a:path>
              <a:path w="730885" h="391160">
                <a:moveTo>
                  <a:pt x="672210" y="298577"/>
                </a:moveTo>
                <a:lnTo>
                  <a:pt x="669289" y="300482"/>
                </a:lnTo>
                <a:lnTo>
                  <a:pt x="666241" y="302260"/>
                </a:lnTo>
                <a:lnTo>
                  <a:pt x="665352" y="306197"/>
                </a:lnTo>
                <a:lnTo>
                  <a:pt x="701603" y="363970"/>
                </a:lnTo>
                <a:lnTo>
                  <a:pt x="722502" y="374904"/>
                </a:lnTo>
                <a:lnTo>
                  <a:pt x="716660" y="386207"/>
                </a:lnTo>
                <a:lnTo>
                  <a:pt x="730678" y="386207"/>
                </a:lnTo>
                <a:lnTo>
                  <a:pt x="677970" y="302260"/>
                </a:lnTo>
                <a:lnTo>
                  <a:pt x="676147" y="299466"/>
                </a:lnTo>
                <a:lnTo>
                  <a:pt x="672210" y="298577"/>
                </a:lnTo>
                <a:close/>
              </a:path>
              <a:path w="730885" h="391160">
                <a:moveTo>
                  <a:pt x="719201" y="374142"/>
                </a:moveTo>
                <a:lnTo>
                  <a:pt x="708300" y="374645"/>
                </a:lnTo>
                <a:lnTo>
                  <a:pt x="714120" y="383921"/>
                </a:lnTo>
                <a:lnTo>
                  <a:pt x="719201" y="374142"/>
                </a:lnTo>
                <a:close/>
              </a:path>
              <a:path w="730885" h="391160">
                <a:moveTo>
                  <a:pt x="721046" y="374142"/>
                </a:moveTo>
                <a:lnTo>
                  <a:pt x="719201" y="374142"/>
                </a:lnTo>
                <a:lnTo>
                  <a:pt x="714120" y="383921"/>
                </a:lnTo>
                <a:lnTo>
                  <a:pt x="717842" y="383921"/>
                </a:lnTo>
                <a:lnTo>
                  <a:pt x="722502" y="374904"/>
                </a:lnTo>
                <a:lnTo>
                  <a:pt x="721046" y="374142"/>
                </a:lnTo>
                <a:close/>
              </a:path>
              <a:path w="730885" h="391160">
                <a:moveTo>
                  <a:pt x="5841" y="0"/>
                </a:moveTo>
                <a:lnTo>
                  <a:pt x="0" y="11175"/>
                </a:lnTo>
                <a:lnTo>
                  <a:pt x="695680" y="375228"/>
                </a:lnTo>
                <a:lnTo>
                  <a:pt x="708300" y="374645"/>
                </a:lnTo>
                <a:lnTo>
                  <a:pt x="701603" y="363970"/>
                </a:lnTo>
                <a:lnTo>
                  <a:pt x="5841" y="0"/>
                </a:lnTo>
                <a:close/>
              </a:path>
              <a:path w="730885" h="391160">
                <a:moveTo>
                  <a:pt x="701603" y="363970"/>
                </a:moveTo>
                <a:lnTo>
                  <a:pt x="708300" y="374645"/>
                </a:lnTo>
                <a:lnTo>
                  <a:pt x="719201" y="374142"/>
                </a:lnTo>
                <a:lnTo>
                  <a:pt x="721046" y="374142"/>
                </a:lnTo>
                <a:lnTo>
                  <a:pt x="701603" y="36397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5810" y="2803652"/>
            <a:ext cx="7402830" cy="331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Obligación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legal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delito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omisión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socorro: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El 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socorra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persona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desamparada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riesgo </a:t>
            </a:r>
            <a:r>
              <a:rPr sz="1800" spc="-10" dirty="0">
                <a:latin typeface="Calibri"/>
                <a:cs typeface="Calibri"/>
              </a:rPr>
              <a:t>manifiesto,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cuando </a:t>
            </a:r>
            <a:r>
              <a:rPr sz="1800" dirty="0">
                <a:latin typeface="Calibri"/>
                <a:cs typeface="Calibri"/>
              </a:rPr>
              <a:t>pueda</a:t>
            </a:r>
            <a:r>
              <a:rPr sz="1800" spc="-5" dirty="0">
                <a:latin typeface="Calibri"/>
                <a:cs typeface="Calibri"/>
              </a:rPr>
              <a:t> hacerlo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riesgo.</a:t>
            </a:r>
            <a:endParaRPr sz="1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Así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pudiendo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prestar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socorro</a:t>
            </a:r>
            <a:r>
              <a:rPr sz="1800" spc="-5" dirty="0">
                <a:latin typeface="Calibri"/>
                <a:cs typeface="Calibri"/>
              </a:rPr>
              <a:t> 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demande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urgencia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auxilio.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ambos </a:t>
            </a:r>
            <a:r>
              <a:rPr sz="1800" spc="-10" dirty="0">
                <a:latin typeface="Calibri"/>
                <a:cs typeface="Calibri"/>
              </a:rPr>
              <a:t>multa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económica.</a:t>
            </a:r>
            <a:endParaRPr sz="1800">
              <a:latin typeface="Calibri"/>
              <a:cs typeface="Calibri"/>
            </a:endParaRPr>
          </a:p>
          <a:p>
            <a:pPr marL="756285" marR="353060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omite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auxilio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 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provocado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fortuitamente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accidente,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además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económica,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prisión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meses.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fuera</a:t>
            </a:r>
            <a:r>
              <a:rPr sz="1800" spc="-5" dirty="0">
                <a:latin typeface="Calibri"/>
                <a:cs typeface="Calibri"/>
              </a:rPr>
              <a:t> 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imprudencia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prisión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 </a:t>
            </a:r>
            <a:r>
              <a:rPr sz="1800" spc="-5" dirty="0">
                <a:latin typeface="Calibri"/>
                <a:cs typeface="Calibri"/>
              </a:rPr>
              <a:t>años.</a:t>
            </a:r>
            <a:endParaRPr sz="1800">
              <a:latin typeface="Calibri"/>
              <a:cs typeface="Calibri"/>
            </a:endParaRPr>
          </a:p>
          <a:p>
            <a:pPr marL="756285" marR="923925" lvl="1" indent="-28702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(Hasta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 </a:t>
            </a:r>
            <a:r>
              <a:rPr sz="1800" dirty="0">
                <a:latin typeface="Calibri"/>
                <a:cs typeface="Calibri"/>
              </a:rPr>
              <a:t>2 años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cárcel,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salvo 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tenga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antecedentes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penales)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373761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2.Primeros</a:t>
            </a:r>
            <a:r>
              <a:rPr spc="-5" dirty="0"/>
              <a:t> auxilios</a:t>
            </a:r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87111" y="739140"/>
            <a:ext cx="3508375" cy="565785"/>
            <a:chOff x="5087111" y="739140"/>
            <a:chExt cx="3508375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7111" y="745236"/>
              <a:ext cx="3508247" cy="492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7111" y="739140"/>
              <a:ext cx="3503676" cy="5654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48833" y="787146"/>
              <a:ext cx="3385185" cy="368935"/>
            </a:xfrm>
            <a:custGeom>
              <a:avLst/>
              <a:gdLst/>
              <a:ahLst/>
              <a:cxnLst/>
              <a:rect l="l" t="t" r="r" b="b"/>
              <a:pathLst>
                <a:path w="3385184" h="368934">
                  <a:moveTo>
                    <a:pt x="338480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3384804" y="368808"/>
                  </a:lnTo>
                  <a:lnTo>
                    <a:pt x="338480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8833" y="787146"/>
              <a:ext cx="3385185" cy="368935"/>
            </a:xfrm>
            <a:custGeom>
              <a:avLst/>
              <a:gdLst/>
              <a:ahLst/>
              <a:cxnLst/>
              <a:rect l="l" t="t" r="r" b="b"/>
              <a:pathLst>
                <a:path w="3385184" h="368934">
                  <a:moveTo>
                    <a:pt x="0" y="368808"/>
                  </a:moveTo>
                  <a:lnTo>
                    <a:pt x="3384804" y="368808"/>
                  </a:lnTo>
                  <a:lnTo>
                    <a:pt x="3384804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5767" y="804164"/>
            <a:ext cx="316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Principios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generales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actuación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6321" y="958596"/>
          <a:ext cx="8353425" cy="203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553"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P.A.S.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9BBA58"/>
                      </a:solidFill>
                      <a:prstDash val="solid"/>
                    </a:lnL>
                    <a:lnT w="28575">
                      <a:solidFill>
                        <a:srgbClr val="9BBA58"/>
                      </a:solidFill>
                      <a:prstDash val="solid"/>
                    </a:lnT>
                    <a:lnB w="28575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Proteger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9BB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09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Asegurarse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tanto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accidentado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nosotros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estamos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fuera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peligro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Avisar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Llamar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rápidamente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 112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posibilidad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otras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personas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empresa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Socorrer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actuar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sobre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accidentado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conociendo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signos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vitales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23795" y="3127755"/>
          <a:ext cx="6134100" cy="268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Principios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25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Calma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Evitar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aglomeraciones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Imponerse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hacerse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cargo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situación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Realizar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conozca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Mantener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herido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caliente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mover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accidentado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salvo necesidad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Tranquilizar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accidentado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medicar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338327" y="5785103"/>
            <a:ext cx="2237740" cy="401320"/>
            <a:chOff x="338327" y="5785103"/>
            <a:chExt cx="2237740" cy="40132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327" y="5785103"/>
              <a:ext cx="1097280" cy="4008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4816" y="5785103"/>
              <a:ext cx="1380744" cy="4008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37489" y="5819647"/>
            <a:ext cx="2021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7"/>
              </a:rPr>
              <a:t>Búsqueda:</a:t>
            </a:r>
            <a:r>
              <a:rPr sz="1400" b="1" spc="240" dirty="0">
                <a:latin typeface="Calibri"/>
                <a:cs typeface="Calibri"/>
                <a:hlinkClick r:id="rId7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video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Cruz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Roja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986" y="3080004"/>
            <a:ext cx="2115185" cy="3152775"/>
            <a:chOff x="45986" y="3080004"/>
            <a:chExt cx="2115185" cy="31527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86" y="5670257"/>
              <a:ext cx="560679" cy="5619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227" y="3080004"/>
              <a:ext cx="1860804" cy="268681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3554</Words>
  <Application>Microsoft Office PowerPoint</Application>
  <PresentationFormat>Presentación en pantalla (4:3)</PresentationFormat>
  <Paragraphs>522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 MT</vt:lpstr>
      <vt:lpstr>Calibri</vt:lpstr>
      <vt:lpstr>Courier New</vt:lpstr>
      <vt:lpstr>Times New Roman</vt:lpstr>
      <vt:lpstr>Wingdings</vt:lpstr>
      <vt:lpstr>Office Theme</vt:lpstr>
      <vt:lpstr>EMERGENCIAS Y  PRIMEROS AUXILIOS</vt:lpstr>
      <vt:lpstr>CONTENIDOS</vt:lpstr>
      <vt:lpstr>RECUERDA</vt:lpstr>
      <vt:lpstr>1. El plan de autoprotección</vt:lpstr>
      <vt:lpstr>1. El plan de autoprotección</vt:lpstr>
      <vt:lpstr>1. El plan de autoprotección</vt:lpstr>
      <vt:lpstr>1. El plan de autoprotección</vt:lpstr>
      <vt:lpstr>2. Primeros auxilios</vt:lpstr>
      <vt:lpstr>2.Primeros auxilios</vt:lpstr>
      <vt:lpstr>2. Primeros auxilios</vt:lpstr>
      <vt:lpstr>3. Soporte vital básico</vt:lpstr>
      <vt:lpstr>3. Soporte vital básico</vt:lpstr>
      <vt:lpstr>3. Soporte vital básico</vt:lpstr>
      <vt:lpstr>3. Soporte vital básico</vt:lpstr>
      <vt:lpstr>3. Soporte vital básico</vt:lpstr>
      <vt:lpstr>3. Soporte vital básico</vt:lpstr>
      <vt:lpstr>4. Actuación frente a otras emergencias</vt:lpstr>
      <vt:lpstr>4. Actuación frente a otras emergencias</vt:lpstr>
      <vt:lpstr>4. Actuación frente a otras emergencias</vt:lpstr>
      <vt:lpstr>4. Actuación frente a otras emergencias</vt:lpstr>
      <vt:lpstr>4. Actuación frente a otras emergencias</vt:lpstr>
      <vt:lpstr>4. Actuación frente a otras emergencias</vt:lpstr>
      <vt:lpstr>4. Actuación frente a otras emergencias</vt:lpstr>
      <vt:lpstr>4. Actuación frente a otras emergencias</vt:lpstr>
      <vt:lpstr>4. Actuación frente a otras emergencias</vt:lpstr>
      <vt:lpstr>4. Actuaciones frente a otras emergencias</vt:lpstr>
      <vt:lpstr>5. Traslado de accidentados</vt:lpstr>
      <vt:lpstr>6. Botiquín de primeros auxilios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</cp:revision>
  <dcterms:created xsi:type="dcterms:W3CDTF">2022-10-03T17:47:37Z</dcterms:created>
  <dcterms:modified xsi:type="dcterms:W3CDTF">2022-10-04T08:14:50Z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